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gif" ContentType="image/gif"/>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p:sldMasterIdLst>
    <p:sldMasterId id="2147483648" r:id="rId1"/>
  </p:sldMasterIdLst>
  <p:notesMasterIdLst>
    <p:notesMasterId r:id="rId4"/>
  </p:notesMasterIdLst>
  <p:handoutMasterIdLst>
    <p:handoutMasterId r:id="rId104"/>
  </p:handoutMasterIdLst>
  <p:sldIdLst>
    <p:sldId id="979" r:id="rId3"/>
    <p:sldId id="1008" r:id="rId5"/>
    <p:sldId id="790" r:id="rId6"/>
    <p:sldId id="1118" r:id="rId7"/>
    <p:sldId id="1101" r:id="rId8"/>
    <p:sldId id="1117" r:id="rId9"/>
    <p:sldId id="987" r:id="rId10"/>
    <p:sldId id="1095" r:id="rId11"/>
    <p:sldId id="1009" r:id="rId12"/>
    <p:sldId id="1010" r:id="rId13"/>
    <p:sldId id="1102" r:id="rId14"/>
    <p:sldId id="1019" r:id="rId15"/>
    <p:sldId id="1178" r:id="rId16"/>
    <p:sldId id="1203" r:id="rId17"/>
    <p:sldId id="1035" r:id="rId18"/>
    <p:sldId id="1036" r:id="rId19"/>
    <p:sldId id="1037" r:id="rId20"/>
    <p:sldId id="1104" r:id="rId21"/>
    <p:sldId id="1090" r:id="rId22"/>
    <p:sldId id="1092" r:id="rId23"/>
    <p:sldId id="1096" r:id="rId24"/>
    <p:sldId id="1029" r:id="rId25"/>
    <p:sldId id="1031" r:id="rId26"/>
    <p:sldId id="1030" r:id="rId27"/>
    <p:sldId id="1107" r:id="rId28"/>
    <p:sldId id="1111" r:id="rId29"/>
    <p:sldId id="1032" r:id="rId30"/>
    <p:sldId id="991" r:id="rId31"/>
    <p:sldId id="1033" r:id="rId32"/>
    <p:sldId id="1130" r:id="rId33"/>
    <p:sldId id="1132" r:id="rId34"/>
    <p:sldId id="1133" r:id="rId35"/>
    <p:sldId id="1039" r:id="rId36"/>
    <p:sldId id="1040" r:id="rId37"/>
    <p:sldId id="1122" r:id="rId38"/>
    <p:sldId id="1119" r:id="rId39"/>
    <p:sldId id="822" r:id="rId40"/>
    <p:sldId id="907" r:id="rId41"/>
    <p:sldId id="992" r:id="rId42"/>
    <p:sldId id="1134" r:id="rId43"/>
    <p:sldId id="993" r:id="rId44"/>
    <p:sldId id="994" r:id="rId45"/>
    <p:sldId id="995" r:id="rId46"/>
    <p:sldId id="996" r:id="rId47"/>
    <p:sldId id="1044" r:id="rId48"/>
    <p:sldId id="1041" r:id="rId49"/>
    <p:sldId id="1042" r:id="rId50"/>
    <p:sldId id="1120" r:id="rId51"/>
    <p:sldId id="1043" r:id="rId52"/>
    <p:sldId id="1057" r:id="rId53"/>
    <p:sldId id="1127" r:id="rId54"/>
    <p:sldId id="1079" r:id="rId55"/>
    <p:sldId id="931" r:id="rId56"/>
    <p:sldId id="951" r:id="rId57"/>
    <p:sldId id="1131" r:id="rId58"/>
    <p:sldId id="1082" r:id="rId59"/>
    <p:sldId id="1081" r:id="rId60"/>
    <p:sldId id="1123" r:id="rId61"/>
    <p:sldId id="1094" r:id="rId62"/>
    <p:sldId id="1045" r:id="rId63"/>
    <p:sldId id="1046" r:id="rId64"/>
    <p:sldId id="1047" r:id="rId65"/>
    <p:sldId id="1125" r:id="rId66"/>
    <p:sldId id="1048" r:id="rId67"/>
    <p:sldId id="1112" r:id="rId68"/>
    <p:sldId id="1136" r:id="rId69"/>
    <p:sldId id="1137" r:id="rId70"/>
    <p:sldId id="870" r:id="rId71"/>
    <p:sldId id="1051" r:id="rId72"/>
    <p:sldId id="1052" r:id="rId73"/>
    <p:sldId id="1054" r:id="rId74"/>
    <p:sldId id="1097" r:id="rId75"/>
    <p:sldId id="1098" r:id="rId76"/>
    <p:sldId id="1099" r:id="rId77"/>
    <p:sldId id="1138" r:id="rId78"/>
    <p:sldId id="1100" r:id="rId79"/>
    <p:sldId id="1083" r:id="rId80"/>
    <p:sldId id="1114" r:id="rId81"/>
    <p:sldId id="1128" r:id="rId82"/>
    <p:sldId id="1084" r:id="rId83"/>
    <p:sldId id="1085" r:id="rId84"/>
    <p:sldId id="1087" r:id="rId85"/>
    <p:sldId id="1121" r:id="rId86"/>
    <p:sldId id="1113" r:id="rId87"/>
    <p:sldId id="1059" r:id="rId88"/>
    <p:sldId id="1124" r:id="rId89"/>
    <p:sldId id="1060" r:id="rId90"/>
    <p:sldId id="1061" r:id="rId91"/>
    <p:sldId id="1062" r:id="rId92"/>
    <p:sldId id="1058" r:id="rId93"/>
    <p:sldId id="1063" r:id="rId94"/>
    <p:sldId id="1065" r:id="rId95"/>
    <p:sldId id="1066" r:id="rId96"/>
    <p:sldId id="1067" r:id="rId97"/>
    <p:sldId id="1069" r:id="rId98"/>
    <p:sldId id="1070" r:id="rId99"/>
    <p:sldId id="1077" r:id="rId100"/>
    <p:sldId id="1071" r:id="rId101"/>
    <p:sldId id="1093" r:id="rId102"/>
    <p:sldId id="1013" r:id="rId103"/>
  </p:sldIdLst>
  <p:sldSz cx="9144000" cy="6858000" type="screen4x3"/>
  <p:notesSz cx="7315200" cy="9601200"/>
  <p:defaultTextStyle>
    <a:defPPr>
      <a:defRPr lang="en-US"/>
    </a:defPPr>
    <a:lvl1pPr algn="l" rtl="0" eaLnBrk="0" fontAlgn="base" hangingPunct="0">
      <a:spcBef>
        <a:spcPct val="20000"/>
      </a:spcBef>
      <a:spcAft>
        <a:spcPct val="0"/>
      </a:spcAft>
      <a:buClr>
        <a:schemeClr val="accent2"/>
      </a:buClr>
      <a:buSzPct val="85000"/>
      <a:buFont typeface="ZapfDingbats" pitchFamily="82" charset="2"/>
      <a:defRPr sz="2400" kern="1200">
        <a:solidFill>
          <a:schemeClr val="tx1"/>
        </a:solidFill>
        <a:latin typeface="Comic Sans MS" pitchFamily="66" charset="0"/>
        <a:ea typeface="+mn-ea"/>
        <a:cs typeface="+mn-cs"/>
      </a:defRPr>
    </a:lvl1pPr>
    <a:lvl2pPr marL="457200" algn="l" rtl="0" eaLnBrk="0" fontAlgn="base" hangingPunct="0">
      <a:spcBef>
        <a:spcPct val="20000"/>
      </a:spcBef>
      <a:spcAft>
        <a:spcPct val="0"/>
      </a:spcAft>
      <a:buClr>
        <a:schemeClr val="accent2"/>
      </a:buClr>
      <a:buSzPct val="85000"/>
      <a:buFont typeface="ZapfDingbats" pitchFamily="82" charset="2"/>
      <a:defRPr sz="2400" kern="1200">
        <a:solidFill>
          <a:schemeClr val="tx1"/>
        </a:solidFill>
        <a:latin typeface="Comic Sans MS" pitchFamily="66" charset="0"/>
        <a:ea typeface="+mn-ea"/>
        <a:cs typeface="+mn-cs"/>
      </a:defRPr>
    </a:lvl2pPr>
    <a:lvl3pPr marL="914400" algn="l" rtl="0" eaLnBrk="0" fontAlgn="base" hangingPunct="0">
      <a:spcBef>
        <a:spcPct val="20000"/>
      </a:spcBef>
      <a:spcAft>
        <a:spcPct val="0"/>
      </a:spcAft>
      <a:buClr>
        <a:schemeClr val="accent2"/>
      </a:buClr>
      <a:buSzPct val="85000"/>
      <a:buFont typeface="ZapfDingbats" pitchFamily="82" charset="2"/>
      <a:defRPr sz="2400" kern="1200">
        <a:solidFill>
          <a:schemeClr val="tx1"/>
        </a:solidFill>
        <a:latin typeface="Comic Sans MS" pitchFamily="66" charset="0"/>
        <a:ea typeface="+mn-ea"/>
        <a:cs typeface="+mn-cs"/>
      </a:defRPr>
    </a:lvl3pPr>
    <a:lvl4pPr marL="1371600" algn="l" rtl="0" eaLnBrk="0" fontAlgn="base" hangingPunct="0">
      <a:spcBef>
        <a:spcPct val="20000"/>
      </a:spcBef>
      <a:spcAft>
        <a:spcPct val="0"/>
      </a:spcAft>
      <a:buClr>
        <a:schemeClr val="accent2"/>
      </a:buClr>
      <a:buSzPct val="85000"/>
      <a:buFont typeface="ZapfDingbats" pitchFamily="82" charset="2"/>
      <a:defRPr sz="2400" kern="1200">
        <a:solidFill>
          <a:schemeClr val="tx1"/>
        </a:solidFill>
        <a:latin typeface="Comic Sans MS" pitchFamily="66" charset="0"/>
        <a:ea typeface="+mn-ea"/>
        <a:cs typeface="+mn-cs"/>
      </a:defRPr>
    </a:lvl4pPr>
    <a:lvl5pPr marL="1828800" algn="l" rtl="0" eaLnBrk="0" fontAlgn="base" hangingPunct="0">
      <a:spcBef>
        <a:spcPct val="20000"/>
      </a:spcBef>
      <a:spcAft>
        <a:spcPct val="0"/>
      </a:spcAft>
      <a:buClr>
        <a:schemeClr val="accent2"/>
      </a:buClr>
      <a:buSzPct val="85000"/>
      <a:buFont typeface="ZapfDingbats" pitchFamily="82" charset="2"/>
      <a:defRPr sz="2400" kern="1200">
        <a:solidFill>
          <a:schemeClr val="tx1"/>
        </a:solidFill>
        <a:latin typeface="Comic Sans MS" pitchFamily="66" charset="0"/>
        <a:ea typeface="+mn-ea"/>
        <a:cs typeface="+mn-cs"/>
      </a:defRPr>
    </a:lvl5pPr>
    <a:lvl6pPr marL="2286000" algn="l" defTabSz="914400" rtl="0" eaLnBrk="1" latinLnBrk="0" hangingPunct="1">
      <a:defRPr sz="2400" kern="1200">
        <a:solidFill>
          <a:schemeClr val="tx1"/>
        </a:solidFill>
        <a:latin typeface="Comic Sans MS" pitchFamily="66" charset="0"/>
        <a:ea typeface="+mn-ea"/>
        <a:cs typeface="+mn-cs"/>
      </a:defRPr>
    </a:lvl6pPr>
    <a:lvl7pPr marL="2743200" algn="l" defTabSz="914400" rtl="0" eaLnBrk="1" latinLnBrk="0" hangingPunct="1">
      <a:defRPr sz="2400" kern="1200">
        <a:solidFill>
          <a:schemeClr val="tx1"/>
        </a:solidFill>
        <a:latin typeface="Comic Sans MS" pitchFamily="66" charset="0"/>
        <a:ea typeface="+mn-ea"/>
        <a:cs typeface="+mn-cs"/>
      </a:defRPr>
    </a:lvl7pPr>
    <a:lvl8pPr marL="3200400" algn="l" defTabSz="914400" rtl="0" eaLnBrk="1" latinLnBrk="0" hangingPunct="1">
      <a:defRPr sz="2400" kern="1200">
        <a:solidFill>
          <a:schemeClr val="tx1"/>
        </a:solidFill>
        <a:latin typeface="Comic Sans MS" pitchFamily="66" charset="0"/>
        <a:ea typeface="+mn-ea"/>
        <a:cs typeface="+mn-cs"/>
      </a:defRPr>
    </a:lvl8pPr>
    <a:lvl9pPr marL="3657600" algn="l" defTabSz="914400" rtl="0" eaLnBrk="1" latinLnBrk="0" hangingPunct="1">
      <a:defRPr sz="2400" kern="1200">
        <a:solidFill>
          <a:schemeClr val="tx1"/>
        </a:solidFill>
        <a:latin typeface="Comic Sans MS" pitchFamily="66"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FF00"/>
    <a:srgbClr val="FFFF00"/>
    <a:srgbClr val="DDDDDD"/>
    <a:srgbClr val="FFCCFF"/>
    <a:srgbClr val="FF99CC"/>
    <a:srgbClr val="CCFFFF"/>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52" autoAdjust="0"/>
    <p:restoredTop sz="74937" autoAdjust="0"/>
  </p:normalViewPr>
  <p:slideViewPr>
    <p:cSldViewPr snapToObjects="1">
      <p:cViewPr varScale="1">
        <p:scale>
          <a:sx n="57" d="100"/>
          <a:sy n="57" d="100"/>
        </p:scale>
        <p:origin x="1296" y="48"/>
      </p:cViewPr>
      <p:guideLst>
        <p:guide orient="horz" pos="2160"/>
        <p:guide pos="2880"/>
      </p:guideLst>
    </p:cSldViewPr>
  </p:slideViewPr>
  <p:outlineViewPr>
    <p:cViewPr>
      <p:scale>
        <a:sx n="33" d="100"/>
        <a:sy n="33" d="100"/>
      </p:scale>
      <p:origin x="48" y="33894"/>
    </p:cViewPr>
  </p:outlineViewPr>
  <p:notesTextViewPr>
    <p:cViewPr>
      <p:scale>
        <a:sx n="100" d="100"/>
        <a:sy n="100" d="100"/>
      </p:scale>
      <p:origin x="0" y="0"/>
    </p:cViewPr>
  </p:notesTextViewPr>
  <p:sorterViewPr>
    <p:cViewPr>
      <p:scale>
        <a:sx n="66" d="100"/>
        <a:sy n="66" d="100"/>
      </p:scale>
      <p:origin x="0" y="0"/>
    </p:cViewPr>
  </p:sorterViewPr>
  <p:notesViewPr>
    <p:cSldViewPr snapToObjects="1">
      <p:cViewPr varScale="1">
        <p:scale>
          <a:sx n="75" d="100"/>
          <a:sy n="75" d="100"/>
        </p:scale>
        <p:origin x="-990"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7" Type="http://schemas.openxmlformats.org/officeDocument/2006/relationships/tableStyles" Target="tableStyles.xml"/><Relationship Id="rId106" Type="http://schemas.openxmlformats.org/officeDocument/2006/relationships/viewProps" Target="viewProps.xml"/><Relationship Id="rId105" Type="http://schemas.openxmlformats.org/officeDocument/2006/relationships/presProps" Target="presProps.xml"/><Relationship Id="rId104" Type="http://schemas.openxmlformats.org/officeDocument/2006/relationships/handoutMaster" Target="handoutMasters/handoutMaster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emf"/><Relationship Id="rId1" Type="http://schemas.openxmlformats.org/officeDocument/2006/relationships/image" Target="../media/image55.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0"/>
            <a:ext cx="3170238" cy="479425"/>
          </a:xfrm>
          <a:prstGeom prst="rect">
            <a:avLst/>
          </a:prstGeom>
          <a:noFill/>
          <a:ln w="9525">
            <a:noFill/>
            <a:miter lim="800000"/>
          </a:ln>
          <a:effectLst/>
        </p:spPr>
        <p:txBody>
          <a:bodyPr vert="horz" wrap="square" lIns="96661" tIns="48331" rIns="96661" bIns="48331" numCol="1" anchor="t" anchorCtr="0" compatLnSpc="1"/>
          <a:lstStyle>
            <a:lvl1pPr defTabSz="967105">
              <a:spcBef>
                <a:spcPct val="0"/>
              </a:spcBef>
              <a:buClrTx/>
              <a:buSzTx/>
              <a:buFontTx/>
              <a:buNone/>
              <a:defRPr sz="1300">
                <a:latin typeface="Times New Roman" pitchFamily="18" charset="0"/>
              </a:defRPr>
            </a:lvl1pPr>
          </a:lstStyle>
          <a:p>
            <a:pPr>
              <a:defRPr/>
            </a:pPr>
            <a:endParaRPr lang="zh-CN" altLang="en-US"/>
          </a:p>
        </p:txBody>
      </p:sp>
      <p:sp>
        <p:nvSpPr>
          <p:cNvPr id="106499" name="Rectangle 3"/>
          <p:cNvSpPr>
            <a:spLocks noGrp="1" noChangeArrowheads="1"/>
          </p:cNvSpPr>
          <p:nvPr>
            <p:ph type="dt" sz="quarter" idx="1"/>
          </p:nvPr>
        </p:nvSpPr>
        <p:spPr bwMode="auto">
          <a:xfrm>
            <a:off x="4143375" y="0"/>
            <a:ext cx="3170238" cy="479425"/>
          </a:xfrm>
          <a:prstGeom prst="rect">
            <a:avLst/>
          </a:prstGeom>
          <a:noFill/>
          <a:ln w="9525">
            <a:noFill/>
            <a:miter lim="800000"/>
          </a:ln>
          <a:effectLst/>
        </p:spPr>
        <p:txBody>
          <a:bodyPr vert="horz" wrap="square" lIns="96661" tIns="48331" rIns="96661" bIns="48331" numCol="1" anchor="t" anchorCtr="0" compatLnSpc="1"/>
          <a:lstStyle>
            <a:lvl1pPr algn="r" defTabSz="967105">
              <a:spcBef>
                <a:spcPct val="0"/>
              </a:spcBef>
              <a:buClrTx/>
              <a:buSzTx/>
              <a:buFontTx/>
              <a:buNone/>
              <a:defRPr sz="1300">
                <a:latin typeface="Times New Roman" pitchFamily="18" charset="0"/>
              </a:defRPr>
            </a:lvl1pPr>
          </a:lstStyle>
          <a:p>
            <a:pPr>
              <a:defRPr/>
            </a:pPr>
            <a:endParaRPr lang="en-US" altLang="zh-CN"/>
          </a:p>
        </p:txBody>
      </p:sp>
      <p:sp>
        <p:nvSpPr>
          <p:cNvPr id="106500" name="Rectangle 4"/>
          <p:cNvSpPr>
            <a:spLocks noGrp="1" noChangeArrowheads="1"/>
          </p:cNvSpPr>
          <p:nvPr>
            <p:ph type="ftr" sz="quarter" idx="2"/>
          </p:nvPr>
        </p:nvSpPr>
        <p:spPr bwMode="auto">
          <a:xfrm>
            <a:off x="0" y="9120188"/>
            <a:ext cx="3170238" cy="479425"/>
          </a:xfrm>
          <a:prstGeom prst="rect">
            <a:avLst/>
          </a:prstGeom>
          <a:noFill/>
          <a:ln w="9525">
            <a:noFill/>
            <a:miter lim="800000"/>
          </a:ln>
          <a:effectLst/>
        </p:spPr>
        <p:txBody>
          <a:bodyPr vert="horz" wrap="square" lIns="96661" tIns="48331" rIns="96661" bIns="48331" numCol="1" anchor="b" anchorCtr="0" compatLnSpc="1"/>
          <a:lstStyle>
            <a:lvl1pPr defTabSz="967105">
              <a:spcBef>
                <a:spcPct val="0"/>
              </a:spcBef>
              <a:buClrTx/>
              <a:buSzTx/>
              <a:buFontTx/>
              <a:buNone/>
              <a:defRPr sz="1300">
                <a:latin typeface="Times New Roman" pitchFamily="18" charset="0"/>
              </a:defRPr>
            </a:lvl1pPr>
          </a:lstStyle>
          <a:p>
            <a:pPr>
              <a:defRPr/>
            </a:pPr>
            <a:endParaRPr lang="en-US" altLang="zh-CN"/>
          </a:p>
        </p:txBody>
      </p:sp>
      <p:sp>
        <p:nvSpPr>
          <p:cNvPr id="106501" name="Rectangle 5"/>
          <p:cNvSpPr>
            <a:spLocks noGrp="1" noChangeArrowheads="1"/>
          </p:cNvSpPr>
          <p:nvPr>
            <p:ph type="sldNum" sz="quarter" idx="3"/>
          </p:nvPr>
        </p:nvSpPr>
        <p:spPr bwMode="auto">
          <a:xfrm>
            <a:off x="4143375" y="9120188"/>
            <a:ext cx="3170238" cy="479425"/>
          </a:xfrm>
          <a:prstGeom prst="rect">
            <a:avLst/>
          </a:prstGeom>
          <a:noFill/>
          <a:ln w="9525">
            <a:noFill/>
            <a:miter lim="800000"/>
          </a:ln>
          <a:effectLst/>
        </p:spPr>
        <p:txBody>
          <a:bodyPr vert="horz" wrap="square" lIns="96661" tIns="48331" rIns="96661" bIns="48331" numCol="1" anchor="b" anchorCtr="0" compatLnSpc="1"/>
          <a:lstStyle>
            <a:lvl1pPr algn="r" defTabSz="967105">
              <a:spcBef>
                <a:spcPct val="0"/>
              </a:spcBef>
              <a:buClrTx/>
              <a:buSzTx/>
              <a:buFontTx/>
              <a:buNone/>
              <a:defRPr sz="1300">
                <a:latin typeface="Times New Roman" pitchFamily="18" charset="0"/>
              </a:defRPr>
            </a:lvl1pPr>
          </a:lstStyle>
          <a:p>
            <a:pPr>
              <a:defRPr/>
            </a:pPr>
            <a:fld id="{0660B132-A816-4CB2-B859-5E3D42584F16}" type="slidenum">
              <a:rPr lang="zh-CN" altLang="en-US"/>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w="9525">
            <a:noFill/>
            <a:miter lim="800000"/>
          </a:ln>
          <a:effectLst/>
        </p:spPr>
        <p:txBody>
          <a:bodyPr vert="horz" wrap="square" lIns="96661" tIns="48331" rIns="96661" bIns="48331" numCol="1" anchor="t" anchorCtr="0" compatLnSpc="1"/>
          <a:lstStyle>
            <a:lvl1pPr defTabSz="967105">
              <a:spcBef>
                <a:spcPct val="0"/>
              </a:spcBef>
              <a:buClrTx/>
              <a:buSzTx/>
              <a:buFontTx/>
              <a:buNone/>
              <a:defRPr sz="1300">
                <a:latin typeface="Times New Roman" pitchFamily="18" charset="0"/>
              </a:defRPr>
            </a:lvl1pPr>
          </a:lstStyle>
          <a:p>
            <a:pPr>
              <a:defRPr/>
            </a:pPr>
            <a:endParaRPr lang="zh-CN" altLang="en-US"/>
          </a:p>
        </p:txBody>
      </p:sp>
      <p:sp>
        <p:nvSpPr>
          <p:cNvPr id="3075" name="Rectangle 3"/>
          <p:cNvSpPr>
            <a:spLocks noGrp="1" noChangeArrowheads="1"/>
          </p:cNvSpPr>
          <p:nvPr>
            <p:ph type="dt" idx="1"/>
          </p:nvPr>
        </p:nvSpPr>
        <p:spPr bwMode="auto">
          <a:xfrm>
            <a:off x="4144963" y="0"/>
            <a:ext cx="3170237" cy="479425"/>
          </a:xfrm>
          <a:prstGeom prst="rect">
            <a:avLst/>
          </a:prstGeom>
          <a:noFill/>
          <a:ln w="9525">
            <a:noFill/>
            <a:miter lim="800000"/>
          </a:ln>
          <a:effectLst/>
        </p:spPr>
        <p:txBody>
          <a:bodyPr vert="horz" wrap="square" lIns="96661" tIns="48331" rIns="96661" bIns="48331" numCol="1" anchor="t" anchorCtr="0" compatLnSpc="1"/>
          <a:lstStyle>
            <a:lvl1pPr algn="r" defTabSz="967105">
              <a:spcBef>
                <a:spcPct val="0"/>
              </a:spcBef>
              <a:buClrTx/>
              <a:buSzTx/>
              <a:buFontTx/>
              <a:buNone/>
              <a:defRPr sz="1300">
                <a:latin typeface="Times New Roman" pitchFamily="18" charset="0"/>
              </a:defRPr>
            </a:lvl1pPr>
          </a:lstStyle>
          <a:p>
            <a:pPr>
              <a:defRPr/>
            </a:pPr>
            <a:endParaRPr lang="en-US" altLang="zh-CN"/>
          </a:p>
        </p:txBody>
      </p:sp>
      <p:sp>
        <p:nvSpPr>
          <p:cNvPr id="7885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ln>
        </p:spPr>
      </p:sp>
      <p:sp>
        <p:nvSpPr>
          <p:cNvPr id="3077" name="Rectangle 5"/>
          <p:cNvSpPr>
            <a:spLocks noGrp="1" noChangeArrowheads="1"/>
          </p:cNvSpPr>
          <p:nvPr>
            <p:ph type="body" sz="quarter" idx="3"/>
          </p:nvPr>
        </p:nvSpPr>
        <p:spPr bwMode="auto">
          <a:xfrm>
            <a:off x="974725" y="4560888"/>
            <a:ext cx="5365750" cy="4319587"/>
          </a:xfrm>
          <a:prstGeom prst="rect">
            <a:avLst/>
          </a:prstGeom>
          <a:noFill/>
          <a:ln w="9525">
            <a:noFill/>
            <a:miter lim="800000"/>
          </a:ln>
          <a:effectLst/>
        </p:spPr>
        <p:txBody>
          <a:bodyPr vert="horz" wrap="square" lIns="96661" tIns="48331" rIns="96661" bIns="48331" numCol="1" anchor="t" anchorCtr="0" compatLnSpc="1"/>
          <a:lstStyle/>
          <a:p>
            <a:pPr lvl="0"/>
            <a:r>
              <a:rPr lang="en-US" altLang="zh-CN" noProof="0"/>
              <a:t>Click to edit Master text styles</a:t>
            </a:r>
            <a:endParaRPr lang="en-US" altLang="zh-CN" noProof="0"/>
          </a:p>
          <a:p>
            <a:pPr lvl="1"/>
            <a:r>
              <a:rPr lang="en-US" altLang="zh-CN" noProof="0"/>
              <a:t>Second level</a:t>
            </a:r>
            <a:endParaRPr lang="en-US" altLang="zh-CN" noProof="0"/>
          </a:p>
          <a:p>
            <a:pPr lvl="2"/>
            <a:r>
              <a:rPr lang="en-US" altLang="zh-CN" noProof="0"/>
              <a:t>Third level</a:t>
            </a:r>
            <a:endParaRPr lang="en-US" altLang="zh-CN" noProof="0"/>
          </a:p>
          <a:p>
            <a:pPr lvl="3"/>
            <a:r>
              <a:rPr lang="en-US" altLang="zh-CN" noProof="0"/>
              <a:t>Fourth level</a:t>
            </a:r>
            <a:endParaRPr lang="en-US" altLang="zh-CN" noProof="0"/>
          </a:p>
          <a:p>
            <a:pPr lvl="4"/>
            <a:r>
              <a:rPr lang="en-US" altLang="zh-CN" noProof="0"/>
              <a:t>Fifth level</a:t>
            </a:r>
            <a:endParaRPr lang="en-US" altLang="zh-CN" noProof="0"/>
          </a:p>
        </p:txBody>
      </p:sp>
      <p:sp>
        <p:nvSpPr>
          <p:cNvPr id="3078" name="Rectangle 6"/>
          <p:cNvSpPr>
            <a:spLocks noGrp="1" noChangeArrowheads="1"/>
          </p:cNvSpPr>
          <p:nvPr>
            <p:ph type="ftr" sz="quarter" idx="4"/>
          </p:nvPr>
        </p:nvSpPr>
        <p:spPr bwMode="auto">
          <a:xfrm>
            <a:off x="0" y="9121775"/>
            <a:ext cx="3170238" cy="479425"/>
          </a:xfrm>
          <a:prstGeom prst="rect">
            <a:avLst/>
          </a:prstGeom>
          <a:noFill/>
          <a:ln w="9525">
            <a:noFill/>
            <a:miter lim="800000"/>
          </a:ln>
          <a:effectLst/>
        </p:spPr>
        <p:txBody>
          <a:bodyPr vert="horz" wrap="square" lIns="96661" tIns="48331" rIns="96661" bIns="48331" numCol="1" anchor="b" anchorCtr="0" compatLnSpc="1"/>
          <a:lstStyle>
            <a:lvl1pPr defTabSz="967105">
              <a:spcBef>
                <a:spcPct val="0"/>
              </a:spcBef>
              <a:buClrTx/>
              <a:buSzTx/>
              <a:buFontTx/>
              <a:buNone/>
              <a:defRPr sz="1300">
                <a:latin typeface="Times New Roman" pitchFamily="18" charset="0"/>
              </a:defRPr>
            </a:lvl1pPr>
          </a:lstStyle>
          <a:p>
            <a:pPr>
              <a:defRPr/>
            </a:pPr>
            <a:endParaRPr lang="en-US" altLang="zh-CN"/>
          </a:p>
        </p:txBody>
      </p:sp>
      <p:sp>
        <p:nvSpPr>
          <p:cNvPr id="3079" name="Rectangle 7"/>
          <p:cNvSpPr>
            <a:spLocks noGrp="1" noChangeArrowheads="1"/>
          </p:cNvSpPr>
          <p:nvPr>
            <p:ph type="sldNum" sz="quarter" idx="5"/>
          </p:nvPr>
        </p:nvSpPr>
        <p:spPr bwMode="auto">
          <a:xfrm>
            <a:off x="4144963" y="9121775"/>
            <a:ext cx="3170237" cy="479425"/>
          </a:xfrm>
          <a:prstGeom prst="rect">
            <a:avLst/>
          </a:prstGeom>
          <a:noFill/>
          <a:ln w="9525">
            <a:noFill/>
            <a:miter lim="800000"/>
          </a:ln>
          <a:effectLst/>
        </p:spPr>
        <p:txBody>
          <a:bodyPr vert="horz" wrap="square" lIns="96661" tIns="48331" rIns="96661" bIns="48331" numCol="1" anchor="b" anchorCtr="0" compatLnSpc="1"/>
          <a:lstStyle>
            <a:lvl1pPr algn="r" defTabSz="967105">
              <a:spcBef>
                <a:spcPct val="0"/>
              </a:spcBef>
              <a:buClrTx/>
              <a:buSzTx/>
              <a:buFontTx/>
              <a:buNone/>
              <a:defRPr sz="1300">
                <a:latin typeface="Times New Roman" pitchFamily="18" charset="0"/>
              </a:defRPr>
            </a:lvl1pPr>
          </a:lstStyle>
          <a:p>
            <a:pPr>
              <a:defRPr/>
            </a:pPr>
            <a:fld id="{781C1C62-3985-4B7D-BC01-3F24EDD08878}" type="slidenum">
              <a:rPr lang="zh-CN" altLang="en-US"/>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In this lecture, we will study another important topic in digital forensics, network forensics. As the name indicates, we will study digital forensics from computer network perspective.</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ChangeArrowheads="1" noTextEdit="1"/>
          </p:cNvSpPr>
          <p:nvPr>
            <p:ph type="sldImg"/>
          </p:nvPr>
        </p:nvSpPr>
        <p:spPr/>
      </p:sp>
      <p:sp>
        <p:nvSpPr>
          <p:cNvPr id="17411"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The networking model used by the Internet is The TCP/IP model, is another layering model that is simpler.</a:t>
            </a:r>
            <a:endParaRPr lang="en-US" altLang="en-US"/>
          </a:p>
          <a:p>
            <a:r>
              <a:rPr lang="en-US" altLang="en-US"/>
              <a:t>It defines the five separate layers, some of which overlap with the OSI model</a:t>
            </a:r>
            <a:endParaRPr lang="en-US" altLang="en-US"/>
          </a:p>
        </p:txBody>
      </p:sp>
      <p:sp>
        <p:nvSpPr>
          <p:cNvPr id="17412"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2400">
                <a:solidFill>
                  <a:schemeClr val="tx1"/>
                </a:solidFill>
                <a:latin typeface="Comic Sans MS" pitchFamily="66" charset="0"/>
                <a:cs typeface="Arial" panose="020B0604020202020204" pitchFamily="34" charset="0"/>
              </a:defRPr>
            </a:lvl1pPr>
            <a:lvl2pPr marL="742950" indent="-285750" defTabSz="967105">
              <a:defRPr sz="2400">
                <a:solidFill>
                  <a:schemeClr val="tx1"/>
                </a:solidFill>
                <a:latin typeface="Comic Sans MS" pitchFamily="66" charset="0"/>
                <a:cs typeface="Arial" panose="020B0604020202020204" pitchFamily="34" charset="0"/>
              </a:defRPr>
            </a:lvl2pPr>
            <a:lvl3pPr marL="1143000" indent="-228600" defTabSz="967105">
              <a:defRPr sz="2400">
                <a:solidFill>
                  <a:schemeClr val="tx1"/>
                </a:solidFill>
                <a:latin typeface="Comic Sans MS" pitchFamily="66" charset="0"/>
                <a:cs typeface="Arial" panose="020B0604020202020204" pitchFamily="34" charset="0"/>
              </a:defRPr>
            </a:lvl3pPr>
            <a:lvl4pPr marL="1600200" indent="-228600" defTabSz="967105">
              <a:defRPr sz="2400">
                <a:solidFill>
                  <a:schemeClr val="tx1"/>
                </a:solidFill>
                <a:latin typeface="Comic Sans MS" pitchFamily="66" charset="0"/>
                <a:cs typeface="Arial" panose="020B0604020202020204" pitchFamily="34" charset="0"/>
              </a:defRPr>
            </a:lvl4pPr>
            <a:lvl5pPr marL="2057400" indent="-228600" defTabSz="967105">
              <a:defRPr sz="2400">
                <a:solidFill>
                  <a:schemeClr val="tx1"/>
                </a:solidFill>
                <a:latin typeface="Comic Sans MS" pitchFamily="66" charset="0"/>
                <a:cs typeface="Arial" panose="020B0604020202020204" pitchFamily="34" charset="0"/>
              </a:defRPr>
            </a:lvl5pPr>
            <a:lvl6pPr marL="2514600" indent="-228600" defTabSz="967105"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6pPr>
            <a:lvl7pPr marL="2971800" indent="-228600" defTabSz="967105"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7pPr>
            <a:lvl8pPr marL="3429000" indent="-228600" defTabSz="967105"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8pPr>
            <a:lvl9pPr marL="3886200" indent="-228600" defTabSz="967105"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9pPr>
          </a:lstStyle>
          <a:p>
            <a:fld id="{A69D6ADC-B323-4FF5-B6C5-B0145E09333E}" type="slidenum">
              <a:rPr lang="zh-CN" altLang="en-US" sz="1300" smtClean="0">
                <a:latin typeface="Times New Roman" pitchFamily="18" charset="0"/>
              </a:rPr>
            </a:fld>
            <a:endParaRPr lang="en-US" altLang="zh-CN" sz="1300">
              <a:latin typeface="Times New Roman"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8"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2400">
                <a:solidFill>
                  <a:schemeClr val="tx1"/>
                </a:solidFill>
                <a:latin typeface="Comic Sans MS" pitchFamily="66" charset="0"/>
                <a:cs typeface="Arial" panose="020B0604020202020204" pitchFamily="34" charset="0"/>
              </a:defRPr>
            </a:lvl1pPr>
            <a:lvl2pPr marL="742950" indent="-285750" defTabSz="967105">
              <a:defRPr sz="2400">
                <a:solidFill>
                  <a:schemeClr val="tx1"/>
                </a:solidFill>
                <a:latin typeface="Comic Sans MS" pitchFamily="66" charset="0"/>
                <a:cs typeface="Arial" panose="020B0604020202020204" pitchFamily="34" charset="0"/>
              </a:defRPr>
            </a:lvl2pPr>
            <a:lvl3pPr marL="1143000" indent="-228600" defTabSz="967105">
              <a:defRPr sz="2400">
                <a:solidFill>
                  <a:schemeClr val="tx1"/>
                </a:solidFill>
                <a:latin typeface="Comic Sans MS" pitchFamily="66" charset="0"/>
                <a:cs typeface="Arial" panose="020B0604020202020204" pitchFamily="34" charset="0"/>
              </a:defRPr>
            </a:lvl3pPr>
            <a:lvl4pPr marL="1600200" indent="-228600" defTabSz="967105">
              <a:defRPr sz="2400">
                <a:solidFill>
                  <a:schemeClr val="tx1"/>
                </a:solidFill>
                <a:latin typeface="Comic Sans MS" pitchFamily="66" charset="0"/>
                <a:cs typeface="Arial" panose="020B0604020202020204" pitchFamily="34" charset="0"/>
              </a:defRPr>
            </a:lvl4pPr>
            <a:lvl5pPr marL="2057400" indent="-228600" defTabSz="967105">
              <a:defRPr sz="2400">
                <a:solidFill>
                  <a:schemeClr val="tx1"/>
                </a:solidFill>
                <a:latin typeface="Comic Sans MS" pitchFamily="66" charset="0"/>
                <a:cs typeface="Arial" panose="020B0604020202020204" pitchFamily="34" charset="0"/>
              </a:defRPr>
            </a:lvl5pPr>
            <a:lvl6pPr marL="2514600" indent="-228600" defTabSz="967105"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6pPr>
            <a:lvl7pPr marL="2971800" indent="-228600" defTabSz="967105"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7pPr>
            <a:lvl8pPr marL="3429000" indent="-228600" defTabSz="967105"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8pPr>
            <a:lvl9pPr marL="3886200" indent="-228600" defTabSz="967105"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9pPr>
          </a:lstStyle>
          <a:p>
            <a:r>
              <a:rPr lang="en-US" altLang="en-US" sz="1300">
                <a:latin typeface="Times New Roman" pitchFamily="18" charset="0"/>
              </a:rPr>
              <a:t>11/17/09</a:t>
            </a:r>
            <a:endParaRPr lang="en-US" altLang="en-US" sz="1300">
              <a:latin typeface="Times New Roman" pitchFamily="18" charset="0"/>
            </a:endParaRPr>
          </a:p>
        </p:txBody>
      </p:sp>
      <p:sp>
        <p:nvSpPr>
          <p:cNvPr id="1945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2400">
                <a:solidFill>
                  <a:schemeClr val="tx1"/>
                </a:solidFill>
                <a:latin typeface="Comic Sans MS" pitchFamily="66" charset="0"/>
                <a:cs typeface="Arial" panose="020B0604020202020204" pitchFamily="34" charset="0"/>
              </a:defRPr>
            </a:lvl1pPr>
            <a:lvl2pPr marL="742950" indent="-285750" defTabSz="967105">
              <a:defRPr sz="2400">
                <a:solidFill>
                  <a:schemeClr val="tx1"/>
                </a:solidFill>
                <a:latin typeface="Comic Sans MS" pitchFamily="66" charset="0"/>
                <a:cs typeface="Arial" panose="020B0604020202020204" pitchFamily="34" charset="0"/>
              </a:defRPr>
            </a:lvl2pPr>
            <a:lvl3pPr marL="1143000" indent="-228600" defTabSz="967105">
              <a:defRPr sz="2400">
                <a:solidFill>
                  <a:schemeClr val="tx1"/>
                </a:solidFill>
                <a:latin typeface="Comic Sans MS" pitchFamily="66" charset="0"/>
                <a:cs typeface="Arial" panose="020B0604020202020204" pitchFamily="34" charset="0"/>
              </a:defRPr>
            </a:lvl3pPr>
            <a:lvl4pPr marL="1600200" indent="-228600" defTabSz="967105">
              <a:defRPr sz="2400">
                <a:solidFill>
                  <a:schemeClr val="tx1"/>
                </a:solidFill>
                <a:latin typeface="Comic Sans MS" pitchFamily="66" charset="0"/>
                <a:cs typeface="Arial" panose="020B0604020202020204" pitchFamily="34" charset="0"/>
              </a:defRPr>
            </a:lvl4pPr>
            <a:lvl5pPr marL="2057400" indent="-228600" defTabSz="967105">
              <a:defRPr sz="2400">
                <a:solidFill>
                  <a:schemeClr val="tx1"/>
                </a:solidFill>
                <a:latin typeface="Comic Sans MS" pitchFamily="66" charset="0"/>
                <a:cs typeface="Arial" panose="020B0604020202020204" pitchFamily="34" charset="0"/>
              </a:defRPr>
            </a:lvl5pPr>
            <a:lvl6pPr marL="2514600" indent="-228600" defTabSz="967105"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6pPr>
            <a:lvl7pPr marL="2971800" indent="-228600" defTabSz="967105"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7pPr>
            <a:lvl8pPr marL="3429000" indent="-228600" defTabSz="967105"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8pPr>
            <a:lvl9pPr marL="3886200" indent="-228600" defTabSz="967105"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9pPr>
          </a:lstStyle>
          <a:p>
            <a:fld id="{5F79A905-2470-4085-89B0-926DADE8C3BB}" type="slidenum">
              <a:rPr lang="en-US" altLang="en-US" sz="1300" smtClean="0">
                <a:latin typeface="Times New Roman" pitchFamily="18" charset="0"/>
              </a:rPr>
            </a:fld>
            <a:endParaRPr lang="en-US" altLang="en-US" sz="1300">
              <a:latin typeface="Times New Roman" pitchFamily="18" charset="0"/>
            </a:endParaRPr>
          </a:p>
        </p:txBody>
      </p:sp>
      <p:sp>
        <p:nvSpPr>
          <p:cNvPr id="19460" name="Rectangle 1"/>
          <p:cNvSpPr>
            <a:spLocks noGrp="1" noRot="1" noChangeAspect="1" noChangeArrowheads="1" noTextEdit="1"/>
          </p:cNvSpPr>
          <p:nvPr>
            <p:ph type="sldImg"/>
          </p:nvPr>
        </p:nvSpPr>
        <p:spPr>
          <a:xfrm>
            <a:off x="1443038" y="922338"/>
            <a:ext cx="4429125" cy="3322637"/>
          </a:xfrm>
          <a:solidFill>
            <a:srgbClr val="FFFFFF"/>
          </a:solidFill>
        </p:spPr>
      </p:sp>
      <p:sp>
        <p:nvSpPr>
          <p:cNvPr id="19461" name="Rectangle 2"/>
          <p:cNvSpPr>
            <a:spLocks noGrp="1" noChangeArrowheads="1"/>
          </p:cNvSpPr>
          <p:nvPr>
            <p:ph type="body" idx="1"/>
          </p:nvPr>
        </p:nvSpPr>
        <p:spPr>
          <a:xfrm>
            <a:off x="731838" y="4560888"/>
            <a:ext cx="5851525" cy="44180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anchor="ctr"/>
          <a:lstStyle/>
          <a:p>
            <a:r>
              <a:rPr lang="en-US" altLang="en-US"/>
              <a:t>A good understanding of some networking concepts is important for you to understand how computer networking works.</a:t>
            </a:r>
            <a:endParaRPr lang="en-US" altLang="en-US"/>
          </a:p>
          <a:p>
            <a:r>
              <a:rPr lang="en-US" altLang="en-US"/>
              <a:t>So we will briefly review data encapsulation and data decapsulation.</a:t>
            </a:r>
            <a:endParaRPr lang="en-US" altLang="en-US"/>
          </a:p>
          <a:p>
            <a:r>
              <a:rPr lang="en-US" altLang="en-US"/>
              <a:t>In a layering networking model, including the OSI model and TCP/IP model, data flows 2 ways, DOWN (data encapsulation) and UP (data decapsulation).</a:t>
            </a:r>
            <a:endParaRPr lang="en-US" altLang="en-US"/>
          </a:p>
          <a:p>
            <a:r>
              <a:rPr lang="en-US" altLang="en-US"/>
              <a:t>Next, I will use TCP/IP model as an example to illustrate how data encapsulation and data decapsulation work.</a:t>
            </a:r>
            <a:endParaRPr lang="en-US" altLang="en-US"/>
          </a:p>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2400">
                <a:solidFill>
                  <a:schemeClr val="tx1"/>
                </a:solidFill>
                <a:latin typeface="Comic Sans MS" pitchFamily="66" charset="0"/>
                <a:cs typeface="Arial" panose="020B0604020202020204" pitchFamily="34" charset="0"/>
              </a:defRPr>
            </a:lvl1pPr>
            <a:lvl2pPr marL="742950" indent="-285750" defTabSz="967105">
              <a:defRPr sz="2400">
                <a:solidFill>
                  <a:schemeClr val="tx1"/>
                </a:solidFill>
                <a:latin typeface="Comic Sans MS" pitchFamily="66" charset="0"/>
                <a:cs typeface="Arial" panose="020B0604020202020204" pitchFamily="34" charset="0"/>
              </a:defRPr>
            </a:lvl2pPr>
            <a:lvl3pPr marL="1143000" indent="-228600" defTabSz="967105">
              <a:defRPr sz="2400">
                <a:solidFill>
                  <a:schemeClr val="tx1"/>
                </a:solidFill>
                <a:latin typeface="Comic Sans MS" pitchFamily="66" charset="0"/>
                <a:cs typeface="Arial" panose="020B0604020202020204" pitchFamily="34" charset="0"/>
              </a:defRPr>
            </a:lvl3pPr>
            <a:lvl4pPr marL="1600200" indent="-228600" defTabSz="967105">
              <a:defRPr sz="2400">
                <a:solidFill>
                  <a:schemeClr val="tx1"/>
                </a:solidFill>
                <a:latin typeface="Comic Sans MS" pitchFamily="66" charset="0"/>
                <a:cs typeface="Arial" panose="020B0604020202020204" pitchFamily="34" charset="0"/>
              </a:defRPr>
            </a:lvl4pPr>
            <a:lvl5pPr marL="2057400" indent="-228600" defTabSz="967105">
              <a:defRPr sz="2400">
                <a:solidFill>
                  <a:schemeClr val="tx1"/>
                </a:solidFill>
                <a:latin typeface="Comic Sans MS" pitchFamily="66" charset="0"/>
                <a:cs typeface="Arial" panose="020B0604020202020204" pitchFamily="34" charset="0"/>
              </a:defRPr>
            </a:lvl5pPr>
            <a:lvl6pPr marL="2514600" indent="-228600" defTabSz="967105"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6pPr>
            <a:lvl7pPr marL="2971800" indent="-228600" defTabSz="967105"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7pPr>
            <a:lvl8pPr marL="3429000" indent="-228600" defTabSz="967105"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8pPr>
            <a:lvl9pPr marL="3886200" indent="-228600" defTabSz="967105"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9pPr>
          </a:lstStyle>
          <a:p>
            <a:r>
              <a:rPr lang="en-US" altLang="en-US" sz="1300">
                <a:latin typeface="Times New Roman" pitchFamily="18" charset="0"/>
              </a:rPr>
              <a:t>11/17/09</a:t>
            </a:r>
            <a:endParaRPr lang="en-US" altLang="en-US" sz="1300">
              <a:latin typeface="Times New Roman" pitchFamily="18" charset="0"/>
            </a:endParaRPr>
          </a:p>
        </p:txBody>
      </p:sp>
      <p:sp>
        <p:nvSpPr>
          <p:cNvPr id="2150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2400">
                <a:solidFill>
                  <a:schemeClr val="tx1"/>
                </a:solidFill>
                <a:latin typeface="Comic Sans MS" pitchFamily="66" charset="0"/>
                <a:cs typeface="Arial" panose="020B0604020202020204" pitchFamily="34" charset="0"/>
              </a:defRPr>
            </a:lvl1pPr>
            <a:lvl2pPr marL="742950" indent="-285750" defTabSz="967105">
              <a:defRPr sz="2400">
                <a:solidFill>
                  <a:schemeClr val="tx1"/>
                </a:solidFill>
                <a:latin typeface="Comic Sans MS" pitchFamily="66" charset="0"/>
                <a:cs typeface="Arial" panose="020B0604020202020204" pitchFamily="34" charset="0"/>
              </a:defRPr>
            </a:lvl2pPr>
            <a:lvl3pPr marL="1143000" indent="-228600" defTabSz="967105">
              <a:defRPr sz="2400">
                <a:solidFill>
                  <a:schemeClr val="tx1"/>
                </a:solidFill>
                <a:latin typeface="Comic Sans MS" pitchFamily="66" charset="0"/>
                <a:cs typeface="Arial" panose="020B0604020202020204" pitchFamily="34" charset="0"/>
              </a:defRPr>
            </a:lvl3pPr>
            <a:lvl4pPr marL="1600200" indent="-228600" defTabSz="967105">
              <a:defRPr sz="2400">
                <a:solidFill>
                  <a:schemeClr val="tx1"/>
                </a:solidFill>
                <a:latin typeface="Comic Sans MS" pitchFamily="66" charset="0"/>
                <a:cs typeface="Arial" panose="020B0604020202020204" pitchFamily="34" charset="0"/>
              </a:defRPr>
            </a:lvl4pPr>
            <a:lvl5pPr marL="2057400" indent="-228600" defTabSz="967105">
              <a:defRPr sz="2400">
                <a:solidFill>
                  <a:schemeClr val="tx1"/>
                </a:solidFill>
                <a:latin typeface="Comic Sans MS" pitchFamily="66" charset="0"/>
                <a:cs typeface="Arial" panose="020B0604020202020204" pitchFamily="34" charset="0"/>
              </a:defRPr>
            </a:lvl5pPr>
            <a:lvl6pPr marL="2514600" indent="-228600" defTabSz="967105"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6pPr>
            <a:lvl7pPr marL="2971800" indent="-228600" defTabSz="967105"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7pPr>
            <a:lvl8pPr marL="3429000" indent="-228600" defTabSz="967105"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8pPr>
            <a:lvl9pPr marL="3886200" indent="-228600" defTabSz="967105"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9pPr>
          </a:lstStyle>
          <a:p>
            <a:fld id="{16D6731A-35A2-4442-AAD1-A7EA1E4A8E23}" type="slidenum">
              <a:rPr lang="en-US" altLang="en-US" sz="1300" smtClean="0">
                <a:latin typeface="Times New Roman" pitchFamily="18" charset="0"/>
              </a:rPr>
            </a:fld>
            <a:endParaRPr lang="en-US" altLang="en-US" sz="1300">
              <a:latin typeface="Times New Roman" pitchFamily="18" charset="0"/>
            </a:endParaRPr>
          </a:p>
        </p:txBody>
      </p:sp>
      <p:sp>
        <p:nvSpPr>
          <p:cNvPr id="21508" name="Rectangle 1"/>
          <p:cNvSpPr>
            <a:spLocks noGrp="1" noRot="1" noChangeAspect="1" noChangeArrowheads="1" noTextEdit="1"/>
          </p:cNvSpPr>
          <p:nvPr>
            <p:ph type="sldImg"/>
          </p:nvPr>
        </p:nvSpPr>
        <p:spPr>
          <a:xfrm>
            <a:off x="1443038" y="922338"/>
            <a:ext cx="4429125" cy="3322637"/>
          </a:xfrm>
          <a:solidFill>
            <a:srgbClr val="FFFFFF"/>
          </a:solidFill>
        </p:spPr>
      </p:sp>
      <p:sp>
        <p:nvSpPr>
          <p:cNvPr id="21509" name="Rectangle 2"/>
          <p:cNvSpPr>
            <a:spLocks noGrp="1" noChangeArrowheads="1"/>
          </p:cNvSpPr>
          <p:nvPr>
            <p:ph type="body" idx="1"/>
          </p:nvPr>
        </p:nvSpPr>
        <p:spPr>
          <a:xfrm>
            <a:off x="731838" y="4560888"/>
            <a:ext cx="5851525" cy="44180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anchor="ctr"/>
          <a:lstStyle/>
          <a:p>
            <a:r>
              <a:rPr lang="en-US" altLang="en-US"/>
              <a:t>Suppose a computer (which is source) needs to send some data to another computer (which is destination). The Application layer is where the user interface exists, here the user interacts with the application he or she is using, then this data is passed to the Transport layer and then to the Network layer and then to the Data Link layer. </a:t>
            </a:r>
            <a:endParaRPr lang="en-US" altLang="en-US"/>
          </a:p>
          <a:p>
            <a:r>
              <a:rPr lang="en-US" altLang="en-US"/>
              <a:t>When a data is moving down, some extra information will be added in the front (called header), and sometimes some information added in the end (trailer).</a:t>
            </a:r>
            <a:endParaRPr lang="en-US" altLang="en-US"/>
          </a:p>
          <a:p>
            <a:r>
              <a:rPr lang="en-US" altLang="en-US"/>
              <a:t>For example, the Network layer adds its IP header (including source and destination IP addresses) and then sends it off to the Datalink layer. </a:t>
            </a:r>
            <a:endParaRPr lang="en-US" altLang="en-US"/>
          </a:p>
          <a:p>
            <a:r>
              <a:rPr lang="en-US" altLang="en-US"/>
              <a:t>The data at  the Datalink layer, called a frame, is really a logical group of 1's and 0's, the Physical layer is responsible for transmitting these digits to another computer on the same local network.</a:t>
            </a:r>
            <a:endParaRPr lang="en-US" altLang="en-US"/>
          </a:p>
          <a:p>
            <a:r>
              <a:rPr lang="en-US" altLang="en-US"/>
              <a:t>The process is called data encapsulation, which occurs when data is sent.</a:t>
            </a:r>
            <a:endParaRPr lang="en-US" altLang="en-US"/>
          </a:p>
          <a:p>
            <a:endParaRPr lang="en-US" altLang="en-US"/>
          </a:p>
          <a:p>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4"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2400">
                <a:solidFill>
                  <a:schemeClr val="tx1"/>
                </a:solidFill>
                <a:latin typeface="Comic Sans MS" pitchFamily="66" charset="0"/>
                <a:cs typeface="Arial" panose="020B0604020202020204" pitchFamily="34" charset="0"/>
              </a:defRPr>
            </a:lvl1pPr>
            <a:lvl2pPr marL="742950" indent="-285750" defTabSz="967105">
              <a:defRPr sz="2400">
                <a:solidFill>
                  <a:schemeClr val="tx1"/>
                </a:solidFill>
                <a:latin typeface="Comic Sans MS" pitchFamily="66" charset="0"/>
                <a:cs typeface="Arial" panose="020B0604020202020204" pitchFamily="34" charset="0"/>
              </a:defRPr>
            </a:lvl2pPr>
            <a:lvl3pPr marL="1143000" indent="-228600" defTabSz="967105">
              <a:defRPr sz="2400">
                <a:solidFill>
                  <a:schemeClr val="tx1"/>
                </a:solidFill>
                <a:latin typeface="Comic Sans MS" pitchFamily="66" charset="0"/>
                <a:cs typeface="Arial" panose="020B0604020202020204" pitchFamily="34" charset="0"/>
              </a:defRPr>
            </a:lvl3pPr>
            <a:lvl4pPr marL="1600200" indent="-228600" defTabSz="967105">
              <a:defRPr sz="2400">
                <a:solidFill>
                  <a:schemeClr val="tx1"/>
                </a:solidFill>
                <a:latin typeface="Comic Sans MS" pitchFamily="66" charset="0"/>
                <a:cs typeface="Arial" panose="020B0604020202020204" pitchFamily="34" charset="0"/>
              </a:defRPr>
            </a:lvl4pPr>
            <a:lvl5pPr marL="2057400" indent="-228600" defTabSz="967105">
              <a:defRPr sz="2400">
                <a:solidFill>
                  <a:schemeClr val="tx1"/>
                </a:solidFill>
                <a:latin typeface="Comic Sans MS" pitchFamily="66" charset="0"/>
                <a:cs typeface="Arial" panose="020B0604020202020204" pitchFamily="34" charset="0"/>
              </a:defRPr>
            </a:lvl5pPr>
            <a:lvl6pPr marL="2514600" indent="-228600" defTabSz="967105"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6pPr>
            <a:lvl7pPr marL="2971800" indent="-228600" defTabSz="967105"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7pPr>
            <a:lvl8pPr marL="3429000" indent="-228600" defTabSz="967105"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8pPr>
            <a:lvl9pPr marL="3886200" indent="-228600" defTabSz="967105"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9pPr>
          </a:lstStyle>
          <a:p>
            <a:r>
              <a:rPr lang="en-US" altLang="en-US" sz="1300">
                <a:latin typeface="Times New Roman" pitchFamily="18" charset="0"/>
              </a:rPr>
              <a:t>11/17/09</a:t>
            </a:r>
            <a:endParaRPr lang="en-US" altLang="en-US" sz="1300">
              <a:latin typeface="Times New Roman" pitchFamily="18" charset="0"/>
            </a:endParaRPr>
          </a:p>
        </p:txBody>
      </p:sp>
      <p:sp>
        <p:nvSpPr>
          <p:cNvPr id="2355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2400">
                <a:solidFill>
                  <a:schemeClr val="tx1"/>
                </a:solidFill>
                <a:latin typeface="Comic Sans MS" pitchFamily="66" charset="0"/>
                <a:cs typeface="Arial" panose="020B0604020202020204" pitchFamily="34" charset="0"/>
              </a:defRPr>
            </a:lvl1pPr>
            <a:lvl2pPr marL="742950" indent="-285750" defTabSz="967105">
              <a:defRPr sz="2400">
                <a:solidFill>
                  <a:schemeClr val="tx1"/>
                </a:solidFill>
                <a:latin typeface="Comic Sans MS" pitchFamily="66" charset="0"/>
                <a:cs typeface="Arial" panose="020B0604020202020204" pitchFamily="34" charset="0"/>
              </a:defRPr>
            </a:lvl2pPr>
            <a:lvl3pPr marL="1143000" indent="-228600" defTabSz="967105">
              <a:defRPr sz="2400">
                <a:solidFill>
                  <a:schemeClr val="tx1"/>
                </a:solidFill>
                <a:latin typeface="Comic Sans MS" pitchFamily="66" charset="0"/>
                <a:cs typeface="Arial" panose="020B0604020202020204" pitchFamily="34" charset="0"/>
              </a:defRPr>
            </a:lvl3pPr>
            <a:lvl4pPr marL="1600200" indent="-228600" defTabSz="967105">
              <a:defRPr sz="2400">
                <a:solidFill>
                  <a:schemeClr val="tx1"/>
                </a:solidFill>
                <a:latin typeface="Comic Sans MS" pitchFamily="66" charset="0"/>
                <a:cs typeface="Arial" panose="020B0604020202020204" pitchFamily="34" charset="0"/>
              </a:defRPr>
            </a:lvl4pPr>
            <a:lvl5pPr marL="2057400" indent="-228600" defTabSz="967105">
              <a:defRPr sz="2400">
                <a:solidFill>
                  <a:schemeClr val="tx1"/>
                </a:solidFill>
                <a:latin typeface="Comic Sans MS" pitchFamily="66" charset="0"/>
                <a:cs typeface="Arial" panose="020B0604020202020204" pitchFamily="34" charset="0"/>
              </a:defRPr>
            </a:lvl5pPr>
            <a:lvl6pPr marL="2514600" indent="-228600" defTabSz="967105"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6pPr>
            <a:lvl7pPr marL="2971800" indent="-228600" defTabSz="967105"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7pPr>
            <a:lvl8pPr marL="3429000" indent="-228600" defTabSz="967105"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8pPr>
            <a:lvl9pPr marL="3886200" indent="-228600" defTabSz="967105"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9pPr>
          </a:lstStyle>
          <a:p>
            <a:fld id="{009E1FBA-B25B-47CC-8BED-7A6932CD149B}" type="slidenum">
              <a:rPr lang="en-US" altLang="en-US" sz="1300" smtClean="0">
                <a:latin typeface="Times New Roman" pitchFamily="18" charset="0"/>
              </a:rPr>
            </a:fld>
            <a:endParaRPr lang="en-US" altLang="en-US" sz="1300">
              <a:latin typeface="Times New Roman" pitchFamily="18" charset="0"/>
            </a:endParaRPr>
          </a:p>
        </p:txBody>
      </p:sp>
      <p:sp>
        <p:nvSpPr>
          <p:cNvPr id="23556" name="Rectangle 1"/>
          <p:cNvSpPr>
            <a:spLocks noGrp="1" noRot="1" noChangeAspect="1" noChangeArrowheads="1" noTextEdit="1"/>
          </p:cNvSpPr>
          <p:nvPr>
            <p:ph type="sldImg"/>
          </p:nvPr>
        </p:nvSpPr>
        <p:spPr>
          <a:xfrm>
            <a:off x="1443038" y="922338"/>
            <a:ext cx="4429125" cy="3322637"/>
          </a:xfrm>
          <a:solidFill>
            <a:srgbClr val="FFFFFF"/>
          </a:solidFill>
        </p:spPr>
      </p:sp>
      <p:sp>
        <p:nvSpPr>
          <p:cNvPr id="23557" name="Rectangle 2"/>
          <p:cNvSpPr>
            <a:spLocks noGrp="1" noChangeArrowheads="1"/>
          </p:cNvSpPr>
          <p:nvPr>
            <p:ph type="body" idx="1"/>
          </p:nvPr>
        </p:nvSpPr>
        <p:spPr>
          <a:xfrm>
            <a:off x="731838" y="4560888"/>
            <a:ext cx="5851525" cy="44180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anchor="ctr"/>
          <a:lstStyle/>
          <a:p>
            <a:r>
              <a:rPr lang="en-US" altLang="en-US"/>
              <a:t>Suppose the data is received at the destination computer, Also, we assume it receives the whole frame.</a:t>
            </a:r>
            <a:endParaRPr lang="en-US" altLang="en-US"/>
          </a:p>
          <a:p>
            <a:r>
              <a:rPr lang="en-US" altLang="en-US"/>
              <a:t>Then, the received frame will be passed to the layer above it.</a:t>
            </a:r>
            <a:endParaRPr lang="en-US" altLang="en-US"/>
          </a:p>
          <a:p>
            <a:r>
              <a:rPr lang="en-US" altLang="en-US"/>
              <a:t>Header and/or trailer will be removed and stripped off as a data is moving up.</a:t>
            </a:r>
            <a:endParaRPr lang="en-US" altLang="en-US"/>
          </a:p>
          <a:p>
            <a:r>
              <a:rPr lang="en-US" altLang="en-US"/>
              <a:t>The process is called data decapsulation, which occurs when data is received.</a:t>
            </a:r>
            <a:endParaRPr lang="en-US" altLang="en-US"/>
          </a:p>
          <a:p>
            <a:endParaRPr lang="en-US" altLang="en-US"/>
          </a:p>
          <a:p>
            <a:endParaRPr lang="en-US" altLang="en-US"/>
          </a:p>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ChangeArrowheads="1" noTextEdit="1"/>
          </p:cNvSpPr>
          <p:nvPr>
            <p:ph type="sldImg"/>
          </p:nvPr>
        </p:nvSpPr>
        <p:spPr/>
      </p:sp>
      <p:sp>
        <p:nvSpPr>
          <p:cNvPr id="25603"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Next, I will use two simple examples to illustrate how TCP/IP networking works.</a:t>
            </a:r>
            <a:endParaRPr lang="en-US" altLang="en-US"/>
          </a:p>
          <a:p>
            <a:r>
              <a:rPr lang="en-US" altLang="en-US"/>
              <a:t>Assume we have three computers, one is source, and two destinations, Destination A is located in the same the same network segment as the source, whereas Destination B is located in the different network segment. Two network segments are connected to each other through a router.</a:t>
            </a:r>
            <a:endParaRPr lang="en-US" altLang="en-US"/>
          </a:p>
        </p:txBody>
      </p:sp>
      <p:sp>
        <p:nvSpPr>
          <p:cNvPr id="25604"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2400">
                <a:solidFill>
                  <a:schemeClr val="tx1"/>
                </a:solidFill>
                <a:latin typeface="Comic Sans MS" pitchFamily="66" charset="0"/>
                <a:cs typeface="Arial" panose="020B0604020202020204" pitchFamily="34" charset="0"/>
              </a:defRPr>
            </a:lvl1pPr>
            <a:lvl2pPr marL="742950" indent="-285750" defTabSz="967105">
              <a:defRPr sz="2400">
                <a:solidFill>
                  <a:schemeClr val="tx1"/>
                </a:solidFill>
                <a:latin typeface="Comic Sans MS" pitchFamily="66" charset="0"/>
                <a:cs typeface="Arial" panose="020B0604020202020204" pitchFamily="34" charset="0"/>
              </a:defRPr>
            </a:lvl2pPr>
            <a:lvl3pPr marL="1143000" indent="-228600" defTabSz="967105">
              <a:defRPr sz="2400">
                <a:solidFill>
                  <a:schemeClr val="tx1"/>
                </a:solidFill>
                <a:latin typeface="Comic Sans MS" pitchFamily="66" charset="0"/>
                <a:cs typeface="Arial" panose="020B0604020202020204" pitchFamily="34" charset="0"/>
              </a:defRPr>
            </a:lvl3pPr>
            <a:lvl4pPr marL="1600200" indent="-228600" defTabSz="967105">
              <a:defRPr sz="2400">
                <a:solidFill>
                  <a:schemeClr val="tx1"/>
                </a:solidFill>
                <a:latin typeface="Comic Sans MS" pitchFamily="66" charset="0"/>
                <a:cs typeface="Arial" panose="020B0604020202020204" pitchFamily="34" charset="0"/>
              </a:defRPr>
            </a:lvl4pPr>
            <a:lvl5pPr marL="2057400" indent="-228600" defTabSz="967105">
              <a:defRPr sz="2400">
                <a:solidFill>
                  <a:schemeClr val="tx1"/>
                </a:solidFill>
                <a:latin typeface="Comic Sans MS" pitchFamily="66" charset="0"/>
                <a:cs typeface="Arial" panose="020B0604020202020204" pitchFamily="34" charset="0"/>
              </a:defRPr>
            </a:lvl5pPr>
            <a:lvl6pPr marL="2514600" indent="-228600" defTabSz="967105"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6pPr>
            <a:lvl7pPr marL="2971800" indent="-228600" defTabSz="967105"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7pPr>
            <a:lvl8pPr marL="3429000" indent="-228600" defTabSz="967105"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8pPr>
            <a:lvl9pPr marL="3886200" indent="-228600" defTabSz="967105"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9pPr>
          </a:lstStyle>
          <a:p>
            <a:fld id="{F1BC21FD-798F-4C76-B4B8-B891F8492BBE}" type="slidenum">
              <a:rPr lang="zh-CN" altLang="en-US" sz="1300" smtClean="0">
                <a:latin typeface="Times New Roman" pitchFamily="18" charset="0"/>
              </a:rPr>
            </a:fld>
            <a:endParaRPr lang="en-US" altLang="zh-CN" sz="1300">
              <a:latin typeface="Times New Roman"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ChangeArrowheads="1" noTextEdit="1"/>
          </p:cNvSpPr>
          <p:nvPr>
            <p:ph type="sldImg"/>
          </p:nvPr>
        </p:nvSpPr>
        <p:spPr/>
      </p:sp>
      <p:sp>
        <p:nvSpPr>
          <p:cNvPr id="27651"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 </a:t>
            </a:r>
            <a:endParaRPr lang="en-US" altLang="en-US"/>
          </a:p>
          <a:p>
            <a:r>
              <a:rPr lang="en-US" altLang="en-US"/>
              <a:t>First, we talk a look at the scenario where the source communicates to Destination A.</a:t>
            </a:r>
            <a:endParaRPr lang="en-US" altLang="en-US"/>
          </a:p>
          <a:p>
            <a:endParaRPr lang="en-US" altLang="en-US"/>
          </a:p>
          <a:p>
            <a:endParaRPr lang="en-US" altLang="en-US"/>
          </a:p>
        </p:txBody>
      </p:sp>
      <p:sp>
        <p:nvSpPr>
          <p:cNvPr id="27652"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2400">
                <a:solidFill>
                  <a:schemeClr val="tx1"/>
                </a:solidFill>
                <a:latin typeface="Comic Sans MS" pitchFamily="66" charset="0"/>
                <a:cs typeface="Arial" panose="020B0604020202020204" pitchFamily="34" charset="0"/>
              </a:defRPr>
            </a:lvl1pPr>
            <a:lvl2pPr marL="742950" indent="-285750" defTabSz="967105">
              <a:defRPr sz="2400">
                <a:solidFill>
                  <a:schemeClr val="tx1"/>
                </a:solidFill>
                <a:latin typeface="Comic Sans MS" pitchFamily="66" charset="0"/>
                <a:cs typeface="Arial" panose="020B0604020202020204" pitchFamily="34" charset="0"/>
              </a:defRPr>
            </a:lvl2pPr>
            <a:lvl3pPr marL="1143000" indent="-228600" defTabSz="967105">
              <a:defRPr sz="2400">
                <a:solidFill>
                  <a:schemeClr val="tx1"/>
                </a:solidFill>
                <a:latin typeface="Comic Sans MS" pitchFamily="66" charset="0"/>
                <a:cs typeface="Arial" panose="020B0604020202020204" pitchFamily="34" charset="0"/>
              </a:defRPr>
            </a:lvl3pPr>
            <a:lvl4pPr marL="1600200" indent="-228600" defTabSz="967105">
              <a:defRPr sz="2400">
                <a:solidFill>
                  <a:schemeClr val="tx1"/>
                </a:solidFill>
                <a:latin typeface="Comic Sans MS" pitchFamily="66" charset="0"/>
                <a:cs typeface="Arial" panose="020B0604020202020204" pitchFamily="34" charset="0"/>
              </a:defRPr>
            </a:lvl4pPr>
            <a:lvl5pPr marL="2057400" indent="-228600" defTabSz="967105">
              <a:defRPr sz="2400">
                <a:solidFill>
                  <a:schemeClr val="tx1"/>
                </a:solidFill>
                <a:latin typeface="Comic Sans MS" pitchFamily="66" charset="0"/>
                <a:cs typeface="Arial" panose="020B0604020202020204" pitchFamily="34" charset="0"/>
              </a:defRPr>
            </a:lvl5pPr>
            <a:lvl6pPr marL="2514600" indent="-228600" defTabSz="967105"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6pPr>
            <a:lvl7pPr marL="2971800" indent="-228600" defTabSz="967105"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7pPr>
            <a:lvl8pPr marL="3429000" indent="-228600" defTabSz="967105"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8pPr>
            <a:lvl9pPr marL="3886200" indent="-228600" defTabSz="967105"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9pPr>
          </a:lstStyle>
          <a:p>
            <a:fld id="{A31F67F4-AAD6-47D2-A705-A382298C8C28}" type="slidenum">
              <a:rPr lang="zh-CN" altLang="en-US" sz="1300" smtClean="0">
                <a:latin typeface="Times New Roman" pitchFamily="18" charset="0"/>
              </a:rPr>
            </a:fld>
            <a:endParaRPr lang="en-US" altLang="zh-CN" sz="1300">
              <a:latin typeface="Times New Roman"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p:sp>
      <p:sp>
        <p:nvSpPr>
          <p:cNvPr id="29699"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Next, we talk a look at the scenario where the source communicates to Destination B.</a:t>
            </a:r>
            <a:endParaRPr lang="en-US" altLang="en-US"/>
          </a:p>
          <a:p>
            <a:r>
              <a:rPr lang="en-US" altLang="en-US"/>
              <a:t>Remember that Destination B is located in the different network segment.</a:t>
            </a:r>
            <a:endParaRPr lang="en-US" altLang="en-US"/>
          </a:p>
          <a:p>
            <a:endParaRPr lang="en-US" altLang="en-US"/>
          </a:p>
          <a:p>
            <a:endParaRPr lang="en-US" altLang="en-US"/>
          </a:p>
        </p:txBody>
      </p:sp>
      <p:sp>
        <p:nvSpPr>
          <p:cNvPr id="29700"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2400">
                <a:solidFill>
                  <a:schemeClr val="tx1"/>
                </a:solidFill>
                <a:latin typeface="Comic Sans MS" pitchFamily="66" charset="0"/>
                <a:cs typeface="Arial" panose="020B0604020202020204" pitchFamily="34" charset="0"/>
              </a:defRPr>
            </a:lvl1pPr>
            <a:lvl2pPr marL="742950" indent="-285750" defTabSz="967105">
              <a:defRPr sz="2400">
                <a:solidFill>
                  <a:schemeClr val="tx1"/>
                </a:solidFill>
                <a:latin typeface="Comic Sans MS" pitchFamily="66" charset="0"/>
                <a:cs typeface="Arial" panose="020B0604020202020204" pitchFamily="34" charset="0"/>
              </a:defRPr>
            </a:lvl2pPr>
            <a:lvl3pPr marL="1143000" indent="-228600" defTabSz="967105">
              <a:defRPr sz="2400">
                <a:solidFill>
                  <a:schemeClr val="tx1"/>
                </a:solidFill>
                <a:latin typeface="Comic Sans MS" pitchFamily="66" charset="0"/>
                <a:cs typeface="Arial" panose="020B0604020202020204" pitchFamily="34" charset="0"/>
              </a:defRPr>
            </a:lvl3pPr>
            <a:lvl4pPr marL="1600200" indent="-228600" defTabSz="967105">
              <a:defRPr sz="2400">
                <a:solidFill>
                  <a:schemeClr val="tx1"/>
                </a:solidFill>
                <a:latin typeface="Comic Sans MS" pitchFamily="66" charset="0"/>
                <a:cs typeface="Arial" panose="020B0604020202020204" pitchFamily="34" charset="0"/>
              </a:defRPr>
            </a:lvl4pPr>
            <a:lvl5pPr marL="2057400" indent="-228600" defTabSz="967105">
              <a:defRPr sz="2400">
                <a:solidFill>
                  <a:schemeClr val="tx1"/>
                </a:solidFill>
                <a:latin typeface="Comic Sans MS" pitchFamily="66" charset="0"/>
                <a:cs typeface="Arial" panose="020B0604020202020204" pitchFamily="34" charset="0"/>
              </a:defRPr>
            </a:lvl5pPr>
            <a:lvl6pPr marL="2514600" indent="-228600" defTabSz="967105"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6pPr>
            <a:lvl7pPr marL="2971800" indent="-228600" defTabSz="967105"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7pPr>
            <a:lvl8pPr marL="3429000" indent="-228600" defTabSz="967105"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8pPr>
            <a:lvl9pPr marL="3886200" indent="-228600" defTabSz="967105"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9pPr>
          </a:lstStyle>
          <a:p>
            <a:fld id="{B0FEACC6-DDD0-46A4-A856-B3BEC9B94174}" type="slidenum">
              <a:rPr lang="zh-CN" altLang="en-US" sz="1300" smtClean="0">
                <a:latin typeface="Times New Roman" pitchFamily="18" charset="0"/>
              </a:rPr>
            </a:fld>
            <a:endParaRPr lang="en-US" altLang="zh-CN" sz="1300">
              <a:latin typeface="Times New Roman"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2400">
                <a:solidFill>
                  <a:schemeClr val="tx1"/>
                </a:solidFill>
                <a:latin typeface="Comic Sans MS" pitchFamily="66" charset="0"/>
                <a:cs typeface="Arial" panose="020B0604020202020204" pitchFamily="34" charset="0"/>
              </a:defRPr>
            </a:lvl1pPr>
            <a:lvl2pPr marL="742950" indent="-285750" defTabSz="967105">
              <a:defRPr sz="2400">
                <a:solidFill>
                  <a:schemeClr val="tx1"/>
                </a:solidFill>
                <a:latin typeface="Comic Sans MS" pitchFamily="66" charset="0"/>
                <a:cs typeface="Arial" panose="020B0604020202020204" pitchFamily="34" charset="0"/>
              </a:defRPr>
            </a:lvl2pPr>
            <a:lvl3pPr marL="1143000" indent="-228600" defTabSz="967105">
              <a:defRPr sz="2400">
                <a:solidFill>
                  <a:schemeClr val="tx1"/>
                </a:solidFill>
                <a:latin typeface="Comic Sans MS" pitchFamily="66" charset="0"/>
                <a:cs typeface="Arial" panose="020B0604020202020204" pitchFamily="34" charset="0"/>
              </a:defRPr>
            </a:lvl3pPr>
            <a:lvl4pPr marL="1600200" indent="-228600" defTabSz="967105">
              <a:defRPr sz="2400">
                <a:solidFill>
                  <a:schemeClr val="tx1"/>
                </a:solidFill>
                <a:latin typeface="Comic Sans MS" pitchFamily="66" charset="0"/>
                <a:cs typeface="Arial" panose="020B0604020202020204" pitchFamily="34" charset="0"/>
              </a:defRPr>
            </a:lvl4pPr>
            <a:lvl5pPr marL="2057400" indent="-228600" defTabSz="967105">
              <a:defRPr sz="2400">
                <a:solidFill>
                  <a:schemeClr val="tx1"/>
                </a:solidFill>
                <a:latin typeface="Comic Sans MS" pitchFamily="66" charset="0"/>
                <a:cs typeface="Arial" panose="020B0604020202020204" pitchFamily="34" charset="0"/>
              </a:defRPr>
            </a:lvl5pPr>
            <a:lvl6pPr marL="2514600" indent="-228600" defTabSz="967105"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6pPr>
            <a:lvl7pPr marL="2971800" indent="-228600" defTabSz="967105"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7pPr>
            <a:lvl8pPr marL="3429000" indent="-228600" defTabSz="967105"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8pPr>
            <a:lvl9pPr marL="3886200" indent="-228600" defTabSz="967105"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9pPr>
          </a:lstStyle>
          <a:p>
            <a:fld id="{AF6AD15D-69C1-4AF9-9F53-7971AC0C0E69}" type="slidenum">
              <a:rPr lang="en-US" altLang="en-US" sz="1300" smtClean="0">
                <a:latin typeface="Times New Roman" pitchFamily="18" charset="0"/>
              </a:rPr>
            </a:fld>
            <a:endParaRPr lang="en-US" altLang="en-US" sz="1300">
              <a:latin typeface="Times New Roman" pitchFamily="18" charset="0"/>
            </a:endParaRPr>
          </a:p>
        </p:txBody>
      </p:sp>
      <p:sp>
        <p:nvSpPr>
          <p:cNvPr id="34819" name="Rectangle 2"/>
          <p:cNvSpPr>
            <a:spLocks noGrp="1" noRot="1" noChangeAspect="1" noChangeArrowheads="1" noTextEdit="1"/>
          </p:cNvSpPr>
          <p:nvPr>
            <p:ph type="sldImg"/>
          </p:nvPr>
        </p:nvSpPr>
        <p:spPr>
          <a:xfrm>
            <a:off x="1258888" y="720725"/>
            <a:ext cx="4800600" cy="3600450"/>
          </a:xfrm>
          <a:solidFill>
            <a:srgbClr val="FFFFFF"/>
          </a:solidFill>
        </p:spPr>
      </p:sp>
      <p:sp>
        <p:nvSpPr>
          <p:cNvPr id="29700" name="Rectangle 3"/>
          <p:cNvSpPr>
            <a:spLocks noGrp="1" noChangeArrowheads="1"/>
          </p:cNvSpPr>
          <p:nvPr>
            <p:ph type="body" idx="1"/>
          </p:nvPr>
        </p:nvSpPr>
        <p:spPr>
          <a:solidFill>
            <a:srgbClr val="FFFFFF"/>
          </a:solidFill>
          <a:ln>
            <a:solidFill>
              <a:srgbClr val="000000"/>
            </a:solidFill>
          </a:ln>
        </p:spPr>
        <p:txBody>
          <a:bodyPr lIns="91432" tIns="45716" rIns="91432" bIns="45716"/>
          <a:lstStyle/>
          <a:p>
            <a:pPr>
              <a:defRPr/>
            </a:pPr>
            <a:r>
              <a:rPr lang="en-US" altLang="en-US" dirty="0">
                <a:cs typeface="Times New Roman" pitchFamily="18" charset="0"/>
              </a:rPr>
              <a:t>The global Internet has thousands of networks, and </a:t>
            </a:r>
            <a:r>
              <a:rPr lang="en-US" dirty="0">
                <a:cs typeface="Times New Roman" pitchFamily="18" charset="0"/>
              </a:rPr>
              <a:t>Internet  is a Network of Networks.</a:t>
            </a:r>
            <a:endParaRPr lang="en-US" dirty="0">
              <a:cs typeface="Times New Roman" pitchFamily="18" charset="0"/>
            </a:endParaRPr>
          </a:p>
          <a:p>
            <a:pPr>
              <a:defRPr/>
            </a:pPr>
            <a:r>
              <a:rPr lang="en-US" altLang="en-US" kern="0" dirty="0">
                <a:cs typeface="Times New Roman" pitchFamily="18" charset="0"/>
              </a:rPr>
              <a:t>TCP/IP for packet routing and connections</a:t>
            </a:r>
            <a:endParaRPr lang="en-US" altLang="en-US" kern="0" dirty="0">
              <a:cs typeface="Times New Roman" pitchFamily="18" charset="0"/>
            </a:endParaRPr>
          </a:p>
          <a:p>
            <a:pPr>
              <a:defRPr/>
            </a:pPr>
            <a:r>
              <a:rPr lang="en-US" altLang="en-US" kern="0" dirty="0">
                <a:cs typeface="Times New Roman" pitchFamily="18" charset="0"/>
              </a:rPr>
              <a:t>Border Gateway Protocol (BGP) for route discovery</a:t>
            </a:r>
            <a:endParaRPr lang="en-US" altLang="en-US" kern="0" dirty="0">
              <a:cs typeface="Times New Roman" pitchFamily="18" charset="0"/>
            </a:endParaRPr>
          </a:p>
          <a:p>
            <a:pPr>
              <a:defRPr/>
            </a:pPr>
            <a:r>
              <a:rPr lang="en-US" altLang="en-US" kern="0" dirty="0">
                <a:cs typeface="Times New Roman" pitchFamily="18" charset="0"/>
              </a:rPr>
              <a:t>Domain Name System (DNS) for IP address discovery</a:t>
            </a:r>
            <a:endParaRPr lang="en-US" altLang="en-US" kern="0" dirty="0">
              <a:cs typeface="Times New Roman" pitchFamily="18" charset="0"/>
            </a:endParaRPr>
          </a:p>
          <a:p>
            <a:pPr>
              <a:defRPr/>
            </a:pPr>
            <a:endParaRPr lang="en-US" altLang="en-US" dirty="0">
              <a:cs typeface="Times New Roman"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943B74F2-76B3-49CF-B3B1-3B752BF6AD54}" type="slidenum">
              <a:rPr lang="en-US" smtClean="0"/>
            </a:fld>
            <a:endParaRPr lang="en-US"/>
          </a:p>
        </p:txBody>
      </p:sp>
      <p:sp>
        <p:nvSpPr>
          <p:cNvPr id="92163" name="Rectangle 2"/>
          <p:cNvSpPr>
            <a:spLocks noGrp="1" noRot="1" noChangeAspect="1" noChangeArrowheads="1" noTextEdit="1"/>
          </p:cNvSpPr>
          <p:nvPr>
            <p:ph type="sldImg"/>
          </p:nvPr>
        </p:nvSpPr>
        <p:spPr/>
      </p:sp>
      <p:sp>
        <p:nvSpPr>
          <p:cNvPr id="92164" name="Rectangle 3"/>
          <p:cNvSpPr>
            <a:spLocks noGrp="1" noChangeArrowheads="1"/>
          </p:cNvSpPr>
          <p:nvPr>
            <p:ph type="body" idx="1"/>
          </p:nvPr>
        </p:nvSpPr>
        <p:spPr>
          <a:xfrm>
            <a:off x="731025" y="4561308"/>
            <a:ext cx="5853152" cy="4318737"/>
          </a:xfrm>
          <a:noFill/>
        </p:spPr>
        <p:txBody>
          <a:bodyPr/>
          <a:lstStyle/>
          <a:p>
            <a:r>
              <a:rPr lang="en-US" dirty="0"/>
              <a:t>Next, let’s take a look at how we can use computer network technique to investigate some cyber attack. </a:t>
            </a:r>
            <a:endParaRPr lang="en-US" dirty="0"/>
          </a:p>
          <a:p>
            <a:r>
              <a:rPr lang="en-US" dirty="0"/>
              <a:t>I believe every </a:t>
            </a:r>
            <a:r>
              <a:rPr lang="en-US"/>
              <a:t>day you </a:t>
            </a:r>
            <a:r>
              <a:rPr lang="en-US" dirty="0"/>
              <a:t>have been receiving dozens of phishing emails and spam emails, asking you to go to a fraudulent or spoofed website to </a:t>
            </a:r>
            <a:endParaRPr lang="en-US" dirty="0"/>
          </a:p>
          <a:p>
            <a:r>
              <a:rPr lang="en-US" dirty="0"/>
              <a:t>enter your sensitive information (e.g., your credit card number or your password). </a:t>
            </a:r>
            <a:endParaRPr lang="en-US" dirty="0"/>
          </a:p>
          <a:p>
            <a:r>
              <a:rPr lang="en-US" dirty="0"/>
              <a:t>It’s a scheme to capture your sensitive information. It is very frustrating.</a:t>
            </a:r>
            <a:endParaRPr lang="en-US" dirty="0"/>
          </a:p>
          <a:p>
            <a:r>
              <a:rPr lang="en-US" dirty="0"/>
              <a:t>Therefore, you don't want to fall into the trap.</a:t>
            </a:r>
            <a:endParaRPr lang="en-US" dirty="0"/>
          </a:p>
          <a:p>
            <a:r>
              <a:rPr lang="en-US" dirty="0"/>
              <a:t>For example, receiving an email like this might be a cause for concern:</a:t>
            </a:r>
            <a:endParaRPr lang="en-US" dirty="0"/>
          </a:p>
          <a:p>
            <a:r>
              <a:rPr lang="en-US" dirty="0"/>
              <a:t>it claims from Amazon, asking me to update my order information. It provides a link, saying the Amazon website</a:t>
            </a:r>
            <a:endParaRPr lang="en-US" dirty="0"/>
          </a:p>
          <a:p>
            <a:r>
              <a:rPr lang="en-US" dirty="0"/>
              <a:t>[click]</a:t>
            </a:r>
            <a:endParaRPr lang="en-US" dirty="0"/>
          </a:p>
          <a:p>
            <a:r>
              <a:rPr lang="en-US" dirty="0"/>
              <a:t>However, if you hover over the URL and check the link, pointing to a strange IP address, 203.130.234.141.</a:t>
            </a:r>
            <a:endParaRPr lang="en-US" dirty="0"/>
          </a:p>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943B74F2-76B3-49CF-B3B1-3B752BF6AD54}" type="slidenum">
              <a:rPr lang="en-US" smtClean="0"/>
            </a:fld>
            <a:endParaRPr lang="en-US"/>
          </a:p>
        </p:txBody>
      </p:sp>
      <p:sp>
        <p:nvSpPr>
          <p:cNvPr id="92163" name="Rectangle 2"/>
          <p:cNvSpPr>
            <a:spLocks noGrp="1" noRot="1" noChangeAspect="1" noChangeArrowheads="1" noTextEdit="1"/>
          </p:cNvSpPr>
          <p:nvPr>
            <p:ph type="sldImg"/>
          </p:nvPr>
        </p:nvSpPr>
        <p:spPr/>
      </p:sp>
      <p:sp>
        <p:nvSpPr>
          <p:cNvPr id="92164" name="Rectangle 3"/>
          <p:cNvSpPr>
            <a:spLocks noGrp="1" noChangeArrowheads="1"/>
          </p:cNvSpPr>
          <p:nvPr>
            <p:ph type="body" idx="1"/>
          </p:nvPr>
        </p:nvSpPr>
        <p:spPr>
          <a:xfrm>
            <a:off x="731025" y="4561308"/>
            <a:ext cx="5853152" cy="4318737"/>
          </a:xfrm>
          <a:noFill/>
        </p:spPr>
        <p:txBody>
          <a:bodyPr/>
          <a:lstStyle/>
          <a:p>
            <a:r>
              <a:rPr lang="en-US" b="0" dirty="0"/>
              <a:t>So you can use some network tool, for example, tracert to </a:t>
            </a:r>
            <a:r>
              <a:rPr lang="en-US" sz="1200" b="0" i="0" kern="1200" dirty="0">
                <a:solidFill>
                  <a:schemeClr val="tx1"/>
                </a:solidFill>
                <a:effectLst/>
                <a:latin typeface="Times New Roman" pitchFamily="18" charset="0"/>
                <a:ea typeface="+mn-ea"/>
                <a:cs typeface="+mn-cs"/>
              </a:rPr>
              <a:t>check the route to the IP address.</a:t>
            </a:r>
            <a:endParaRPr lang="en-US" sz="1200" b="0" i="0" kern="1200" dirty="0">
              <a:solidFill>
                <a:schemeClr val="tx1"/>
              </a:solidFill>
              <a:effectLst/>
              <a:latin typeface="Times New Roman" pitchFamily="18" charset="0"/>
              <a:ea typeface="+mn-ea"/>
              <a:cs typeface="+mn-cs"/>
            </a:endParaRPr>
          </a:p>
          <a:p>
            <a:r>
              <a:rPr lang="en-US" sz="1200" b="0" i="0" kern="1200" dirty="0">
                <a:solidFill>
                  <a:schemeClr val="tx1"/>
                </a:solidFill>
                <a:effectLst/>
                <a:latin typeface="Times New Roman" pitchFamily="18" charset="0"/>
                <a:ea typeface="+mn-ea"/>
                <a:cs typeface="+mn-cs"/>
              </a:rPr>
              <a:t>It tells it has a different domain name. From its domain name, you find out that the IP address is located in Indonesia.</a:t>
            </a:r>
            <a:endParaRPr lang="en-US" sz="1200" b="0" i="0" kern="1200" dirty="0">
              <a:solidFill>
                <a:schemeClr val="tx1"/>
              </a:solidFill>
              <a:effectLst/>
              <a:latin typeface="Times New Roman" pitchFamily="18" charset="0"/>
              <a:ea typeface="+mn-ea"/>
              <a:cs typeface="+mn-cs"/>
            </a:endParaRPr>
          </a:p>
          <a:p>
            <a:r>
              <a:rPr lang="en-US" sz="1200" b="0" i="0" kern="1200" dirty="0">
                <a:solidFill>
                  <a:schemeClr val="tx1"/>
                </a:solidFill>
                <a:effectLst/>
                <a:latin typeface="Times New Roman" pitchFamily="18" charset="0"/>
                <a:ea typeface="+mn-ea"/>
                <a:cs typeface="+mn-cs"/>
              </a:rPr>
              <a:t>Based on this, you will immediately see it suspicious since we know Amazon is headquartered in US.</a:t>
            </a:r>
            <a:endParaRPr lang="en-US" sz="1200" b="0" i="0" kern="1200" dirty="0">
              <a:solidFill>
                <a:schemeClr val="tx1"/>
              </a:solidFill>
              <a:effectLst/>
              <a:latin typeface="Times New Roman" pitchFamily="18" charset="0"/>
              <a:ea typeface="+mn-ea"/>
              <a:cs typeface="+mn-cs"/>
            </a:endParaRPr>
          </a:p>
          <a:p>
            <a:r>
              <a:rPr lang="en-US" sz="1200" b="0" i="0" kern="1200" dirty="0">
                <a:solidFill>
                  <a:schemeClr val="tx1"/>
                </a:solidFill>
                <a:effectLst/>
                <a:latin typeface="Times New Roman" pitchFamily="18" charset="0"/>
                <a:ea typeface="+mn-ea"/>
                <a:cs typeface="+mn-cs"/>
              </a:rPr>
              <a:t>[click]</a:t>
            </a:r>
            <a:endParaRPr lang="en-US" sz="1200" b="0" i="0" kern="1200" dirty="0">
              <a:solidFill>
                <a:schemeClr val="tx1"/>
              </a:solidFill>
              <a:effectLst/>
              <a:latin typeface="Times New Roman" pitchFamily="18" charset="0"/>
              <a:ea typeface="+mn-ea"/>
              <a:cs typeface="+mn-cs"/>
            </a:endParaRPr>
          </a:p>
          <a:p>
            <a:r>
              <a:rPr lang="en-US" sz="1200" b="0" i="0" kern="1200" dirty="0">
                <a:solidFill>
                  <a:schemeClr val="tx1"/>
                </a:solidFill>
                <a:effectLst/>
                <a:latin typeface="Times New Roman" pitchFamily="18" charset="0"/>
                <a:ea typeface="+mn-ea"/>
                <a:cs typeface="+mn-cs"/>
              </a:rPr>
              <a:t>Also, you can further check the IP address of Amazon website by pinging it. So you can see the actual IP address is different from the one embedded in the email.</a:t>
            </a:r>
            <a:endParaRPr lang="en-US" sz="1200" b="0" i="0" kern="1200" dirty="0">
              <a:solidFill>
                <a:schemeClr val="tx1"/>
              </a:solidFill>
              <a:effectLst/>
              <a:latin typeface="Times New Roman" pitchFamily="18" charset="0"/>
              <a:ea typeface="+mn-ea"/>
              <a:cs typeface="+mn-cs"/>
            </a:endParaRPr>
          </a:p>
          <a:p>
            <a:r>
              <a:rPr lang="en-US" sz="1200" b="0" i="0" kern="1200" dirty="0">
                <a:solidFill>
                  <a:schemeClr val="tx1"/>
                </a:solidFill>
                <a:effectLst/>
                <a:latin typeface="Times New Roman" pitchFamily="18" charset="0"/>
                <a:ea typeface="+mn-ea"/>
                <a:cs typeface="+mn-cs"/>
              </a:rPr>
              <a:t>[click]</a:t>
            </a:r>
            <a:endParaRPr lang="en-US" sz="1200" b="0" i="0" kern="1200" dirty="0">
              <a:solidFill>
                <a:schemeClr val="tx1"/>
              </a:solidFill>
              <a:effectLst/>
              <a:latin typeface="Times New Roman" pitchFamily="18" charset="0"/>
              <a:ea typeface="+mn-ea"/>
              <a:cs typeface="+mn-cs"/>
            </a:endParaRPr>
          </a:p>
          <a:p>
            <a:r>
              <a:rPr lang="en-US" sz="1200" b="0" i="0" kern="1200" dirty="0">
                <a:solidFill>
                  <a:schemeClr val="tx1"/>
                </a:solidFill>
                <a:effectLst/>
                <a:latin typeface="Times New Roman" pitchFamily="18" charset="0"/>
                <a:ea typeface="+mn-ea"/>
                <a:cs typeface="+mn-cs"/>
              </a:rPr>
              <a:t>So you can conclude it is a phishing email.</a:t>
            </a:r>
            <a:endParaRPr lang="en-US" sz="1200" b="0" i="0" kern="1200" dirty="0">
              <a:solidFill>
                <a:schemeClr val="tx1"/>
              </a:solidFill>
              <a:effectLst/>
              <a:latin typeface="Times New Roman" pitchFamily="18" charset="0"/>
              <a:ea typeface="+mn-ea"/>
              <a:cs typeface="+mn-cs"/>
            </a:endParaRPr>
          </a:p>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are living a wonderful, connected world. So we can do many things, such as meeting and video conferencing your friends online, </a:t>
            </a:r>
            <a:r>
              <a:rPr lang="en-US" sz="1200" b="0" i="0" kern="1200" dirty="0">
                <a:solidFill>
                  <a:schemeClr val="tx1"/>
                </a:solidFill>
                <a:effectLst/>
                <a:latin typeface="Times New Roman" pitchFamily="18" charset="0"/>
                <a:ea typeface="+mn-ea"/>
                <a:cs typeface="+mn-cs"/>
              </a:rPr>
              <a:t>working together with remote collaboration.</a:t>
            </a:r>
            <a:endParaRPr lang="en-US" sz="1200" b="0" i="0" kern="1200" dirty="0">
              <a:solidFill>
                <a:schemeClr val="tx1"/>
              </a:solidFill>
              <a:effectLst/>
              <a:latin typeface="Times New Roman" pitchFamily="18" charset="0"/>
              <a:ea typeface="+mn-ea"/>
              <a:cs typeface="+mn-cs"/>
            </a:endParaRPr>
          </a:p>
          <a:p>
            <a:r>
              <a:rPr lang="en-US" sz="1200" b="0" i="0" kern="1200" dirty="0">
                <a:solidFill>
                  <a:schemeClr val="tx1"/>
                </a:solidFill>
                <a:effectLst/>
                <a:latin typeface="Times New Roman" pitchFamily="18" charset="0"/>
                <a:ea typeface="+mn-ea"/>
                <a:cs typeface="+mn-cs"/>
              </a:rPr>
              <a:t>[click]</a:t>
            </a:r>
            <a:endParaRPr lang="en-US" sz="1200" b="0" i="0" kern="1200" dirty="0">
              <a:solidFill>
                <a:schemeClr val="tx1"/>
              </a:solidFill>
              <a:effectLst/>
              <a:latin typeface="Times New Roman" pitchFamily="18" charset="0"/>
              <a:ea typeface="+mn-ea"/>
              <a:cs typeface="+mn-cs"/>
            </a:endParaRPr>
          </a:p>
          <a:p>
            <a:r>
              <a:rPr lang="en-US" sz="1200" b="0" i="0" kern="1200" dirty="0">
                <a:solidFill>
                  <a:schemeClr val="tx1"/>
                </a:solidFill>
                <a:effectLst/>
                <a:latin typeface="Times New Roman" pitchFamily="18" charset="0"/>
                <a:ea typeface="+mn-ea"/>
                <a:cs typeface="+mn-cs"/>
              </a:rPr>
              <a:t>What if someone cuts your network cable? How would you feel if it happens?</a:t>
            </a:r>
            <a:endParaRPr lang="en-US" sz="1200" b="0" i="0" kern="1200" dirty="0">
              <a:solidFill>
                <a:schemeClr val="tx1"/>
              </a:solidFill>
              <a:effectLst/>
              <a:latin typeface="Times New Roman" pitchFamily="18" charset="0"/>
              <a:ea typeface="+mn-ea"/>
              <a:cs typeface="+mn-cs"/>
            </a:endParaRPr>
          </a:p>
          <a:p>
            <a:r>
              <a:rPr lang="en-US" sz="1200" b="0" i="0" kern="1200" dirty="0">
                <a:solidFill>
                  <a:schemeClr val="tx1"/>
                </a:solidFill>
                <a:effectLst/>
                <a:latin typeface="Times New Roman" pitchFamily="18" charset="0"/>
                <a:ea typeface="+mn-ea"/>
                <a:cs typeface="+mn-cs"/>
              </a:rPr>
              <a:t>[click]</a:t>
            </a:r>
            <a:endParaRPr lang="en-US" sz="1200" b="0" i="0" kern="1200" dirty="0">
              <a:solidFill>
                <a:schemeClr val="tx1"/>
              </a:solidFill>
              <a:effectLst/>
              <a:latin typeface="Times New Roman" pitchFamily="18" charset="0"/>
              <a:ea typeface="+mn-ea"/>
              <a:cs typeface="+mn-cs"/>
            </a:endParaRPr>
          </a:p>
          <a:p>
            <a:r>
              <a:rPr lang="en-US" sz="1200" b="0" i="0" kern="1200" dirty="0">
                <a:solidFill>
                  <a:schemeClr val="tx1"/>
                </a:solidFill>
                <a:effectLst/>
                <a:latin typeface="Times New Roman" pitchFamily="18" charset="0"/>
                <a:ea typeface="+mn-ea"/>
                <a:cs typeface="+mn-cs"/>
              </a:rPr>
              <a:t>You don’t like it, for sure.</a:t>
            </a:r>
            <a:endParaRPr lang="en-US" sz="1200" b="0" i="0" kern="1200" dirty="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 us take a look at network forensics in more detail</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to any forensic investigation, we will first need to collect data. In network forensics, we need to capture network traffic.</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types of network traffic: Raw network traffic data and </a:t>
            </a:r>
            <a:r>
              <a:rPr lang="en-US" dirty="0" err="1"/>
              <a:t>Netflow</a:t>
            </a:r>
            <a:r>
              <a:rPr lang="en-US" dirty="0"/>
              <a:t> traffic data.</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first look at how to capture raw network traffic.</a:t>
            </a:r>
            <a:endParaRPr lang="en-US" dirty="0"/>
          </a:p>
          <a:p>
            <a:r>
              <a:rPr lang="en-US" altLang="en-US" sz="1200" dirty="0">
                <a:cs typeface="Times New Roman" pitchFamily="18" charset="0"/>
              </a:rPr>
              <a:t>So it is easy that we simply plug into any network port to collect network traffic. Is it right? </a:t>
            </a:r>
            <a:endParaRPr lang="en-US" altLang="en-US" sz="1200" dirty="0">
              <a:cs typeface="Times New Roman" pitchFamily="18" charset="0"/>
            </a:endParaRPr>
          </a:p>
          <a:p>
            <a:r>
              <a:rPr lang="en-US" altLang="en-US" sz="1200" dirty="0">
                <a:cs typeface="Times New Roman" pitchFamily="18" charset="0"/>
              </a:rPr>
              <a:t>[click]</a:t>
            </a:r>
            <a:endParaRPr lang="en-US" altLang="en-US" sz="1200" dirty="0">
              <a:cs typeface="Times New Roman" pitchFamily="18" charset="0"/>
            </a:endParaRPr>
          </a:p>
          <a:p>
            <a:r>
              <a:rPr lang="en-US" altLang="en-US" sz="1200" dirty="0">
                <a:cs typeface="Times New Roman" pitchFamily="18" charset="0"/>
              </a:rPr>
              <a:t>Actually, it is not that easy and straightforward in today’s network environments.</a:t>
            </a:r>
            <a:endParaRPr lang="en-US" altLang="en-US" sz="1400" dirty="0">
              <a:cs typeface="Times New Roman" pitchFamily="18" charset="0"/>
            </a:endParaRP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Rot="1" noChangeAspect="1" noChangeArrowheads="1" noTextEdit="1"/>
          </p:cNvSpPr>
          <p:nvPr>
            <p:ph type="sldImg"/>
          </p:nvPr>
        </p:nvSpPr>
        <p:spPr/>
      </p:sp>
      <p:sp>
        <p:nvSpPr>
          <p:cNvPr id="206851" name="Rectangle 3"/>
          <p:cNvSpPr>
            <a:spLocks noGrp="1" noChangeArrowheads="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en-US" sz="1200" dirty="0">
                <a:cs typeface="Times New Roman" pitchFamily="18" charset="0"/>
              </a:rPr>
              <a:t>Next, we will study why it could be challenging to </a:t>
            </a:r>
            <a:r>
              <a:rPr lang="en-US" dirty="0"/>
              <a:t>capture raw network traffic</a:t>
            </a:r>
            <a:r>
              <a:rPr lang="en-US" altLang="en-US" sz="1200" dirty="0">
                <a:cs typeface="Times New Roman" pitchFamily="18" charset="0"/>
              </a:rPr>
              <a:t> in today’s network environments.</a:t>
            </a:r>
            <a:endParaRPr lang="en-US" altLang="en-US" sz="1400" dirty="0">
              <a:cs typeface="Times New Roman" pitchFamily="18" charset="0"/>
            </a:endParaRPr>
          </a:p>
          <a:p>
            <a:r>
              <a:rPr lang="en-US"/>
              <a:t>Before we proceed, we will look at</a:t>
            </a:r>
            <a:r>
              <a:rPr lang="en-US" altLang="en-US" sz="1200">
                <a:cs typeface="Times New Roman" pitchFamily="18" charset="0"/>
              </a:rPr>
              <a:t> today’s network environments.</a:t>
            </a:r>
            <a:endParaRPr lang="en-US"/>
          </a:p>
          <a:p>
            <a:r>
              <a:rPr lang="en-US"/>
              <a:t>There </a:t>
            </a:r>
            <a:r>
              <a:rPr lang="en-US" dirty="0"/>
              <a:t>are two main types of network, wireless network and wired network.</a:t>
            </a: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wireless network, as far as you put your wireless network sniffers within the transmission range of the computers and wi-fi routers, </a:t>
            </a:r>
            <a:endParaRPr lang="en-US" dirty="0"/>
          </a:p>
          <a:p>
            <a:r>
              <a:rPr lang="en-US" dirty="0"/>
              <a:t>you are able to capture data on wireless networks.</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Rot="1" noChangeAspect="1" noChangeArrowheads="1" noTextEdit="1"/>
          </p:cNvSpPr>
          <p:nvPr>
            <p:ph type="sldImg"/>
          </p:nvPr>
        </p:nvSpPr>
        <p:spPr/>
      </p:sp>
      <p:sp>
        <p:nvSpPr>
          <p:cNvPr id="206851" name="Rectangle 3"/>
          <p:cNvSpPr>
            <a:spLocks noGrp="1" noChangeArrowheads="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b="0" dirty="0"/>
              <a:t>Next, we take a look at </a:t>
            </a:r>
            <a:r>
              <a:rPr lang="en-CA" b="0" dirty="0">
                <a:effectLst>
                  <a:outerShdw blurRad="38100" dist="38100" dir="2700000" algn="tl">
                    <a:srgbClr val="C0C0C0"/>
                  </a:outerShdw>
                </a:effectLst>
                <a:latin typeface="Times New Roman" pitchFamily="18" charset="0"/>
                <a:cs typeface="Times New Roman" pitchFamily="18" charset="0"/>
              </a:rPr>
              <a:t>wired network</a:t>
            </a:r>
            <a:r>
              <a:rPr lang="en-US" b="0" dirty="0">
                <a:effectLst>
                  <a:outerShdw blurRad="38100" dist="38100" dir="2700000" algn="tl">
                    <a:srgbClr val="C0C0C0"/>
                  </a:outerShdw>
                </a:effectLst>
                <a:latin typeface="Times New Roman" pitchFamily="18" charset="0"/>
                <a:cs typeface="Times New Roman" pitchFamily="18" charset="0"/>
              </a:rPr>
              <a:t>. The situation becomes very challenging.</a:t>
            </a:r>
            <a:endParaRPr lang="en-US" b="0" dirty="0">
              <a:effectLst>
                <a:outerShdw blurRad="38100" dist="38100" dir="2700000" algn="tl">
                  <a:srgbClr val="C0C0C0"/>
                </a:outerShdw>
              </a:effectLst>
              <a:latin typeface="Times New Roman" pitchFamily="18" charset="0"/>
              <a:cs typeface="Times New Roman" pitchFamily="18" charset="0"/>
            </a:endParaRPr>
          </a:p>
          <a:p>
            <a:r>
              <a:rPr lang="en-US" altLang="en-US" dirty="0"/>
              <a:t>This is because today’s network is switched network where the computers are connected by network switches rather than hubs in old days.</a:t>
            </a:r>
            <a:endParaRPr lang="en-US" altLang="en-US" dirty="0"/>
          </a:p>
          <a:p>
            <a:r>
              <a:rPr lang="en-US" altLang="en-US" dirty="0"/>
              <a:t>With a regular switch the network traffic is visible only to computers, which directly participate in a communication. Other computers do not see the traffic, that is not destined for them.</a:t>
            </a:r>
            <a:endParaRPr lang="en-US" altLang="en-US" dirty="0"/>
          </a:p>
          <a:p>
            <a:r>
              <a:rPr lang="en-US" altLang="en-US" dirty="0"/>
              <a:t>The switch only forwards the network traffic to the switch port connecting the computer that network traffic is destined for. If you simply connect your network sensor to another switch port, it will not see the traffic between two communicating computers.</a:t>
            </a:r>
            <a:endParaRPr lang="en-US" altLang="en-US" dirty="0"/>
          </a:p>
          <a:p>
            <a:r>
              <a:rPr lang="en-US" altLang="en-US" dirty="0"/>
              <a:t>This is different from a network hub in which all the network traffic will be broadcast to all the ports.</a:t>
            </a:r>
            <a:endParaRPr lang="en-US" altLang="en-US" dirty="0"/>
          </a:p>
          <a:p>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b="0" dirty="0">
              <a:effectLst>
                <a:outerShdw blurRad="38100" dist="38100" dir="2700000" algn="tl">
                  <a:srgbClr val="C0C0C0"/>
                </a:outerShdw>
              </a:effectLst>
              <a:latin typeface="Times New Roman" pitchFamily="18" charset="0"/>
              <a:cs typeface="Times New Roman"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601019AB-C8FE-449D-8B85-3F8228924976}" type="slidenum">
              <a:rPr lang="en-US" altLang="zh-CN" smtClean="0"/>
            </a:fld>
            <a:endParaRPr lang="en-US" altLang="zh-CN"/>
          </a:p>
        </p:txBody>
      </p:sp>
      <p:sp>
        <p:nvSpPr>
          <p:cNvPr id="95235" name="Rectangle 2"/>
          <p:cNvSpPr>
            <a:spLocks noGrp="1" noRot="1" noChangeAspect="1" noChangeArrowheads="1" noTextEdit="1"/>
          </p:cNvSpPr>
          <p:nvPr>
            <p:ph type="sldImg"/>
          </p:nvPr>
        </p:nvSpPr>
        <p:spPr/>
      </p:sp>
      <p:sp>
        <p:nvSpPr>
          <p:cNvPr id="95236" name="Rectangle 3"/>
          <p:cNvSpPr>
            <a:spLocks noGrp="1" noChangeArrowheads="1"/>
          </p:cNvSpPr>
          <p:nvPr>
            <p:ph type="body" idx="1"/>
          </p:nvPr>
        </p:nvSpPr>
        <p:spPr>
          <a:noFill/>
        </p:spPr>
        <p:txBody>
          <a:bodyPr/>
          <a:lstStyle/>
          <a:p>
            <a:r>
              <a:rPr lang="en-US" altLang="zh-CN" dirty="0"/>
              <a:t>I would like emphasize the fact that it is indeed very easy to sniff on a hub since hub is a networking but broadcasting device, which broadcasts all network data across each hub port. </a:t>
            </a:r>
            <a:r>
              <a:rPr lang="en-US" altLang="zh-CN"/>
              <a:t>However, it is not used very often today.</a:t>
            </a:r>
            <a:endParaRPr lang="en-US" altLang="zh-CN"/>
          </a:p>
          <a:p>
            <a:endParaRPr lang="zh-CN" altLang="zh-CN"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Rot="1" noChangeAspect="1" noChangeArrowheads="1" noTextEdit="1"/>
          </p:cNvSpPr>
          <p:nvPr>
            <p:ph type="sldImg"/>
          </p:nvPr>
        </p:nvSpPr>
        <p:spPr/>
      </p:sp>
      <p:sp>
        <p:nvSpPr>
          <p:cNvPr id="207875" name="Rectangle 3"/>
          <p:cNvSpPr>
            <a:spLocks noGrp="1" noChangeArrowheads="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dirty="0"/>
              <a:t>However, it becomes very challenging to sniff on a switch.</a:t>
            </a:r>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altLang="en-US" dirty="0"/>
              <a:t>The switch only forwards the network traffic to the switch port connecting the computer that network traffic is destined for. </a:t>
            </a:r>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altLang="en-US" dirty="0"/>
              <a:t>[click]</a:t>
            </a:r>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altLang="en-US" dirty="0"/>
              <a:t>If you simply connect your network sensor to another switch port, it will not see the traffic between two communicating computers.</a:t>
            </a:r>
            <a:endParaRPr lang="en-US" altLang="en-US" dirty="0"/>
          </a:p>
          <a:p>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Rot="1" noChangeAspect="1" noChangeArrowheads="1" noTextEdit="1"/>
          </p:cNvSpPr>
          <p:nvPr>
            <p:ph type="sldImg"/>
          </p:nvPr>
        </p:nvSpPr>
        <p:spPr/>
      </p:sp>
      <p:sp>
        <p:nvSpPr>
          <p:cNvPr id="207875" name="Rectangle 3"/>
          <p:cNvSpPr>
            <a:spLocks noGrp="1" noChangeArrowheads="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en-US" dirty="0"/>
              <a:t>Typically, there are three popular approaches to do switch sniffing. </a:t>
            </a:r>
            <a:endParaRPr lang="en-US" altLang="en-US" dirty="0"/>
          </a:p>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spcBef>
                <a:spcPct val="30000"/>
              </a:spcBef>
              <a:defRPr sz="1200">
                <a:solidFill>
                  <a:schemeClr val="tx1"/>
                </a:solidFill>
                <a:latin typeface="Times New Roman" pitchFamily="18" charset="0"/>
              </a:defRPr>
            </a:lvl1pPr>
            <a:lvl2pPr marL="742950" indent="-285750" defTabSz="967105">
              <a:spcBef>
                <a:spcPct val="30000"/>
              </a:spcBef>
              <a:defRPr sz="1200">
                <a:solidFill>
                  <a:schemeClr val="tx1"/>
                </a:solidFill>
                <a:latin typeface="Times New Roman" pitchFamily="18" charset="0"/>
              </a:defRPr>
            </a:lvl2pPr>
            <a:lvl3pPr marL="1143000" indent="-228600" defTabSz="967105">
              <a:spcBef>
                <a:spcPct val="30000"/>
              </a:spcBef>
              <a:defRPr sz="1200">
                <a:solidFill>
                  <a:schemeClr val="tx1"/>
                </a:solidFill>
                <a:latin typeface="Times New Roman" pitchFamily="18" charset="0"/>
              </a:defRPr>
            </a:lvl3pPr>
            <a:lvl4pPr marL="1600200" indent="-228600" defTabSz="967105">
              <a:spcBef>
                <a:spcPct val="30000"/>
              </a:spcBef>
              <a:defRPr sz="1200">
                <a:solidFill>
                  <a:schemeClr val="tx1"/>
                </a:solidFill>
                <a:latin typeface="Times New Roman" pitchFamily="18" charset="0"/>
              </a:defRPr>
            </a:lvl4pPr>
            <a:lvl5pPr marL="2057400" indent="-228600" defTabSz="967105">
              <a:spcBef>
                <a:spcPct val="30000"/>
              </a:spcBef>
              <a:defRPr sz="1200">
                <a:solidFill>
                  <a:schemeClr val="tx1"/>
                </a:solidFill>
                <a:latin typeface="Times New Roman" pitchFamily="18" charset="0"/>
              </a:defRPr>
            </a:lvl5pPr>
            <a:lvl6pPr marL="2514600" indent="-228600" defTabSz="967105" eaLnBrk="0" fontAlgn="base" hangingPunct="0">
              <a:spcBef>
                <a:spcPct val="30000"/>
              </a:spcBef>
              <a:spcAft>
                <a:spcPct val="0"/>
              </a:spcAft>
              <a:defRPr sz="1200">
                <a:solidFill>
                  <a:schemeClr val="tx1"/>
                </a:solidFill>
                <a:latin typeface="Times New Roman" pitchFamily="18" charset="0"/>
              </a:defRPr>
            </a:lvl6pPr>
            <a:lvl7pPr marL="2971800" indent="-228600" defTabSz="967105" eaLnBrk="0" fontAlgn="base" hangingPunct="0">
              <a:spcBef>
                <a:spcPct val="30000"/>
              </a:spcBef>
              <a:spcAft>
                <a:spcPct val="0"/>
              </a:spcAft>
              <a:defRPr sz="1200">
                <a:solidFill>
                  <a:schemeClr val="tx1"/>
                </a:solidFill>
                <a:latin typeface="Times New Roman" pitchFamily="18" charset="0"/>
              </a:defRPr>
            </a:lvl7pPr>
            <a:lvl8pPr marL="3429000" indent="-228600" defTabSz="967105" eaLnBrk="0" fontAlgn="base" hangingPunct="0">
              <a:spcBef>
                <a:spcPct val="30000"/>
              </a:spcBef>
              <a:spcAft>
                <a:spcPct val="0"/>
              </a:spcAft>
              <a:defRPr sz="1200">
                <a:solidFill>
                  <a:schemeClr val="tx1"/>
                </a:solidFill>
                <a:latin typeface="Times New Roman" pitchFamily="18" charset="0"/>
              </a:defRPr>
            </a:lvl8pPr>
            <a:lvl9pPr marL="3886200" indent="-228600" defTabSz="96710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8B0F1BF4-6ADE-4D81-B13F-CF6FA6B0023E}" type="slidenum">
              <a:rPr lang="en-US" altLang="en-US" sz="1300" smtClean="0"/>
            </a:fld>
            <a:endParaRPr lang="en-US" altLang="en-US" sz="1300"/>
          </a:p>
        </p:txBody>
      </p:sp>
      <p:sp>
        <p:nvSpPr>
          <p:cNvPr id="11267" name="Rectangle 2"/>
          <p:cNvSpPr>
            <a:spLocks noGrp="1" noRot="1" noChangeAspect="1" noChangeArrowheads="1" noTextEdit="1"/>
          </p:cNvSpPr>
          <p:nvPr>
            <p:ph type="sldImg"/>
          </p:nvPr>
        </p:nvSpPr>
        <p:spPr/>
      </p:sp>
      <p:sp>
        <p:nvSpPr>
          <p:cNvPr id="11268" name="Rectangle 3"/>
          <p:cNvSpPr>
            <a:spLocks noGrp="1" noChangeArrowheads="1"/>
          </p:cNvSpPr>
          <p:nvPr>
            <p:ph type="body" idx="1"/>
          </p:nvPr>
        </p:nvSpPr>
        <p:spPr>
          <a:xfrm>
            <a:off x="730250" y="4560888"/>
            <a:ext cx="5854700" cy="4319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While it is great to go online, but we are not safe when online. For example, we could be DoS attacked, our messages transmitted over the Internet could be intercepted, somebody else could impersonate us. Today’s online world is not safe.</a:t>
            </a:r>
            <a:endParaRPr lang="en-US"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p:sp>
      <p:sp>
        <p:nvSpPr>
          <p:cNvPr id="573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First, you can configure a network switch port to </a:t>
            </a:r>
            <a:r>
              <a:rPr lang="en-US" altLang="en-US">
                <a:cs typeface="Times New Roman" pitchFamily="18" charset="0"/>
              </a:rPr>
              <a:t>SPAN/Mirror port. It is called Port mirroring (SPAN (Switch Port Analyzer)). When port mirroring enabled, the switch sends a copy of all network packets seen on one port to the SPAN/Mirror port or a monitoring network connection, where the packet can be analyzed.</a:t>
            </a:r>
            <a:endParaRPr lang="en-US" altLang="en-US">
              <a:cs typeface="Times New Roman" pitchFamily="18" charset="0"/>
            </a:endParaRPr>
          </a:p>
          <a:p>
            <a:endParaRPr lang="en-US" altLang="en-US">
              <a:cs typeface="Times New Roman" pitchFamily="18" charset="0"/>
            </a:endParaRPr>
          </a:p>
          <a:p>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p:sp>
      <p:sp>
        <p:nvSpPr>
          <p:cNvPr id="593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Let’s take a look at a simple example. Suppose computers A and B are communicating to each other. So by default, computers C and D will not see the network traffic  sent between computers A and B.</a:t>
            </a:r>
            <a:endParaRPr lang="en-US" altLang="en-US"/>
          </a:p>
          <a:p>
            <a:r>
              <a:rPr lang="en-US" altLang="en-US"/>
              <a:t>If we configure the network switch port where Computer D connects to as </a:t>
            </a:r>
            <a:r>
              <a:rPr lang="en-US" altLang="en-US">
                <a:cs typeface="Times New Roman" pitchFamily="18" charset="0"/>
              </a:rPr>
              <a:t>SPAN/Mirror port, for example, </a:t>
            </a:r>
            <a:endParaRPr lang="en-US" altLang="en-US"/>
          </a:p>
          <a:p>
            <a:r>
              <a:rPr lang="en-US" altLang="en-US"/>
              <a:t> mirroring to computer D all network packets, which are transmitted between computers A and B.</a:t>
            </a:r>
            <a:endParaRPr lang="en-US" altLang="en-US"/>
          </a:p>
          <a:p>
            <a:r>
              <a:rPr lang="en-US" altLang="en-US"/>
              <a:t>Then, Computer D is able to see all the network traffic  sent between computers A and B.</a:t>
            </a:r>
            <a:endParaRPr lang="en-US" altLang="en-US"/>
          </a:p>
          <a:p>
            <a:r>
              <a:rPr lang="en-US" altLang="en-US"/>
              <a:t>So port mirroing allows a particular computer to see the network traffic, which is normally hidden from it.</a:t>
            </a:r>
            <a:endParaRPr lang="en-US" altLang="en-US"/>
          </a:p>
          <a:p>
            <a:r>
              <a:rPr lang="en-US" altLang="en-US"/>
              <a:t> </a:t>
            </a:r>
            <a:endParaRPr lang="en-US" altLang="en-US"/>
          </a:p>
          <a:p>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Rot="1" noChangeAspect="1" noChangeArrowheads="1" noTextEdit="1"/>
          </p:cNvSpPr>
          <p:nvPr>
            <p:ph type="sldImg"/>
          </p:nvPr>
        </p:nvSpPr>
        <p:spPr/>
      </p:sp>
      <p:sp>
        <p:nvSpPr>
          <p:cNvPr id="207875" name="Rectangle 3"/>
          <p:cNvSpPr>
            <a:spLocks noGrp="1" noChangeArrowheads="1"/>
          </p:cNvSpPr>
          <p:nvPr>
            <p:ph type="body" idx="1"/>
          </p:nvPr>
        </p:nvSpPr>
        <p:spPr>
          <a:noFill/>
        </p:spPr>
        <p:txBody>
          <a:bodyPr/>
          <a:lstStyle/>
          <a:p>
            <a:r>
              <a:rPr lang="en-US" dirty="0"/>
              <a:t>Second, we need a special hardware, TAP (Test Access Port), aka network tap</a:t>
            </a:r>
            <a:endParaRPr lang="en-US" dirty="0"/>
          </a:p>
          <a:p>
            <a:r>
              <a:rPr lang="en-US" dirty="0"/>
              <a:t>A network tap is a hardware device which provides a way to access the data flowing across a computer network. The network tap has at least three ports -- an “A” port, a “B” port, and a monitor port. </a:t>
            </a:r>
            <a:endParaRPr lang="en-US" dirty="0"/>
          </a:p>
          <a:p>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Rot="1" noChangeAspect="1" noChangeArrowheads="1" noTextEdit="1"/>
          </p:cNvSpPr>
          <p:nvPr>
            <p:ph type="sldImg"/>
          </p:nvPr>
        </p:nvSpPr>
        <p:spPr/>
      </p:sp>
      <p:sp>
        <p:nvSpPr>
          <p:cNvPr id="206851" name="Rectangle 3"/>
          <p:cNvSpPr>
            <a:spLocks noGrp="1" noChangeArrowheads="1"/>
          </p:cNvSpPr>
          <p:nvPr>
            <p:ph type="body" idx="1"/>
          </p:nvPr>
        </p:nvSpPr>
        <p:spPr>
          <a:noFill/>
        </p:spPr>
        <p:txBody>
          <a:bodyPr/>
          <a:lstStyle/>
          <a:p>
            <a:r>
              <a:rPr lang="en-US" dirty="0"/>
              <a:t>So when you connect your computer to the switch, instead of connecting the computer to the switch directly, you will need to first connect your computer to either port A or port B. Then, connect another port to the switch. </a:t>
            </a:r>
            <a:endParaRPr lang="en-US" dirty="0"/>
          </a:p>
          <a:p>
            <a:r>
              <a:rPr lang="en-US" dirty="0"/>
              <a:t>In order to monitor or capture network traffic, you will need to connect network sniffer to the monitoring port of TAP.</a:t>
            </a:r>
            <a:endParaRPr lang="en-US" dirty="0"/>
          </a:p>
          <a:p>
            <a:r>
              <a:rPr lang="en-US" dirty="0"/>
              <a:t>One big disadvantage for TAP is the cost. TAP is very expensive.</a:t>
            </a:r>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Rot="1" noChangeAspect="1" noChangeArrowheads="1" noTextEdit="1"/>
          </p:cNvSpPr>
          <p:nvPr>
            <p:ph type="sldImg"/>
          </p:nvPr>
        </p:nvSpPr>
        <p:spPr/>
      </p:sp>
      <p:sp>
        <p:nvSpPr>
          <p:cNvPr id="207875" name="Rectangle 3"/>
          <p:cNvSpPr>
            <a:spLocks noGrp="1" noChangeArrowheads="1"/>
          </p:cNvSpPr>
          <p:nvPr>
            <p:ph type="body" idx="1"/>
          </p:nvPr>
        </p:nvSpPr>
        <p:spPr>
          <a:noFill/>
        </p:spPr>
        <p:txBody>
          <a:bodyPr/>
          <a:lstStyle/>
          <a:p>
            <a:r>
              <a:rPr lang="en-US" dirty="0"/>
              <a:t>This is what happened during the deployment of TAP.</a:t>
            </a:r>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p:sp>
      <p:sp>
        <p:nvSpPr>
          <p:cNvPr id="96259" name="备注占位符 2"/>
          <p:cNvSpPr>
            <a:spLocks noGrp="1"/>
          </p:cNvSpPr>
          <p:nvPr>
            <p:ph type="body" idx="1"/>
          </p:nvPr>
        </p:nvSpPr>
        <p:spPr>
          <a:noFill/>
        </p:spPr>
        <p:txBody>
          <a:bodyPr/>
          <a:lstStyle/>
          <a:p>
            <a:r>
              <a:rPr lang="en-US" altLang="zh-CN" dirty="0"/>
              <a:t>Another approach for switch sniffing is using hacker way. Particularly, we can use ARP spoofing attack to sniff the network traffic in a switch.</a:t>
            </a:r>
            <a:endParaRPr lang="zh-CN" altLang="en-US" dirty="0"/>
          </a:p>
        </p:txBody>
      </p:sp>
      <p:sp>
        <p:nvSpPr>
          <p:cNvPr id="96260" name="灯片编号占位符 3"/>
          <p:cNvSpPr>
            <a:spLocks noGrp="1"/>
          </p:cNvSpPr>
          <p:nvPr>
            <p:ph type="sldNum" sz="quarter" idx="5"/>
          </p:nvPr>
        </p:nvSpPr>
        <p:spPr>
          <a:noFill/>
        </p:spPr>
        <p:txBody>
          <a:bodyPr/>
          <a:lstStyle/>
          <a:p>
            <a:fld id="{62DE9EC0-6871-4FD3-B6CA-3E7F5AAB5A89}" type="slidenum">
              <a:rPr lang="zh-CN" altLang="en-US" smtClean="0"/>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2400">
                <a:solidFill>
                  <a:schemeClr val="tx1"/>
                </a:solidFill>
                <a:latin typeface="Comic Sans MS" pitchFamily="66" charset="0"/>
                <a:cs typeface="Arial" panose="020B0604020202020204" pitchFamily="34" charset="0"/>
              </a:defRPr>
            </a:lvl1pPr>
            <a:lvl2pPr marL="742950" indent="-285750" defTabSz="967105">
              <a:defRPr sz="2400">
                <a:solidFill>
                  <a:schemeClr val="tx1"/>
                </a:solidFill>
                <a:latin typeface="Comic Sans MS" pitchFamily="66" charset="0"/>
                <a:cs typeface="Arial" panose="020B0604020202020204" pitchFamily="34" charset="0"/>
              </a:defRPr>
            </a:lvl2pPr>
            <a:lvl3pPr marL="1143000" indent="-228600" defTabSz="967105">
              <a:defRPr sz="2400">
                <a:solidFill>
                  <a:schemeClr val="tx1"/>
                </a:solidFill>
                <a:latin typeface="Comic Sans MS" pitchFamily="66" charset="0"/>
                <a:cs typeface="Arial" panose="020B0604020202020204" pitchFamily="34" charset="0"/>
              </a:defRPr>
            </a:lvl3pPr>
            <a:lvl4pPr marL="1600200" indent="-228600" defTabSz="967105">
              <a:defRPr sz="2400">
                <a:solidFill>
                  <a:schemeClr val="tx1"/>
                </a:solidFill>
                <a:latin typeface="Comic Sans MS" pitchFamily="66" charset="0"/>
                <a:cs typeface="Arial" panose="020B0604020202020204" pitchFamily="34" charset="0"/>
              </a:defRPr>
            </a:lvl4pPr>
            <a:lvl5pPr marL="2057400" indent="-228600" defTabSz="967105">
              <a:defRPr sz="2400">
                <a:solidFill>
                  <a:schemeClr val="tx1"/>
                </a:solidFill>
                <a:latin typeface="Comic Sans MS" pitchFamily="66" charset="0"/>
                <a:cs typeface="Arial" panose="020B0604020202020204" pitchFamily="34" charset="0"/>
              </a:defRPr>
            </a:lvl5pPr>
            <a:lvl6pPr marL="2514600" indent="-228600" defTabSz="967105"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6pPr>
            <a:lvl7pPr marL="2971800" indent="-228600" defTabSz="967105"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7pPr>
            <a:lvl8pPr marL="3429000" indent="-228600" defTabSz="967105"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8pPr>
            <a:lvl9pPr marL="3886200" indent="-228600" defTabSz="967105"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9pPr>
          </a:lstStyle>
          <a:p>
            <a:fld id="{6BCB3483-3423-4B8E-9FEC-106D6810E8C2}" type="slidenum">
              <a:rPr lang="en-US" altLang="en-US" sz="1300" smtClean="0">
                <a:latin typeface="Times New Roman" pitchFamily="18" charset="0"/>
                <a:ea typeface="MS PGothic" panose="020B0600070205080204" pitchFamily="34" charset="-128"/>
              </a:rPr>
            </a:fld>
            <a:endParaRPr lang="en-US" altLang="en-US" sz="1300">
              <a:latin typeface="Times New Roman" pitchFamily="18" charset="0"/>
              <a:ea typeface="MS PGothic" panose="020B0600070205080204" pitchFamily="34" charset="-128"/>
            </a:endParaRPr>
          </a:p>
        </p:txBody>
      </p:sp>
      <p:sp>
        <p:nvSpPr>
          <p:cNvPr id="74755" name="Rectangle 2"/>
          <p:cNvSpPr>
            <a:spLocks noGrp="1" noRot="1" noChangeAspect="1" noChangeArrowheads="1" noTextEdit="1"/>
          </p:cNvSpPr>
          <p:nvPr>
            <p:ph type="sldImg"/>
          </p:nvPr>
        </p:nvSpPr>
        <p:spPr/>
      </p:sp>
      <p:sp>
        <p:nvSpPr>
          <p:cNvPr id="747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just" defTabSz="914400" rtl="0" eaLnBrk="0" fontAlgn="base" latinLnBrk="0" hangingPunct="0">
              <a:lnSpc>
                <a:spcPct val="100000"/>
              </a:lnSpc>
              <a:spcBef>
                <a:spcPct val="0"/>
              </a:spcBef>
              <a:spcAft>
                <a:spcPct val="0"/>
              </a:spcAft>
              <a:buClrTx/>
              <a:buSzTx/>
              <a:buFontTx/>
              <a:buNone/>
              <a:defRPr/>
            </a:pPr>
            <a:r>
              <a:rPr lang="en-US" altLang="en-US" dirty="0"/>
              <a:t>Next, let’s first recap </a:t>
            </a:r>
            <a:r>
              <a:rPr lang="en-US" altLang="en-US" sz="1200" u="none" dirty="0">
                <a:latin typeface="Times New Roman" pitchFamily="18" charset="0"/>
                <a:cs typeface="Times New Roman" pitchFamily="18" charset="0"/>
              </a:rPr>
              <a:t>address resolution protocol. </a:t>
            </a:r>
            <a:r>
              <a:rPr lang="en-US" altLang="en-US" dirty="0">
                <a:latin typeface="Times New Roman" pitchFamily="18" charset="0"/>
                <a:ea typeface="MS PGothic" panose="020B0600070205080204" pitchFamily="34" charset="-128"/>
                <a:cs typeface="Times New Roman" pitchFamily="18" charset="0"/>
              </a:rPr>
              <a:t>Each adapter on LAN has unique IP address and </a:t>
            </a:r>
            <a:r>
              <a:rPr lang="en-US" altLang="en-US" dirty="0">
                <a:solidFill>
                  <a:srgbClr val="CC0000"/>
                </a:solidFill>
                <a:latin typeface="Times New Roman" pitchFamily="18" charset="0"/>
                <a:ea typeface="MS PGothic" panose="020B0600070205080204" pitchFamily="34" charset="-128"/>
                <a:cs typeface="Times New Roman" pitchFamily="18" charset="0"/>
              </a:rPr>
              <a:t>LAN</a:t>
            </a:r>
            <a:r>
              <a:rPr lang="en-US" altLang="en-US" dirty="0">
                <a:latin typeface="Times New Roman" pitchFamily="18" charset="0"/>
                <a:ea typeface="MS PGothic" panose="020B0600070205080204" pitchFamily="34" charset="-128"/>
                <a:cs typeface="Times New Roman" pitchFamily="18" charset="0"/>
              </a:rPr>
              <a:t> (or MAC) address. For network communication, </a:t>
            </a:r>
            <a:r>
              <a:rPr lang="en-US" altLang="en-US" sz="1200" u="none" dirty="0">
                <a:latin typeface="Times New Roman" pitchFamily="18" charset="0"/>
                <a:cs typeface="Times New Roman" pitchFamily="18" charset="0"/>
              </a:rPr>
              <a:t>we know </a:t>
            </a:r>
            <a:r>
              <a:rPr lang="en-US" altLang="en-US" dirty="0">
                <a:latin typeface="Times New Roman" pitchFamily="18" charset="0"/>
                <a:ea typeface="MS PGothic" panose="020B0600070205080204" pitchFamily="34" charset="-128"/>
                <a:cs typeface="Times New Roman" pitchFamily="18" charset="0"/>
              </a:rPr>
              <a:t>we need to use IP address. </a:t>
            </a:r>
            <a:r>
              <a:rPr lang="en-US" altLang="en-US" sz="1200" u="none" dirty="0">
                <a:latin typeface="Times New Roman" pitchFamily="18" charset="0"/>
                <a:cs typeface="Times New Roman" pitchFamily="18" charset="0"/>
              </a:rPr>
              <a:t>But we need to </a:t>
            </a:r>
            <a:r>
              <a:rPr lang="en-US" altLang="en-US" dirty="0"/>
              <a:t>use MAC address in LAN. </a:t>
            </a:r>
            <a:endParaRPr lang="en-US" altLang="en-US" dirty="0"/>
          </a:p>
          <a:p>
            <a:pPr algn="just">
              <a:spcBef>
                <a:spcPct val="0"/>
              </a:spcBef>
            </a:pPr>
            <a:r>
              <a:rPr lang="en-US" altLang="en-US" dirty="0"/>
              <a:t>But </a:t>
            </a:r>
            <a:r>
              <a:rPr lang="en-US" altLang="en-US" dirty="0">
                <a:ea typeface="MS PGothic" panose="020B0600070205080204" pitchFamily="34" charset="-128"/>
                <a:cs typeface="Times New Roman" pitchFamily="18" charset="0"/>
              </a:rPr>
              <a:t>how to determine the MAC address of a computer, knowing its IP address?</a:t>
            </a:r>
            <a:endParaRPr lang="en-US" altLang="en-US" dirty="0">
              <a:ea typeface="MS PGothic" panose="020B0600070205080204" pitchFamily="34" charset="-128"/>
              <a:cs typeface="Times New Roman" pitchFamily="18" charset="0"/>
            </a:endParaRPr>
          </a:p>
          <a:p>
            <a:pPr algn="just">
              <a:spcBef>
                <a:spcPct val="0"/>
              </a:spcBef>
            </a:pPr>
            <a:r>
              <a:rPr lang="en-US" altLang="en-US" dirty="0">
                <a:ea typeface="MS PGothic" panose="020B0600070205080204" pitchFamily="34" charset="-128"/>
                <a:cs typeface="Times New Roman" pitchFamily="18" charset="0"/>
              </a:rPr>
              <a:t>Now we talk about ARP or </a:t>
            </a:r>
            <a:r>
              <a:rPr lang="en-US" altLang="en-US" dirty="0">
                <a:cs typeface="Times New Roman" pitchFamily="18" charset="0"/>
              </a:rPr>
              <a:t>address resolution protocol. It maintains an ARP able in a computer, containing IP/MAC address mappings for some LAN nodes. If a computer’s MAC is not found in the table, ARP protocol will be executed.</a:t>
            </a:r>
            <a:endParaRPr lang="en-US" altLang="en-US" dirty="0">
              <a:cs typeface="Times New Roman" pitchFamily="18" charset="0"/>
            </a:endParaRPr>
          </a:p>
          <a:p>
            <a:pPr algn="just">
              <a:spcBef>
                <a:spcPct val="0"/>
              </a:spcBef>
            </a:pPr>
            <a:endParaRPr lang="en-US" altLang="en-US" dirty="0">
              <a:ea typeface="MS PGothic" panose="020B0600070205080204" pitchFamily="34" charset="-128"/>
            </a:endParaRPr>
          </a:p>
          <a:p>
            <a:endParaRPr lang="en-US"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spcBef>
                <a:spcPct val="30000"/>
              </a:spcBef>
              <a:defRPr sz="1200">
                <a:solidFill>
                  <a:schemeClr val="tx1"/>
                </a:solidFill>
                <a:latin typeface="Times New Roman" pitchFamily="18" charset="0"/>
              </a:defRPr>
            </a:lvl1pPr>
            <a:lvl2pPr marL="742950" indent="-285750" defTabSz="933450">
              <a:spcBef>
                <a:spcPct val="30000"/>
              </a:spcBef>
              <a:defRPr sz="1200">
                <a:solidFill>
                  <a:schemeClr val="tx1"/>
                </a:solidFill>
                <a:latin typeface="Times New Roman" pitchFamily="18" charset="0"/>
              </a:defRPr>
            </a:lvl2pPr>
            <a:lvl3pPr marL="1143000" indent="-228600" defTabSz="933450">
              <a:spcBef>
                <a:spcPct val="30000"/>
              </a:spcBef>
              <a:defRPr sz="1200">
                <a:solidFill>
                  <a:schemeClr val="tx1"/>
                </a:solidFill>
                <a:latin typeface="Times New Roman" pitchFamily="18" charset="0"/>
              </a:defRPr>
            </a:lvl3pPr>
            <a:lvl4pPr marL="1600200" indent="-228600" defTabSz="933450">
              <a:spcBef>
                <a:spcPct val="30000"/>
              </a:spcBef>
              <a:defRPr sz="1200">
                <a:solidFill>
                  <a:schemeClr val="tx1"/>
                </a:solidFill>
                <a:latin typeface="Times New Roman" pitchFamily="18" charset="0"/>
              </a:defRPr>
            </a:lvl4pPr>
            <a:lvl5pPr marL="2057400" indent="-228600" defTabSz="933450">
              <a:spcBef>
                <a:spcPct val="30000"/>
              </a:spcBef>
              <a:defRPr sz="1200">
                <a:solidFill>
                  <a:schemeClr val="tx1"/>
                </a:solidFill>
                <a:latin typeface="Times New Roman" pitchFamily="18" charset="0"/>
              </a:defRPr>
            </a:lvl5pPr>
            <a:lvl6pPr marL="2514600" indent="-228600" defTabSz="933450" eaLnBrk="0" fontAlgn="base" hangingPunct="0">
              <a:spcBef>
                <a:spcPct val="30000"/>
              </a:spcBef>
              <a:spcAft>
                <a:spcPct val="0"/>
              </a:spcAft>
              <a:defRPr sz="1200">
                <a:solidFill>
                  <a:schemeClr val="tx1"/>
                </a:solidFill>
                <a:latin typeface="Times New Roman" pitchFamily="18" charset="0"/>
              </a:defRPr>
            </a:lvl6pPr>
            <a:lvl7pPr marL="2971800" indent="-228600" defTabSz="933450" eaLnBrk="0" fontAlgn="base" hangingPunct="0">
              <a:spcBef>
                <a:spcPct val="30000"/>
              </a:spcBef>
              <a:spcAft>
                <a:spcPct val="0"/>
              </a:spcAft>
              <a:defRPr sz="1200">
                <a:solidFill>
                  <a:schemeClr val="tx1"/>
                </a:solidFill>
                <a:latin typeface="Times New Roman" pitchFamily="18" charset="0"/>
              </a:defRPr>
            </a:lvl7pPr>
            <a:lvl8pPr marL="3429000" indent="-228600" defTabSz="933450" eaLnBrk="0" fontAlgn="base" hangingPunct="0">
              <a:spcBef>
                <a:spcPct val="30000"/>
              </a:spcBef>
              <a:spcAft>
                <a:spcPct val="0"/>
              </a:spcAft>
              <a:defRPr sz="1200">
                <a:solidFill>
                  <a:schemeClr val="tx1"/>
                </a:solidFill>
                <a:latin typeface="Times New Roman" pitchFamily="18" charset="0"/>
              </a:defRPr>
            </a:lvl8pPr>
            <a:lvl9pPr marL="3886200" indent="-228600" defTabSz="9334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B5C4BC43-EDF0-419C-AA9A-3690EEFB7C83}" type="slidenum">
              <a:rPr lang="ja-JP" altLang="en-US" smtClean="0"/>
            </a:fld>
            <a:endParaRPr lang="ja-JP" altLang="en-US"/>
          </a:p>
        </p:txBody>
      </p:sp>
      <p:sp>
        <p:nvSpPr>
          <p:cNvPr id="76803" name="Rectangle 2"/>
          <p:cNvSpPr>
            <a:spLocks noGrp="1" noRot="1" noChangeAspect="1" noChangeArrowheads="1" noTextEdit="1"/>
          </p:cNvSpPr>
          <p:nvPr>
            <p:ph type="sldImg"/>
          </p:nvPr>
        </p:nvSpPr>
        <p:spPr/>
      </p:sp>
      <p:sp>
        <p:nvSpPr>
          <p:cNvPr id="768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dirty="0"/>
              <a:t>How ARP works?</a:t>
            </a:r>
            <a:endParaRPr lang="en-US" altLang="ja-JP" dirty="0"/>
          </a:p>
          <a:p>
            <a:r>
              <a:rPr lang="en-US" altLang="ja-JP" dirty="0"/>
              <a:t>Suppose A wants to send datagram to B (but B’s MAC address not in A’s ARP table)</a:t>
            </a:r>
            <a:endParaRPr lang="en-US" altLang="ja-JP" dirty="0"/>
          </a:p>
          <a:p>
            <a:r>
              <a:rPr lang="en-US" altLang="ja-JP" dirty="0"/>
              <a:t>A broadcasts ARP query packet, containing B's IP address, destination MAC address = FF-FF-FF-FF-FF-FF</a:t>
            </a:r>
            <a:endParaRPr lang="en-US" altLang="ja-JP" dirty="0"/>
          </a:p>
          <a:p>
            <a:r>
              <a:rPr lang="en-US" altLang="ja-JP" dirty="0"/>
              <a:t>So all nodes on LAN receive ARP query </a:t>
            </a:r>
            <a:endParaRPr lang="en-US" altLang="ja-JP" dirty="0"/>
          </a:p>
          <a:p>
            <a:r>
              <a:rPr lang="en-US" altLang="ja-JP" dirty="0"/>
              <a:t>B receives ARP packet, replies to A with its (B's) MAC address frame sent to A’s MAC address (unicast)</a:t>
            </a:r>
            <a:endParaRPr lang="en-US" altLang="ja-JP" dirty="0"/>
          </a:p>
          <a:p>
            <a:endParaRPr lang="en-US" altLang="ja-JP" dirty="0"/>
          </a:p>
          <a:p>
            <a:r>
              <a:rPr lang="en-US" altLang="ja-JP" dirty="0"/>
              <a:t>A caches (saves) IP-to-MAC address pair in its ARP table until information becomes old (times out) </a:t>
            </a:r>
            <a:endParaRPr lang="en-US" altLang="ja-JP" dirty="0"/>
          </a:p>
          <a:p>
            <a:endParaRPr lang="en-US" altLang="ja-JP"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p:sp>
      <p:sp>
        <p:nvSpPr>
          <p:cNvPr id="96259" name="备注占位符 2"/>
          <p:cNvSpPr>
            <a:spLocks noGrp="1"/>
          </p:cNvSpPr>
          <p:nvPr>
            <p:ph type="body" idx="1"/>
          </p:nvPr>
        </p:nvSpPr>
        <p:spPr>
          <a:noFill/>
        </p:spPr>
        <p:txBody>
          <a:bodyPr/>
          <a:lstStyle/>
          <a:p>
            <a:r>
              <a:rPr lang="en-US" altLang="zh-CN" dirty="0"/>
              <a:t>Switches relay traffic between two stations based on MAC addresses. Stations only see broadcast or multicast traffic.</a:t>
            </a:r>
            <a:endParaRPr lang="en-US" altLang="zh-CN" dirty="0"/>
          </a:p>
          <a:p>
            <a:endParaRPr lang="en-US" altLang="zh-CN" dirty="0"/>
          </a:p>
          <a:p>
            <a:r>
              <a:rPr lang="en-US" altLang="zh-CN" b="1" dirty="0"/>
              <a:t>Unfortunately</a:t>
            </a:r>
            <a:r>
              <a:rPr lang="en-US" altLang="zh-CN" dirty="0"/>
              <a:t>, attackers can spoof destination and source MAC addresses,</a:t>
            </a:r>
            <a:endParaRPr lang="en-US" altLang="zh-CN" dirty="0"/>
          </a:p>
          <a:p>
            <a:r>
              <a:rPr lang="en-US" altLang="zh-CN" dirty="0"/>
              <a:t>forcing all traffic between two stations (destination and source) through its system, i.e., Address Resolution Protocol (ARP) spoofing, also known as ARP poisoning or ARP Poison Routing (APR).</a:t>
            </a:r>
            <a:endParaRPr lang="en-US" altLang="zh-CN" dirty="0"/>
          </a:p>
          <a:p>
            <a:endParaRPr lang="zh-CN" altLang="en-US" dirty="0"/>
          </a:p>
        </p:txBody>
      </p:sp>
      <p:sp>
        <p:nvSpPr>
          <p:cNvPr id="96260" name="灯片编号占位符 3"/>
          <p:cNvSpPr>
            <a:spLocks noGrp="1"/>
          </p:cNvSpPr>
          <p:nvPr>
            <p:ph type="sldNum" sz="quarter" idx="5"/>
          </p:nvPr>
        </p:nvSpPr>
        <p:spPr>
          <a:noFill/>
        </p:spPr>
        <p:txBody>
          <a:bodyPr/>
          <a:lstStyle/>
          <a:p>
            <a:fld id="{62DE9EC0-6871-4FD3-B6CA-3E7F5AAB5A89}" type="slidenum">
              <a:rPr lang="zh-CN" altLang="en-US" smtClean="0"/>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spcBef>
                <a:spcPct val="30000"/>
              </a:spcBef>
              <a:defRPr sz="1200">
                <a:solidFill>
                  <a:schemeClr val="tx1"/>
                </a:solidFill>
                <a:latin typeface="Times New Roman" pitchFamily="18" charset="0"/>
              </a:defRPr>
            </a:lvl1pPr>
            <a:lvl2pPr marL="742950" indent="-285750" defTabSz="933450">
              <a:spcBef>
                <a:spcPct val="30000"/>
              </a:spcBef>
              <a:defRPr sz="1200">
                <a:solidFill>
                  <a:schemeClr val="tx1"/>
                </a:solidFill>
                <a:latin typeface="Times New Roman" pitchFamily="18" charset="0"/>
              </a:defRPr>
            </a:lvl2pPr>
            <a:lvl3pPr marL="1143000" indent="-228600" defTabSz="933450">
              <a:spcBef>
                <a:spcPct val="30000"/>
              </a:spcBef>
              <a:defRPr sz="1200">
                <a:solidFill>
                  <a:schemeClr val="tx1"/>
                </a:solidFill>
                <a:latin typeface="Times New Roman" pitchFamily="18" charset="0"/>
              </a:defRPr>
            </a:lvl3pPr>
            <a:lvl4pPr marL="1600200" indent="-228600" defTabSz="933450">
              <a:spcBef>
                <a:spcPct val="30000"/>
              </a:spcBef>
              <a:defRPr sz="1200">
                <a:solidFill>
                  <a:schemeClr val="tx1"/>
                </a:solidFill>
                <a:latin typeface="Times New Roman" pitchFamily="18" charset="0"/>
              </a:defRPr>
            </a:lvl4pPr>
            <a:lvl5pPr marL="2057400" indent="-228600" defTabSz="933450">
              <a:spcBef>
                <a:spcPct val="30000"/>
              </a:spcBef>
              <a:defRPr sz="1200">
                <a:solidFill>
                  <a:schemeClr val="tx1"/>
                </a:solidFill>
                <a:latin typeface="Times New Roman" pitchFamily="18" charset="0"/>
              </a:defRPr>
            </a:lvl5pPr>
            <a:lvl6pPr marL="2514600" indent="-228600" defTabSz="933450" eaLnBrk="0" fontAlgn="base" hangingPunct="0">
              <a:spcBef>
                <a:spcPct val="30000"/>
              </a:spcBef>
              <a:spcAft>
                <a:spcPct val="0"/>
              </a:spcAft>
              <a:defRPr sz="1200">
                <a:solidFill>
                  <a:schemeClr val="tx1"/>
                </a:solidFill>
                <a:latin typeface="Times New Roman" pitchFamily="18" charset="0"/>
              </a:defRPr>
            </a:lvl6pPr>
            <a:lvl7pPr marL="2971800" indent="-228600" defTabSz="933450" eaLnBrk="0" fontAlgn="base" hangingPunct="0">
              <a:spcBef>
                <a:spcPct val="30000"/>
              </a:spcBef>
              <a:spcAft>
                <a:spcPct val="0"/>
              </a:spcAft>
              <a:defRPr sz="1200">
                <a:solidFill>
                  <a:schemeClr val="tx1"/>
                </a:solidFill>
                <a:latin typeface="Times New Roman" pitchFamily="18" charset="0"/>
              </a:defRPr>
            </a:lvl7pPr>
            <a:lvl8pPr marL="3429000" indent="-228600" defTabSz="933450" eaLnBrk="0" fontAlgn="base" hangingPunct="0">
              <a:spcBef>
                <a:spcPct val="30000"/>
              </a:spcBef>
              <a:spcAft>
                <a:spcPct val="0"/>
              </a:spcAft>
              <a:defRPr sz="1200">
                <a:solidFill>
                  <a:schemeClr val="tx1"/>
                </a:solidFill>
                <a:latin typeface="Times New Roman" pitchFamily="18" charset="0"/>
              </a:defRPr>
            </a:lvl8pPr>
            <a:lvl9pPr marL="3886200" indent="-228600" defTabSz="93345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E8A8F33E-D873-40E4-97AC-E41A165D2106}" type="slidenum">
              <a:rPr lang="en-US" altLang="zh-CN" smtClean="0"/>
            </a:fld>
            <a:endParaRPr lang="en-US" altLang="zh-CN"/>
          </a:p>
        </p:txBody>
      </p:sp>
      <p:sp>
        <p:nvSpPr>
          <p:cNvPr id="82947" name="Rectangle 2"/>
          <p:cNvSpPr>
            <a:spLocks noGrp="1" noRot="1" noChangeAspect="1" noChangeArrowheads="1" noTextEdit="1"/>
          </p:cNvSpPr>
          <p:nvPr>
            <p:ph type="sldImg"/>
          </p:nvPr>
        </p:nvSpPr>
        <p:spPr/>
      </p:sp>
      <p:sp>
        <p:nvSpPr>
          <p:cNvPr id="829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For example, when </a:t>
            </a:r>
            <a:r>
              <a:rPr lang="en-US" altLang="ja-JP" dirty="0"/>
              <a:t>Client (C) wants to send datagram to Server (S), C broadcasts ARP query packet, containing S's IP address destination and MAC address = FF-FF-FF-FF-FF-FF. So all nodes on LAN receive ARP query, and server S receives ARP query packet, and replies to client C with its (S's) MAC address.</a:t>
            </a:r>
            <a:endParaRPr lang="en-US" altLang="ja-JP" dirty="0"/>
          </a:p>
          <a:p>
            <a:r>
              <a:rPr lang="en-US" altLang="ja-JP" dirty="0"/>
              <a:t>But, the attacker also receive ARP query, and can also reply to client C with a fake MAC address for the server.</a:t>
            </a:r>
            <a:endParaRPr lang="en-US" altLang="ja-JP" dirty="0"/>
          </a:p>
          <a:p>
            <a:r>
              <a:rPr lang="en-US" altLang="ja-JP" dirty="0"/>
              <a:t>If the spoofed ARP reply arrives earlier than the real one, the client thinks the fake MAC address is the one for the server. So the client is under ARP spoofing attack.</a:t>
            </a:r>
            <a:endParaRPr lang="en-US" altLang="ja-JP" dirty="0"/>
          </a:p>
          <a:p>
            <a:r>
              <a:rPr lang="en-US" altLang="ja-JP" dirty="0"/>
              <a:t>Similarly, the server can be also attacked.</a:t>
            </a:r>
            <a:endParaRPr lang="en-US" altLang="ja-JP" dirty="0"/>
          </a:p>
          <a:p>
            <a:endParaRPr lang="en-US" altLang="ja-JP" dirty="0"/>
          </a:p>
          <a:p>
            <a:endParaRPr lang="zh-CN"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 us take a look at a real cyberattack incident happened in Canada. In 2013, a "targeted" cyber attack forced TD bank’s website and mobile banking service to go offline for several hours. So you know it is a big loss to the bank. As such, TD bank wants to know what happened and also wants to catch the bad guy behind it.</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CBE8DBD9-565A-4694-BE56-A4D7B2292ED3}" type="slidenum">
              <a:rPr lang="en-US" altLang="zh-CN" smtClean="0"/>
            </a:fld>
            <a:endParaRPr lang="en-US" altLang="zh-CN"/>
          </a:p>
        </p:txBody>
      </p:sp>
      <p:sp>
        <p:nvSpPr>
          <p:cNvPr id="97283" name="Rectangle 2"/>
          <p:cNvSpPr>
            <a:spLocks noGrp="1" noRot="1" noChangeAspect="1" noChangeArrowheads="1" noTextEdit="1"/>
          </p:cNvSpPr>
          <p:nvPr>
            <p:ph type="sldImg"/>
          </p:nvPr>
        </p:nvSpPr>
        <p:spPr/>
      </p:sp>
      <p:sp>
        <p:nvSpPr>
          <p:cNvPr id="97284" name="Rectangle 3"/>
          <p:cNvSpPr>
            <a:spLocks noGrp="1" noChangeArrowheads="1"/>
          </p:cNvSpPr>
          <p:nvPr>
            <p:ph type="body" idx="1"/>
          </p:nvPr>
        </p:nvSpPr>
        <p:spPr>
          <a:noFill/>
        </p:spPr>
        <p:txBody>
          <a:bodyPr/>
          <a:lstStyle/>
          <a:p>
            <a:r>
              <a:rPr lang="en-US" altLang="zh-CN" b="0" dirty="0"/>
              <a:t>There are mainly two types of ARP spoofing scenarios:</a:t>
            </a:r>
            <a:endParaRPr lang="en-US" altLang="zh-CN" b="0" dirty="0"/>
          </a:p>
          <a:p>
            <a:r>
              <a:rPr lang="en-US" altLang="zh-CN" b="0" dirty="0"/>
              <a:t>The first one is </a:t>
            </a:r>
            <a:r>
              <a:rPr lang="en-US" altLang="zh-CN" b="0" u="none" dirty="0">
                <a:effectLst>
                  <a:outerShdw blurRad="38100" dist="38100" dir="2700000" algn="tl">
                    <a:srgbClr val="000000">
                      <a:alpha val="43137"/>
                    </a:srgbClr>
                  </a:outerShdw>
                </a:effectLst>
                <a:latin typeface="Times New Roman" pitchFamily="18" charset="0"/>
                <a:cs typeface="Times New Roman" pitchFamily="18" charset="0"/>
              </a:rPr>
              <a:t>Host to Host Exploit, which is the scenario we discussed in the previous slide. Particularly, </a:t>
            </a:r>
            <a:r>
              <a:rPr lang="en-US" altLang="zh-CN" dirty="0"/>
              <a:t>when a computer (e.g., </a:t>
            </a:r>
            <a:r>
              <a:rPr lang="en-US" altLang="ja-JP" dirty="0"/>
              <a:t>Client (C)) wants to send datagram to another computer (e.g., Server (S)), C broadcasts ARP query packet, containing S's IP address destination and MAC address = FF-FF-FF-FF-FF-FF. Note that all 1 MAC address means broadcast address. So all nodes on LAN receive ARP query, and server S receives ARP query packet, and replies to client C with its (S's) MAC address.</a:t>
            </a:r>
            <a:endParaRPr lang="en-US" altLang="ja-JP" dirty="0"/>
          </a:p>
          <a:p>
            <a:r>
              <a:rPr lang="en-US" altLang="ja-JP" dirty="0"/>
              <a:t>But, the attacker also receive ARP query, and can also reply to client C with a fake MAC address for the server, making the client believe that the fake MAC address belongs to the server. But it is not true.</a:t>
            </a:r>
            <a:endParaRPr lang="en-US" altLang="ja-JP" dirty="0"/>
          </a:p>
          <a:p>
            <a:endParaRPr lang="zh-CN" altLang="zh-CN" b="0"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D7BAFB6A-111A-49FF-A6B8-8772D940F390}" type="slidenum">
              <a:rPr lang="en-US" altLang="zh-CN" smtClean="0"/>
            </a:fld>
            <a:endParaRPr lang="en-US" altLang="zh-CN"/>
          </a:p>
        </p:txBody>
      </p:sp>
      <p:sp>
        <p:nvSpPr>
          <p:cNvPr id="98307" name="Rectangle 2"/>
          <p:cNvSpPr>
            <a:spLocks noGrp="1" noRot="1" noChangeAspect="1" noChangeArrowheads="1" noTextEdit="1"/>
          </p:cNvSpPr>
          <p:nvPr>
            <p:ph type="sldImg"/>
          </p:nvPr>
        </p:nvSpPr>
        <p:spPr/>
      </p:sp>
      <p:sp>
        <p:nvSpPr>
          <p:cNvPr id="98308" name="Rectangle 3"/>
          <p:cNvSpPr>
            <a:spLocks noGrp="1" noChangeArrowheads="1"/>
          </p:cNvSpPr>
          <p:nvPr>
            <p:ph type="body" idx="1"/>
          </p:nvPr>
        </p:nvSpPr>
        <p:spPr>
          <a:noFill/>
        </p:spPr>
        <p:txBody>
          <a:bodyPr/>
          <a:lstStyle/>
          <a:p>
            <a:r>
              <a:rPr lang="en-US" altLang="zh-CN" b="0" dirty="0"/>
              <a:t>The second one is </a:t>
            </a:r>
            <a:r>
              <a:rPr lang="en-US" altLang="zh-CN" b="0" u="none" dirty="0">
                <a:effectLst>
                  <a:outerShdw blurRad="38100" dist="38100" dir="2700000" algn="tl">
                    <a:srgbClr val="000000">
                      <a:alpha val="43137"/>
                    </a:srgbClr>
                  </a:outerShdw>
                </a:effectLst>
                <a:latin typeface="Times New Roman" pitchFamily="18" charset="0"/>
                <a:cs typeface="Times New Roman" pitchFamily="18" charset="0"/>
              </a:rPr>
              <a:t>Host to Router Exploit, which is the scenario where the attacker spoofs the MAC address of a router to all the computers in the local network connecting to the router.</a:t>
            </a:r>
            <a:endParaRPr lang="en-US" altLang="zh-CN" b="0" u="none" dirty="0">
              <a:effectLst>
                <a:outerShdw blurRad="38100" dist="38100" dir="2700000" algn="tl">
                  <a:srgbClr val="000000">
                    <a:alpha val="43137"/>
                  </a:srgbClr>
                </a:outerShdw>
              </a:effectLst>
              <a:latin typeface="Times New Roman" pitchFamily="18" charset="0"/>
              <a:cs typeface="Times New Roman" pitchFamily="18" charset="0"/>
            </a:endParaRPr>
          </a:p>
          <a:p>
            <a:r>
              <a:rPr lang="en-US" altLang="zh-CN" b="0" u="none" dirty="0">
                <a:effectLst>
                  <a:outerShdw blurRad="38100" dist="38100" dir="2700000" algn="tl">
                    <a:srgbClr val="000000">
                      <a:alpha val="43137"/>
                    </a:srgbClr>
                  </a:outerShdw>
                </a:effectLst>
                <a:latin typeface="Times New Roman" pitchFamily="18" charset="0"/>
                <a:cs typeface="Times New Roman" pitchFamily="18" charset="0"/>
              </a:rPr>
              <a:t>For example, </a:t>
            </a:r>
            <a:r>
              <a:rPr lang="en-US" altLang="zh-CN" dirty="0"/>
              <a:t>when a computer (e.g., </a:t>
            </a:r>
            <a:r>
              <a:rPr lang="en-US" altLang="ja-JP" dirty="0"/>
              <a:t>Client (C)) wants to send datagram to a remote computer on the Internet. As such, C needs to communicate to the router R, which will help to forward the datagram to another network. So C needs to know the MAC address of the router R’s interface connecting to the local network where C is located in. </a:t>
            </a:r>
            <a:endParaRPr lang="en-US" altLang="ja-JP" dirty="0"/>
          </a:p>
          <a:p>
            <a:r>
              <a:rPr lang="en-US" altLang="ja-JP" dirty="0"/>
              <a:t>C broadcasts ARP query packet, containing the router R's IP address destination and MAC address = FF-FF-FF-FF-FF-FF. Note that all 1 MAC address means broadcast address. So all nodes on LAN receive ARP query, and router R receives ARP query packet, and replies to client C with its (R's) MAC address.</a:t>
            </a:r>
            <a:endParaRPr lang="en-US" altLang="ja-JP" dirty="0"/>
          </a:p>
          <a:p>
            <a:r>
              <a:rPr lang="en-US" altLang="ja-JP" dirty="0"/>
              <a:t>But, the attacker also receive ARP query, and can also reply to client C with a fake MAC address for the router, making the client believe that the fake MAC address belongs to the router. But it is not true. Afterwards, all the network traffic originating from C to the remote computer will go to the attacker first.</a:t>
            </a:r>
            <a:endParaRPr lang="en-US" altLang="ja-JP" dirty="0"/>
          </a:p>
          <a:p>
            <a:endParaRPr lang="zh-CN" altLang="zh-CN" b="0" dirty="0"/>
          </a:p>
          <a:p>
            <a:endParaRPr lang="zh-CN" altLang="zh-CN"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A successful ARP spoofing (poisoning) attack allows for a man-in-the-middle attack. Specifically, the attacker is able to make Alice believe that the attacker’s MAC address belongs to Bob, and also make Bob believe that the attacker’s MAC address belongs to Alice.</a:t>
            </a:r>
            <a:endParaRPr lang="en-US" altLang="en-US" dirty="0"/>
          </a:p>
          <a:p>
            <a:r>
              <a:rPr lang="en-US" altLang="en-US" dirty="0"/>
              <a:t>There are two bad consequences.</a:t>
            </a:r>
            <a:endParaRPr lang="en-US" altLang="en-US" dirty="0"/>
          </a:p>
          <a:p>
            <a:r>
              <a:rPr lang="en-US" altLang="zh-CN" b="1" dirty="0"/>
              <a:t>First</a:t>
            </a:r>
            <a:r>
              <a:rPr lang="en-US" altLang="zh-CN" dirty="0"/>
              <a:t>, Alice and Bob update their ARP tables and from that point onwards, communicate with the attacker instead of directly with each other. The attacker is now secretly in the middle of all communications. So the attacker can sniff all the traffic between Alice and Bob. In other words, Alice and Bob are under man-in-the-middle or sniffing attack.</a:t>
            </a:r>
            <a:endParaRPr lang="zh-CN" altLang="zh-CN" dirty="0"/>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b="1" dirty="0"/>
              <a:t>Second</a:t>
            </a:r>
            <a:r>
              <a:rPr lang="en-US" altLang="zh-CN" dirty="0"/>
              <a:t>, it is also possible that the attacker doesn’t replay the messages from Alice and Bob, it becomes DoS attack.</a:t>
            </a:r>
            <a:endParaRPr lang="zh-CN" altLang="zh-CN"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9145802A-FC35-4777-91A2-047B586C3310}" type="slidenum">
              <a:rPr lang="en-US" altLang="zh-CN" smtClean="0"/>
            </a:fld>
            <a:endParaRPr lang="en-US" altLang="zh-CN"/>
          </a:p>
        </p:txBody>
      </p:sp>
      <p:sp>
        <p:nvSpPr>
          <p:cNvPr id="99331" name="Rectangle 2"/>
          <p:cNvSpPr>
            <a:spLocks noGrp="1" noRot="1" noChangeAspect="1" noChangeArrowheads="1" noTextEdit="1"/>
          </p:cNvSpPr>
          <p:nvPr>
            <p:ph type="sldImg"/>
          </p:nvPr>
        </p:nvSpPr>
        <p:spPr/>
      </p:sp>
      <p:sp>
        <p:nvSpPr>
          <p:cNvPr id="99332" name="Rectangle 3"/>
          <p:cNvSpPr>
            <a:spLocks noGrp="1" noChangeArrowheads="1"/>
          </p:cNvSpPr>
          <p:nvPr>
            <p:ph type="body" idx="1"/>
          </p:nvPr>
        </p:nvSpPr>
        <p:spPr>
          <a:noFill/>
        </p:spPr>
        <p:txBody>
          <a:bodyPr/>
          <a:lstStyle/>
          <a:p>
            <a:r>
              <a:rPr lang="en-US" altLang="zh-CN" dirty="0"/>
              <a:t>For network forensics, we use ARP spoofing attack to sniff network traffic.</a:t>
            </a:r>
            <a:endParaRPr lang="zh-CN" altLang="zh-CN"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need some software, particularly Packet sniffers, to capture or monitor network traffic.</a:t>
            </a:r>
            <a:endParaRPr lang="en-US" dirty="0"/>
          </a:p>
          <a:p>
            <a:r>
              <a:rPr lang="en-US" dirty="0"/>
              <a:t>There are many Packet sniffers available, for example, </a:t>
            </a:r>
            <a:r>
              <a:rPr lang="en-US" dirty="0" err="1"/>
              <a:t>Tcpdump</a:t>
            </a:r>
            <a:r>
              <a:rPr lang="en-US" dirty="0"/>
              <a:t>, Wireshark.</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network engineers are always facing the struggle to stay ahead of monitoring the traffic on their networks.</a:t>
            </a:r>
            <a:endParaRPr lang="en-US" dirty="0"/>
          </a:p>
          <a:p>
            <a:r>
              <a:rPr lang="en-US" dirty="0"/>
              <a:t>There are some challenges with the collection of raw network traffic.</a:t>
            </a:r>
            <a:endParaRPr lang="en-US" dirty="0"/>
          </a:p>
          <a:p>
            <a:r>
              <a:rPr lang="en-US" dirty="0"/>
              <a:t>For example, </a:t>
            </a:r>
            <a:endParaRPr lang="en-US" dirty="0"/>
          </a:p>
          <a:p>
            <a:r>
              <a:rPr lang="en-US" dirty="0"/>
              <a:t>Challenging to collect on very high-speed links</a:t>
            </a:r>
            <a:endParaRPr lang="en-US" dirty="0"/>
          </a:p>
          <a:p>
            <a:r>
              <a:rPr lang="en-US" dirty="0"/>
              <a:t>Extremely high volume of raw network traffic</a:t>
            </a:r>
            <a:endParaRPr lang="en-US" dirty="0"/>
          </a:p>
          <a:p>
            <a:r>
              <a:rPr lang="en-US" dirty="0"/>
              <a:t>How to deal with encrypted network traffic</a:t>
            </a:r>
            <a:endParaRPr lang="en-US" dirty="0"/>
          </a:p>
          <a:p>
            <a:r>
              <a:rPr lang="en-US" dirty="0"/>
              <a:t>Very expensive to deploy</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p:sp>
      <p:sp>
        <p:nvSpPr>
          <p:cNvPr id="96259" name="备注占位符 2"/>
          <p:cNvSpPr>
            <a:spLocks noGrp="1"/>
          </p:cNvSpPr>
          <p:nvPr>
            <p:ph type="body" idx="1"/>
          </p:nvPr>
        </p:nvSpPr>
        <p:spPr>
          <a:noFill/>
        </p:spPr>
        <p:txBody>
          <a:bodyPr/>
          <a:lstStyle/>
          <a:p>
            <a:r>
              <a:rPr lang="en-US" altLang="zh-CN" dirty="0"/>
              <a:t>That is why people also look at another option: </a:t>
            </a:r>
            <a:r>
              <a:rPr lang="en-US" altLang="zh-CN" dirty="0" err="1"/>
              <a:t>netflow</a:t>
            </a:r>
            <a:r>
              <a:rPr lang="en-US" altLang="zh-CN" dirty="0"/>
              <a:t> data.</a:t>
            </a:r>
            <a:endParaRPr lang="en-US" altLang="zh-CN" dirty="0"/>
          </a:p>
          <a:p>
            <a:r>
              <a:rPr lang="en-US" altLang="zh-CN" dirty="0"/>
              <a:t>NetFlow is a network protocol developed by Cisco Systems to run on Cisco IOS-enabled equipment for collecting IP traffic information. </a:t>
            </a:r>
            <a:endParaRPr lang="en-US" altLang="zh-CN" dirty="0"/>
          </a:p>
          <a:p>
            <a:r>
              <a:rPr lang="en-US" altLang="zh-CN" dirty="0"/>
              <a:t>NetFlow has become an industry standard for traffic monitoring.</a:t>
            </a:r>
            <a:endParaRPr lang="en-US" altLang="zh-CN" dirty="0"/>
          </a:p>
          <a:p>
            <a:r>
              <a:rPr lang="en-US" altLang="zh-CN" dirty="0"/>
              <a:t>The NetFlow protocol itself has been superseded by Internet Protocol Flow Information </a:t>
            </a:r>
            <a:r>
              <a:rPr lang="en-US" altLang="zh-CN" dirty="0" err="1"/>
              <a:t>eXport</a:t>
            </a:r>
            <a:r>
              <a:rPr lang="en-US" altLang="zh-CN" dirty="0"/>
              <a:t> (IPFIX), which is based on the NetFlow Version 9 implementation. IPFIX is now an </a:t>
            </a:r>
            <a:r>
              <a:rPr lang="en-US" sz="1200" b="1" i="0" kern="1200" dirty="0">
                <a:solidFill>
                  <a:schemeClr val="tx1"/>
                </a:solidFill>
                <a:effectLst/>
                <a:latin typeface="Times New Roman" pitchFamily="18" charset="0"/>
                <a:ea typeface="+mn-ea"/>
                <a:cs typeface="+mn-cs"/>
              </a:rPr>
              <a:t>Internet Engineering Task Force</a:t>
            </a:r>
            <a:r>
              <a:rPr lang="en-US" sz="1200" b="0" i="0" kern="1200" dirty="0">
                <a:solidFill>
                  <a:schemeClr val="tx1"/>
                </a:solidFill>
                <a:effectLst/>
                <a:latin typeface="Times New Roman" pitchFamily="18" charset="0"/>
                <a:ea typeface="+mn-ea"/>
                <a:cs typeface="+mn-cs"/>
              </a:rPr>
              <a:t> </a:t>
            </a:r>
            <a:r>
              <a:rPr lang="en-US" altLang="zh-CN" dirty="0"/>
              <a:t>(IETF) protocol.</a:t>
            </a:r>
            <a:endParaRPr lang="en-US" altLang="zh-CN" dirty="0"/>
          </a:p>
          <a:p>
            <a:endParaRPr lang="zh-CN" altLang="en-US" dirty="0"/>
          </a:p>
        </p:txBody>
      </p:sp>
      <p:sp>
        <p:nvSpPr>
          <p:cNvPr id="96260" name="灯片编号占位符 3"/>
          <p:cNvSpPr>
            <a:spLocks noGrp="1"/>
          </p:cNvSpPr>
          <p:nvPr>
            <p:ph type="sldNum" sz="quarter" idx="5"/>
          </p:nvPr>
        </p:nvSpPr>
        <p:spPr>
          <a:noFill/>
        </p:spPr>
        <p:txBody>
          <a:bodyPr/>
          <a:lstStyle/>
          <a:p>
            <a:fld id="{62DE9EC0-6871-4FD3-B6CA-3E7F5AAB5A89}" type="slidenum">
              <a:rPr lang="zh-CN" altLang="en-US" smtClean="0"/>
            </a:fld>
            <a:endParaRPr lang="en-US"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p:sp>
      <p:sp>
        <p:nvSpPr>
          <p:cNvPr id="96259" name="备注占位符 2"/>
          <p:cNvSpPr>
            <a:spLocks noGrp="1"/>
          </p:cNvSpPr>
          <p:nvPr>
            <p:ph type="body" idx="1"/>
          </p:nvPr>
        </p:nvSpPr>
        <p:spPr>
          <a:noFill/>
        </p:spPr>
        <p:txBody>
          <a:bodyPr/>
          <a:lstStyle/>
          <a:p>
            <a:r>
              <a:rPr lang="en-US" altLang="zh-CN" dirty="0"/>
              <a:t>What is </a:t>
            </a:r>
            <a:r>
              <a:rPr lang="en-US" altLang="zh-CN" dirty="0" err="1"/>
              <a:t>netflow</a:t>
            </a:r>
            <a:r>
              <a:rPr lang="en-US" altLang="zh-CN" dirty="0"/>
              <a:t> data? A network flow has been defined in many ways. The traditional Cisco definition is to use a 7-tuple key, where a flow is defined as a unidirectional sequence of packets all sharing all of the following 7 values:</a:t>
            </a:r>
            <a:endParaRPr lang="en-US" altLang="zh-CN" dirty="0"/>
          </a:p>
          <a:p>
            <a:r>
              <a:rPr lang="en-US" altLang="zh-CN" dirty="0"/>
              <a:t>Source IP address, Destination IP address,</a:t>
            </a:r>
            <a:endParaRPr lang="en-US" altLang="zh-CN" dirty="0"/>
          </a:p>
          <a:p>
            <a:r>
              <a:rPr lang="en-US" altLang="zh-CN" dirty="0"/>
              <a:t>Source port, Destination port,</a:t>
            </a:r>
            <a:endParaRPr lang="en-US" altLang="zh-CN" dirty="0"/>
          </a:p>
          <a:p>
            <a:r>
              <a:rPr lang="en-US" altLang="zh-CN" dirty="0"/>
              <a:t>Layer 3 protocol type</a:t>
            </a:r>
            <a:endParaRPr lang="en-US" altLang="zh-CN" dirty="0"/>
          </a:p>
          <a:p>
            <a:r>
              <a:rPr lang="en-US" altLang="zh-CN" dirty="0"/>
              <a:t>Input logical interface (</a:t>
            </a:r>
            <a:r>
              <a:rPr lang="en-US" altLang="zh-CN" dirty="0" err="1"/>
              <a:t>ifIndex</a:t>
            </a:r>
            <a:r>
              <a:rPr lang="en-US" altLang="zh-CN" dirty="0"/>
              <a:t>) </a:t>
            </a:r>
            <a:endParaRPr lang="en-US" altLang="zh-CN" dirty="0"/>
          </a:p>
          <a:p>
            <a:r>
              <a:rPr lang="en-US" altLang="zh-CN" dirty="0"/>
              <a:t>IP Type of Service  (TOS field), such as low delay</a:t>
            </a:r>
            <a:endParaRPr lang="en-US" altLang="zh-CN" dirty="0"/>
          </a:p>
          <a:p>
            <a:r>
              <a:rPr lang="en-US" altLang="zh-CN" dirty="0"/>
              <a:t>In summary, </a:t>
            </a:r>
            <a:r>
              <a:rPr lang="en-US" sz="1200" b="0" i="0" kern="1200" dirty="0">
                <a:solidFill>
                  <a:schemeClr val="tx1"/>
                </a:solidFill>
                <a:effectLst/>
                <a:latin typeface="Times New Roman" pitchFamily="18" charset="0"/>
                <a:ea typeface="+mn-ea"/>
                <a:cs typeface="+mn-cs"/>
              </a:rPr>
              <a:t>NetFlow is a summary of IP traffic that is generated by network infrastructure devices. While raw network traffic or packets are the most detailed monitoring method available., in some situations, </a:t>
            </a:r>
            <a:r>
              <a:rPr lang="en-US" sz="1200" b="0" i="0" kern="1200" dirty="0" err="1">
                <a:solidFill>
                  <a:schemeClr val="tx1"/>
                </a:solidFill>
                <a:effectLst/>
                <a:latin typeface="Times New Roman" pitchFamily="18" charset="0"/>
                <a:ea typeface="+mn-ea"/>
                <a:cs typeface="+mn-cs"/>
              </a:rPr>
              <a:t>netflow</a:t>
            </a:r>
            <a:r>
              <a:rPr lang="en-US" sz="1200" b="0" i="0" kern="1200" dirty="0">
                <a:solidFill>
                  <a:schemeClr val="tx1"/>
                </a:solidFill>
                <a:effectLst/>
                <a:latin typeface="Times New Roman" pitchFamily="18" charset="0"/>
                <a:ea typeface="+mn-ea"/>
                <a:cs typeface="+mn-cs"/>
              </a:rPr>
              <a:t> data are enough to help us achieve our goals. It just depends on what we are looking for. </a:t>
            </a:r>
            <a:endParaRPr lang="en-US" altLang="zh-CN" dirty="0"/>
          </a:p>
          <a:p>
            <a:endParaRPr lang="zh-CN" altLang="en-US" dirty="0"/>
          </a:p>
        </p:txBody>
      </p:sp>
      <p:sp>
        <p:nvSpPr>
          <p:cNvPr id="96260" name="灯片编号占位符 3"/>
          <p:cNvSpPr>
            <a:spLocks noGrp="1"/>
          </p:cNvSpPr>
          <p:nvPr>
            <p:ph type="sldNum" sz="quarter" idx="5"/>
          </p:nvPr>
        </p:nvSpPr>
        <p:spPr>
          <a:noFill/>
        </p:spPr>
        <p:txBody>
          <a:bodyPr/>
          <a:lstStyle/>
          <a:p>
            <a:fld id="{62DE9EC0-6871-4FD3-B6CA-3E7F5AAB5A89}" type="slidenum">
              <a:rPr lang="zh-CN" altLang="en-US" smtClean="0"/>
            </a:fld>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 typical </a:t>
            </a:r>
            <a:r>
              <a:rPr lang="en-US" altLang="zh-CN" sz="1200" b="0" u="none" dirty="0">
                <a:effectLst>
                  <a:outerShdw blurRad="38100" dist="38100" dir="2700000" algn="tl">
                    <a:srgbClr val="000000">
                      <a:alpha val="43137"/>
                    </a:srgbClr>
                  </a:outerShdw>
                </a:effectLst>
                <a:latin typeface="Times New Roman" pitchFamily="18" charset="0"/>
                <a:cs typeface="Times New Roman" pitchFamily="18" charset="0"/>
              </a:rPr>
              <a:t>NetFlow architecture include </a:t>
            </a:r>
            <a:r>
              <a:rPr lang="en-US" altLang="zh-CN" sz="1200" b="0" u="none" dirty="0" err="1">
                <a:effectLst>
                  <a:outerShdw blurRad="38100" dist="38100" dir="2700000" algn="tl">
                    <a:srgbClr val="000000">
                      <a:alpha val="43137"/>
                    </a:srgbClr>
                  </a:outerShdw>
                </a:effectLst>
                <a:latin typeface="Times New Roman" pitchFamily="18" charset="0"/>
                <a:cs typeface="Times New Roman" pitchFamily="18" charset="0"/>
              </a:rPr>
              <a:t>netflow</a:t>
            </a:r>
            <a:r>
              <a:rPr lang="en-US" altLang="zh-CN" sz="1200" b="0" u="none" dirty="0">
                <a:effectLst>
                  <a:outerShdw blurRad="38100" dist="38100" dir="2700000" algn="tl">
                    <a:srgbClr val="000000">
                      <a:alpha val="43137"/>
                    </a:srgbClr>
                  </a:outerShdw>
                </a:effectLst>
                <a:latin typeface="Times New Roman" pitchFamily="18" charset="0"/>
                <a:cs typeface="Times New Roman" pitchFamily="18" charset="0"/>
              </a:rPr>
              <a:t> exporter, </a:t>
            </a:r>
            <a:r>
              <a:rPr lang="en-US" sz="1200" b="0" u="none" dirty="0" err="1">
                <a:effectLst>
                  <a:outerShdw blurRad="38100" dist="38100" dir="2700000" algn="tl">
                    <a:srgbClr val="000000">
                      <a:alpha val="43137"/>
                    </a:srgbClr>
                  </a:outerShdw>
                </a:effectLst>
                <a:latin typeface="Times New Roman" pitchFamily="18" charset="0"/>
                <a:cs typeface="Times New Roman" pitchFamily="18" charset="0"/>
              </a:rPr>
              <a:t>Netflow</a:t>
            </a:r>
            <a:r>
              <a:rPr lang="en-US" sz="1200" b="0" u="none" dirty="0">
                <a:effectLst>
                  <a:outerShdw blurRad="38100" dist="38100" dir="2700000" algn="tl">
                    <a:srgbClr val="000000">
                      <a:alpha val="43137"/>
                    </a:srgbClr>
                  </a:outerShdw>
                </a:effectLst>
                <a:latin typeface="Times New Roman" pitchFamily="18" charset="0"/>
                <a:cs typeface="Times New Roman" pitchFamily="18" charset="0"/>
              </a:rPr>
              <a:t> collector and network analyzer.</a:t>
            </a:r>
            <a:endParaRPr lang="en-US" sz="1200" b="0" u="none" dirty="0">
              <a:effectLst>
                <a:outerShdw blurRad="38100" dist="38100" dir="2700000" algn="tl">
                  <a:srgbClr val="000000">
                    <a:alpha val="43137"/>
                  </a:srgbClr>
                </a:outerShdw>
              </a:effectLst>
              <a:latin typeface="Times New Roman" pitchFamily="18" charset="0"/>
              <a:cs typeface="Times New Roman" pitchFamily="18" charset="0"/>
            </a:endParaRPr>
          </a:p>
          <a:p>
            <a:r>
              <a:rPr lang="en-US" altLang="zh-CN" sz="1200" b="0" u="none" dirty="0">
                <a:effectLst>
                  <a:outerShdw blurRad="38100" dist="38100" dir="2700000" algn="tl">
                    <a:srgbClr val="000000">
                      <a:alpha val="43137"/>
                    </a:srgbClr>
                  </a:outerShdw>
                </a:effectLst>
                <a:latin typeface="Times New Roman" pitchFamily="18" charset="0"/>
                <a:cs typeface="Times New Roman" pitchFamily="18" charset="0"/>
              </a:rPr>
              <a:t>A </a:t>
            </a:r>
            <a:r>
              <a:rPr lang="en-US" altLang="zh-CN" sz="1200" b="0" u="none" dirty="0" err="1">
                <a:effectLst>
                  <a:outerShdw blurRad="38100" dist="38100" dir="2700000" algn="tl">
                    <a:srgbClr val="000000">
                      <a:alpha val="43137"/>
                    </a:srgbClr>
                  </a:outerShdw>
                </a:effectLst>
                <a:latin typeface="Times New Roman" pitchFamily="18" charset="0"/>
                <a:cs typeface="Times New Roman" pitchFamily="18" charset="0"/>
              </a:rPr>
              <a:t>netflow</a:t>
            </a:r>
            <a:r>
              <a:rPr lang="en-US" altLang="zh-CN" sz="1200" b="0" u="none" dirty="0">
                <a:effectLst>
                  <a:outerShdw blurRad="38100" dist="38100" dir="2700000" algn="tl">
                    <a:srgbClr val="000000">
                      <a:alpha val="43137"/>
                    </a:srgbClr>
                  </a:outerShdw>
                </a:effectLst>
                <a:latin typeface="Times New Roman" pitchFamily="18" charset="0"/>
                <a:cs typeface="Times New Roman" pitchFamily="18" charset="0"/>
              </a:rPr>
              <a:t> exporter </a:t>
            </a:r>
            <a:r>
              <a:rPr lang="en-US" sz="1200" b="0" i="0" kern="1200" dirty="0">
                <a:solidFill>
                  <a:schemeClr val="tx1"/>
                </a:solidFill>
                <a:effectLst/>
                <a:latin typeface="Times New Roman" pitchFamily="18" charset="0"/>
                <a:ea typeface="+mn-ea"/>
                <a:cs typeface="+mn-cs"/>
              </a:rPr>
              <a:t>aggregates passing packets into flows and </a:t>
            </a:r>
            <a:r>
              <a:rPr lang="en-US" sz="1200" b="1" i="0" kern="1200" dirty="0">
                <a:solidFill>
                  <a:schemeClr val="tx1"/>
                </a:solidFill>
                <a:effectLst/>
                <a:latin typeface="Times New Roman" pitchFamily="18" charset="0"/>
                <a:ea typeface="+mn-ea"/>
                <a:cs typeface="+mn-cs"/>
              </a:rPr>
              <a:t>exports</a:t>
            </a:r>
            <a:r>
              <a:rPr lang="en-US" sz="1200" b="0" i="0" kern="1200" dirty="0">
                <a:solidFill>
                  <a:schemeClr val="tx1"/>
                </a:solidFill>
                <a:effectLst/>
                <a:latin typeface="Times New Roman" pitchFamily="18" charset="0"/>
                <a:ea typeface="+mn-ea"/>
                <a:cs typeface="+mn-cs"/>
              </a:rPr>
              <a:t> flow records towards one or more flow collectors.</a:t>
            </a:r>
            <a:endParaRPr lang="en-US" sz="1200" b="0" i="0" kern="1200" dirty="0">
              <a:solidFill>
                <a:schemeClr val="tx1"/>
              </a:solidFill>
              <a:effectLst/>
              <a:latin typeface="Times New Roman" pitchFamily="18" charset="0"/>
              <a:ea typeface="+mn-ea"/>
              <a:cs typeface="+mn-cs"/>
            </a:endParaRPr>
          </a:p>
          <a:p>
            <a:r>
              <a:rPr lang="en-US" b="0" dirty="0"/>
              <a:t>Similar to syslog collector, a </a:t>
            </a:r>
            <a:r>
              <a:rPr lang="en-US" sz="1200" b="0" i="0" kern="1200" dirty="0" err="1">
                <a:solidFill>
                  <a:schemeClr val="tx1"/>
                </a:solidFill>
                <a:effectLst/>
                <a:latin typeface="Times New Roman" pitchFamily="18" charset="0"/>
                <a:ea typeface="+mn-ea"/>
                <a:cs typeface="+mn-cs"/>
              </a:rPr>
              <a:t>netflow</a:t>
            </a:r>
            <a:r>
              <a:rPr lang="en-US" sz="1200" b="0" i="0" kern="1200" dirty="0">
                <a:solidFill>
                  <a:schemeClr val="tx1"/>
                </a:solidFill>
                <a:effectLst/>
                <a:latin typeface="Times New Roman" pitchFamily="18" charset="0"/>
                <a:ea typeface="+mn-ea"/>
                <a:cs typeface="+mn-cs"/>
              </a:rPr>
              <a:t> collector is part of a </a:t>
            </a:r>
            <a:r>
              <a:rPr lang="en-US" sz="1200" b="0" i="0" kern="1200" dirty="0" err="1">
                <a:solidFill>
                  <a:schemeClr val="tx1"/>
                </a:solidFill>
                <a:effectLst/>
                <a:latin typeface="Times New Roman" pitchFamily="18" charset="0"/>
                <a:ea typeface="+mn-ea"/>
                <a:cs typeface="+mn-cs"/>
              </a:rPr>
              <a:t>netflow</a:t>
            </a:r>
            <a:r>
              <a:rPr lang="en-US" sz="1200" b="0" i="0" kern="1200" dirty="0">
                <a:solidFill>
                  <a:schemeClr val="tx1"/>
                </a:solidFill>
                <a:effectLst/>
                <a:latin typeface="Times New Roman" pitchFamily="18" charset="0"/>
                <a:ea typeface="+mn-ea"/>
                <a:cs typeface="+mn-cs"/>
              </a:rPr>
              <a:t> monitoring system designed to receive, process, and store IP traffic data packets from </a:t>
            </a:r>
            <a:r>
              <a:rPr lang="en-US" altLang="zh-CN" sz="1200" b="0" u="none" dirty="0" err="1">
                <a:effectLst>
                  <a:outerShdw blurRad="38100" dist="38100" dir="2700000" algn="tl">
                    <a:srgbClr val="000000">
                      <a:alpha val="43137"/>
                    </a:srgbClr>
                  </a:outerShdw>
                </a:effectLst>
                <a:latin typeface="Times New Roman" pitchFamily="18" charset="0"/>
                <a:cs typeface="Times New Roman" pitchFamily="18" charset="0"/>
              </a:rPr>
              <a:t>netflow</a:t>
            </a:r>
            <a:r>
              <a:rPr lang="en-US" altLang="zh-CN" sz="1200" b="0" u="none" dirty="0">
                <a:effectLst>
                  <a:outerShdw blurRad="38100" dist="38100" dir="2700000" algn="tl">
                    <a:srgbClr val="000000">
                      <a:alpha val="43137"/>
                    </a:srgbClr>
                  </a:outerShdw>
                </a:effectLst>
                <a:latin typeface="Times New Roman" pitchFamily="18" charset="0"/>
                <a:cs typeface="Times New Roman" pitchFamily="18" charset="0"/>
              </a:rPr>
              <a:t> exporters or network devices</a:t>
            </a:r>
            <a:r>
              <a:rPr lang="en-US" sz="1200" b="0" i="0" kern="1200" dirty="0">
                <a:solidFill>
                  <a:schemeClr val="tx1"/>
                </a:solidFill>
                <a:effectLst/>
                <a:latin typeface="Times New Roman" pitchFamily="18" charset="0"/>
                <a:ea typeface="+mn-ea"/>
                <a:cs typeface="+mn-cs"/>
              </a:rPr>
              <a:t>.</a:t>
            </a:r>
            <a:endParaRPr lang="en-US" sz="1200" b="0" i="0" kern="1200" dirty="0">
              <a:solidFill>
                <a:schemeClr val="tx1"/>
              </a:solidFill>
              <a:effectLst/>
              <a:latin typeface="Times New Roman" pitchFamily="18" charset="0"/>
              <a:ea typeface="+mn-ea"/>
              <a:cs typeface="+mn-cs"/>
            </a:endParaRPr>
          </a:p>
          <a:p>
            <a:r>
              <a:rPr lang="en-US" sz="1200" b="0" i="0" kern="1200" dirty="0">
                <a:solidFill>
                  <a:schemeClr val="tx1"/>
                </a:solidFill>
                <a:effectLst/>
                <a:latin typeface="Times New Roman" pitchFamily="18" charset="0"/>
                <a:ea typeface="+mn-ea"/>
                <a:cs typeface="+mn-cs"/>
              </a:rPr>
              <a:t>A </a:t>
            </a:r>
            <a:r>
              <a:rPr lang="en-US" sz="1200" b="0" i="0" kern="1200" dirty="0" err="1">
                <a:solidFill>
                  <a:schemeClr val="tx1"/>
                </a:solidFill>
                <a:effectLst/>
                <a:latin typeface="Times New Roman" pitchFamily="18" charset="0"/>
                <a:ea typeface="+mn-ea"/>
                <a:cs typeface="+mn-cs"/>
              </a:rPr>
              <a:t>netFlow</a:t>
            </a:r>
            <a:r>
              <a:rPr lang="en-US" sz="1200" b="0" i="0" kern="1200" dirty="0">
                <a:solidFill>
                  <a:schemeClr val="tx1"/>
                </a:solidFill>
                <a:effectLst/>
                <a:latin typeface="Times New Roman" pitchFamily="18" charset="0"/>
                <a:ea typeface="+mn-ea"/>
                <a:cs typeface="+mn-cs"/>
              </a:rPr>
              <a:t> analyzer is key of a </a:t>
            </a:r>
            <a:r>
              <a:rPr lang="en-US" sz="1200" b="0" i="0" kern="1200" dirty="0" err="1">
                <a:solidFill>
                  <a:schemeClr val="tx1"/>
                </a:solidFill>
                <a:effectLst/>
                <a:latin typeface="Times New Roman" pitchFamily="18" charset="0"/>
                <a:ea typeface="+mn-ea"/>
                <a:cs typeface="+mn-cs"/>
              </a:rPr>
              <a:t>netflow</a:t>
            </a:r>
            <a:r>
              <a:rPr lang="en-US" sz="1200" b="0" i="0" kern="1200" dirty="0">
                <a:solidFill>
                  <a:schemeClr val="tx1"/>
                </a:solidFill>
                <a:effectLst/>
                <a:latin typeface="Times New Roman" pitchFamily="18" charset="0"/>
                <a:ea typeface="+mn-ea"/>
                <a:cs typeface="+mn-cs"/>
              </a:rPr>
              <a:t> monitoring system designed to analyze your network bandwidth &amp; network traffic, detecting abnormal network activities. </a:t>
            </a:r>
            <a:endParaRPr lang="en-US" sz="1200" b="0" i="0" kern="1200" dirty="0">
              <a:solidFill>
                <a:schemeClr val="tx1"/>
              </a:solidFill>
              <a:effectLst/>
              <a:latin typeface="Times New Roman" pitchFamily="18" charset="0"/>
              <a:ea typeface="+mn-ea"/>
              <a:cs typeface="+mn-cs"/>
            </a:endParaRPr>
          </a:p>
          <a:p>
            <a:endParaRPr lang="en-US" sz="1200" b="0" i="0" kern="1200" dirty="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b="0" dirty="0"/>
              <a:t>After we collect network traffic, the next step is </a:t>
            </a:r>
            <a:r>
              <a:rPr lang="en-US" sz="1200" b="0" i="0" kern="1200" dirty="0">
                <a:solidFill>
                  <a:schemeClr val="tx1"/>
                </a:solidFill>
                <a:effectLst/>
                <a:latin typeface="Times New Roman" pitchFamily="18" charset="0"/>
                <a:ea typeface="+mn-ea"/>
                <a:cs typeface="+mn-cs"/>
              </a:rPr>
              <a:t>network analysis. For example, we can view the network data (either raw packet or </a:t>
            </a:r>
            <a:r>
              <a:rPr lang="en-US" sz="1200" b="0" i="0" kern="1200" dirty="0" err="1">
                <a:solidFill>
                  <a:schemeClr val="tx1"/>
                </a:solidFill>
                <a:effectLst/>
                <a:latin typeface="Times New Roman" pitchFamily="18" charset="0"/>
                <a:ea typeface="+mn-ea"/>
                <a:cs typeface="+mn-cs"/>
              </a:rPr>
              <a:t>netflow</a:t>
            </a:r>
            <a:r>
              <a:rPr lang="en-US" sz="1200" b="0" i="0" kern="1200" dirty="0">
                <a:solidFill>
                  <a:schemeClr val="tx1"/>
                </a:solidFill>
                <a:effectLst/>
                <a:latin typeface="Times New Roman" pitchFamily="18" charset="0"/>
                <a:ea typeface="+mn-ea"/>
                <a:cs typeface="+mn-cs"/>
              </a:rPr>
              <a:t> data), search known keywork in the network traffic, </a:t>
            </a:r>
            <a:r>
              <a:rPr lang="en-US" sz="1200" b="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Protocol Parsing and Analysis, discovering patterns in the network data (for example, detect some DoS attacks according to some known abnormal network traffic patterns).</a:t>
            </a:r>
            <a:endParaRPr lang="en-US" sz="1200" b="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CA" altLang="zh-CN" sz="1200" kern="0" dirty="0">
                <a:latin typeface="Times New Roman" pitchFamily="18" charset="0"/>
                <a:ea typeface="SimSun" pitchFamily="2" charset="-122"/>
                <a:cs typeface="Times New Roman" pitchFamily="18" charset="0"/>
              </a:rPr>
              <a:t>On the Internet, every action leaves a mark—in routers, firewalls, web proxies, and within </a:t>
            </a:r>
            <a:r>
              <a:rPr lang="en-CA" altLang="zh-CN" sz="1200" b="1" kern="0" dirty="0">
                <a:latin typeface="Times New Roman" pitchFamily="18" charset="0"/>
                <a:ea typeface="SimSun" pitchFamily="2" charset="-122"/>
                <a:cs typeface="Times New Roman" pitchFamily="18" charset="0"/>
              </a:rPr>
              <a:t>network traffic</a:t>
            </a:r>
            <a:r>
              <a:rPr lang="en-CA" altLang="zh-CN" sz="1200" kern="0" dirty="0">
                <a:latin typeface="Times New Roman" pitchFamily="18" charset="0"/>
                <a:ea typeface="SimSun" pitchFamily="2" charset="-122"/>
                <a:cs typeface="Times New Roman" pitchFamily="18" charset="0"/>
              </a:rPr>
              <a:t> itself. When a hacker breaks into a bank, or an insider smuggles secrets to a competitor, evidence of the crime is always left behind. </a:t>
            </a:r>
            <a:endParaRPr lang="en-US" altLang="zh-CN" sz="1200" kern="0" dirty="0">
              <a:latin typeface="Times New Roman" pitchFamily="18" charset="0"/>
              <a:ea typeface="SimSun" pitchFamily="2" charset="-122"/>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b="0" dirty="0"/>
              <a:t>Next, we will take at how to do </a:t>
            </a:r>
            <a:r>
              <a:rPr lang="en-US" sz="1200" b="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protocol parsing and analysis in more detail.</a:t>
            </a:r>
            <a:endParaRPr lang="en-US" sz="1200" b="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Unfortunately, there are too many network protocols available today. </a:t>
            </a:r>
            <a:endParaRPr lang="en-US" sz="1200" b="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b="0" dirty="0"/>
              <a:t>I will use </a:t>
            </a:r>
            <a:r>
              <a:rPr lang="en-US" sz="1200" b="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Simple Mail Transfer Protocol (SMTP) and Post Office Protocol (POP3) as examples. </a:t>
            </a:r>
            <a:endParaRPr lang="en-US" sz="1200" b="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SMTP is used to send your emails, whereas POP3 is used to retrieve and read your emails.</a:t>
            </a:r>
            <a:endParaRPr lang="en-US" sz="1200" b="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ChangeArrowheads="1" noTextEdit="1"/>
          </p:cNvSpPr>
          <p:nvPr>
            <p:ph type="sldImg"/>
          </p:nvPr>
        </p:nvSpPr>
        <p:spPr/>
      </p:sp>
      <p:sp>
        <p:nvSpPr>
          <p:cNvPr id="149507"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Next, let’s take a look at how SMTP works. Note that SMTP service listens on TCP port 25.</a:t>
            </a:r>
            <a:endParaRPr lang="en-US" altLang="en-US" dirty="0"/>
          </a:p>
          <a:p>
            <a:endParaRPr lang="en-US" altLang="en-US" dirty="0"/>
          </a:p>
          <a:p>
            <a:r>
              <a:rPr lang="en-US" altLang="en-US" dirty="0"/>
              <a:t>So there is no user authentication.</a:t>
            </a:r>
            <a:endParaRPr lang="en-US" altLang="en-US" dirty="0"/>
          </a:p>
          <a:p>
            <a:r>
              <a:rPr lang="en-US" altLang="en-US" dirty="0"/>
              <a:t>It means someone else can send out an email on behalf of you.</a:t>
            </a:r>
            <a:endParaRPr lang="en-US" altLang="en-US" dirty="0"/>
          </a:p>
        </p:txBody>
      </p:sp>
      <p:sp>
        <p:nvSpPr>
          <p:cNvPr id="149508"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2400">
                <a:solidFill>
                  <a:schemeClr val="tx1"/>
                </a:solidFill>
                <a:latin typeface="Comic Sans MS" pitchFamily="66" charset="0"/>
                <a:cs typeface="Arial" panose="020B0604020202020204" pitchFamily="34" charset="0"/>
              </a:defRPr>
            </a:lvl1pPr>
            <a:lvl2pPr marL="742950" indent="-285750" defTabSz="967105">
              <a:defRPr sz="2400">
                <a:solidFill>
                  <a:schemeClr val="tx1"/>
                </a:solidFill>
                <a:latin typeface="Comic Sans MS" pitchFamily="66" charset="0"/>
                <a:cs typeface="Arial" panose="020B0604020202020204" pitchFamily="34" charset="0"/>
              </a:defRPr>
            </a:lvl2pPr>
            <a:lvl3pPr marL="1143000" indent="-228600" defTabSz="967105">
              <a:defRPr sz="2400">
                <a:solidFill>
                  <a:schemeClr val="tx1"/>
                </a:solidFill>
                <a:latin typeface="Comic Sans MS" pitchFamily="66" charset="0"/>
                <a:cs typeface="Arial" panose="020B0604020202020204" pitchFamily="34" charset="0"/>
              </a:defRPr>
            </a:lvl3pPr>
            <a:lvl4pPr marL="1600200" indent="-228600" defTabSz="967105">
              <a:defRPr sz="2400">
                <a:solidFill>
                  <a:schemeClr val="tx1"/>
                </a:solidFill>
                <a:latin typeface="Comic Sans MS" pitchFamily="66" charset="0"/>
                <a:cs typeface="Arial" panose="020B0604020202020204" pitchFamily="34" charset="0"/>
              </a:defRPr>
            </a:lvl4pPr>
            <a:lvl5pPr marL="2057400" indent="-228600" defTabSz="967105">
              <a:defRPr sz="2400">
                <a:solidFill>
                  <a:schemeClr val="tx1"/>
                </a:solidFill>
                <a:latin typeface="Comic Sans MS" pitchFamily="66" charset="0"/>
                <a:cs typeface="Arial" panose="020B0604020202020204" pitchFamily="34" charset="0"/>
              </a:defRPr>
            </a:lvl5pPr>
            <a:lvl6pPr marL="2514600" indent="-228600" defTabSz="967105"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6pPr>
            <a:lvl7pPr marL="2971800" indent="-228600" defTabSz="967105"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7pPr>
            <a:lvl8pPr marL="3429000" indent="-228600" defTabSz="967105"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8pPr>
            <a:lvl9pPr marL="3886200" indent="-228600" defTabSz="967105"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9pPr>
          </a:lstStyle>
          <a:p>
            <a:fld id="{5A786433-7BEA-4ED3-91EA-046C2C4FF9BF}" type="slidenum">
              <a:rPr lang="zh-CN" altLang="en-US" sz="1300" smtClean="0">
                <a:latin typeface="Times New Roman" pitchFamily="18" charset="0"/>
              </a:rPr>
            </a:fld>
            <a:endParaRPr lang="en-US" altLang="zh-CN" sz="1300">
              <a:latin typeface="Times New Roman"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ChangeArrowheads="1" noTextEdit="1"/>
          </p:cNvSpPr>
          <p:nvPr>
            <p:ph type="sldImg"/>
          </p:nvPr>
        </p:nvSpPr>
        <p:spPr/>
      </p:sp>
      <p:sp>
        <p:nvSpPr>
          <p:cNvPr id="151555"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That is why you see so many spoofed emails everyday.</a:t>
            </a:r>
            <a:endParaRPr lang="en-US" altLang="en-US"/>
          </a:p>
          <a:p>
            <a:r>
              <a:rPr lang="en-US" altLang="en-US"/>
              <a:t>[click]</a:t>
            </a:r>
            <a:endParaRPr lang="en-US" altLang="en-US"/>
          </a:p>
          <a:p>
            <a:r>
              <a:rPr lang="en-US" altLang="en-US"/>
              <a:t>Don’t be so excited if you receive an email from the former US president, Barack Obama , asking you to be his advisor.</a:t>
            </a:r>
            <a:endParaRPr lang="en-US" altLang="en-US"/>
          </a:p>
          <a:p>
            <a:r>
              <a:rPr lang="en-US" altLang="en-US"/>
              <a:t>You know it is fake.</a:t>
            </a:r>
            <a:endParaRPr lang="en-US" altLang="en-US"/>
          </a:p>
        </p:txBody>
      </p:sp>
      <p:sp>
        <p:nvSpPr>
          <p:cNvPr id="151556"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2400">
                <a:solidFill>
                  <a:schemeClr val="tx1"/>
                </a:solidFill>
                <a:latin typeface="Comic Sans MS" pitchFamily="66" charset="0"/>
                <a:cs typeface="Arial" panose="020B0604020202020204" pitchFamily="34" charset="0"/>
              </a:defRPr>
            </a:lvl1pPr>
            <a:lvl2pPr marL="742950" indent="-285750" defTabSz="967105">
              <a:defRPr sz="2400">
                <a:solidFill>
                  <a:schemeClr val="tx1"/>
                </a:solidFill>
                <a:latin typeface="Comic Sans MS" pitchFamily="66" charset="0"/>
                <a:cs typeface="Arial" panose="020B0604020202020204" pitchFamily="34" charset="0"/>
              </a:defRPr>
            </a:lvl2pPr>
            <a:lvl3pPr marL="1143000" indent="-228600" defTabSz="967105">
              <a:defRPr sz="2400">
                <a:solidFill>
                  <a:schemeClr val="tx1"/>
                </a:solidFill>
                <a:latin typeface="Comic Sans MS" pitchFamily="66" charset="0"/>
                <a:cs typeface="Arial" panose="020B0604020202020204" pitchFamily="34" charset="0"/>
              </a:defRPr>
            </a:lvl3pPr>
            <a:lvl4pPr marL="1600200" indent="-228600" defTabSz="967105">
              <a:defRPr sz="2400">
                <a:solidFill>
                  <a:schemeClr val="tx1"/>
                </a:solidFill>
                <a:latin typeface="Comic Sans MS" pitchFamily="66" charset="0"/>
                <a:cs typeface="Arial" panose="020B0604020202020204" pitchFamily="34" charset="0"/>
              </a:defRPr>
            </a:lvl4pPr>
            <a:lvl5pPr marL="2057400" indent="-228600" defTabSz="967105">
              <a:defRPr sz="2400">
                <a:solidFill>
                  <a:schemeClr val="tx1"/>
                </a:solidFill>
                <a:latin typeface="Comic Sans MS" pitchFamily="66" charset="0"/>
                <a:cs typeface="Arial" panose="020B0604020202020204" pitchFamily="34" charset="0"/>
              </a:defRPr>
            </a:lvl5pPr>
            <a:lvl6pPr marL="2514600" indent="-228600" defTabSz="967105"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6pPr>
            <a:lvl7pPr marL="2971800" indent="-228600" defTabSz="967105"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7pPr>
            <a:lvl8pPr marL="3429000" indent="-228600" defTabSz="967105"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8pPr>
            <a:lvl9pPr marL="3886200" indent="-228600" defTabSz="967105"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9pPr>
          </a:lstStyle>
          <a:p>
            <a:fld id="{639F1C46-C085-43EB-A91A-E69A6DE2793D}" type="slidenum">
              <a:rPr lang="zh-CN" altLang="en-US" sz="1300" smtClean="0">
                <a:latin typeface="Times New Roman" pitchFamily="18" charset="0"/>
              </a:rPr>
            </a:fld>
            <a:endParaRPr lang="en-US" altLang="zh-CN" sz="1300">
              <a:latin typeface="Times New Roman"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phishing emails, you may also receive anonymous email.</a:t>
            </a:r>
            <a:endParaRPr lang="en-US" dirty="0"/>
          </a:p>
          <a:p>
            <a:r>
              <a:rPr lang="en-US" dirty="0"/>
              <a:t>Now you know the root cause for it: </a:t>
            </a:r>
            <a:r>
              <a:rPr lang="en-US" altLang="en-US" dirty="0"/>
              <a:t>there is no user authentication in SMTP.</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Next, let’s take a look at how POP3 works. Note that </a:t>
            </a:r>
            <a:r>
              <a:rPr lang="fr-FR" altLang="en-US" dirty="0"/>
              <a:t>a POP3 server </a:t>
            </a:r>
            <a:r>
              <a:rPr lang="fr-FR" altLang="en-US" dirty="0" err="1"/>
              <a:t>listens</a:t>
            </a:r>
            <a:r>
              <a:rPr lang="fr-FR" altLang="en-US" dirty="0"/>
              <a:t> on TCP port 110.</a:t>
            </a:r>
            <a:endParaRPr lang="fr-FR" altLang="en-US" dirty="0"/>
          </a:p>
          <a:p>
            <a:endParaRPr lang="en-US" altLang="en-US" dirty="0"/>
          </a:p>
          <a:p>
            <a:r>
              <a:rPr lang="en-US" altLang="en-US" dirty="0"/>
              <a:t>So user name and password is transmitted in clear text.</a:t>
            </a:r>
            <a:endParaRPr lang="en-US" altLang="en-US" dirty="0"/>
          </a:p>
          <a:p>
            <a:r>
              <a:rPr lang="en-US" altLang="en-US" dirty="0"/>
              <a:t>It means someone else can intercept your authentication credentials if not protected.</a:t>
            </a:r>
            <a:endParaRPr lang="en-US" altLang="en-US" dirty="0"/>
          </a:p>
          <a:p>
            <a:r>
              <a:rPr lang="en-US" altLang="en-US" dirty="0"/>
              <a:t>So you must make sure your password is protected when transmitted over the network, for example, using SSL.</a:t>
            </a:r>
            <a:endParaRPr lang="en-US" alt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using Wireshark to capture and analyze POP network traffic. It can be observed that we are able to parse out the </a:t>
            </a:r>
            <a:r>
              <a:rPr lang="en-US" dirty="0" err="1"/>
              <a:t>usrename</a:t>
            </a:r>
            <a:r>
              <a:rPr lang="en-US" dirty="0"/>
              <a:t> and password from the captured network traffic.</a:t>
            </a:r>
            <a:endParaRPr lang="en-US" dirty="0"/>
          </a:p>
          <a:p>
            <a:r>
              <a:rPr lang="en-US" dirty="0"/>
              <a:t>Please note that </a:t>
            </a:r>
            <a:r>
              <a:rPr lang="en-US" sz="1200" b="0" i="0" kern="1200" dirty="0">
                <a:solidFill>
                  <a:schemeClr val="tx1"/>
                </a:solidFill>
                <a:effectLst/>
                <a:latin typeface="Times New Roman" pitchFamily="18" charset="0"/>
                <a:ea typeface="+mn-ea"/>
                <a:cs typeface="+mn-cs"/>
              </a:rPr>
              <a:t>when the POP3 protocol uses SSL/TLS for encryption, the payload details are not visible. .</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reality we are facing today is “You receive a lot of fake emails every day”.</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another important topic in network forensics is email forensics.</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Email, one of the most popular network application, has become a primary means of communication.</a:t>
            </a:r>
            <a:endParaRPr lang="en-US" dirty="0"/>
          </a:p>
          <a:p>
            <a:r>
              <a:rPr lang="en-US" dirty="0"/>
              <a:t>However, Email can easily be forged.</a:t>
            </a:r>
            <a:endParaRPr lang="en-US" dirty="0"/>
          </a:p>
          <a:p>
            <a:r>
              <a:rPr lang="en-US" dirty="0"/>
              <a:t>Also, email can be abused, for example, </a:t>
            </a:r>
            <a:endParaRPr lang="en-US" dirty="0"/>
          </a:p>
          <a:p>
            <a:r>
              <a:rPr lang="en-US" dirty="0"/>
              <a:t>Phishing/Spam</a:t>
            </a:r>
            <a:endParaRPr lang="en-US" dirty="0"/>
          </a:p>
          <a:p>
            <a:r>
              <a:rPr lang="en-US" dirty="0"/>
              <a:t>Threatening email</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 big question is: how to catch a bad guy on the Internet?</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 us take a look at phishing in particular.</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Phishing is a method of attempting to spoof an identity of a trusted source, through email, etc. The objective of the phisher, i.e. the attacker,  is to lure a victim into visiting a phishing server, i.e. a bogus server imitating as a trusted server, and fraudulently acquire sensitive personal information, such as username/passwords, from the victim. </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main types of phishing: Traditional phishing and Spear phishing.</a:t>
            </a:r>
            <a:endParaRPr lang="en-US" dirty="0"/>
          </a:p>
          <a:p>
            <a:r>
              <a:rPr lang="en-US" b="1" dirty="0"/>
              <a:t>Traditional phishing</a:t>
            </a:r>
            <a:r>
              <a:rPr lang="en-US" dirty="0"/>
              <a:t> attacks involves mass emailing to a large number of users, and is so called “fishing” because of the low probability that the user will actually become a victim. Spammers will try to impersonate a trusted brand or contact, for example, someone from your financial institution or a potential employer. The goal is to get you to select a link, open an attachment, or provide personal or financial information.</a:t>
            </a:r>
            <a:endParaRPr lang="en-US" dirty="0"/>
          </a:p>
          <a:p>
            <a:r>
              <a:rPr lang="en-US" b="1" dirty="0"/>
              <a:t>Spear phishing</a:t>
            </a:r>
            <a:r>
              <a:rPr lang="en-US" dirty="0"/>
              <a:t>, also known as </a:t>
            </a:r>
            <a:r>
              <a:rPr lang="en-US" b="1" dirty="0"/>
              <a:t>Personal phishing</a:t>
            </a:r>
            <a:r>
              <a:rPr lang="en-US" dirty="0"/>
              <a:t>, is a variation of phishing where scammers target a specific individual. It involves acquisition of target's personal information to lure more sensitive information from the target. In other words, the scammer already knows something about the victim, so it is more dangerous.</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latin typeface="Times New Roman" pitchFamily="18" charset="0"/>
                <a:cs typeface="Times New Roman" pitchFamily="18" charset="0"/>
              </a:rPr>
              <a:t>Phishing attacks, which attempt to persuade unsuspecting users to disclose confidential information or click links which can install malware, are a major problem. The phishing problem is even getting worse now.</a:t>
            </a:r>
            <a:endParaRPr lang="en-US" b="0" dirty="0">
              <a:latin typeface="Times New Roman" pitchFamily="18" charset="0"/>
              <a:cs typeface="Times New Roman" pitchFamily="18" charset="0"/>
            </a:endParaRPr>
          </a:p>
          <a:p>
            <a:r>
              <a:rPr lang="en-US" b="0" dirty="0">
                <a:latin typeface="Times New Roman" pitchFamily="18" charset="0"/>
                <a:cs typeface="Times New Roman" pitchFamily="18" charset="0"/>
              </a:rPr>
              <a:t>Phishing costs banks, online merchants and credit card companies an estimated </a:t>
            </a:r>
            <a:r>
              <a:rPr lang="en-US" b="0" i="1" dirty="0">
                <a:solidFill>
                  <a:srgbClr val="FF3300"/>
                </a:solidFill>
                <a:effectLst>
                  <a:outerShdw blurRad="38100" dist="38100" dir="2700000" algn="tl">
                    <a:srgbClr val="C0C0C0"/>
                  </a:outerShdw>
                </a:effectLst>
                <a:latin typeface="Times New Roman" pitchFamily="18" charset="0"/>
                <a:cs typeface="Times New Roman" pitchFamily="18" charset="0"/>
              </a:rPr>
              <a:t>$350 million to $500 million</a:t>
            </a:r>
            <a:r>
              <a:rPr lang="en-US" b="0" dirty="0">
                <a:latin typeface="Times New Roman" pitchFamily="18" charset="0"/>
                <a:cs typeface="Times New Roman" pitchFamily="18" charset="0"/>
              </a:rPr>
              <a:t> per year in losses or reimbursements to defrauded customers.</a:t>
            </a:r>
            <a:endParaRPr lang="en-US" b="0"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really want to find out the bad guy behind it.</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p:sp>
      <p:sp>
        <p:nvSpPr>
          <p:cNvPr id="80899" name="Rectangle 3"/>
          <p:cNvSpPr>
            <a:spLocks noGrp="1" noChangeArrowheads="1"/>
          </p:cNvSpPr>
          <p:nvPr>
            <p:ph type="body" idx="1"/>
          </p:nvPr>
        </p:nvSpPr>
        <p:spPr>
          <a:noFill/>
        </p:spPr>
        <p:txBody>
          <a:bodyPr/>
          <a:lstStyle/>
          <a:p>
            <a:r>
              <a:rPr lang="en-US" b="0" dirty="0"/>
              <a:t>Next, let’s take a real world example to see how we can some computer network techniques to catch the bad guy.</a:t>
            </a:r>
            <a:endParaRPr lang="en-US" b="0" dirty="0"/>
          </a:p>
          <a:p>
            <a:r>
              <a:rPr lang="en-US" b="0" dirty="0"/>
              <a:t>Suppose you as a customer support of RBC, receive a call from one customer, complaining that his account is emptied. Someone hacked into his online banking account! This is a serious issue, which may lead to </a:t>
            </a:r>
            <a:r>
              <a:rPr lang="en-US" sz="1200" b="0" i="0" kern="1200" dirty="0">
                <a:solidFill>
                  <a:schemeClr val="tx1"/>
                </a:solidFill>
                <a:effectLst/>
                <a:latin typeface="Times New Roman" pitchFamily="18" charset="0"/>
                <a:ea typeface="+mn-ea"/>
                <a:cs typeface="+mn-cs"/>
              </a:rPr>
              <a:t>the public's trust declining in your online banking system.</a:t>
            </a:r>
            <a:endParaRPr lang="en-US" sz="1200" b="0" i="0" kern="1200" dirty="0">
              <a:solidFill>
                <a:schemeClr val="tx1"/>
              </a:solidFill>
              <a:effectLst/>
              <a:latin typeface="Times New Roman" pitchFamily="18" charset="0"/>
              <a:ea typeface="+mn-ea"/>
              <a:cs typeface="+mn-cs"/>
            </a:endParaRPr>
          </a:p>
          <a:p>
            <a:r>
              <a:rPr lang="en-US" sz="1200" b="0" i="0" kern="1200" dirty="0">
                <a:solidFill>
                  <a:schemeClr val="tx1"/>
                </a:solidFill>
                <a:effectLst/>
                <a:latin typeface="Times New Roman" pitchFamily="18" charset="0"/>
                <a:ea typeface="+mn-ea"/>
                <a:cs typeface="+mn-cs"/>
              </a:rPr>
              <a:t>[click]</a:t>
            </a:r>
            <a:endParaRPr lang="en-US" sz="1200" b="0" i="0" kern="1200" dirty="0">
              <a:solidFill>
                <a:schemeClr val="tx1"/>
              </a:solidFill>
              <a:effectLst/>
              <a:latin typeface="Times New Roman" pitchFamily="18" charset="0"/>
              <a:ea typeface="+mn-ea"/>
              <a:cs typeface="+mn-cs"/>
            </a:endParaRPr>
          </a:p>
          <a:p>
            <a:r>
              <a:rPr lang="en-US" sz="1200" b="0" i="0" kern="1200" dirty="0">
                <a:solidFill>
                  <a:schemeClr val="tx1"/>
                </a:solidFill>
                <a:effectLst/>
                <a:latin typeface="Times New Roman" pitchFamily="18" charset="0"/>
                <a:ea typeface="+mn-ea"/>
                <a:cs typeface="+mn-cs"/>
              </a:rPr>
              <a:t>So you want to help out by investigating the incident to find out the reason (most likely, phishing attack) and </a:t>
            </a:r>
            <a:endParaRPr lang="en-US" sz="1200" b="0" i="0" kern="1200" dirty="0">
              <a:solidFill>
                <a:schemeClr val="tx1"/>
              </a:solidFill>
              <a:effectLst/>
              <a:latin typeface="Times New Roman" pitchFamily="18" charset="0"/>
              <a:ea typeface="+mn-ea"/>
              <a:cs typeface="+mn-cs"/>
            </a:endParaRPr>
          </a:p>
          <a:p>
            <a:r>
              <a:rPr lang="en-US" sz="1200" b="0" i="0" kern="1200" dirty="0">
                <a:solidFill>
                  <a:schemeClr val="tx1"/>
                </a:solidFill>
                <a:effectLst/>
                <a:latin typeface="Times New Roman" pitchFamily="18" charset="0"/>
                <a:ea typeface="+mn-ea"/>
                <a:cs typeface="+mn-cs"/>
              </a:rPr>
              <a:t>[click]</a:t>
            </a:r>
            <a:endParaRPr lang="en-US" sz="1200" b="0" i="0" kern="1200" dirty="0">
              <a:solidFill>
                <a:schemeClr val="tx1"/>
              </a:solidFill>
              <a:effectLst/>
              <a:latin typeface="Times New Roman" pitchFamily="18" charset="0"/>
              <a:ea typeface="+mn-ea"/>
              <a:cs typeface="+mn-cs"/>
            </a:endParaRPr>
          </a:p>
          <a:p>
            <a:r>
              <a:rPr lang="en-US" sz="1200" b="0" i="0" kern="1200" dirty="0">
                <a:solidFill>
                  <a:schemeClr val="tx1"/>
                </a:solidFill>
                <a:effectLst/>
                <a:latin typeface="Times New Roman" pitchFamily="18" charset="0"/>
                <a:ea typeface="+mn-ea"/>
                <a:cs typeface="+mn-cs"/>
              </a:rPr>
              <a:t>catch the bad guy, though it is not the fault on your side since you know your online shopping system is secure.</a:t>
            </a:r>
            <a:endParaRPr lang="en-US" b="0" dirty="0"/>
          </a:p>
          <a:p>
            <a:endParaRPr lang="en-US" b="0"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FC843E32-2AF7-4B2C-BE90-9FEA43F66777}" type="slidenum">
              <a:rPr lang="en-US" smtClean="0"/>
            </a:fld>
            <a:endParaRPr lang="en-US"/>
          </a:p>
        </p:txBody>
      </p:sp>
      <p:sp>
        <p:nvSpPr>
          <p:cNvPr id="92163" name="Rectangle 2"/>
          <p:cNvSpPr>
            <a:spLocks noGrp="1" noRot="1" noChangeAspect="1" noChangeArrowheads="1" noTextEdit="1"/>
          </p:cNvSpPr>
          <p:nvPr>
            <p:ph type="sldImg"/>
          </p:nvPr>
        </p:nvSpPr>
        <p:spPr/>
      </p:sp>
      <p:sp>
        <p:nvSpPr>
          <p:cNvPr id="92164" name="Rectangle 3"/>
          <p:cNvSpPr>
            <a:spLocks noGrp="1" noChangeArrowheads="1"/>
          </p:cNvSpPr>
          <p:nvPr>
            <p:ph type="body" idx="1"/>
          </p:nvPr>
        </p:nvSpPr>
        <p:spPr>
          <a:xfrm>
            <a:off x="700566" y="4416505"/>
            <a:ext cx="5609270" cy="4181634"/>
          </a:xfrm>
          <a:noFill/>
        </p:spPr>
        <p:txBody>
          <a:bodyPr/>
          <a:lstStyle/>
          <a:p>
            <a:r>
              <a:rPr lang="en-US" dirty="0"/>
              <a:t>The customer told you that he received an "Your RBC online banking account is currently locked" email from RBC, which asks the customer to take an immediate action in order to unlock it. The customer followed the instructions from the email and clicked on a link embedded in the message to identify himself to the online system. But, </a:t>
            </a:r>
            <a:r>
              <a:rPr lang="en-US" b="0" dirty="0"/>
              <a:t>his account is emptied now.</a:t>
            </a:r>
            <a:endParaRPr lang="en-US" b="0" dirty="0"/>
          </a:p>
          <a:p>
            <a:r>
              <a:rPr lang="en-US" b="0" dirty="0"/>
              <a:t>You know the customer has been attacked by a phishing email.</a:t>
            </a:r>
            <a:endParaRPr lang="en-US" b="0" dirty="0"/>
          </a:p>
          <a:p>
            <a:r>
              <a:rPr lang="en-US" b="0" dirty="0"/>
              <a:t>So you asked the customer to forward you the email.</a:t>
            </a:r>
            <a:endParaRPr lang="en-US" b="0" dirty="0"/>
          </a:p>
          <a:p>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FC843E32-2AF7-4B2C-BE90-9FEA43F66777}" type="slidenum">
              <a:rPr lang="en-US" smtClean="0"/>
            </a:fld>
            <a:endParaRPr lang="en-US"/>
          </a:p>
        </p:txBody>
      </p:sp>
      <p:sp>
        <p:nvSpPr>
          <p:cNvPr id="92163" name="Rectangle 2"/>
          <p:cNvSpPr>
            <a:spLocks noGrp="1" noRot="1" noChangeAspect="1" noChangeArrowheads="1" noTextEdit="1"/>
          </p:cNvSpPr>
          <p:nvPr>
            <p:ph type="sldImg"/>
          </p:nvPr>
        </p:nvSpPr>
        <p:spPr/>
      </p:sp>
      <p:sp>
        <p:nvSpPr>
          <p:cNvPr id="92164" name="Rectangle 3"/>
          <p:cNvSpPr>
            <a:spLocks noGrp="1" noChangeArrowheads="1"/>
          </p:cNvSpPr>
          <p:nvPr>
            <p:ph type="body" idx="1"/>
          </p:nvPr>
        </p:nvSpPr>
        <p:spPr>
          <a:xfrm>
            <a:off x="700566" y="4416505"/>
            <a:ext cx="5609270" cy="4181634"/>
          </a:xfrm>
          <a:noFill/>
        </p:spPr>
        <p:txBody>
          <a:bodyPr/>
          <a:lstStyle/>
          <a:p>
            <a:r>
              <a:rPr lang="en-US" b="0" dirty="0"/>
              <a:t>You check the email, which contains a web link.</a:t>
            </a:r>
            <a:endParaRPr lang="en-US" b="0" dirty="0"/>
          </a:p>
          <a:p>
            <a:pPr marL="0" marR="0" lvl="0" indent="0" algn="l" defTabSz="914400" rtl="0" eaLnBrk="0" fontAlgn="base" latinLnBrk="0" hangingPunct="0">
              <a:lnSpc>
                <a:spcPct val="100000"/>
              </a:lnSpc>
              <a:spcBef>
                <a:spcPct val="30000"/>
              </a:spcBef>
              <a:spcAft>
                <a:spcPct val="0"/>
              </a:spcAft>
              <a:buClrTx/>
              <a:buSzTx/>
              <a:buFontTx/>
              <a:buNone/>
              <a:defRPr/>
            </a:pPr>
            <a:r>
              <a:rPr lang="en-US" b="0" dirty="0"/>
              <a:t>When </a:t>
            </a:r>
            <a:r>
              <a:rPr lang="en-US" dirty="0"/>
              <a:t>you hover over the URL and check the link, pointing to a strange website </a:t>
            </a:r>
            <a:r>
              <a:rPr lang="en-US" b="1" dirty="0">
                <a:effectLst>
                  <a:outerShdw blurRad="38100" dist="38100" dir="2700000" algn="tl">
                    <a:srgbClr val="C0C0C0"/>
                  </a:outerShdw>
                </a:effectLst>
                <a:latin typeface="Times New Roman" pitchFamily="18" charset="0"/>
                <a:cs typeface="Times New Roman" pitchFamily="18" charset="0"/>
              </a:rPr>
              <a:t>www.basecc.co.kr</a:t>
            </a:r>
            <a:r>
              <a:rPr lang="en-US" dirty="0"/>
              <a:t>.</a:t>
            </a:r>
            <a:endParaRPr lang="en-US" dirty="0"/>
          </a:p>
          <a:p>
            <a:r>
              <a:rPr lang="en-US" b="0" dirty="0"/>
              <a:t>For sure, the </a:t>
            </a:r>
            <a:r>
              <a:rPr lang="en-US" dirty="0"/>
              <a:t>link embedded in the message is not the RBC web link. If you ping two web links, the IP addresses are very different.</a:t>
            </a:r>
            <a:endParaRPr lang="en-US" b="0" dirty="0"/>
          </a:p>
          <a:p>
            <a:r>
              <a:rPr lang="en-US" b="0" dirty="0"/>
              <a:t>It conformed that it is a phishing attack.</a:t>
            </a:r>
            <a:endParaRPr lang="en-US" b="0" dirty="0"/>
          </a:p>
          <a:p>
            <a:r>
              <a:rPr lang="en-US" b="0" dirty="0"/>
              <a:t>[click]</a:t>
            </a:r>
            <a:endParaRPr lang="en-US" dirty="0"/>
          </a:p>
          <a:p>
            <a:r>
              <a:rPr lang="en-US" dirty="0"/>
              <a:t>Then, you find out the ISP based on the IP address used by the phishing web site. Afterwards, you can contact the bad guy's ISP and obtain his contact data.</a:t>
            </a:r>
            <a:endParaRPr lang="en-US" dirty="0"/>
          </a:p>
          <a:p>
            <a:r>
              <a:rPr lang="en-US" dirty="0"/>
              <a:t>[click]</a:t>
            </a:r>
            <a:endParaRPr lang="en-US" dirty="0"/>
          </a:p>
          <a:p>
            <a:r>
              <a:rPr lang="en-US" dirty="0"/>
              <a:t>Finally, you can contact the local law enforcement to have the bad guy arrested.</a:t>
            </a:r>
            <a:endParaRPr lang="en-US" dirty="0"/>
          </a:p>
          <a:p>
            <a:endParaRPr lang="en-US" dirty="0"/>
          </a:p>
          <a:p>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Besides checking if this email authentic or spam, sometimes you may also want to find out who sent you that email.</a:t>
            </a:r>
            <a:endParaRPr lang="en-US" dirty="0"/>
          </a:p>
          <a:p>
            <a:r>
              <a:rPr lang="en-US" dirty="0"/>
              <a:t>The evidence we can check include </a:t>
            </a:r>
            <a:endParaRPr lang="en-US" dirty="0"/>
          </a:p>
          <a:p>
            <a:r>
              <a:rPr lang="en-US" dirty="0"/>
              <a:t>The header of the email as well as the context</a:t>
            </a:r>
            <a:endParaRPr lang="en-US" dirty="0"/>
          </a:p>
          <a:p>
            <a:r>
              <a:rPr lang="en-US" dirty="0"/>
              <a:t>Writing style of the sender</a:t>
            </a:r>
            <a:endParaRPr lang="en-US" dirty="0"/>
          </a:p>
          <a:p>
            <a:r>
              <a:rPr lang="en-US" dirty="0"/>
              <a:t>Logs of the email server </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Times New Roman" pitchFamily="18" charset="0"/>
                <a:ea typeface="+mn-ea"/>
                <a:cs typeface="+mn-cs"/>
              </a:rPr>
              <a:t>There are different techniques for </a:t>
            </a:r>
            <a:r>
              <a:rPr lang="en-US" b="0" u="none" dirty="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Email Investigations. For example, you can use </a:t>
            </a:r>
            <a:r>
              <a:rPr lang="en-US" b="0" dirty="0">
                <a:latin typeface="Times New Roman" pitchFamily="18" charset="0"/>
                <a:cs typeface="Times New Roman" pitchFamily="18" charset="0"/>
              </a:rPr>
              <a:t>Ping or tracert to check a suspicious IP address. </a:t>
            </a:r>
            <a:endParaRPr lang="en-US" b="0" dirty="0">
              <a:latin typeface="Times New Roman" pitchFamily="18" charset="0"/>
              <a:cs typeface="Times New Roman" pitchFamily="18" charset="0"/>
            </a:endParaRPr>
          </a:p>
          <a:p>
            <a:r>
              <a:rPr lang="en-US" b="0" dirty="0">
                <a:latin typeface="Times New Roman" pitchFamily="18" charset="0"/>
                <a:cs typeface="Times New Roman" pitchFamily="18" charset="0"/>
              </a:rPr>
              <a:t>Also, you can find out the </a:t>
            </a:r>
            <a:r>
              <a:rPr lang="en-US" sz="1200" b="0" i="0" kern="1200" dirty="0">
                <a:solidFill>
                  <a:schemeClr val="tx1"/>
                </a:solidFill>
                <a:effectLst/>
                <a:latin typeface="Times New Roman" pitchFamily="18" charset="0"/>
                <a:ea typeface="+mn-ea"/>
                <a:cs typeface="+mn-cs"/>
              </a:rPr>
              <a:t>registration data for domain names used by the suspect. As a result, you are able to catch the bad guy.</a:t>
            </a:r>
            <a:endParaRPr lang="en-US" b="0"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network forensics comes into play. Network forensics is the analysis of network events, including network traffic, </a:t>
            </a:r>
            <a:r>
              <a:rPr lang="en-US" dirty="0" err="1"/>
              <a:t>netflow</a:t>
            </a:r>
            <a:r>
              <a:rPr lang="en-US" dirty="0"/>
              <a:t>, security device or appliance log, in order </a:t>
            </a:r>
            <a:r>
              <a:rPr lang="en-US"/>
              <a:t>to ascertain 1) how </a:t>
            </a:r>
            <a:r>
              <a:rPr lang="en-US" dirty="0"/>
              <a:t>an attack was carried out </a:t>
            </a:r>
            <a:r>
              <a:rPr lang="en-US"/>
              <a:t>or 2) how </a:t>
            </a:r>
            <a:r>
              <a:rPr lang="en-US" dirty="0"/>
              <a:t>an event occurred on a network.</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 us take a look at email tracing example, particularly, we check the email header.</a:t>
            </a:r>
            <a:endParaRPr lang="en-US" dirty="0"/>
          </a:p>
          <a:p>
            <a:r>
              <a:rPr lang="en-US" dirty="0"/>
              <a:t>When you receive an email, how can you that the email is indeed from the claimed sender.</a:t>
            </a:r>
            <a:endParaRPr lang="en-US" dirty="0"/>
          </a:p>
          <a:p>
            <a:r>
              <a:rPr lang="en-US" dirty="0"/>
              <a:t>For example, I receive an email from my former supervisor. Is the email authentic or indeed from him?</a:t>
            </a:r>
            <a:endParaRPr lang="en-US" dirty="0"/>
          </a:p>
          <a:p>
            <a:r>
              <a:rPr lang="en-US" dirty="0"/>
              <a:t>[click]</a:t>
            </a:r>
            <a:endParaRPr lang="en-US" dirty="0"/>
          </a:p>
          <a:p>
            <a:r>
              <a:rPr lang="en-US" dirty="0"/>
              <a:t>So I can check the email header, and take a look at the IP address of the computer that my supervisor used to send his email. I recognize this is the IP address he usually uses. </a:t>
            </a:r>
            <a:endParaRPr lang="en-US" dirty="0"/>
          </a:p>
          <a:p>
            <a:r>
              <a:rPr lang="en-US" dirty="0"/>
              <a:t>[click]</a:t>
            </a:r>
            <a:endParaRPr lang="en-US" dirty="0"/>
          </a:p>
          <a:p>
            <a:r>
              <a:rPr lang="en-US" dirty="0"/>
              <a:t>But this approach has a flaw, not perfect. Because  IP address can be easily spoofed.</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b="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In reality, tracing people online is very challenging.</a:t>
            </a:r>
            <a:endParaRPr lang="en-US" sz="1200" b="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what a person did online may reveal his or her identity.</a:t>
            </a:r>
            <a:endParaRPr lang="en-US" dirty="0"/>
          </a:p>
          <a:p>
            <a:r>
              <a:rPr lang="en-US" dirty="0"/>
              <a:t>For example, we can take a look at the writing style of an email to figure out the authorship. </a:t>
            </a:r>
            <a:endParaRPr lang="en-US" dirty="0"/>
          </a:p>
          <a:p>
            <a:r>
              <a:rPr lang="en-US" dirty="0"/>
              <a:t>Of course, we talk about some ML algorithms to analyze the writing style.</a:t>
            </a:r>
            <a:endParaRPr lang="en-US" dirty="0"/>
          </a:p>
          <a:p>
            <a:r>
              <a:rPr lang="en-US" dirty="0"/>
              <a:t>As a result, you may know who sends you the anonymous email.</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b="0" dirty="0"/>
              <a:t>Of course, the criminal may also know the danger of being caught because of his or her writing style. So he or she can try to conceal it. So you know we are talking about </a:t>
            </a:r>
            <a:r>
              <a:rPr kumimoji="0" lang="en-US" altLang="en-US" sz="1200" b="0"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rPr>
              <a:t>Anti-Forensics.</a:t>
            </a:r>
            <a:endParaRPr kumimoji="0" lang="en-US" altLang="en-US" sz="1200" b="0"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en-US" altLang="en-US" sz="1200" b="0"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rPr>
              <a:t>Actually, it happens in real word.</a:t>
            </a:r>
            <a:endParaRPr kumimoji="0" lang="en-US" altLang="en-US" sz="1200" b="0"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en-US" altLang="en-US" sz="1000" b="0"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rPr>
              <a:t>The criminals know it is very easy to get caught if he or she sends a handwriting letter to other people. This is because every person </a:t>
            </a:r>
            <a:r>
              <a:rPr lang="en-US" sz="1200" b="0" i="0" kern="1200" dirty="0">
                <a:solidFill>
                  <a:schemeClr val="tx1"/>
                </a:solidFill>
                <a:effectLst/>
                <a:latin typeface="Times New Roman" pitchFamily="18" charset="0"/>
                <a:ea typeface="+mn-ea"/>
                <a:cs typeface="+mn-cs"/>
              </a:rPr>
              <a:t>has their own unique style of handwriting. Therefore, it is very common that </a:t>
            </a:r>
            <a:endParaRPr lang="en-US" sz="1200" b="0" i="0" kern="1200" dirty="0">
              <a:solidFill>
                <a:schemeClr val="tx1"/>
              </a:solidFill>
              <a:effectLst/>
              <a:latin typeface="Times New Roman" pitchFamily="18"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en-US" altLang="en-US" sz="1000" b="0"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rPr>
              <a:t>criminals write their ransom letters with letters cut from newspaper or magazines.</a:t>
            </a:r>
            <a:endParaRPr kumimoji="0" lang="en-US" altLang="en-US" sz="1000" b="0"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not simply print out the ransom letter?</a:t>
            </a:r>
            <a:endParaRPr lang="en-US" dirty="0"/>
          </a:p>
          <a:p>
            <a:r>
              <a:rPr lang="en-US" dirty="0"/>
              <a:t>It is a bad idea since your printer also leave unique traces, which could be traced back to you.</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dirty="0"/>
              <a:t>Therefore, i</a:t>
            </a:r>
            <a:r>
              <a:rPr lang="en-US" sz="1800" b="0" i="0" kern="1200" dirty="0">
                <a:solidFill>
                  <a:schemeClr val="tx1"/>
                </a:solidFill>
                <a:effectLst/>
                <a:latin typeface="Times New Roman" pitchFamily="18" charset="0"/>
                <a:ea typeface="+mn-ea"/>
                <a:cs typeface="+mn-cs"/>
              </a:rPr>
              <a:t>t is very common that </a:t>
            </a:r>
            <a:r>
              <a:rPr kumimoji="0" lang="en-US" altLang="en-US" sz="1200" b="0"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rPr>
              <a:t>criminals write their ransom letters with letters cut from newspaper or magazines.</a:t>
            </a:r>
            <a:endParaRPr kumimoji="0" lang="en-US" altLang="en-US" sz="1200" b="0"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the criminals can prevent themselves from be identified by copying and pasting sentences from the Internet to compose an email, instead of writing the email by himself or herself.</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b="0" dirty="0"/>
              <a:t>Next, we look at </a:t>
            </a:r>
            <a:r>
              <a:rPr lang="en-US" sz="1200" b="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abnormal Network Traffic Analysis, which is a classic security technique. </a:t>
            </a:r>
            <a:endParaRPr lang="en-US" sz="1200" b="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9"/>
          <p:cNvSpPr>
            <a:spLocks noGrp="1" noChangeArrowheads="1"/>
          </p:cNvSpPr>
          <p:nvPr>
            <p:ph type="sldNum" sz="quarter" idx="5"/>
          </p:nvPr>
        </p:nvSpPr>
        <p:spPr/>
        <p:txBody>
          <a:bodyPr/>
          <a:lstStyle/>
          <a:p>
            <a:fld id="{ACA74A43-A87A-45B9-AC36-93EE0D70100F}" type="slidenum">
              <a:rPr lang="en-CA"/>
            </a:fld>
            <a:endParaRPr lang="en-CA"/>
          </a:p>
        </p:txBody>
      </p:sp>
      <p:sp>
        <p:nvSpPr>
          <p:cNvPr id="393218" name="Rectangle 2"/>
          <p:cNvSpPr>
            <a:spLocks noGrp="1" noRot="1" noChangeAspect="1" noChangeArrowheads="1" noTextEdit="1"/>
          </p:cNvSpPr>
          <p:nvPr>
            <p:ph type="sldImg"/>
          </p:nvPr>
        </p:nvSpPr>
        <p:spPr/>
      </p:sp>
      <p:sp>
        <p:nvSpPr>
          <p:cNvPr id="393219" name="Rectangle 3"/>
          <p:cNvSpPr>
            <a:spLocks noGrp="1" noChangeArrowheads="1"/>
          </p:cNvSpPr>
          <p:nvPr>
            <p:ph type="body" idx="1"/>
          </p:nvPr>
        </p:nvSpPr>
        <p:spPr/>
        <p:txBody>
          <a:bodyPr/>
          <a:lstStyle/>
          <a:p>
            <a:r>
              <a:rPr lang="en-US" b="0" dirty="0"/>
              <a:t>SO we are talking about </a:t>
            </a:r>
            <a:r>
              <a:rPr lang="fr-CA" sz="1200" b="0" u="none" dirty="0">
                <a:effectLst>
                  <a:outerShdw blurRad="38100" dist="38100" dir="2700000" algn="tl">
                    <a:srgbClr val="000000">
                      <a:alpha val="43137"/>
                    </a:srgbClr>
                  </a:outerShdw>
                </a:effectLst>
                <a:latin typeface="Times New Roman" pitchFamily="18" charset="0"/>
                <a:cs typeface="Times New Roman" pitchFamily="18" charset="0"/>
              </a:rPr>
              <a:t>Intrusion Détection technique.</a:t>
            </a:r>
            <a:endParaRPr lang="fr-CA" sz="1200" b="0" u="none" dirty="0">
              <a:effectLst>
                <a:outerShdw blurRad="38100" dist="38100" dir="2700000" algn="tl">
                  <a:srgbClr val="000000">
                    <a:alpha val="43137"/>
                  </a:srgbClr>
                </a:outerShdw>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fr-CA" sz="1200" dirty="0">
                <a:latin typeface="Times New Roman" pitchFamily="18" charset="0"/>
                <a:cs typeface="Times New Roman" pitchFamily="18" charset="0"/>
              </a:rPr>
              <a:t>An intrusion </a:t>
            </a:r>
            <a:r>
              <a:rPr lang="fr-CA" sz="1200" dirty="0" err="1">
                <a:latin typeface="Times New Roman" pitchFamily="18" charset="0"/>
                <a:cs typeface="Times New Roman" pitchFamily="18" charset="0"/>
              </a:rPr>
              <a:t>is</a:t>
            </a:r>
            <a:r>
              <a:rPr lang="fr-CA" sz="1200" dirty="0">
                <a:latin typeface="Times New Roman" pitchFamily="18" charset="0"/>
                <a:cs typeface="Times New Roman" pitchFamily="18" charset="0"/>
              </a:rPr>
              <a:t> a </a:t>
            </a:r>
            <a:r>
              <a:rPr lang="fr-CA" sz="1200" dirty="0" err="1">
                <a:latin typeface="Times New Roman" pitchFamily="18" charset="0"/>
                <a:cs typeface="Times New Roman" pitchFamily="18" charset="0"/>
              </a:rPr>
              <a:t>deliberate</a:t>
            </a:r>
            <a:r>
              <a:rPr lang="fr-CA" sz="1200" dirty="0">
                <a:latin typeface="Times New Roman" pitchFamily="18" charset="0"/>
                <a:cs typeface="Times New Roman" pitchFamily="18" charset="0"/>
              </a:rPr>
              <a:t>, </a:t>
            </a:r>
            <a:r>
              <a:rPr lang="fr-CA" sz="1200" dirty="0" err="1">
                <a:latin typeface="Times New Roman" pitchFamily="18" charset="0"/>
                <a:cs typeface="Times New Roman" pitchFamily="18" charset="0"/>
              </a:rPr>
              <a:t>unauthorized</a:t>
            </a:r>
            <a:r>
              <a:rPr lang="fr-CA" sz="1200" dirty="0">
                <a:latin typeface="Times New Roman" pitchFamily="18" charset="0"/>
                <a:cs typeface="Times New Roman" pitchFamily="18" charset="0"/>
              </a:rPr>
              <a:t> </a:t>
            </a:r>
            <a:r>
              <a:rPr lang="fr-CA" sz="1200" dirty="0" err="1">
                <a:latin typeface="Times New Roman" pitchFamily="18" charset="0"/>
                <a:cs typeface="Times New Roman" pitchFamily="18" charset="0"/>
              </a:rPr>
              <a:t>attempt</a:t>
            </a:r>
            <a:r>
              <a:rPr lang="fr-CA" sz="1200" dirty="0">
                <a:latin typeface="Times New Roman" pitchFamily="18" charset="0"/>
                <a:cs typeface="Times New Roman" pitchFamily="18" charset="0"/>
              </a:rPr>
              <a:t> to </a:t>
            </a:r>
            <a:r>
              <a:rPr lang="fr-CA" sz="1200" dirty="0" err="1">
                <a:latin typeface="Times New Roman" pitchFamily="18" charset="0"/>
                <a:cs typeface="Times New Roman" pitchFamily="18" charset="0"/>
              </a:rPr>
              <a:t>access</a:t>
            </a:r>
            <a:r>
              <a:rPr lang="fr-CA" sz="1200" dirty="0">
                <a:latin typeface="Times New Roman" pitchFamily="18" charset="0"/>
                <a:cs typeface="Times New Roman" pitchFamily="18" charset="0"/>
              </a:rPr>
              <a:t> or </a:t>
            </a:r>
            <a:r>
              <a:rPr lang="fr-CA" sz="1200" dirty="0" err="1">
                <a:latin typeface="Times New Roman" pitchFamily="18" charset="0"/>
                <a:cs typeface="Times New Roman" pitchFamily="18" charset="0"/>
              </a:rPr>
              <a:t>manipulate</a:t>
            </a:r>
            <a:r>
              <a:rPr lang="fr-CA" sz="1200" dirty="0">
                <a:latin typeface="Times New Roman" pitchFamily="18" charset="0"/>
                <a:cs typeface="Times New Roman" pitchFamily="18" charset="0"/>
              </a:rPr>
              <a:t> information or system and to </a:t>
            </a:r>
            <a:r>
              <a:rPr lang="fr-CA" sz="1200" dirty="0" err="1">
                <a:latin typeface="Times New Roman" pitchFamily="18" charset="0"/>
                <a:cs typeface="Times New Roman" pitchFamily="18" charset="0"/>
              </a:rPr>
              <a:t>render</a:t>
            </a:r>
            <a:r>
              <a:rPr lang="fr-CA" sz="1200" dirty="0">
                <a:latin typeface="Times New Roman" pitchFamily="18" charset="0"/>
                <a:cs typeface="Times New Roman" pitchFamily="18" charset="0"/>
              </a:rPr>
              <a:t> </a:t>
            </a:r>
            <a:r>
              <a:rPr lang="fr-CA" sz="1200" dirty="0" err="1">
                <a:latin typeface="Times New Roman" pitchFamily="18" charset="0"/>
                <a:cs typeface="Times New Roman" pitchFamily="18" charset="0"/>
              </a:rPr>
              <a:t>them</a:t>
            </a:r>
            <a:r>
              <a:rPr lang="fr-CA" sz="1200" dirty="0">
                <a:latin typeface="Times New Roman" pitchFamily="18" charset="0"/>
                <a:cs typeface="Times New Roman" pitchFamily="18" charset="0"/>
              </a:rPr>
              <a:t> </a:t>
            </a:r>
            <a:r>
              <a:rPr lang="fr-CA" sz="1200" dirty="0" err="1">
                <a:latin typeface="Times New Roman" pitchFamily="18" charset="0"/>
                <a:cs typeface="Times New Roman" pitchFamily="18" charset="0"/>
              </a:rPr>
              <a:t>unreliable</a:t>
            </a:r>
            <a:r>
              <a:rPr lang="fr-CA" sz="1200" dirty="0">
                <a:latin typeface="Times New Roman" pitchFamily="18" charset="0"/>
                <a:cs typeface="Times New Roman" pitchFamily="18" charset="0"/>
              </a:rPr>
              <a:t> or </a:t>
            </a:r>
            <a:r>
              <a:rPr lang="fr-CA" sz="1200" dirty="0" err="1">
                <a:latin typeface="Times New Roman" pitchFamily="18" charset="0"/>
                <a:cs typeface="Times New Roman" pitchFamily="18" charset="0"/>
              </a:rPr>
              <a:t>unusable</a:t>
            </a:r>
            <a:r>
              <a:rPr lang="fr-CA" sz="1200" dirty="0">
                <a:latin typeface="Times New Roman" pitchFamily="18" charset="0"/>
                <a:cs typeface="Times New Roman" pitchFamily="18" charset="0"/>
              </a:rPr>
              <a:t>. It can </a:t>
            </a:r>
            <a:r>
              <a:rPr lang="fr-CA" sz="1200" dirty="0" err="1">
                <a:latin typeface="Times New Roman" pitchFamily="18" charset="0"/>
                <a:cs typeface="Times New Roman" pitchFamily="18" charset="0"/>
              </a:rPr>
              <a:t>result</a:t>
            </a:r>
            <a:r>
              <a:rPr lang="fr-CA" sz="1200" dirty="0">
                <a:latin typeface="Times New Roman" pitchFamily="18" charset="0"/>
                <a:cs typeface="Times New Roman" pitchFamily="18" charset="0"/>
              </a:rPr>
              <a:t> in </a:t>
            </a:r>
            <a:r>
              <a:rPr lang="en-CA" sz="12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abnormal changes in network traffic behavior</a:t>
            </a:r>
            <a:r>
              <a:rPr lang="en-CA" sz="1200" dirty="0">
                <a:latin typeface="Times New Roman" pitchFamily="18" charset="0"/>
                <a:cs typeface="Times New Roman" pitchFamily="18" charset="0"/>
              </a:rPr>
              <a:t>.</a:t>
            </a:r>
            <a:endParaRPr lang="fr-CA" sz="1200" dirty="0">
              <a:latin typeface="Times New Roman" pitchFamily="18" charset="0"/>
              <a:cs typeface="Times New Roman" pitchFamily="18" charset="0"/>
            </a:endParaRPr>
          </a:p>
          <a:p>
            <a:r>
              <a:rPr lang="en-US" b="0" dirty="0"/>
              <a:t>So we are able to detect the intrusion based on the </a:t>
            </a:r>
            <a:r>
              <a:rPr lang="en-CA" sz="12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abnormal changes in network traffic behavior.</a:t>
            </a:r>
            <a:endParaRPr lang="en-US" b="0"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CA" sz="1200" b="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Analyzing the network traffic could be able to identify attacks/security issues, for example, DoS, botnet, game bots, etc.</a:t>
            </a:r>
            <a:endParaRPr lang="en-CA" sz="1200" b="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use a famous DoS attack (Syn flooding attack) as an example.</a:t>
            </a:r>
            <a:endParaRPr lang="en-US" dirty="0"/>
          </a:p>
          <a:p>
            <a:r>
              <a:rPr lang="en-US" dirty="0"/>
              <a:t>First, let us recap how Three-way TCP connection handshake works.</a:t>
            </a:r>
            <a:endParaRPr lang="en-US" dirty="0"/>
          </a:p>
          <a:p>
            <a:r>
              <a:rPr lang="en-US" altLang="en-US" dirty="0">
                <a:latin typeface="Times" panose="02020603050405020304" pitchFamily="18" charset="0"/>
              </a:rPr>
              <a:t>This is illustrated in the figure on the left. The client system initiates the request for a TCP connection by sending a SYN packet to the server. This identifies the client’s address and port number, and supplies an initial sequence number. The server records all the details about this request in a table of known TCP connections. It then responds to the client with a SYN-ACK packet. Once the client receives this it sends an ACK packet to the server, and marks the connection as established. </a:t>
            </a:r>
            <a:endParaRPr lang="en-US" altLang="en-US" dirty="0">
              <a:latin typeface="Times" panose="02020603050405020304" pitchFamily="18" charset="0"/>
            </a:endParaRPr>
          </a:p>
          <a:p>
            <a:r>
              <a:rPr lang="en-US" b="1" dirty="0">
                <a:latin typeface="Times" panose="02020603050405020304" pitchFamily="18" charset="0"/>
              </a:rPr>
              <a:t>However, this </a:t>
            </a:r>
            <a:r>
              <a:rPr lang="en-US" b="1" dirty="0"/>
              <a:t>Three-way TCP connection handshake can be abused by an attacker.</a:t>
            </a:r>
            <a:endParaRPr lang="en-US" b="1" dirty="0"/>
          </a:p>
          <a:p>
            <a:pPr eaLnBrk="1" hangingPunct="1"/>
            <a:r>
              <a:rPr lang="en-US" altLang="en-US" dirty="0">
                <a:latin typeface="Times" panose="02020603050405020304" pitchFamily="18" charset="0"/>
              </a:rPr>
              <a:t>The attacker generates a large number of SYN connection request packets with forged source addresses in a short time. For each of these the server records the details of the TCP connection request, and sends the SYN-ACK packet to the claimed source address, as shown in the Figure on the right. The server will then send the SYN-ACK packet a number of times. Unfortunately, the client’s ACK packets will never come to the server, leaving the server with a large number of half open connections. Eventually, any future requests, including legitimate requests from other users, are rejected. It becomes a DoS attack.</a:t>
            </a:r>
            <a:endParaRPr lang="en-US" altLang="en-US" dirty="0">
              <a:latin typeface="Times" panose="02020603050405020304" pitchFamily="18" charset="0"/>
            </a:endParaRP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ChangeArrowheads="1" noTextEdit="1"/>
          </p:cNvSpPr>
          <p:nvPr>
            <p:ph type="sldImg"/>
          </p:nvPr>
        </p:nvSpPr>
        <p:spPr/>
      </p:sp>
      <p:sp>
        <p:nvSpPr>
          <p:cNvPr id="13315"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Before I proceed to talk about network security, I will give a quick review on Computer Network Fundamentals and go through some networking terminology. A basic understanding of networking is important for anyone to better understand network security and defense.</a:t>
            </a:r>
            <a:endParaRPr lang="en-US" altLang="en-US"/>
          </a:p>
        </p:txBody>
      </p:sp>
      <p:sp>
        <p:nvSpPr>
          <p:cNvPr id="13316"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2400">
                <a:solidFill>
                  <a:schemeClr val="tx1"/>
                </a:solidFill>
                <a:latin typeface="Comic Sans MS" pitchFamily="66" charset="0"/>
                <a:cs typeface="Arial" panose="020B0604020202020204" pitchFamily="34" charset="0"/>
              </a:defRPr>
            </a:lvl1pPr>
            <a:lvl2pPr marL="742950" indent="-285750" defTabSz="967105">
              <a:defRPr sz="2400">
                <a:solidFill>
                  <a:schemeClr val="tx1"/>
                </a:solidFill>
                <a:latin typeface="Comic Sans MS" pitchFamily="66" charset="0"/>
                <a:cs typeface="Arial" panose="020B0604020202020204" pitchFamily="34" charset="0"/>
              </a:defRPr>
            </a:lvl2pPr>
            <a:lvl3pPr marL="1143000" indent="-228600" defTabSz="967105">
              <a:defRPr sz="2400">
                <a:solidFill>
                  <a:schemeClr val="tx1"/>
                </a:solidFill>
                <a:latin typeface="Comic Sans MS" pitchFamily="66" charset="0"/>
                <a:cs typeface="Arial" panose="020B0604020202020204" pitchFamily="34" charset="0"/>
              </a:defRPr>
            </a:lvl3pPr>
            <a:lvl4pPr marL="1600200" indent="-228600" defTabSz="967105">
              <a:defRPr sz="2400">
                <a:solidFill>
                  <a:schemeClr val="tx1"/>
                </a:solidFill>
                <a:latin typeface="Comic Sans MS" pitchFamily="66" charset="0"/>
                <a:cs typeface="Arial" panose="020B0604020202020204" pitchFamily="34" charset="0"/>
              </a:defRPr>
            </a:lvl4pPr>
            <a:lvl5pPr marL="2057400" indent="-228600" defTabSz="967105">
              <a:defRPr sz="2400">
                <a:solidFill>
                  <a:schemeClr val="tx1"/>
                </a:solidFill>
                <a:latin typeface="Comic Sans MS" pitchFamily="66" charset="0"/>
                <a:cs typeface="Arial" panose="020B0604020202020204" pitchFamily="34" charset="0"/>
              </a:defRPr>
            </a:lvl5pPr>
            <a:lvl6pPr marL="2514600" indent="-228600" defTabSz="967105"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6pPr>
            <a:lvl7pPr marL="2971800" indent="-228600" defTabSz="967105"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7pPr>
            <a:lvl8pPr marL="3429000" indent="-228600" defTabSz="967105"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8pPr>
            <a:lvl9pPr marL="3886200" indent="-228600" defTabSz="967105"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9pPr>
          </a:lstStyle>
          <a:p>
            <a:fld id="{E15BDDA9-6E52-47F1-8B61-729E4EA48A61}" type="slidenum">
              <a:rPr lang="zh-CN" altLang="en-US" sz="1300" smtClean="0">
                <a:latin typeface="Times New Roman" pitchFamily="18" charset="0"/>
              </a:rPr>
            </a:fld>
            <a:endParaRPr lang="en-US" altLang="zh-CN" sz="1300">
              <a:latin typeface="Times New Roman" pitchFamily="18"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In a SYN flood attack,</a:t>
            </a:r>
            <a:endParaRPr lang="en-US" dirty="0"/>
          </a:p>
          <a:p>
            <a:r>
              <a:rPr lang="en-US" dirty="0"/>
              <a:t>the attacker</a:t>
            </a:r>
            <a:endParaRPr lang="en-US" dirty="0"/>
          </a:p>
          <a:p>
            <a:r>
              <a:rPr lang="en-US" dirty="0"/>
              <a:t>Sends a flood of TCP/SYN packets, with a forged sender IP address</a:t>
            </a:r>
            <a:endParaRPr lang="en-US" dirty="0"/>
          </a:p>
          <a:p>
            <a:r>
              <a:rPr lang="en-US" dirty="0"/>
              <a:t>Each is handled like a connection request, and causes the server to create a half-open connection</a:t>
            </a:r>
            <a:endParaRPr lang="en-US" dirty="0"/>
          </a:p>
          <a:p>
            <a:r>
              <a:rPr lang="en-US" dirty="0"/>
              <a:t>The server sends back a TCP/SYN-ACK packet, and waiting for a TCP/ACK packet</a:t>
            </a:r>
            <a:endParaRPr lang="en-US" dirty="0"/>
          </a:p>
          <a:p>
            <a:r>
              <a:rPr lang="en-US" dirty="0"/>
              <a:t>Unfortunately, the response never comes</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b="0" dirty="0"/>
              <a:t>Next, let us have a discussion on how to detect </a:t>
            </a:r>
            <a:r>
              <a:rPr lang="it-IT" sz="1200" b="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SYN flood attacks. Remember you now already know how a syn flooding attack looks like. In other words, you know its behavior.</a:t>
            </a:r>
            <a:endParaRPr lang="en-CA" sz="1200" b="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It is obvious that when a server is under SYN flooding attack, </a:t>
            </a:r>
            <a:r>
              <a:rPr lang="en-CA" altLang="zh-CN" dirty="0">
                <a:latin typeface="Times New Roman" pitchFamily="18" charset="0"/>
                <a:ea typeface="SimSun" pitchFamily="2" charset="-122"/>
                <a:cs typeface="Times New Roman" pitchFamily="18" charset="0"/>
              </a:rPr>
              <a:t>we will observe the target with </a:t>
            </a:r>
            <a:r>
              <a:rPr lang="en-CA" altLang="zh-CN" b="1" dirty="0">
                <a:latin typeface="Times New Roman" pitchFamily="18" charset="0"/>
                <a:ea typeface="SimSun" pitchFamily="2" charset="-122"/>
                <a:cs typeface="Times New Roman" pitchFamily="18" charset="0"/>
              </a:rPr>
              <a:t>an abnormally high volume of half-open connections</a:t>
            </a:r>
            <a:r>
              <a:rPr lang="en-CA" altLang="zh-CN" dirty="0">
                <a:latin typeface="Times New Roman" pitchFamily="18" charset="0"/>
                <a:ea typeface="SimSun" pitchFamily="2" charset="-122"/>
                <a:cs typeface="Times New Roman" pitchFamily="18" charset="0"/>
              </a:rPr>
              <a:t>. Each of them is allocated with resources from the server. since these resources are finite, a large number of connections will make the port on the target unusable.</a:t>
            </a:r>
            <a:endParaRPr lang="en-CA" altLang="zh-CN" dirty="0">
              <a:latin typeface="Times New Roman" pitchFamily="18" charset="0"/>
              <a:ea typeface="SimSun" pitchFamily="2" charset="-122"/>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ltLang="zh-CN" sz="1200" b="0" u="none" dirty="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We go BEYOND network traffic to investigate what happened in the network.</a:t>
            </a:r>
            <a:endParaRPr lang="en-CA" altLang="zh-CN" sz="1200" b="0" u="none" dirty="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computer systems and applications generate logs when something happens or needing for attention (e.g., a computer system being configured to record user login attempts.). These logs can provide solid forensic evidence to reveal a user’s misbehaving activities and discover how, when and where of an incident and help identify cybercriminals.</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we can configure a Linux system to record user login attempts. </a:t>
            </a:r>
            <a:endParaRPr lang="en-US" dirty="0"/>
          </a:p>
          <a:p>
            <a:r>
              <a:rPr lang="en-US" dirty="0"/>
              <a:t>In the example here, you can observe that someone tried to log into the root user account on the system remotely from an IP address 192.168.230.1, but failed.</a:t>
            </a:r>
            <a:endParaRPr lang="en-US" dirty="0"/>
          </a:p>
          <a:p>
            <a:r>
              <a:rPr lang="en-US" dirty="0"/>
              <a:t>If we find many failed login attempts against a user account in a short period, it is highly like that the system is under</a:t>
            </a:r>
            <a:endParaRPr lang="en-US" dirty="0"/>
          </a:p>
          <a:p>
            <a:r>
              <a:rPr lang="en-US" dirty="0"/>
              <a:t>password guess attack.</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AD70F175-7330-4ED6-BA22-29F95884C5AF}" type="slidenum">
              <a:rPr lang="en-US" smtClean="0"/>
            </a:fld>
            <a:endParaRPr lang="en-US"/>
          </a:p>
        </p:txBody>
      </p:sp>
      <p:sp>
        <p:nvSpPr>
          <p:cNvPr id="24579" name="Rectangle 2"/>
          <p:cNvSpPr>
            <a:spLocks noGrp="1" noRot="1" noChangeAspect="1" noChangeArrowheads="1" noTextEdit="1"/>
          </p:cNvSpPr>
          <p:nvPr>
            <p:ph type="sldImg"/>
          </p:nvPr>
        </p:nvSpPr>
        <p:spPr/>
      </p:sp>
      <p:sp>
        <p:nvSpPr>
          <p:cNvPr id="24580" name="Rectangle 3"/>
          <p:cNvSpPr>
            <a:spLocks noGrp="1" noChangeArrowheads="1"/>
          </p:cNvSpPr>
          <p:nvPr>
            <p:ph type="body" idx="1"/>
          </p:nvPr>
        </p:nvSpPr>
        <p:spPr>
          <a:noFill/>
        </p:spPr>
        <p:txBody>
          <a:bodyPr/>
          <a:lstStyle/>
          <a:p>
            <a:endParaRPr lang="sv-SE" dirty="0"/>
          </a:p>
          <a:p>
            <a:r>
              <a:rPr lang="en-US" dirty="0"/>
              <a:t>System logs from computer systems and applications are very useful to help us investigate a network incident.</a:t>
            </a:r>
            <a:endParaRPr lang="en-US" dirty="0"/>
          </a:p>
          <a:p>
            <a:r>
              <a:rPr lang="en-US" dirty="0"/>
              <a:t>Unfortunately, today, enterprise environments have become more complex with many computer systems and networks of different types. Also, they secure themselves with a variety of third party security technologies from a number of vendors distributed located in the different locations of the enterprise network. The complex environments pose challenges to log analysis.</a:t>
            </a:r>
            <a:endParaRPr lang="en-US" dirty="0"/>
          </a:p>
          <a:p>
            <a:endParaRPr lang="en-US" dirty="0"/>
          </a:p>
          <a:p>
            <a:r>
              <a:rPr lang="en-US" b="1" dirty="0"/>
              <a:t>First</a:t>
            </a:r>
            <a:r>
              <a:rPr lang="en-US" dirty="0"/>
              <a:t>, computer devices in an enterprise environments provide an overwhelming amount of information. It becomes infeasible for human review. It is also called </a:t>
            </a:r>
            <a:r>
              <a:rPr lang="en-US" dirty="0">
                <a:latin typeface="Times New Roman" pitchFamily="18" charset="0"/>
                <a:cs typeface="Times New Roman" pitchFamily="18" charset="0"/>
              </a:rPr>
              <a:t>event storm.</a:t>
            </a:r>
            <a:endParaRPr lang="en-US" dirty="0">
              <a:latin typeface="Times New Roman" pitchFamily="18" charset="0"/>
              <a:cs typeface="Times New Roman" pitchFamily="18" charset="0"/>
            </a:endParaRPr>
          </a:p>
          <a:p>
            <a:r>
              <a:rPr lang="en-US" b="1" dirty="0">
                <a:latin typeface="Times New Roman" pitchFamily="18" charset="0"/>
                <a:cs typeface="Times New Roman" pitchFamily="18" charset="0"/>
              </a:rPr>
              <a:t>Second</a:t>
            </a:r>
            <a:r>
              <a:rPr lang="en-US" dirty="0">
                <a:latin typeface="Times New Roman" pitchFamily="18" charset="0"/>
                <a:cs typeface="Times New Roman" pitchFamily="18" charset="0"/>
              </a:rPr>
              <a:t>, the raw network security data doesn't tell you too much, and sometimes can be very hard to understand. Each raw alerts/events from various security devices may only tell you a partial or even duplicate story about one attack</a:t>
            </a:r>
            <a:endParaRPr lang="en-US" dirty="0">
              <a:latin typeface="Times New Roman" pitchFamily="18" charset="0"/>
              <a:cs typeface="Times New Roman" pitchFamily="18" charset="0"/>
            </a:endParaRPr>
          </a:p>
          <a:p>
            <a:endParaRPr lang="en-US" dirty="0"/>
          </a:p>
          <a:p>
            <a:endParaRPr lang="en-US"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EF664ABC-CD0E-4717-87C8-35DC7F9675A1}" type="slidenum">
              <a:rPr lang="en-US" smtClean="0"/>
            </a:fld>
            <a:endParaRPr lang="en-US"/>
          </a:p>
        </p:txBody>
      </p:sp>
      <p:sp>
        <p:nvSpPr>
          <p:cNvPr id="25603" name="Rectangle 2"/>
          <p:cNvSpPr>
            <a:spLocks noGrp="1" noRot="1" noChangeAspect="1" noChangeArrowheads="1" noTextEdit="1"/>
          </p:cNvSpPr>
          <p:nvPr>
            <p:ph type="sldImg"/>
          </p:nvPr>
        </p:nvSpPr>
        <p:spPr/>
      </p:sp>
      <p:sp>
        <p:nvSpPr>
          <p:cNvPr id="25604" name="Rectangle 3"/>
          <p:cNvSpPr>
            <a:spLocks noGrp="1" noChangeArrowheads="1"/>
          </p:cNvSpPr>
          <p:nvPr>
            <p:ph type="body" idx="1"/>
          </p:nvPr>
        </p:nvSpPr>
        <p:spPr>
          <a:noFill/>
        </p:spPr>
        <p:txBody>
          <a:bodyPr/>
          <a:lstStyle/>
          <a:p>
            <a:r>
              <a:rPr lang="sv-SE" dirty="0"/>
              <a:t>Further, </a:t>
            </a:r>
            <a:r>
              <a:rPr lang="en-US" dirty="0"/>
              <a:t>log messages comes in different formats, and the format of logs from some devices can be</a:t>
            </a:r>
            <a:endParaRPr lang="en-US" dirty="0"/>
          </a:p>
          <a:p>
            <a:r>
              <a:rPr lang="en-US" dirty="0"/>
              <a:t>also custom defined. And to make matters worse, some devices use specialized codes</a:t>
            </a:r>
            <a:endParaRPr lang="en-US" dirty="0"/>
          </a:p>
          <a:p>
            <a:r>
              <a:rPr lang="en-US" dirty="0"/>
              <a:t>or signatures to identify what “type” of alert or error is being generated. For instance, in Windows NT, the “Event Viewer” has codes like 529, which represents login</a:t>
            </a:r>
            <a:endParaRPr lang="en-US" dirty="0"/>
          </a:p>
          <a:p>
            <a:r>
              <a:rPr lang="en-US" dirty="0"/>
              <a:t>failure because of unknown user name or incorrect password. As such, </a:t>
            </a:r>
            <a:r>
              <a:rPr lang="en-US" b="1" dirty="0"/>
              <a:t>sometimes log messages are very hard to understand</a:t>
            </a:r>
            <a:r>
              <a:rPr lang="en-US" dirty="0"/>
              <a:t>.</a:t>
            </a:r>
            <a:endParaRPr lang="en-US" dirty="0"/>
          </a:p>
          <a:p>
            <a:r>
              <a:rPr lang="sv-SE" dirty="0"/>
              <a:t>Also, </a:t>
            </a:r>
            <a:r>
              <a:rPr lang="en-US" dirty="0"/>
              <a:t>lack of real-time response capability. Too many alerts, but limited security response resources.</a:t>
            </a:r>
            <a:endParaRPr lang="sv-SE" dirty="0"/>
          </a:p>
          <a:p>
            <a:endParaRPr lang="en-US"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3672B532-AE0C-4671-BF85-4F6BAC44761E}" type="slidenum">
              <a:rPr lang="en-US" smtClean="0"/>
            </a:fld>
            <a:endParaRPr lang="en-US"/>
          </a:p>
        </p:txBody>
      </p:sp>
      <p:sp>
        <p:nvSpPr>
          <p:cNvPr id="26627" name="Rectangle 2"/>
          <p:cNvSpPr>
            <a:spLocks noGrp="1" noRot="1" noChangeAspect="1" noChangeArrowheads="1" noTextEdit="1"/>
          </p:cNvSpPr>
          <p:nvPr>
            <p:ph type="sldImg"/>
          </p:nvPr>
        </p:nvSpPr>
        <p:spPr/>
      </p:sp>
      <p:sp>
        <p:nvSpPr>
          <p:cNvPr id="26628" name="Rectangle 3"/>
          <p:cNvSpPr>
            <a:spLocks noGrp="1" noChangeArrowheads="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sv-SE" dirty="0"/>
              <a:t>There are </a:t>
            </a:r>
            <a:r>
              <a:rPr lang="en-US" sz="1200" dirty="0">
                <a:latin typeface="Times New Roman" pitchFamily="18" charset="0"/>
                <a:cs typeface="Times New Roman" pitchFamily="18" charset="0"/>
              </a:rPr>
              <a:t>many regulatory and compliance standards, which governments and organizations must follow. Otherwise, they will be punished for violating these regulations. For example, the penalties for HIPAA noncompliance are based on the perceived level of negligence and can range from $100 to $50,000 per individual violation, with a max penalty of $1.5 million per calendar year for violations. Additionally, violations can also result in jail time for the individuals responsible.</a:t>
            </a:r>
            <a:endParaRPr lang="en-US" sz="1200" dirty="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dirty="0">
              <a:latin typeface="Times New Roman" pitchFamily="18" charset="0"/>
              <a:cs typeface="Times New Roman" pitchFamily="18" charset="0"/>
            </a:endParaRPr>
          </a:p>
          <a:p>
            <a:pPr>
              <a:defRPr/>
            </a:pPr>
            <a:r>
              <a:rPr lang="en-US" sz="1200" dirty="0">
                <a:latin typeface="Times New Roman" pitchFamily="18" charset="0"/>
                <a:cs typeface="Times New Roman" pitchFamily="18" charset="0"/>
              </a:rPr>
              <a:t>For this reason, businesses and organizations in the private and public sector must </a:t>
            </a:r>
            <a:r>
              <a:rPr lang="en-US" b="1" dirty="0">
                <a:effectLst>
                  <a:outerShdw blurRad="38100" dist="38100" dir="2700000" algn="tl">
                    <a:srgbClr val="C0C0C0"/>
                  </a:outerShdw>
                </a:effectLst>
                <a:latin typeface="Times New Roman" pitchFamily="18" charset="0"/>
                <a:cs typeface="Times New Roman" pitchFamily="18" charset="0"/>
              </a:rPr>
              <a:t>know their security posture.</a:t>
            </a:r>
            <a:endParaRPr lang="en-US" b="1" dirty="0">
              <a:effectLst>
                <a:outerShdw blurRad="38100" dist="38100" dir="2700000" algn="tl">
                  <a:srgbClr val="C0C0C0"/>
                </a:outerShdw>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dirty="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dirty="0">
              <a:latin typeface="Times New Roman" pitchFamily="18" charset="0"/>
              <a:cs typeface="Times New Roman" pitchFamily="18" charset="0"/>
            </a:endParaRPr>
          </a:p>
          <a:p>
            <a:endParaRPr lang="en-US"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This is where </a:t>
            </a:r>
            <a:r>
              <a:rPr lang="en-US" dirty="0">
                <a:latin typeface="Times New Roman" pitchFamily="18" charset="0"/>
                <a:cs typeface="Times New Roman" pitchFamily="18" charset="0"/>
              </a:rPr>
              <a:t>Security Information and Event Management (SIEM) comes into play.</a:t>
            </a:r>
            <a:endParaRPr lang="en-US" dirty="0">
              <a:latin typeface="Times New Roman" pitchFamily="18" charset="0"/>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2400">
                <a:solidFill>
                  <a:schemeClr val="tx1"/>
                </a:solidFill>
                <a:latin typeface="Comic Sans MS" pitchFamily="66" charset="0"/>
                <a:cs typeface="Arial" panose="020B0604020202020204" pitchFamily="34" charset="0"/>
              </a:defRPr>
            </a:lvl1pPr>
            <a:lvl2pPr marL="742950" indent="-285750" defTabSz="967105">
              <a:defRPr sz="2400">
                <a:solidFill>
                  <a:schemeClr val="tx1"/>
                </a:solidFill>
                <a:latin typeface="Comic Sans MS" pitchFamily="66" charset="0"/>
                <a:cs typeface="Arial" panose="020B0604020202020204" pitchFamily="34" charset="0"/>
              </a:defRPr>
            </a:lvl2pPr>
            <a:lvl3pPr marL="1143000" indent="-228600" defTabSz="967105">
              <a:defRPr sz="2400">
                <a:solidFill>
                  <a:schemeClr val="tx1"/>
                </a:solidFill>
                <a:latin typeface="Comic Sans MS" pitchFamily="66" charset="0"/>
                <a:cs typeface="Arial" panose="020B0604020202020204" pitchFamily="34" charset="0"/>
              </a:defRPr>
            </a:lvl3pPr>
            <a:lvl4pPr marL="1600200" indent="-228600" defTabSz="967105">
              <a:defRPr sz="2400">
                <a:solidFill>
                  <a:schemeClr val="tx1"/>
                </a:solidFill>
                <a:latin typeface="Comic Sans MS" pitchFamily="66" charset="0"/>
                <a:cs typeface="Arial" panose="020B0604020202020204" pitchFamily="34" charset="0"/>
              </a:defRPr>
            </a:lvl4pPr>
            <a:lvl5pPr marL="2057400" indent="-228600" defTabSz="967105">
              <a:defRPr sz="2400">
                <a:solidFill>
                  <a:schemeClr val="tx1"/>
                </a:solidFill>
                <a:latin typeface="Comic Sans MS" pitchFamily="66" charset="0"/>
                <a:cs typeface="Arial" panose="020B0604020202020204" pitchFamily="34" charset="0"/>
              </a:defRPr>
            </a:lvl5pPr>
            <a:lvl6pPr marL="2514600" indent="-228600" defTabSz="967105"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6pPr>
            <a:lvl7pPr marL="2971800" indent="-228600" defTabSz="967105"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7pPr>
            <a:lvl8pPr marL="3429000" indent="-228600" defTabSz="967105"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8pPr>
            <a:lvl9pPr marL="3886200" indent="-228600" defTabSz="967105"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9pPr>
          </a:lstStyle>
          <a:p>
            <a:fld id="{60E50D71-BB5F-4C21-BD91-258CDDC8C7A5}" type="slidenum">
              <a:rPr lang="en-US" altLang="en-US" sz="1300" smtClean="0">
                <a:latin typeface="Times New Roman" pitchFamily="18" charset="0"/>
              </a:rPr>
            </a:fld>
            <a:endParaRPr lang="en-US" altLang="en-US" sz="1300">
              <a:latin typeface="Times New Roman" pitchFamily="18" charset="0"/>
            </a:endParaRPr>
          </a:p>
        </p:txBody>
      </p:sp>
      <p:sp>
        <p:nvSpPr>
          <p:cNvPr id="15363" name="Rectangle 2"/>
          <p:cNvSpPr>
            <a:spLocks noGrp="1" noRot="1" noChangeAspect="1" noChangeArrowheads="1" noTextEdit="1"/>
          </p:cNvSpPr>
          <p:nvPr>
            <p:ph type="sldImg"/>
          </p:nvPr>
        </p:nvSpPr>
        <p:spPr/>
      </p:sp>
      <p:sp>
        <p:nvSpPr>
          <p:cNvPr id="153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Many network structures are based (at least loosely) on the ISO OSI 7 layer model. The functionalities of a networked computer can be divived into 7 layers, including</a:t>
            </a:r>
            <a:endParaRPr lang="en-US" altLang="en-US"/>
          </a:p>
          <a:p>
            <a:r>
              <a:rPr lang="en-US" altLang="en-US"/>
              <a:t>Physical, Data Link Layer, Network Layer, Transport Layer, Session Layer, Presentation Layer, and Application Layer.</a:t>
            </a:r>
            <a:endParaRPr lang="en-US" altLang="en-US"/>
          </a:p>
          <a:p>
            <a:r>
              <a:rPr lang="en-US" altLang="en-US"/>
              <a:t>[click]</a:t>
            </a:r>
            <a:endParaRPr lang="en-US" altLang="en-US"/>
          </a:p>
          <a:p>
            <a:r>
              <a:rPr lang="en-US" altLang="en-US"/>
              <a:t>Network protocols define </a:t>
            </a:r>
            <a:r>
              <a:rPr lang="en-CA" altLang="en-US">
                <a:cs typeface="Times New Roman" pitchFamily="18" charset="0"/>
              </a:rPr>
              <a:t>message formats and rules for exchanging those messages between computers on a network, for example, </a:t>
            </a:r>
            <a:r>
              <a:rPr lang="en-US" altLang="en-US">
                <a:cs typeface="Times New Roman" pitchFamily="18" charset="0"/>
              </a:rPr>
              <a:t>HTTP defines web traffic between Web server and client.</a:t>
            </a:r>
            <a:endParaRPr lang="en-US" altLang="en-US">
              <a:cs typeface="Times New Roman" pitchFamily="18" charset="0"/>
            </a:endParaRPr>
          </a:p>
          <a:p>
            <a:r>
              <a:rPr lang="en-US" altLang="en-US">
                <a:cs typeface="Times New Roman" pitchFamily="18" charset="0"/>
              </a:rPr>
              <a:t>An interface defines how data is delivered and interpreted between two adjacent layers.</a:t>
            </a:r>
            <a:endParaRPr lang="en-US" altLang="en-US">
              <a:cs typeface="Times New Roman" pitchFamily="18" charset="0"/>
            </a:endParaRPr>
          </a:p>
          <a:p>
            <a:endParaRPr lang="en-US" altLang="en-US">
              <a:cs typeface="Times New Roman" pitchFamily="18" charset="0"/>
            </a:endParaRPr>
          </a:p>
          <a:p>
            <a:r>
              <a:rPr lang="en-US" altLang="en-US">
                <a:cs typeface="Times New Roman" pitchFamily="18" charset="0"/>
              </a:rPr>
              <a:t>Each layer defines its own protocol data unit (or PDU for short), which is a single unit of information transmitted among peer entities of a computer network, usually named in its layer name followed by </a:t>
            </a:r>
            <a:endParaRPr lang="en-US" altLang="en-US">
              <a:cs typeface="Times New Roman" pitchFamily="18" charset="0"/>
            </a:endParaRPr>
          </a:p>
          <a:p>
            <a:r>
              <a:rPr lang="en-US" altLang="en-US">
                <a:cs typeface="Times New Roman" pitchFamily="18" charset="0"/>
              </a:rPr>
              <a:t>PDU. For example, the data unit at the Application layer is called APDU.</a:t>
            </a:r>
            <a:endParaRPr lang="en-US" altLang="en-US">
              <a:cs typeface="Times New Roman" pitchFamily="18" charset="0"/>
            </a:endParaRPr>
          </a:p>
          <a:p>
            <a:r>
              <a:rPr lang="en-US" altLang="en-US">
                <a:cs typeface="Times New Roman" pitchFamily="18" charset="0"/>
              </a:rPr>
              <a:t>[click]</a:t>
            </a:r>
            <a:endParaRPr lang="en-US" altLang="en-US">
              <a:cs typeface="Times New Roman" pitchFamily="18" charset="0"/>
            </a:endParaRPr>
          </a:p>
          <a:p>
            <a:r>
              <a:rPr lang="en-US" altLang="en-US">
                <a:cs typeface="Times New Roman" pitchFamily="18" charset="0"/>
              </a:rPr>
              <a:t>For some layers of the OSI model, PDUs at these layers have special terms, for example, </a:t>
            </a:r>
            <a:endParaRPr lang="en-US" altLang="en-US">
              <a:cs typeface="Times New Roman" pitchFamily="18" charset="0"/>
            </a:endParaRPr>
          </a:p>
          <a:p>
            <a:r>
              <a:rPr lang="en-US" altLang="en-US">
                <a:cs typeface="Times New Roman" pitchFamily="18" charset="0"/>
              </a:rPr>
              <a:t>In Layer 3 (network layer), PDU is a packet.</a:t>
            </a:r>
            <a:endParaRPr lang="en-US" altLang="en-US">
              <a:cs typeface="Times New Roman" pitchFamily="18" charset="0"/>
            </a:endParaRPr>
          </a:p>
          <a:p>
            <a:r>
              <a:rPr lang="en-US" altLang="en-US">
                <a:cs typeface="Times New Roman" pitchFamily="18" charset="0"/>
              </a:rPr>
              <a:t>Also, In Layer 1, PDU is a bit, in Layer 2 it is a frame, and in Layer 4 it is a segment.</a:t>
            </a:r>
            <a:endParaRPr lang="en-US" altLang="en-US">
              <a:cs typeface="Times New Roman" pitchFamily="18" charset="0"/>
            </a:endParaRPr>
          </a:p>
          <a:p>
            <a:r>
              <a:rPr lang="en-US" altLang="en-US">
                <a:cs typeface="Times New Roman" pitchFamily="18" charset="0"/>
              </a:rPr>
              <a:t>[Click]</a:t>
            </a:r>
            <a:endParaRPr lang="en-US" altLang="en-US">
              <a:cs typeface="Times New Roman" pitchFamily="18" charset="0"/>
            </a:endParaRPr>
          </a:p>
          <a:p>
            <a:r>
              <a:rPr lang="en-US" altLang="en-US">
                <a:cs typeface="Times New Roman" pitchFamily="18" charset="0"/>
              </a:rPr>
              <a:t>In order to have a computer connected to the Network, it must have a Network Card (aka Network Interface Card or network Adapter Card). It could support wired or wireless communications.</a:t>
            </a:r>
            <a:endParaRPr lang="en-US" altLang="en-US">
              <a:cs typeface="Times New Roman" pitchFamily="18" charset="0"/>
            </a:endParaRPr>
          </a:p>
          <a:p>
            <a:endParaRPr lang="en-US" altLang="en-US">
              <a:cs typeface="Times New Roman" pitchFamily="18" charset="0"/>
            </a:endParaRPr>
          </a:p>
          <a:p>
            <a:endParaRPr lang="en-US" altLang="en-US">
              <a:cs typeface="Times New Roman" pitchFamily="18" charset="0"/>
            </a:endParaRPr>
          </a:p>
          <a:p>
            <a:endParaRPr lang="en-US"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37411590-986D-48EB-BC38-B590BDEFCAE2}" type="slidenum">
              <a:rPr lang="en-US" smtClean="0"/>
            </a:fld>
            <a:endParaRPr lang="en-US"/>
          </a:p>
        </p:txBody>
      </p:sp>
      <p:sp>
        <p:nvSpPr>
          <p:cNvPr id="27651" name="Rectangle 2"/>
          <p:cNvSpPr>
            <a:spLocks noGrp="1" noRot="1" noChangeAspect="1" noChangeArrowheads="1" noTextEdit="1"/>
          </p:cNvSpPr>
          <p:nvPr>
            <p:ph type="sldImg"/>
          </p:nvPr>
        </p:nvSpPr>
        <p:spPr>
          <a:xfrm>
            <a:off x="1257300" y="719138"/>
            <a:ext cx="4802188" cy="3602037"/>
          </a:xfrm>
        </p:spPr>
      </p:sp>
      <p:sp>
        <p:nvSpPr>
          <p:cNvPr id="27652" name="Rectangle 3"/>
          <p:cNvSpPr>
            <a:spLocks noGrp="1" noChangeArrowheads="1"/>
          </p:cNvSpPr>
          <p:nvPr>
            <p:ph type="body" idx="1"/>
          </p:nvPr>
        </p:nvSpPr>
        <p:spPr>
          <a:xfrm>
            <a:off x="974725" y="4560888"/>
            <a:ext cx="5365750" cy="4321175"/>
          </a:xfrm>
          <a:noFill/>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b="0" dirty="0"/>
              <a:t>A typical </a:t>
            </a:r>
            <a:r>
              <a:rPr lang="en-US" sz="1200" b="0" dirty="0">
                <a:latin typeface="Times New Roman" pitchFamily="18" charset="0"/>
                <a:cs typeface="Times New Roman" pitchFamily="18" charset="0"/>
              </a:rPr>
              <a:t>system architecture of </a:t>
            </a:r>
            <a:r>
              <a:rPr lang="en-US" sz="1200" b="0" u="none" dirty="0">
                <a:latin typeface="Times New Roman" pitchFamily="18" charset="0"/>
                <a:cs typeface="Times New Roman" pitchFamily="18" charset="0"/>
              </a:rPr>
              <a:t>SIEM has multiple layers. </a:t>
            </a:r>
            <a:endParaRPr lang="en-US" sz="1200" b="0" u="none" dirty="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dirty="0">
                <a:latin typeface="Times New Roman" pitchFamily="18" charset="0"/>
                <a:cs typeface="Times New Roman" pitchFamily="18" charset="0"/>
              </a:rPr>
              <a:t>As you can see, </a:t>
            </a:r>
            <a:r>
              <a:rPr lang="en-US" sz="1200" b="1" dirty="0">
                <a:latin typeface="Times New Roman" pitchFamily="18" charset="0"/>
                <a:cs typeface="Times New Roman" pitchFamily="18" charset="0"/>
              </a:rPr>
              <a:t>the lowest tier (layer) of this architecture</a:t>
            </a:r>
            <a:r>
              <a:rPr lang="en-US" sz="1200" b="0" dirty="0">
                <a:latin typeface="Times New Roman" pitchFamily="18" charset="0"/>
                <a:cs typeface="Times New Roman" pitchFamily="18" charset="0"/>
              </a:rPr>
              <a:t> is mainly concerned with the retrieval of system logs from </a:t>
            </a:r>
            <a:r>
              <a:rPr lang="en-US" dirty="0"/>
              <a:t>computer systems and applications</a:t>
            </a:r>
            <a:r>
              <a:rPr lang="en-US" sz="1200" b="0" dirty="0">
                <a:latin typeface="Times New Roman" pitchFamily="18" charset="0"/>
                <a:cs typeface="Times New Roman" pitchFamily="18" charset="0"/>
              </a:rPr>
              <a:t>, either configuring the </a:t>
            </a:r>
            <a:r>
              <a:rPr lang="en-US" dirty="0"/>
              <a:t>computer systems and applications, for example, sending logs via Syslog, or developing some software or agents to read log and send logs via Syslog.</a:t>
            </a:r>
            <a:endParaRPr lang="en-US" sz="1200" b="0" dirty="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1" dirty="0">
                <a:latin typeface="Times New Roman" pitchFamily="18" charset="0"/>
                <a:cs typeface="Times New Roman" pitchFamily="18" charset="0"/>
              </a:rPr>
              <a:t>The second layer of this architecture</a:t>
            </a:r>
            <a:r>
              <a:rPr lang="en-US" sz="1200" b="0" dirty="0">
                <a:latin typeface="Times New Roman" pitchFamily="18" charset="0"/>
                <a:cs typeface="Times New Roman" pitchFamily="18" charset="0"/>
              </a:rPr>
              <a:t> is used to collect log data and store them into some centralized locations. Also, it will covert them into a standard format.</a:t>
            </a:r>
            <a:endParaRPr lang="en-US" sz="1200" b="0" dirty="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1" dirty="0">
                <a:latin typeface="Times New Roman" pitchFamily="18" charset="0"/>
                <a:cs typeface="Times New Roman" pitchFamily="18" charset="0"/>
              </a:rPr>
              <a:t>The third layer of this architecture</a:t>
            </a:r>
            <a:r>
              <a:rPr lang="en-US" sz="1200" b="0" dirty="0">
                <a:latin typeface="Times New Roman" pitchFamily="18" charset="0"/>
                <a:cs typeface="Times New Roman" pitchFamily="18" charset="0"/>
              </a:rPr>
              <a:t> is the tier in which the analysis runs. In other words, this is the key of SIEM, which is used to identify the security issues, and </a:t>
            </a:r>
            <a:r>
              <a:rPr lang="en-US" sz="1200" b="0" i="0" u="none" strike="noStrike" baseline="0" dirty="0">
                <a:latin typeface="Times New Roman" pitchFamily="18" charset="0"/>
              </a:rPr>
              <a:t>develop and maintain </a:t>
            </a:r>
            <a:r>
              <a:rPr lang="en-US" sz="1200" b="1" i="0" kern="1200" dirty="0">
                <a:solidFill>
                  <a:schemeClr val="tx1"/>
                </a:solidFill>
                <a:effectLst/>
                <a:latin typeface="Times New Roman" pitchFamily="18" charset="0"/>
                <a:ea typeface="+mn-ea"/>
                <a:cs typeface="+mn-cs"/>
              </a:rPr>
              <a:t>security monitoring </a:t>
            </a:r>
            <a:r>
              <a:rPr lang="en-US" sz="1200" b="0" i="0" u="none" strike="noStrike" baseline="0" dirty="0">
                <a:latin typeface="Times New Roman" pitchFamily="18" charset="0"/>
              </a:rPr>
              <a:t>processes for the systems in an organization, in a real-time manner.</a:t>
            </a:r>
            <a:endParaRPr lang="en-CA" sz="1200" b="0" dirty="0">
              <a:latin typeface="Times New Roman" pitchFamily="18" charset="0"/>
              <a:cs typeface="Times New Roman" pitchFamily="18" charset="0"/>
            </a:endParaRPr>
          </a:p>
          <a:p>
            <a:r>
              <a:rPr lang="en-US" b="1" dirty="0"/>
              <a:t>The topmost layer of this architecture</a:t>
            </a:r>
            <a:r>
              <a:rPr lang="en-US" dirty="0"/>
              <a:t> provides presentation services, that is presentation, of findings (e.g., security alerts) to the system administrators through GUI, for example, Web interface.</a:t>
            </a:r>
            <a:endParaRPr lang="en-US" dirty="0"/>
          </a:p>
          <a:p>
            <a:endParaRPr lang="en-US"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0259E616-BB50-4F89-98AD-CD9BFB660D13}" type="slidenum">
              <a:rPr lang="en-US" smtClean="0"/>
            </a:fld>
            <a:endParaRPr lang="en-US"/>
          </a:p>
        </p:txBody>
      </p:sp>
      <p:sp>
        <p:nvSpPr>
          <p:cNvPr id="28675" name="Rectangle 2"/>
          <p:cNvSpPr>
            <a:spLocks noGrp="1" noRot="1" noChangeAspect="1" noChangeArrowheads="1" noTextEdit="1"/>
          </p:cNvSpPr>
          <p:nvPr>
            <p:ph type="sldImg"/>
          </p:nvPr>
        </p:nvSpPr>
        <p:spPr>
          <a:xfrm>
            <a:off x="1257300" y="719138"/>
            <a:ext cx="4802188" cy="3602037"/>
          </a:xfrm>
        </p:spPr>
      </p:sp>
      <p:sp>
        <p:nvSpPr>
          <p:cNvPr id="28676" name="Rectangle 3"/>
          <p:cNvSpPr>
            <a:spLocks noGrp="1" noChangeArrowheads="1"/>
          </p:cNvSpPr>
          <p:nvPr>
            <p:ph type="body" idx="1"/>
          </p:nvPr>
        </p:nvSpPr>
        <p:spPr>
          <a:xfrm>
            <a:off x="974725" y="4560888"/>
            <a:ext cx="5365750" cy="4321175"/>
          </a:xfrm>
          <a:noFill/>
        </p:spPr>
        <p:txBody>
          <a:bodyPr/>
          <a:lstStyle/>
          <a:p>
            <a:r>
              <a:rPr lang="en-US" b="0" dirty="0">
                <a:latin typeface="Times New Roman" pitchFamily="18" charset="0"/>
                <a:cs typeface="Times New Roman" pitchFamily="18" charset="0"/>
              </a:rPr>
              <a:t>How does SIEM Work?</a:t>
            </a:r>
            <a:endParaRPr lang="en-US" b="0" dirty="0">
              <a:latin typeface="Times New Roman" pitchFamily="18" charset="0"/>
              <a:cs typeface="Times New Roman" pitchFamily="18" charset="0"/>
            </a:endParaRPr>
          </a:p>
          <a:p>
            <a:r>
              <a:rPr lang="en-US" b="0" dirty="0">
                <a:latin typeface="Times New Roman" pitchFamily="18" charset="0"/>
                <a:cs typeface="Times New Roman" pitchFamily="18" charset="0"/>
              </a:rPr>
              <a:t>This is a typical workflow for </a:t>
            </a:r>
            <a:r>
              <a:rPr lang="en-US" dirty="0">
                <a:latin typeface="Times New Roman" pitchFamily="18" charset="0"/>
                <a:cs typeface="Times New Roman" pitchFamily="18" charset="0"/>
              </a:rPr>
              <a:t>Security Information and Event Management (SIEM)</a:t>
            </a:r>
            <a:r>
              <a:rPr lang="en-US" b="0" dirty="0">
                <a:latin typeface="Times New Roman" pitchFamily="18" charset="0"/>
                <a:cs typeface="Times New Roman" pitchFamily="18" charset="0"/>
              </a:rPr>
              <a:t>.</a:t>
            </a:r>
            <a:endParaRPr lang="en-US" b="0"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b="0" dirty="0">
                <a:latin typeface="Times New Roman" pitchFamily="18" charset="0"/>
                <a:cs typeface="Times New Roman" pitchFamily="18" charset="0"/>
              </a:rPr>
              <a:t>SIEM technology is evolving. </a:t>
            </a:r>
            <a:r>
              <a:rPr lang="en-US" dirty="0">
                <a:latin typeface="Times New Roman" pitchFamily="18" charset="0"/>
                <a:cs typeface="Times New Roman" pitchFamily="18" charset="0"/>
              </a:rPr>
              <a:t>Early </a:t>
            </a:r>
            <a:r>
              <a:rPr lang="en-US" b="1" dirty="0">
                <a:latin typeface="Times New Roman" pitchFamily="18" charset="0"/>
                <a:cs typeface="Times New Roman" pitchFamily="18" charset="0"/>
              </a:rPr>
              <a:t>SIEM</a:t>
            </a:r>
            <a:r>
              <a:rPr lang="en-US" dirty="0">
                <a:latin typeface="Times New Roman" pitchFamily="18" charset="0"/>
                <a:cs typeface="Times New Roman" pitchFamily="18" charset="0"/>
              </a:rPr>
              <a:t>s focused on gathering logs from security devices and applications, for example, Firewalls. It is now evolving toward a more comprehensive integration with other security solutions.</a:t>
            </a:r>
            <a:endParaRPr lang="en-US" dirty="0">
              <a:latin typeface="Times New Roman" pitchFamily="18" charset="0"/>
              <a:cs typeface="Times New Roman" pitchFamily="18" charset="0"/>
            </a:endParaRPr>
          </a:p>
          <a:p>
            <a:endParaRPr lang="en-US" b="0"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C6460EA9-90AC-45E4-A835-8B70EF016F38}" type="slidenum">
              <a:rPr lang="en-US" smtClean="0"/>
            </a:fld>
            <a:endParaRPr lang="en-US"/>
          </a:p>
        </p:txBody>
      </p:sp>
      <p:sp>
        <p:nvSpPr>
          <p:cNvPr id="29699" name="Rectangle 2"/>
          <p:cNvSpPr>
            <a:spLocks noGrp="1" noRot="1" noChangeAspect="1" noChangeArrowheads="1" noTextEdit="1"/>
          </p:cNvSpPr>
          <p:nvPr>
            <p:ph type="sldImg"/>
          </p:nvPr>
        </p:nvSpPr>
        <p:spPr>
          <a:xfrm>
            <a:off x="1257300" y="719138"/>
            <a:ext cx="4802188" cy="3602037"/>
          </a:xfrm>
        </p:spPr>
      </p:sp>
      <p:sp>
        <p:nvSpPr>
          <p:cNvPr id="29700" name="Rectangle 3"/>
          <p:cNvSpPr>
            <a:spLocks noGrp="1" noChangeArrowheads="1"/>
          </p:cNvSpPr>
          <p:nvPr>
            <p:ph type="body" idx="1"/>
          </p:nvPr>
        </p:nvSpPr>
        <p:spPr>
          <a:xfrm>
            <a:off x="974725" y="4560888"/>
            <a:ext cx="5365750" cy="4321175"/>
          </a:xfrm>
          <a:noFill/>
        </p:spPr>
        <p:txBody>
          <a:bodyPr/>
          <a:lstStyle/>
          <a:p>
            <a:r>
              <a:rPr lang="en-US" b="0" dirty="0"/>
              <a:t>For example, SIEM starts to intergrade with </a:t>
            </a:r>
            <a:r>
              <a:rPr lang="en-US" b="0" dirty="0">
                <a:latin typeface="Times New Roman" pitchFamily="18" charset="0"/>
                <a:cs typeface="Times New Roman" pitchFamily="18" charset="0"/>
              </a:rPr>
              <a:t>Identity Management.</a:t>
            </a:r>
            <a:endParaRPr lang="en-US" b="0" dirty="0">
              <a:latin typeface="Times New Roman" pitchFamily="18" charset="0"/>
              <a:cs typeface="Times New Roman" pitchFamily="18" charset="0"/>
            </a:endParaRPr>
          </a:p>
          <a:p>
            <a:r>
              <a:rPr lang="en-US" b="0" dirty="0">
                <a:latin typeface="Times New Roman" pitchFamily="18" charset="0"/>
                <a:cs typeface="Times New Roman" pitchFamily="18" charset="0"/>
              </a:rPr>
              <a:t>As such, user behavior can be captured.</a:t>
            </a:r>
            <a:endParaRPr lang="en-US" b="0" dirty="0">
              <a:latin typeface="Times New Roman" pitchFamily="18" charset="0"/>
              <a:cs typeface="Times New Roman" pitchFamily="18" charset="0"/>
            </a:endParaRPr>
          </a:p>
          <a:p>
            <a:r>
              <a:rPr lang="en-US" b="0" dirty="0">
                <a:latin typeface="Times New Roman" pitchFamily="18" charset="0"/>
                <a:cs typeface="Times New Roman" pitchFamily="18" charset="0"/>
              </a:rPr>
              <a:t> It means the focus is turned inward (insider threat). An insider threat is a security risk to an organization that comes from within the business itself.</a:t>
            </a:r>
            <a:endParaRPr lang="en-US" b="0" dirty="0">
              <a:latin typeface="Times New Roman" pitchFamily="18" charset="0"/>
              <a:cs typeface="Times New Roman" pitchFamily="18" charset="0"/>
            </a:endParaRPr>
          </a:p>
          <a:p>
            <a:r>
              <a:rPr lang="en-US" b="0" dirty="0">
                <a:latin typeface="Times New Roman" pitchFamily="18" charset="0"/>
                <a:cs typeface="Times New Roman" pitchFamily="18" charset="0"/>
              </a:rPr>
              <a:t>It is the greatest threat to any company today.</a:t>
            </a:r>
            <a:endParaRPr lang="en-US" b="0" dirty="0">
              <a:latin typeface="Times New Roman" pitchFamily="18" charset="0"/>
              <a:cs typeface="Times New Roman" pitchFamily="18" charset="0"/>
            </a:endParaRPr>
          </a:p>
          <a:p>
            <a:r>
              <a:rPr lang="en-US" b="1" dirty="0">
                <a:latin typeface="Times New Roman" pitchFamily="18" charset="0"/>
                <a:cs typeface="Times New Roman" pitchFamily="18" charset="0"/>
              </a:rPr>
              <a:t>For example, let us take a look at a big enterprise wireless network. </a:t>
            </a:r>
            <a:endParaRPr lang="en-US" b="0" dirty="0">
              <a:latin typeface="Times New Roman" pitchFamily="18" charset="0"/>
              <a:cs typeface="Times New Roman" pitchFamily="18" charset="0"/>
            </a:endParaRPr>
          </a:p>
          <a:p>
            <a:r>
              <a:rPr lang="en-US" b="0" dirty="0">
                <a:latin typeface="Times New Roman" pitchFamily="18" charset="0"/>
                <a:cs typeface="Times New Roman" pitchFamily="18" charset="0"/>
              </a:rPr>
              <a:t>In other words, a user can connect to the enterprise network when moving around. So it is very hard to trace the user. However, the user has to be authenticated, for example, using his or her </a:t>
            </a:r>
            <a:r>
              <a:rPr lang="en-US" b="1" dirty="0">
                <a:latin typeface="Times New Roman" pitchFamily="18" charset="0"/>
                <a:cs typeface="Times New Roman" pitchFamily="18" charset="0"/>
              </a:rPr>
              <a:t>certificate</a:t>
            </a:r>
            <a:r>
              <a:rPr lang="en-US" b="0" dirty="0">
                <a:latin typeface="Times New Roman" pitchFamily="18" charset="0"/>
                <a:cs typeface="Times New Roman" pitchFamily="18" charset="0"/>
              </a:rPr>
              <a:t> or </a:t>
            </a:r>
            <a:r>
              <a:rPr lang="en-US" sz="1200" b="1" i="0" kern="1200" dirty="0">
                <a:solidFill>
                  <a:schemeClr val="tx1"/>
                </a:solidFill>
                <a:effectLst/>
                <a:latin typeface="Times New Roman" pitchFamily="18" charset="0"/>
                <a:ea typeface="+mn-ea"/>
                <a:cs typeface="+mn-cs"/>
              </a:rPr>
              <a:t>domain user account credentials. </a:t>
            </a:r>
            <a:r>
              <a:rPr lang="en-US" sz="1200" b="0" i="0" kern="1200" dirty="0">
                <a:solidFill>
                  <a:schemeClr val="tx1"/>
                </a:solidFill>
                <a:effectLst/>
                <a:latin typeface="Times New Roman" pitchFamily="18" charset="0"/>
                <a:ea typeface="+mn-ea"/>
                <a:cs typeface="+mn-cs"/>
              </a:rPr>
              <a:t>As such, we know which user is using which IP address. Therefore, all the network behavior from that IP address, which is visible from a network aspect, is associated to a user.</a:t>
            </a:r>
            <a:endParaRPr lang="en-US" b="0" dirty="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36E70413-6D86-45EE-BA32-BB3DC3F13178}" type="slidenum">
              <a:rPr lang="en-US" smtClean="0"/>
            </a:fld>
            <a:endParaRPr lang="en-US"/>
          </a:p>
        </p:txBody>
      </p:sp>
      <p:sp>
        <p:nvSpPr>
          <p:cNvPr id="30723" name="Rectangle 2"/>
          <p:cNvSpPr>
            <a:spLocks noGrp="1" noRot="1" noChangeAspect="1" noChangeArrowheads="1" noTextEdit="1"/>
          </p:cNvSpPr>
          <p:nvPr>
            <p:ph type="sldImg"/>
          </p:nvPr>
        </p:nvSpPr>
        <p:spPr>
          <a:xfrm>
            <a:off x="1257300" y="719138"/>
            <a:ext cx="4802188" cy="3602037"/>
          </a:xfrm>
        </p:spPr>
      </p:sp>
      <p:sp>
        <p:nvSpPr>
          <p:cNvPr id="30724" name="Rectangle 3"/>
          <p:cNvSpPr>
            <a:spLocks noGrp="1" noChangeArrowheads="1"/>
          </p:cNvSpPr>
          <p:nvPr>
            <p:ph type="body" idx="1"/>
          </p:nvPr>
        </p:nvSpPr>
        <p:spPr>
          <a:xfrm>
            <a:off x="974725" y="4560888"/>
            <a:ext cx="5365750" cy="4321175"/>
          </a:xfrm>
          <a:noFill/>
        </p:spPr>
        <p:txBody>
          <a:bodyPr/>
          <a:lstStyle/>
          <a:p>
            <a:r>
              <a:rPr lang="en-US" dirty="0"/>
              <a:t>There are many SIEM products available today.</a:t>
            </a:r>
            <a:endParaRPr lang="en-US" dirty="0"/>
          </a:p>
          <a:p>
            <a:r>
              <a:rPr lang="en-US" sz="1200" b="0" i="0" u="none" strike="noStrike" kern="1200" baseline="0" dirty="0">
                <a:solidFill>
                  <a:schemeClr val="tx1"/>
                </a:solidFill>
                <a:latin typeface="Times New Roman" pitchFamily="18" charset="0"/>
                <a:ea typeface="+mn-ea"/>
                <a:cs typeface="+mn-cs"/>
              </a:rPr>
              <a:t>OSSIM is an open source security event management system, providing security analysts and administrators a view of all the security-related</a:t>
            </a:r>
            <a:endParaRPr lang="en-US" sz="1200" b="0" i="0" u="none" strike="noStrike" kern="1200" baseline="0" dirty="0">
              <a:solidFill>
                <a:schemeClr val="tx1"/>
              </a:solidFill>
              <a:latin typeface="Times New Roman" pitchFamily="18" charset="0"/>
              <a:ea typeface="+mn-ea"/>
              <a:cs typeface="+mn-cs"/>
            </a:endParaRPr>
          </a:p>
          <a:p>
            <a:r>
              <a:rPr lang="en-US" sz="1200" b="0" i="0" u="none" strike="noStrike" kern="1200" baseline="0" dirty="0">
                <a:solidFill>
                  <a:schemeClr val="tx1"/>
                </a:solidFill>
                <a:latin typeface="Times New Roman" pitchFamily="18" charset="0"/>
                <a:ea typeface="+mn-ea"/>
                <a:cs typeface="+mn-cs"/>
              </a:rPr>
              <a:t>aspects of their system.</a:t>
            </a:r>
            <a:endParaRPr lang="en-US" dirty="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b="1" dirty="0">
                <a:effectLst>
                  <a:outerShdw blurRad="38100" dist="38100" dir="2700000" algn="tl">
                    <a:srgbClr val="C0C0C0"/>
                  </a:outerShdw>
                </a:effectLst>
                <a:latin typeface="Times New Roman" pitchFamily="18" charset="0"/>
                <a:cs typeface="Times New Roman" pitchFamily="18" charset="0"/>
              </a:rPr>
              <a:t>OSSIM</a:t>
            </a:r>
            <a:r>
              <a:rPr lang="en-US" sz="1200" dirty="0">
                <a:latin typeface="Times New Roman" pitchFamily="18" charset="0"/>
                <a:cs typeface="Times New Roman" pitchFamily="18" charset="0"/>
              </a:rPr>
              <a:t> aims to unify network monitoring, security, correlation and qualification in one single tool. Integrating many security tools including Snort, NMAP, Nessus, etc., OSSIM wants the user to have full control over every network or security aspect.</a:t>
            </a:r>
            <a:r>
              <a:rPr lang="en-US" dirty="0">
                <a:latin typeface="Times New Roman" pitchFamily="18" charset="0"/>
                <a:cs typeface="Times New Roman" pitchFamily="18" charset="0"/>
              </a:rPr>
              <a:t> </a:t>
            </a:r>
            <a:endParaRPr lang="en-US" dirty="0">
              <a:latin typeface="Times New Roman" pitchFamily="18" charset="0"/>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8DF94548-1D17-4D9E-AFD5-250BA41DD534}" type="slidenum">
              <a:rPr lang="en-US" smtClean="0"/>
            </a:fld>
            <a:endParaRPr lang="en-US"/>
          </a:p>
        </p:txBody>
      </p:sp>
      <p:sp>
        <p:nvSpPr>
          <p:cNvPr id="32771" name="Rectangle 2"/>
          <p:cNvSpPr>
            <a:spLocks noGrp="1" noRot="1" noChangeAspect="1" noChangeArrowheads="1" noTextEdit="1"/>
          </p:cNvSpPr>
          <p:nvPr>
            <p:ph type="sldImg"/>
          </p:nvPr>
        </p:nvSpPr>
        <p:spPr>
          <a:xfrm>
            <a:off x="1257300" y="719138"/>
            <a:ext cx="4802188" cy="3602037"/>
          </a:xfrm>
        </p:spPr>
      </p:sp>
      <p:sp>
        <p:nvSpPr>
          <p:cNvPr id="32772" name="Rectangle 3"/>
          <p:cNvSpPr>
            <a:spLocks noGrp="1" noChangeArrowheads="1"/>
          </p:cNvSpPr>
          <p:nvPr>
            <p:ph type="body" idx="1"/>
          </p:nvPr>
        </p:nvSpPr>
        <p:spPr>
          <a:xfrm>
            <a:off x="976313" y="4560888"/>
            <a:ext cx="5362575" cy="4321175"/>
          </a:xfrm>
          <a:noFill/>
        </p:spPr>
        <p:txBody>
          <a:bodyPr/>
          <a:lstStyle/>
          <a:p>
            <a:r>
              <a:rPr lang="en-CA" dirty="0"/>
              <a:t>Also, there are many commercial </a:t>
            </a:r>
            <a:r>
              <a:rPr lang="en-US" dirty="0"/>
              <a:t>SIEM products available today. For example, ArcSight Enterprise Security Manager (ESM) from Micro Focus, Security </a:t>
            </a:r>
            <a:r>
              <a:rPr lang="en-US" dirty="0" err="1"/>
              <a:t>QRadar</a:t>
            </a:r>
            <a:r>
              <a:rPr lang="en-US" dirty="0"/>
              <a:t> from IBM.</a:t>
            </a:r>
            <a:endParaRPr lang="en-CA" dirty="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6B1E55D2-1A0B-4224-8D27-848FAD111328}" type="slidenum">
              <a:rPr lang="en-US" smtClean="0"/>
            </a:fld>
            <a:endParaRPr lang="en-US"/>
          </a:p>
        </p:txBody>
      </p:sp>
      <p:sp>
        <p:nvSpPr>
          <p:cNvPr id="31747" name="Rectangle 2"/>
          <p:cNvSpPr>
            <a:spLocks noGrp="1" noRot="1" noChangeAspect="1" noChangeArrowheads="1" noTextEdit="1"/>
          </p:cNvSpPr>
          <p:nvPr>
            <p:ph type="sldImg"/>
          </p:nvPr>
        </p:nvSpPr>
        <p:spPr/>
      </p:sp>
      <p:sp>
        <p:nvSpPr>
          <p:cNvPr id="31748" name="Rectangle 3"/>
          <p:cNvSpPr>
            <a:spLocks noGrp="1" noChangeArrowheads="1"/>
          </p:cNvSpPr>
          <p:nvPr>
            <p:ph type="body" idx="1"/>
          </p:nvPr>
        </p:nvSpPr>
        <p:spPr>
          <a:noFill/>
        </p:spPr>
        <p:txBody>
          <a:bodyPr/>
          <a:lstStyle/>
          <a:p>
            <a:r>
              <a:rPr lang="en-US" dirty="0"/>
              <a:t>Let us look at a case study we did before. Suppose that the VPN server records a login event for any given user along with a location and timestamp and forwards it to the centralized log server. </a:t>
            </a:r>
            <a:endParaRPr lang="en-US" dirty="0"/>
          </a:p>
          <a:p>
            <a:endParaRPr lang="en-US" dirty="0"/>
          </a:p>
          <a:p>
            <a:r>
              <a:rPr lang="en-US" dirty="0"/>
              <a:t>Around the same time as the login event, a DoS attack was detected by Snort, originating from </a:t>
            </a:r>
            <a:r>
              <a:rPr lang="en-US" dirty="0" err="1"/>
              <a:t>ip</a:t>
            </a:r>
            <a:r>
              <a:rPr lang="en-US" dirty="0"/>
              <a:t> address blah against a company computer of IP address of 10.0.0.1. </a:t>
            </a:r>
            <a:endParaRPr lang="en-US" dirty="0"/>
          </a:p>
          <a:p>
            <a:endParaRPr lang="en-US" dirty="0"/>
          </a:p>
          <a:p>
            <a:r>
              <a:rPr lang="en-US" dirty="0"/>
              <a:t>Based on VPN server logs, you find out a user with UID </a:t>
            </a:r>
            <a:r>
              <a:rPr lang="en-US" dirty="0" err="1"/>
              <a:t>xyz</a:t>
            </a:r>
            <a:r>
              <a:rPr lang="en-US" dirty="0"/>
              <a:t> is using </a:t>
            </a:r>
            <a:r>
              <a:rPr lang="en-US" dirty="0" err="1"/>
              <a:t>ip</a:t>
            </a:r>
            <a:r>
              <a:rPr lang="en-US" dirty="0"/>
              <a:t> address blah. Through event correlation, we now know that the user with UID</a:t>
            </a:r>
            <a:endParaRPr lang="en-US" dirty="0"/>
          </a:p>
          <a:p>
            <a:r>
              <a:rPr lang="en-US" dirty="0" err="1"/>
              <a:t>xyz</a:t>
            </a:r>
            <a:r>
              <a:rPr lang="en-US" dirty="0"/>
              <a:t> is DoS attacking a computer of IP address of 10.0.0.1. </a:t>
            </a:r>
            <a:endParaRPr lang="en-US" dirty="0"/>
          </a:p>
          <a:p>
            <a:endParaRPr lang="en-US" dirty="0"/>
          </a:p>
          <a:p>
            <a:r>
              <a:rPr lang="en-US" dirty="0"/>
              <a:t>Further, we search asset database and find out that IP address of 10.0.0.1 is assigned to the company web server, which is an important server for the company. </a:t>
            </a:r>
            <a:endParaRPr lang="en-US" dirty="0"/>
          </a:p>
          <a:p>
            <a:endParaRPr lang="en-US" dirty="0"/>
          </a:p>
          <a:p>
            <a:r>
              <a:rPr lang="en-US" dirty="0"/>
              <a:t>Also, we find the full name of the user with UID </a:t>
            </a:r>
            <a:r>
              <a:rPr lang="en-US" dirty="0" err="1"/>
              <a:t>xyz</a:t>
            </a:r>
            <a:r>
              <a:rPr lang="en-US" dirty="0"/>
              <a:t> by querying Active Directory. Assume that user </a:t>
            </a:r>
            <a:r>
              <a:rPr lang="en-US" dirty="0" err="1"/>
              <a:t>xyz’s</a:t>
            </a:r>
            <a:r>
              <a:rPr lang="en-US" dirty="0"/>
              <a:t> full name is Joe at Reynolds 2210. Finally, we can conclude that user Joe is DoS attacking the company web server. </a:t>
            </a:r>
            <a:endParaRPr lang="en-US" dirty="0"/>
          </a:p>
          <a:p>
            <a:endParaRPr lang="en-US" dirty="0"/>
          </a:p>
          <a:p>
            <a:r>
              <a:rPr lang="en-US" dirty="0"/>
              <a:t>The conclusion is very helpful in terms of two things compared to the raw log data collected. First, we know who the attacker is. Second, we know this is a critical incident, and therefore it must be given a high priority.</a:t>
            </a:r>
            <a:endParaRPr lang="en-US" dirty="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6B1E55D2-1A0B-4224-8D27-848FAD111328}" type="slidenum">
              <a:rPr lang="en-US" smtClean="0"/>
            </a:fld>
            <a:endParaRPr lang="en-US"/>
          </a:p>
        </p:txBody>
      </p:sp>
      <p:sp>
        <p:nvSpPr>
          <p:cNvPr id="31747" name="Rectangle 2"/>
          <p:cNvSpPr>
            <a:spLocks noGrp="1" noRot="1" noChangeAspect="1" noChangeArrowheads="1" noTextEdit="1"/>
          </p:cNvSpPr>
          <p:nvPr>
            <p:ph type="sldImg"/>
          </p:nvPr>
        </p:nvSpPr>
        <p:spPr/>
      </p:sp>
      <p:sp>
        <p:nvSpPr>
          <p:cNvPr id="31748" name="Rectangle 3"/>
          <p:cNvSpPr>
            <a:spLocks noGrp="1" noChangeArrowheads="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b="0" dirty="0"/>
              <a:t>It is great that we can conclude that user Joe is DoS attacking the company web server. It makes more sense f</a:t>
            </a:r>
            <a:r>
              <a:rPr lang="en-US" sz="1200" b="0" i="0" kern="1200" dirty="0">
                <a:solidFill>
                  <a:schemeClr val="tx1"/>
                </a:solidFill>
                <a:effectLst/>
                <a:latin typeface="Times New Roman" pitchFamily="18" charset="0"/>
                <a:ea typeface="+mn-ea"/>
                <a:cs typeface="+mn-cs"/>
              </a:rPr>
              <a:t>rom a system admin point of view.</a:t>
            </a:r>
            <a:endParaRPr lang="en-US" b="0" dirty="0"/>
          </a:p>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FC20A6E7-7DE0-4D93-BA11-C1840C829E70}" type="slidenum">
              <a:rPr lang="zh-CN" altLang="en-US"/>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A11E7E82-96AE-4C47-B5C6-4E4AADD33C69}" type="slidenum">
              <a:rPr lang="zh-CN" altLang="en-US"/>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362700" y="228600"/>
            <a:ext cx="1943100" cy="60198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533400" y="228600"/>
            <a:ext cx="5676900" cy="60198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E5D86978-CD24-4A2A-BC96-DBE50B3A65BD}" type="slidenum">
              <a:rPr lang="zh-CN" altLang="en-US"/>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33400" y="228600"/>
            <a:ext cx="7772400" cy="1143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533400" y="1600200"/>
            <a:ext cx="3810000" cy="4648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495800" y="1600200"/>
            <a:ext cx="3810000" cy="4648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58927B82-1D0F-4327-8B0B-C89A5DDD69C6}" type="slidenum">
              <a:rPr lang="zh-CN" altLang="en-US"/>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33400" y="228600"/>
            <a:ext cx="7772400" cy="1143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533400" y="1600200"/>
            <a:ext cx="3810000" cy="4648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495800" y="1600200"/>
            <a:ext cx="3810000" cy="22479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495800" y="4000500"/>
            <a:ext cx="3810000" cy="22479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zh-CN" altLang="en-US"/>
          </a:p>
        </p:txBody>
      </p:sp>
      <p:sp>
        <p:nvSpPr>
          <p:cNvPr id="8" name="Rectangle 6"/>
          <p:cNvSpPr>
            <a:spLocks noGrp="1" noChangeArrowheads="1"/>
          </p:cNvSpPr>
          <p:nvPr>
            <p:ph type="sldNum" sz="quarter" idx="12"/>
          </p:nvPr>
        </p:nvSpPr>
        <p:spPr/>
        <p:txBody>
          <a:bodyPr/>
          <a:lstStyle>
            <a:lvl1pPr>
              <a:defRPr/>
            </a:lvl1pPr>
          </a:lstStyle>
          <a:p>
            <a:pPr>
              <a:defRPr/>
            </a:pPr>
            <a:fld id="{AC8D2FC0-C7CA-45B1-A849-3A7637DEE9A6}" type="slidenum">
              <a:rPr lang="zh-CN" altLang="en-US"/>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a:t>Click to edit Master title style</a:t>
            </a:r>
            <a:endParaRPr lang="en-CA"/>
          </a:p>
        </p:txBody>
      </p:sp>
      <p:sp>
        <p:nvSpPr>
          <p:cNvPr id="3" name="ClipArt Placeholder 2"/>
          <p:cNvSpPr>
            <a:spLocks noGrp="1"/>
          </p:cNvSpPr>
          <p:nvPr>
            <p:ph type="clipArt" sz="half" idx="1"/>
          </p:nvPr>
        </p:nvSpPr>
        <p:spPr>
          <a:xfrm>
            <a:off x="533400" y="1600200"/>
            <a:ext cx="3810000" cy="4648200"/>
          </a:xfrm>
        </p:spPr>
        <p:txBody>
          <a:bodyPr/>
          <a:lstStyle/>
          <a:p>
            <a:pPr lvl="0"/>
            <a:endParaRPr lang="en-CA" noProof="0"/>
          </a:p>
        </p:txBody>
      </p:sp>
      <p:sp>
        <p:nvSpPr>
          <p:cNvPr id="4" name="Text Placeholder 3"/>
          <p:cNvSpPr>
            <a:spLocks noGrp="1"/>
          </p:cNvSpPr>
          <p:nvPr>
            <p:ph type="body" sz="half" idx="2"/>
          </p:nvPr>
        </p:nvSpPr>
        <p:spPr>
          <a:xfrm>
            <a:off x="4495800" y="1600200"/>
            <a:ext cx="3810000" cy="46482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CA"/>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9E377073-D518-4144-B8D1-FEA7A466417B}" type="slidenum">
              <a:rPr lang="zh-CN" altLang="en-US"/>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533400" y="228600"/>
            <a:ext cx="7772400" cy="60198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CA"/>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r>
              <a:rPr lang="en-US"/>
              <a:t>Network Security</a:t>
            </a:r>
            <a:endParaRPr lang="en-US"/>
          </a:p>
        </p:txBody>
      </p:sp>
      <p:sp>
        <p:nvSpPr>
          <p:cNvPr id="5" name="Slide Number Placeholder 4"/>
          <p:cNvSpPr>
            <a:spLocks noGrp="1"/>
          </p:cNvSpPr>
          <p:nvPr>
            <p:ph type="sldNum" sz="quarter" idx="12"/>
          </p:nvPr>
        </p:nvSpPr>
        <p:spPr/>
        <p:txBody>
          <a:bodyPr/>
          <a:lstStyle>
            <a:lvl1pPr>
              <a:defRPr/>
            </a:lvl1pPr>
          </a:lstStyle>
          <a:p>
            <a:pPr>
              <a:defRPr/>
            </a:pPr>
            <a:fld id="{1B6C148D-A780-45FC-BFCE-5F62921F7EFC}" type="slidenum">
              <a:rPr lang="en-US"/>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a:t>Click to edit Master title style</a:t>
            </a:r>
            <a:endParaRPr lang="en-CA"/>
          </a:p>
        </p:txBody>
      </p:sp>
      <p:sp>
        <p:nvSpPr>
          <p:cNvPr id="3" name="Table Placeholder 2"/>
          <p:cNvSpPr>
            <a:spLocks noGrp="1"/>
          </p:cNvSpPr>
          <p:nvPr>
            <p:ph type="tbl" idx="1"/>
          </p:nvPr>
        </p:nvSpPr>
        <p:spPr>
          <a:xfrm>
            <a:off x="533400" y="1600200"/>
            <a:ext cx="7772400" cy="4648200"/>
          </a:xfrm>
        </p:spPr>
        <p:txBody>
          <a:bodyPr/>
          <a:lstStyle/>
          <a:p>
            <a:pPr lvl="0"/>
            <a:endParaRPr lang="en-CA" noProof="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r>
              <a:rPr lang="en-US"/>
              <a:t>Network Security</a:t>
            </a:r>
            <a:endParaRPr lang="en-US">
              <a:latin typeface="Times New Roman" pitchFamily="18" charset="0"/>
            </a:endParaRPr>
          </a:p>
        </p:txBody>
      </p:sp>
      <p:sp>
        <p:nvSpPr>
          <p:cNvPr id="6" name="Rectangle 6"/>
          <p:cNvSpPr>
            <a:spLocks noGrp="1" noChangeArrowheads="1"/>
          </p:cNvSpPr>
          <p:nvPr>
            <p:ph type="sldNum" sz="quarter" idx="12"/>
          </p:nvPr>
        </p:nvSpPr>
        <p:spPr/>
        <p:txBody>
          <a:bodyPr/>
          <a:lstStyle>
            <a:lvl1pPr>
              <a:defRPr/>
            </a:lvl1pPr>
          </a:lstStyle>
          <a:p>
            <a:pPr>
              <a:defRPr/>
            </a:pPr>
            <a:fld id="{282AF3B9-E5DC-4629-9D45-294FE0BB92A8}"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lang="zh-CN" altLang="en-US" sz="4000" u="sng" dirty="0">
                <a:solidFill>
                  <a:schemeClr val="accent2"/>
                </a:solidFill>
                <a:latin typeface="+mj-lt"/>
                <a:ea typeface="SimSun" pitchFamily="2" charset="-122"/>
                <a:cs typeface="+mj-cs"/>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spcAft>
                <a:spcPts val="1200"/>
              </a:spcAft>
              <a:defRPr/>
            </a:lvl1pPr>
            <a:lvl2pPr>
              <a:spcAft>
                <a:spcPts val="600"/>
              </a:spcAft>
              <a:defRPr/>
            </a:lvl2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FDEF4AB8-EBD9-4FDD-BB48-A030665EC33D}" type="slidenum">
              <a:rPr lang="zh-CN" altLang="en-US"/>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EC788446-1423-480A-BD9C-6F556E461345}" type="slidenum">
              <a:rPr lang="zh-CN" altLang="en-US"/>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5334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49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DE39D7D4-2022-4416-A2A6-0A1F8ABA5A48}" type="slidenum">
              <a:rPr lang="zh-CN" altLang="en-US"/>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zh-CN" altLang="en-US"/>
          </a:p>
        </p:txBody>
      </p:sp>
      <p:sp>
        <p:nvSpPr>
          <p:cNvPr id="9" name="Rectangle 6"/>
          <p:cNvSpPr>
            <a:spLocks noGrp="1" noChangeArrowheads="1"/>
          </p:cNvSpPr>
          <p:nvPr>
            <p:ph type="sldNum" sz="quarter" idx="12"/>
          </p:nvPr>
        </p:nvSpPr>
        <p:spPr/>
        <p:txBody>
          <a:bodyPr/>
          <a:lstStyle>
            <a:lvl1pPr>
              <a:defRPr/>
            </a:lvl1pPr>
          </a:lstStyle>
          <a:p>
            <a:pPr>
              <a:defRPr/>
            </a:pPr>
            <a:fld id="{1165C153-5237-4D7A-A52B-8ADD9C274337}" type="slidenum">
              <a:rPr lang="zh-CN" altLang="en-US"/>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zh-CN" altLang="en-US"/>
          </a:p>
        </p:txBody>
      </p:sp>
      <p:sp>
        <p:nvSpPr>
          <p:cNvPr id="5" name="Rectangle 6"/>
          <p:cNvSpPr>
            <a:spLocks noGrp="1" noChangeArrowheads="1"/>
          </p:cNvSpPr>
          <p:nvPr>
            <p:ph type="sldNum" sz="quarter" idx="12"/>
          </p:nvPr>
        </p:nvSpPr>
        <p:spPr/>
        <p:txBody>
          <a:bodyPr/>
          <a:lstStyle>
            <a:lvl1pPr>
              <a:defRPr/>
            </a:lvl1pPr>
          </a:lstStyle>
          <a:p>
            <a:pPr>
              <a:defRPr/>
            </a:pPr>
            <a:fld id="{13A0E15B-98C7-4C5D-B587-B4528B5F6D00}" type="slidenum">
              <a:rPr lang="zh-CN" altLang="en-US"/>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zh-CN" altLang="en-US"/>
          </a:p>
        </p:txBody>
      </p:sp>
      <p:sp>
        <p:nvSpPr>
          <p:cNvPr id="4" name="Rectangle 6"/>
          <p:cNvSpPr>
            <a:spLocks noGrp="1" noChangeArrowheads="1"/>
          </p:cNvSpPr>
          <p:nvPr>
            <p:ph type="sldNum" sz="quarter" idx="12"/>
          </p:nvPr>
        </p:nvSpPr>
        <p:spPr/>
        <p:txBody>
          <a:bodyPr/>
          <a:lstStyle>
            <a:lvl1pPr>
              <a:defRPr/>
            </a:lvl1pPr>
          </a:lstStyle>
          <a:p>
            <a:pPr>
              <a:defRPr/>
            </a:pPr>
            <a:fld id="{FCC5876B-A3BC-48BF-9710-C9C11EEB7A36}" type="slidenum">
              <a:rPr lang="zh-CN" altLang="en-US"/>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F2378657-7B70-439E-8389-97653C359D73}" type="slidenum">
              <a:rPr lang="zh-CN" altLang="en-US"/>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4B58A9D5-2BE5-49B0-80D8-6497B37E9A98}" type="slidenum">
              <a:rPr lang="zh-CN" altLang="en-US"/>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533400" y="228600"/>
            <a:ext cx="7772400" cy="1143000"/>
          </a:xfrm>
          <a:prstGeom prst="rect">
            <a:avLst/>
          </a:prstGeom>
          <a:noFill/>
          <a:ln w="9525">
            <a:noFill/>
            <a:miter lim="800000"/>
          </a:ln>
        </p:spPr>
        <p:txBody>
          <a:bodyPr vert="horz" wrap="square" lIns="91440" tIns="45720" rIns="91440" bIns="45720" numCol="1" anchor="ctr" anchorCtr="0" compatLnSpc="1"/>
          <a:lstStyle/>
          <a:p>
            <a:pPr lvl="0"/>
            <a:r>
              <a:rPr lang="en-US" altLang="zh-CN"/>
              <a:t>Click to edit Master title style</a:t>
            </a:r>
            <a:endParaRPr lang="en-US" altLang="zh-CN"/>
          </a:p>
        </p:txBody>
      </p:sp>
      <p:sp>
        <p:nvSpPr>
          <p:cNvPr id="6147" name="Rectangle 3"/>
          <p:cNvSpPr>
            <a:spLocks noGrp="1" noChangeArrowheads="1"/>
          </p:cNvSpPr>
          <p:nvPr>
            <p:ph type="body" idx="1"/>
          </p:nvPr>
        </p:nvSpPr>
        <p:spPr bwMode="auto">
          <a:xfrm>
            <a:off x="533400" y="1600200"/>
            <a:ext cx="7772400" cy="4648200"/>
          </a:xfrm>
          <a:prstGeom prst="rect">
            <a:avLst/>
          </a:prstGeom>
          <a:noFill/>
          <a:ln w="9525">
            <a:noFill/>
            <a:miter lim="800000"/>
          </a:ln>
        </p:spPr>
        <p:txBody>
          <a:bodyPr vert="horz" wrap="square" lIns="91440" tIns="45720" rIns="91440" bIns="45720" numCol="1" anchor="t" anchorCtr="0" compatLnSpc="1"/>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en-US" altLang="zh-CN"/>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ln>
          <a:effectLst/>
        </p:spPr>
        <p:txBody>
          <a:bodyPr vert="horz" wrap="square" lIns="91440" tIns="45720" rIns="91440" bIns="45720" numCol="1" anchor="t" anchorCtr="0" compatLnSpc="1"/>
          <a:lstStyle>
            <a:lvl1pPr>
              <a:spcBef>
                <a:spcPct val="0"/>
              </a:spcBef>
              <a:buClrTx/>
              <a:buSzTx/>
              <a:buFontTx/>
              <a:buNone/>
              <a:defRPr sz="1400">
                <a:latin typeface="Times New Roman" pitchFamily="18" charset="0"/>
                <a:ea typeface="SimSun"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5410200" y="6400800"/>
            <a:ext cx="2895600" cy="457200"/>
          </a:xfrm>
          <a:prstGeom prst="rect">
            <a:avLst/>
          </a:prstGeom>
          <a:noFill/>
          <a:ln w="9525">
            <a:noFill/>
            <a:miter lim="800000"/>
          </a:ln>
          <a:effectLst/>
        </p:spPr>
        <p:txBody>
          <a:bodyPr vert="horz" wrap="square" lIns="91440" tIns="45720" rIns="91440" bIns="45720" numCol="1" anchor="t" anchorCtr="0" compatLnSpc="1"/>
          <a:lstStyle>
            <a:lvl1pPr algn="r">
              <a:spcBef>
                <a:spcPct val="0"/>
              </a:spcBef>
              <a:buClrTx/>
              <a:buSzTx/>
              <a:buFontTx/>
              <a:buNone/>
              <a:defRPr sz="1400">
                <a:latin typeface="Times New Roman" pitchFamily="18" charset="0"/>
                <a:ea typeface="SimSun" pitchFamily="2" charset="-122"/>
              </a:defRPr>
            </a:lvl1pPr>
          </a:lstStyle>
          <a:p>
            <a:pPr>
              <a:defRPr/>
            </a:pPr>
            <a:endParaRPr lang="zh-CN" altLang="en-US"/>
          </a:p>
        </p:txBody>
      </p:sp>
      <p:sp>
        <p:nvSpPr>
          <p:cNvPr id="1030" name="Rectangle 6"/>
          <p:cNvSpPr>
            <a:spLocks noGrp="1" noChangeArrowheads="1"/>
          </p:cNvSpPr>
          <p:nvPr>
            <p:ph type="sldNum" sz="quarter" idx="4"/>
          </p:nvPr>
        </p:nvSpPr>
        <p:spPr bwMode="auto">
          <a:xfrm>
            <a:off x="7994650" y="6400800"/>
            <a:ext cx="768350" cy="457200"/>
          </a:xfrm>
          <a:prstGeom prst="rect">
            <a:avLst/>
          </a:prstGeom>
          <a:noFill/>
          <a:ln w="9525">
            <a:noFill/>
            <a:miter lim="800000"/>
          </a:ln>
          <a:effectLst/>
        </p:spPr>
        <p:txBody>
          <a:bodyPr vert="horz" wrap="square" lIns="91440" tIns="45720" rIns="91440" bIns="45720" numCol="1" anchor="t" anchorCtr="0" compatLnSpc="1"/>
          <a:lstStyle>
            <a:lvl1pPr algn="r">
              <a:spcBef>
                <a:spcPct val="0"/>
              </a:spcBef>
              <a:buClrTx/>
              <a:buSzTx/>
              <a:buFontTx/>
              <a:buNone/>
              <a:defRPr sz="1400">
                <a:latin typeface="Times New Roman" pitchFamily="18" charset="0"/>
                <a:ea typeface="SimSun" pitchFamily="2" charset="-122"/>
              </a:defRPr>
            </a:lvl1pPr>
          </a:lstStyle>
          <a:p>
            <a:pPr>
              <a:defRPr/>
            </a:pPr>
            <a:fld id="{C41502AA-7361-4411-868E-F494F4D0C113}" type="slidenum">
              <a:rPr lang="zh-CN" altLang="en-US"/>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dt="0"/>
  <p:txStyles>
    <p:titleStyle>
      <a:lvl1pPr algn="l" rtl="0" eaLnBrk="0" fontAlgn="base" hangingPunct="0">
        <a:spcBef>
          <a:spcPct val="0"/>
        </a:spcBef>
        <a:spcAft>
          <a:spcPct val="0"/>
        </a:spcAft>
        <a:defRPr sz="4000" u="sng">
          <a:solidFill>
            <a:schemeClr val="accent2"/>
          </a:solidFill>
          <a:latin typeface="+mj-lt"/>
          <a:ea typeface="+mj-ea"/>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anose="05000000000000000000"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5.xml"/><Relationship Id="rId2" Type="http://schemas.openxmlformats.org/officeDocument/2006/relationships/image" Target="../media/image2.jpeg"/><Relationship Id="rId1" Type="http://schemas.openxmlformats.org/officeDocument/2006/relationships/image" Target="../media/image1.GIF"/></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35.png"/><Relationship Id="rId1" Type="http://schemas.openxmlformats.org/officeDocument/2006/relationships/image" Target="../media/image34.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image" Target="../media/image36.png"/><Relationship Id="rId1" Type="http://schemas.openxmlformats.org/officeDocument/2006/relationships/image" Target="../media/image34.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xml"/><Relationship Id="rId2" Type="http://schemas.openxmlformats.org/officeDocument/2006/relationships/image" Target="../media/image38.png"/><Relationship Id="rId1" Type="http://schemas.openxmlformats.org/officeDocument/2006/relationships/image" Target="../media/image37.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7.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image" Target="../media/image37.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6.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wmf"/></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45.png"/></Relationships>
</file>

<file path=ppt/slides/_rels/slide2.xml.rels><?xml version="1.0" encoding="UTF-8" standalone="yes"?>
<Relationships xmlns="http://schemas.openxmlformats.org/package/2006/relationships"><Relationship Id="rId9" Type="http://schemas.openxmlformats.org/officeDocument/2006/relationships/image" Target="../media/image7.jpeg"/><Relationship Id="rId8" Type="http://schemas.openxmlformats.org/officeDocument/2006/relationships/image" Target="../media/image6.jpeg"/><Relationship Id="rId7" Type="http://schemas.openxmlformats.org/officeDocument/2006/relationships/hyperlink" Target="http://images.google.ca/imgres?imgurl=http://foodpages.ca/itemimmgs/thumb_51926_ItsAllGood_.jpg&amp;imgrefurl=http://foodpages.ca/itsallgood&amp;h=299&amp;w=400&amp;sz=21&amp;hl=en&amp;start=2&amp;usg=__qpo0VX_hrn4tECcz6kb9Mg-LmFI=&amp;tbnid=nFK-525Sg57OeM:&amp;tbnh=93&amp;tbnw=124&amp;prev=/images?q=good&amp;gbv=2&amp;hl=en" TargetMode="External"/><Relationship Id="rId6" Type="http://schemas.openxmlformats.org/officeDocument/2006/relationships/image" Target="../media/image5.jpeg"/><Relationship Id="rId5" Type="http://schemas.openxmlformats.org/officeDocument/2006/relationships/hyperlink" Target="http://images.google.ca/imgres?imgurl=http://www.techcrunch.com/wp-content/google_facebook1.png&amp;imgrefurl=http://www.techcrunch.com/2007/11/21/facebook-stealing-googlers-at-an-alarming-rate/&amp;h=408&amp;w=300&amp;sz=125&amp;hl=en&amp;start=6&amp;usg=__1GAb9dP4uI_lNowjQ8OHGgWqXn0=&amp;tbnid=EJA2Qyf1cihyDM:&amp;tbnh=125&amp;tbnw=92&amp;prev=/images?q=facebook&amp;gbv=2&amp;hl=en" TargetMode="External"/><Relationship Id="rId4" Type="http://schemas.openxmlformats.org/officeDocument/2006/relationships/image" Target="../media/image4.emf"/><Relationship Id="rId3" Type="http://schemas.openxmlformats.org/officeDocument/2006/relationships/oleObject" Target="../embeddings/oleObject1.bin"/><Relationship Id="rId2" Type="http://schemas.openxmlformats.org/officeDocument/2006/relationships/image" Target="../media/image3.jpeg"/><Relationship Id="rId13" Type="http://schemas.openxmlformats.org/officeDocument/2006/relationships/notesSlide" Target="../notesSlides/notesSlide2.xml"/><Relationship Id="rId12" Type="http://schemas.openxmlformats.org/officeDocument/2006/relationships/vmlDrawing" Target="../drawings/vmlDrawing1.vml"/><Relationship Id="rId11" Type="http://schemas.openxmlformats.org/officeDocument/2006/relationships/slideLayout" Target="../slideLayouts/slideLayout15.xml"/><Relationship Id="rId10" Type="http://schemas.openxmlformats.org/officeDocument/2006/relationships/image" Target="../media/image8.jpeg"/><Relationship Id="rId1" Type="http://schemas.openxmlformats.org/officeDocument/2006/relationships/hyperlink" Target="http://images.google.ca/imgres?imgurl=http://i7.photobucket.com/albums/y273/Warstars77/internet_addiction.jpg&amp;imgrefurl=http://tec-knowledgy.blogspot.com/2007_04_01_archive.html&amp;h=380&amp;w=350&amp;sz=22&amp;hl=en&amp;start=12&amp;usg=__0a7Mbi7Re-dsSeFtdItOrX6CBbs=&amp;tbnid=Cj7oCJaRfWAIxM:&amp;tbnh=123&amp;tbnw=113&amp;prev=/images?q=Internet+addiction&amp;gbv=2&amp;hl=en" TargetMode="External"/></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2.xml"/><Relationship Id="rId4" Type="http://schemas.openxmlformats.org/officeDocument/2006/relationships/image" Target="../media/image46.png"/><Relationship Id="rId3" Type="http://schemas.openxmlformats.org/officeDocument/2006/relationships/image" Target="../media/image16.jpeg"/><Relationship Id="rId2" Type="http://schemas.openxmlformats.org/officeDocument/2006/relationships/hyperlink" Target="http://images.google.ca/imgres?imgurl=http://www.websitesecurityinformer.com/wp-content/uploads/2007/11/phishing.jpg&amp;imgrefurl=http://www.websitesecurityinformer.com/&amp;h=286&amp;w=330&amp;sz=102&amp;hl=en&amp;start=3&amp;tbnid=2rphDfjuQrEA6M:&amp;tbnh=103&amp;tbnw=119&amp;prev=/images?q=phishing&amp;gbv=2&amp;hl=en" TargetMode="External"/><Relationship Id="rId1"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5.xml"/><Relationship Id="rId1" Type="http://schemas.openxmlformats.org/officeDocument/2006/relationships/image" Target="../media/image48.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xml"/><Relationship Id="rId2" Type="http://schemas.openxmlformats.org/officeDocument/2006/relationships/image" Target="../media/image50.GIF"/><Relationship Id="rId1" Type="http://schemas.openxmlformats.org/officeDocument/2006/relationships/image" Target="../media/image4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xml"/><Relationship Id="rId2" Type="http://schemas.openxmlformats.org/officeDocument/2006/relationships/image" Target="../media/image52.jpeg"/><Relationship Id="rId1" Type="http://schemas.openxmlformats.org/officeDocument/2006/relationships/image" Target="../media/image51.jpe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7.xml"/><Relationship Id="rId2" Type="http://schemas.openxmlformats.org/officeDocument/2006/relationships/image" Target="../media/image54.jpeg"/><Relationship Id="rId1" Type="http://schemas.openxmlformats.org/officeDocument/2006/relationships/image" Target="../media/image53.jpeg"/></Relationships>
</file>

<file path=ppt/slides/_rels/slide26.xml.rels><?xml version="1.0" encoding="UTF-8" standalone="yes"?>
<Relationships xmlns="http://schemas.openxmlformats.org/package/2006/relationships"><Relationship Id="rId9" Type="http://schemas.openxmlformats.org/officeDocument/2006/relationships/image" Target="../media/image59.jpeg"/><Relationship Id="rId8" Type="http://schemas.openxmlformats.org/officeDocument/2006/relationships/oleObject" Target="../embeddings/oleObject6.bin"/><Relationship Id="rId7" Type="http://schemas.openxmlformats.org/officeDocument/2006/relationships/image" Target="../media/image58.jpeg"/><Relationship Id="rId6" Type="http://schemas.openxmlformats.org/officeDocument/2006/relationships/image" Target="../media/image57.png"/><Relationship Id="rId5" Type="http://schemas.openxmlformats.org/officeDocument/2006/relationships/oleObject" Target="../embeddings/oleObject5.bin"/><Relationship Id="rId4" Type="http://schemas.openxmlformats.org/officeDocument/2006/relationships/image" Target="../media/image56.emf"/><Relationship Id="rId3" Type="http://schemas.openxmlformats.org/officeDocument/2006/relationships/oleObject" Target="../embeddings/oleObject4.bin"/><Relationship Id="rId2" Type="http://schemas.openxmlformats.org/officeDocument/2006/relationships/image" Target="../media/image55.png"/><Relationship Id="rId15" Type="http://schemas.openxmlformats.org/officeDocument/2006/relationships/notesSlide" Target="../notesSlides/notesSlide25.xml"/><Relationship Id="rId14" Type="http://schemas.openxmlformats.org/officeDocument/2006/relationships/vmlDrawing" Target="../drawings/vmlDrawing3.vml"/><Relationship Id="rId13" Type="http://schemas.openxmlformats.org/officeDocument/2006/relationships/slideLayout" Target="../slideLayouts/slideLayout13.xml"/><Relationship Id="rId12" Type="http://schemas.openxmlformats.org/officeDocument/2006/relationships/image" Target="../media/image62.emf"/><Relationship Id="rId11" Type="http://schemas.openxmlformats.org/officeDocument/2006/relationships/image" Target="../media/image61.png"/><Relationship Id="rId10" Type="http://schemas.openxmlformats.org/officeDocument/2006/relationships/image" Target="../media/image60.jpeg"/><Relationship Id="rId1" Type="http://schemas.openxmlformats.org/officeDocument/2006/relationships/oleObject" Target="../embeddings/oleObject3.bin"/></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26.xml"/><Relationship Id="rId7" Type="http://schemas.openxmlformats.org/officeDocument/2006/relationships/slideLayout" Target="../slideLayouts/slideLayout7.xml"/><Relationship Id="rId6" Type="http://schemas.openxmlformats.org/officeDocument/2006/relationships/image" Target="../media/image65.jpeg"/><Relationship Id="rId5" Type="http://schemas.openxmlformats.org/officeDocument/2006/relationships/hyperlink" Target="http://images.google.ca/imgres?imgurl=http://agiletools.files.wordpress.com/2007/12/problem.jpg&amp;imgrefurl=http://gilkalai.wordpress.com/feed/&amp;h=373&amp;w=500&amp;sz=87&amp;hl=en&amp;start=1&amp;usg=__8YcyWO2V9FBxqsuRPen0T7jFZjY=&amp;tbnid=sKpCg8mfaUhT_M:&amp;tbnh=97&amp;tbnw=130&amp;prev=/images?q=problem&amp;gbv=2&amp;hl=en" TargetMode="External"/><Relationship Id="rId4" Type="http://schemas.openxmlformats.org/officeDocument/2006/relationships/image" Target="../media/image64.jpeg"/><Relationship Id="rId3" Type="http://schemas.openxmlformats.org/officeDocument/2006/relationships/hyperlink" Target="http://images.google.ca/imgres?imgurl=http://i00.twenga.com/p/98/62/39862vb.png&amp;imgrefurl=http://www.twenga.co.uk/prices-Intrusion-Detection-System-Network-Module-CISCO-Control-processor-39862-0&amp;h=290&amp;w=290&amp;sz=13&amp;hl=en&amp;start=22&amp;usg=__vLTLNyAdRnptjkYWo-ZEx4hrdeA=&amp;tbnid=L9gkueS2OofUUM:&amp;tbnh=115&amp;tbnw=115&amp;prev=/images?q=Intrusion+detection+system&amp;start=18&amp;gbv=2&amp;ndsp=18&amp;hl=en&amp;sa=N" TargetMode="External"/><Relationship Id="rId2" Type="http://schemas.openxmlformats.org/officeDocument/2006/relationships/image" Target="../media/image62.emf"/><Relationship Id="rId1" Type="http://schemas.openxmlformats.org/officeDocument/2006/relationships/image" Target="../media/image63.jpe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vmlDrawing" Target="../drawings/vmlDrawing4.vml"/><Relationship Id="rId4" Type="http://schemas.openxmlformats.org/officeDocument/2006/relationships/slideLayout" Target="../slideLayouts/slideLayout6.xml"/><Relationship Id="rId3" Type="http://schemas.openxmlformats.org/officeDocument/2006/relationships/image" Target="../media/image51.jpeg"/><Relationship Id="rId2" Type="http://schemas.openxmlformats.org/officeDocument/2006/relationships/image" Target="../media/image66.emf"/><Relationship Id="rId1" Type="http://schemas.openxmlformats.org/officeDocument/2006/relationships/oleObject" Target="../embeddings/oleObject7.bin"/></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7.xml"/><Relationship Id="rId3" Type="http://schemas.openxmlformats.org/officeDocument/2006/relationships/image" Target="../media/image62.emf"/><Relationship Id="rId2" Type="http://schemas.openxmlformats.org/officeDocument/2006/relationships/image" Target="../media/image63.jpeg"/><Relationship Id="rId1" Type="http://schemas.openxmlformats.org/officeDocument/2006/relationships/image" Target="../media/image52.jpeg"/></Relationships>
</file>

<file path=ppt/slides/_rels/slide3.xml.rels><?xml version="1.0" encoding="UTF-8" standalone="yes"?>
<Relationships xmlns="http://schemas.openxmlformats.org/package/2006/relationships"><Relationship Id="rId9" Type="http://schemas.openxmlformats.org/officeDocument/2006/relationships/hyperlink" Target="http://images.google.ca/imgres?imgurl=http://images.newsfactor.com/images/id/171/story-cybercrime-3.jpg&amp;imgrefurl=http://www.newsfactor.com/perl/story/7050.html&amp;h=124&amp;w=172&amp;sz=15&amp;hl=en&amp;start=22&amp;tbnid=1VDmGBLMam5K6M:&amp;tbnh=72&amp;tbnw=100&amp;prev=/images?q=DoS+attack+mafiaboy&amp;start=20&amp;gbv=2&amp;ndsp=20&amp;svnum=10&amp;hl=en&amp;newwindow=1&amp;sa=N" TargetMode="External"/><Relationship Id="rId8" Type="http://schemas.openxmlformats.org/officeDocument/2006/relationships/image" Target="../media/image14.wmf"/><Relationship Id="rId7" Type="http://schemas.openxmlformats.org/officeDocument/2006/relationships/image" Target="../media/image13.jpeg"/><Relationship Id="rId6" Type="http://schemas.openxmlformats.org/officeDocument/2006/relationships/image" Target="../media/image12.png"/><Relationship Id="rId5" Type="http://schemas.openxmlformats.org/officeDocument/2006/relationships/image" Target="../media/image11.wmf"/><Relationship Id="rId4" Type="http://schemas.openxmlformats.org/officeDocument/2006/relationships/oleObject" Target="../embeddings/oleObject2.bin"/><Relationship Id="rId3" Type="http://schemas.openxmlformats.org/officeDocument/2006/relationships/image" Target="../media/image10.jpeg"/><Relationship Id="rId2" Type="http://schemas.openxmlformats.org/officeDocument/2006/relationships/image" Target="../media/image9.jpeg"/><Relationship Id="rId18" Type="http://schemas.openxmlformats.org/officeDocument/2006/relationships/notesSlide" Target="../notesSlides/notesSlide3.xml"/><Relationship Id="rId17" Type="http://schemas.openxmlformats.org/officeDocument/2006/relationships/vmlDrawing" Target="../drawings/vmlDrawing2.vml"/><Relationship Id="rId16" Type="http://schemas.openxmlformats.org/officeDocument/2006/relationships/slideLayout" Target="../slideLayouts/slideLayout2.xml"/><Relationship Id="rId15" Type="http://schemas.openxmlformats.org/officeDocument/2006/relationships/image" Target="../media/image18.png"/><Relationship Id="rId14" Type="http://schemas.openxmlformats.org/officeDocument/2006/relationships/hyperlink" Target="http://upload.wikimedia.org/wikipedia/commons/e/e7/Man_in_the_middle_attack.svg" TargetMode="External"/><Relationship Id="rId13" Type="http://schemas.openxmlformats.org/officeDocument/2006/relationships/image" Target="../media/image17.jpeg"/><Relationship Id="rId12" Type="http://schemas.openxmlformats.org/officeDocument/2006/relationships/image" Target="../media/image16.jpeg"/><Relationship Id="rId11" Type="http://schemas.openxmlformats.org/officeDocument/2006/relationships/hyperlink" Target="http://images.google.ca/imgres?imgurl=http://www.websitesecurityinformer.com/wp-content/uploads/2007/11/phishing.jpg&amp;imgrefurl=http://www.websitesecurityinformer.com/&amp;h=286&amp;w=330&amp;sz=102&amp;hl=en&amp;start=3&amp;tbnid=2rphDfjuQrEA6M:&amp;tbnh=103&amp;tbnw=119&amp;prev=/images?q=phishing&amp;gbv=2&amp;hl=en" TargetMode="External"/><Relationship Id="rId10" Type="http://schemas.openxmlformats.org/officeDocument/2006/relationships/image" Target="../media/image15.jpeg"/><Relationship Id="rId1" Type="http://schemas.openxmlformats.org/officeDocument/2006/relationships/hyperlink" Target="http://images.google.ca/imgres?imgurl=http://www.bantransfats.com/images/Bad%20Fats%20Brothers.jpg&amp;imgrefurl=http://www.bantransfats.com/&amp;h=800&amp;w=800&amp;sz=57&amp;hl=en&amp;start=12&amp;usg=__IvpRCmIeoyyVbZTi58JMz1LfgTU=&amp;tbnid=l64NN4SAyN_XxM:&amp;tbnh=143&amp;tbnw=143&amp;prev=/images?q=bad&amp;gbv=2&amp;hl=en" TargetMode="External"/></Relationships>
</file>

<file path=ppt/slides/_rels/slide30.xml.rels><?xml version="1.0" encoding="UTF-8" standalone="yes"?>
<Relationships xmlns="http://schemas.openxmlformats.org/package/2006/relationships"><Relationship Id="rId9" Type="http://schemas.openxmlformats.org/officeDocument/2006/relationships/notesSlide" Target="../notesSlides/notesSlide29.xml"/><Relationship Id="rId8" Type="http://schemas.openxmlformats.org/officeDocument/2006/relationships/slideLayout" Target="../slideLayouts/slideLayout7.xml"/><Relationship Id="rId7" Type="http://schemas.openxmlformats.org/officeDocument/2006/relationships/image" Target="../media/image69.png"/><Relationship Id="rId6" Type="http://schemas.openxmlformats.org/officeDocument/2006/relationships/image" Target="../media/image52.jpeg"/><Relationship Id="rId5" Type="http://schemas.openxmlformats.org/officeDocument/2006/relationships/image" Target="../media/image68.png"/><Relationship Id="rId4" Type="http://schemas.openxmlformats.org/officeDocument/2006/relationships/hyperlink" Target="http://www.networkcritical.com/groupDisplay.asp?nGroupId=36" TargetMode="External"/><Relationship Id="rId3" Type="http://schemas.openxmlformats.org/officeDocument/2006/relationships/image" Target="../media/image67.png"/><Relationship Id="rId2" Type="http://schemas.openxmlformats.org/officeDocument/2006/relationships/hyperlink" Target="http://www.networkcritical.com/groupDisplay.asp?nGroupId=75" TargetMode="External"/><Relationship Id="rId1" Type="http://schemas.openxmlformats.org/officeDocument/2006/relationships/image" Target="../media/image63.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image" Target="../media/image63.jpe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7.xml"/><Relationship Id="rId2" Type="http://schemas.openxmlformats.org/officeDocument/2006/relationships/image" Target="../media/image71.png"/><Relationship Id="rId1" Type="http://schemas.openxmlformats.org/officeDocument/2006/relationships/image" Target="../media/image70.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image" Target="../media/image72.png"/></Relationships>
</file>

<file path=ppt/slides/_rels/slide34.xml.rels><?xml version="1.0" encoding="UTF-8" standalone="yes"?>
<Relationships xmlns="http://schemas.openxmlformats.org/package/2006/relationships"><Relationship Id="rId7" Type="http://schemas.openxmlformats.org/officeDocument/2006/relationships/notesSlide" Target="../notesSlides/notesSlide33.xml"/><Relationship Id="rId6"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64.jpeg"/><Relationship Id="rId3" Type="http://schemas.openxmlformats.org/officeDocument/2006/relationships/hyperlink" Target="http://images.google.ca/imgres?imgurl=http://i00.twenga.com/p/98/62/39862vb.png&amp;imgrefurl=http://www.twenga.co.uk/prices-Intrusion-Detection-System-Network-Module-CISCO-Control-processor-39862-0&amp;h=290&amp;w=290&amp;sz=13&amp;hl=en&amp;start=22&amp;usg=__vLTLNyAdRnptjkYWo-ZEx4hrdeA=&amp;tbnid=L9gkueS2OofUUM:&amp;tbnh=115&amp;tbnw=115&amp;prev=/images?q=Intrusion+detection+system&amp;start=18&amp;gbv=2&amp;ndsp=18&amp;hl=en&amp;sa=N" TargetMode="External"/><Relationship Id="rId2" Type="http://schemas.openxmlformats.org/officeDocument/2006/relationships/image" Target="../media/image62.emf"/><Relationship Id="rId1" Type="http://schemas.openxmlformats.org/officeDocument/2006/relationships/image" Target="../media/image63.jpeg"/></Relationships>
</file>

<file path=ppt/slides/_rels/slide35.xml.rels><?xml version="1.0" encoding="UTF-8" standalone="yes"?>
<Relationships xmlns="http://schemas.openxmlformats.org/package/2006/relationships"><Relationship Id="rId6" Type="http://schemas.openxmlformats.org/officeDocument/2006/relationships/notesSlide" Target="../notesSlides/notesSlide34.xml"/><Relationship Id="rId5" Type="http://schemas.openxmlformats.org/officeDocument/2006/relationships/slideLayout" Target="../slideLayouts/slideLayout7.xml"/><Relationship Id="rId4" Type="http://schemas.openxmlformats.org/officeDocument/2006/relationships/image" Target="../media/image73.png"/><Relationship Id="rId3" Type="http://schemas.openxmlformats.org/officeDocument/2006/relationships/image" Target="../media/image62.emf"/><Relationship Id="rId2" Type="http://schemas.openxmlformats.org/officeDocument/2006/relationships/image" Target="../media/image63.jpeg"/><Relationship Id="rId1" Type="http://schemas.openxmlformats.org/officeDocument/2006/relationships/image" Target="../media/image72.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74.jpeg"/></Relationships>
</file>

<file path=ppt/slides/_rels/slide37.xml.rels><?xml version="1.0" encoding="UTF-8" standalone="yes"?>
<Relationships xmlns="http://schemas.openxmlformats.org/package/2006/relationships"><Relationship Id="rId7" Type="http://schemas.openxmlformats.org/officeDocument/2006/relationships/notesSlide" Target="../notesSlides/notesSlide36.xml"/><Relationship Id="rId6" Type="http://schemas.openxmlformats.org/officeDocument/2006/relationships/slideLayout" Target="../slideLayouts/slideLayout2.xml"/><Relationship Id="rId5" Type="http://schemas.openxmlformats.org/officeDocument/2006/relationships/image" Target="../media/image79.jpeg"/><Relationship Id="rId4" Type="http://schemas.openxmlformats.org/officeDocument/2006/relationships/image" Target="../media/image78.png"/><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image" Target="../media/image75.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2.xml"/><Relationship Id="rId2" Type="http://schemas.openxmlformats.org/officeDocument/2006/relationships/image" Target="../media/image79.jpeg"/><Relationship Id="rId1" Type="http://schemas.openxmlformats.org/officeDocument/2006/relationships/image" Target="../media/image8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20.jpeg"/><Relationship Id="rId1" Type="http://schemas.openxmlformats.org/officeDocument/2006/relationships/image" Target="../media/image19.png"/></Relationships>
</file>

<file path=ppt/slides/_rels/slide40.xml.rels><?xml version="1.0" encoding="UTF-8" standalone="yes"?>
<Relationships xmlns="http://schemas.openxmlformats.org/package/2006/relationships"><Relationship Id="rId7" Type="http://schemas.openxmlformats.org/officeDocument/2006/relationships/notesSlide" Target="../notesSlides/notesSlide39.xml"/><Relationship Id="rId6" Type="http://schemas.openxmlformats.org/officeDocument/2006/relationships/vmlDrawing" Target="../drawings/vmlDrawing5.vml"/><Relationship Id="rId5" Type="http://schemas.openxmlformats.org/officeDocument/2006/relationships/slideLayout" Target="../slideLayouts/slideLayout2.xml"/><Relationship Id="rId4" Type="http://schemas.openxmlformats.org/officeDocument/2006/relationships/image" Target="../media/image71.png"/><Relationship Id="rId3" Type="http://schemas.openxmlformats.org/officeDocument/2006/relationships/image" Target="../media/image82.png"/><Relationship Id="rId2" Type="http://schemas.openxmlformats.org/officeDocument/2006/relationships/image" Target="../media/image81.emf"/><Relationship Id="rId1" Type="http://schemas.openxmlformats.org/officeDocument/2006/relationships/oleObject" Target="../embeddings/oleObject8.bin"/></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vmlDrawing" Target="../drawings/vmlDrawing6.vml"/><Relationship Id="rId3" Type="http://schemas.openxmlformats.org/officeDocument/2006/relationships/slideLayout" Target="../slideLayouts/slideLayout2.xml"/><Relationship Id="rId2" Type="http://schemas.openxmlformats.org/officeDocument/2006/relationships/image" Target="../media/image81.emf"/><Relationship Id="rId1" Type="http://schemas.openxmlformats.org/officeDocument/2006/relationships/oleObject" Target="../embeddings/oleObject9.bin"/></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83.emf"/><Relationship Id="rId1" Type="http://schemas.openxmlformats.org/officeDocument/2006/relationships/oleObject" Target="../embeddings/oleObject10.bin"/></Relationships>
</file>

<file path=ppt/slides/_rels/slide43.xml.rels><?xml version="1.0" encoding="UTF-8" standalone="yes"?>
<Relationships xmlns="http://schemas.openxmlformats.org/package/2006/relationships"><Relationship Id="rId8" Type="http://schemas.openxmlformats.org/officeDocument/2006/relationships/notesSlide" Target="../notesSlides/notesSlide42.xml"/><Relationship Id="rId7" Type="http://schemas.openxmlformats.org/officeDocument/2006/relationships/vmlDrawing" Target="../drawings/vmlDrawing8.vml"/><Relationship Id="rId6" Type="http://schemas.openxmlformats.org/officeDocument/2006/relationships/slideLayout" Target="../slideLayouts/slideLayout6.xml"/><Relationship Id="rId5" Type="http://schemas.openxmlformats.org/officeDocument/2006/relationships/image" Target="../media/image71.png"/><Relationship Id="rId4" Type="http://schemas.openxmlformats.org/officeDocument/2006/relationships/image" Target="../media/image86.png"/><Relationship Id="rId3" Type="http://schemas.openxmlformats.org/officeDocument/2006/relationships/image" Target="../media/image85.jpeg"/><Relationship Id="rId2" Type="http://schemas.openxmlformats.org/officeDocument/2006/relationships/image" Target="../media/image84.emf"/><Relationship Id="rId1" Type="http://schemas.openxmlformats.org/officeDocument/2006/relationships/oleObject" Target="../embeddings/oleObject11.bin"/></Relationships>
</file>

<file path=ppt/slides/_rels/slide44.xml.rels><?xml version="1.0" encoding="UTF-8" standalone="yes"?>
<Relationships xmlns="http://schemas.openxmlformats.org/package/2006/relationships"><Relationship Id="rId7" Type="http://schemas.openxmlformats.org/officeDocument/2006/relationships/notesSlide" Target="../notesSlides/notesSlide43.xml"/><Relationship Id="rId6" Type="http://schemas.openxmlformats.org/officeDocument/2006/relationships/vmlDrawing" Target="../drawings/vmlDrawing9.vml"/><Relationship Id="rId5" Type="http://schemas.openxmlformats.org/officeDocument/2006/relationships/slideLayout" Target="../slideLayouts/slideLayout6.xml"/><Relationship Id="rId4" Type="http://schemas.openxmlformats.org/officeDocument/2006/relationships/image" Target="../media/image71.png"/><Relationship Id="rId3" Type="http://schemas.openxmlformats.org/officeDocument/2006/relationships/image" Target="../media/image88.GIF"/><Relationship Id="rId2" Type="http://schemas.openxmlformats.org/officeDocument/2006/relationships/image" Target="../media/image87.emf"/><Relationship Id="rId1" Type="http://schemas.openxmlformats.org/officeDocument/2006/relationships/oleObject" Target="../embeddings/oleObject12.bin"/></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89.jpe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image" Target="../media/image52.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image" Target="../media/image90.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22.jpeg"/><Relationship Id="rId1" Type="http://schemas.openxmlformats.org/officeDocument/2006/relationships/image" Target="../media/image21.png"/></Relationships>
</file>

<file path=ppt/slides/_rels/slide50.xml.rels><?xml version="1.0" encoding="UTF-8" standalone="yes"?>
<Relationships xmlns="http://schemas.openxmlformats.org/package/2006/relationships"><Relationship Id="rId5" Type="http://schemas.openxmlformats.org/officeDocument/2006/relationships/notesSlide" Target="../notesSlides/notesSlide49.xml"/><Relationship Id="rId4" Type="http://schemas.openxmlformats.org/officeDocument/2006/relationships/slideLayout" Target="../slideLayouts/slideLayout7.xml"/><Relationship Id="rId3" Type="http://schemas.openxmlformats.org/officeDocument/2006/relationships/image" Target="../media/image50.GIF"/><Relationship Id="rId2" Type="http://schemas.openxmlformats.org/officeDocument/2006/relationships/image" Target="../media/image91.jpeg"/><Relationship Id="rId1"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7.xml"/><Relationship Id="rId1" Type="http://schemas.openxmlformats.org/officeDocument/2006/relationships/image" Target="../media/image52.jpe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7.xml"/><Relationship Id="rId1" Type="http://schemas.openxmlformats.org/officeDocument/2006/relationships/image" Target="../media/image92.jpe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7.xml"/><Relationship Id="rId1" Type="http://schemas.openxmlformats.org/officeDocument/2006/relationships/image" Target="../media/image93.jpeg"/></Relationships>
</file>

<file path=ppt/slides/_rels/slide54.xml.rels><?xml version="1.0" encoding="UTF-8" standalone="yes"?>
<Relationships xmlns="http://schemas.openxmlformats.org/package/2006/relationships"><Relationship Id="rId5" Type="http://schemas.openxmlformats.org/officeDocument/2006/relationships/notesSlide" Target="../notesSlides/notesSlide53.xml"/><Relationship Id="rId4" Type="http://schemas.openxmlformats.org/officeDocument/2006/relationships/slideLayout" Target="../slideLayouts/slideLayout2.xml"/><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image" Target="../media/image94.GIF"/></Relationships>
</file>

<file path=ppt/slides/_rels/slide55.xml.rels><?xml version="1.0" encoding="UTF-8" standalone="yes"?>
<Relationships xmlns="http://schemas.openxmlformats.org/package/2006/relationships"><Relationship Id="rId7" Type="http://schemas.openxmlformats.org/officeDocument/2006/relationships/notesSlide" Target="../notesSlides/notesSlide54.xml"/><Relationship Id="rId6"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16.jpeg"/><Relationship Id="rId3" Type="http://schemas.openxmlformats.org/officeDocument/2006/relationships/hyperlink" Target="http://images.google.ca/imgres?imgurl=http://www.websitesecurityinformer.com/wp-content/uploads/2007/11/phishing.jpg&amp;imgrefurl=http://www.websitesecurityinformer.com/&amp;h=286&amp;w=330&amp;sz=102&amp;hl=en&amp;start=3&amp;tbnid=2rphDfjuQrEA6M:&amp;tbnh=103&amp;tbnw=119&amp;prev=/images?q=phishing&amp;gbv=2&amp;hl=en" TargetMode="External"/><Relationship Id="rId2" Type="http://schemas.openxmlformats.org/officeDocument/2006/relationships/image" Target="../media/image45.png"/><Relationship Id="rId1" Type="http://schemas.openxmlformats.org/officeDocument/2006/relationships/image" Target="../media/image97.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7.xml"/><Relationship Id="rId1" Type="http://schemas.openxmlformats.org/officeDocument/2006/relationships/image" Target="../media/image93.jpeg"/></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7.xml"/><Relationship Id="rId2" Type="http://schemas.openxmlformats.org/officeDocument/2006/relationships/image" Target="../media/image100.png"/><Relationship Id="rId1" Type="http://schemas.openxmlformats.org/officeDocument/2006/relationships/image" Target="../media/image99.GIF"/></Relationships>
</file>

<file path=ppt/slides/_rels/slide58.xml.rels><?xml version="1.0" encoding="UTF-8" standalone="yes"?>
<Relationships xmlns="http://schemas.openxmlformats.org/package/2006/relationships"><Relationship Id="rId5" Type="http://schemas.openxmlformats.org/officeDocument/2006/relationships/notesSlide" Target="../notesSlides/notesSlide57.xml"/><Relationship Id="rId4" Type="http://schemas.openxmlformats.org/officeDocument/2006/relationships/slideLayout" Target="../slideLayouts/slideLayout2.xml"/><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image" Target="../media/image101.jpeg"/></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58.xml"/><Relationship Id="rId3" Type="http://schemas.openxmlformats.org/officeDocument/2006/relationships/slideLayout" Target="../slideLayouts/slideLayout2.xml"/><Relationship Id="rId2" Type="http://schemas.openxmlformats.org/officeDocument/2006/relationships/image" Target="../media/image104.png"/><Relationship Id="rId1" Type="http://schemas.openxmlformats.org/officeDocument/2006/relationships/hyperlink" Target="http://www.smbtraining.com/blog/wp-content/uploads/2011/04/email-clip-art.png" TargetMode="Externa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5" Type="http://schemas.openxmlformats.org/officeDocument/2006/relationships/notesSlide" Target="../notesSlides/notesSlide60.xml"/><Relationship Id="rId4" Type="http://schemas.openxmlformats.org/officeDocument/2006/relationships/slideLayout" Target="../slideLayouts/slideLayout1.xml"/><Relationship Id="rId3" Type="http://schemas.openxmlformats.org/officeDocument/2006/relationships/image" Target="../media/image105.jpeg"/><Relationship Id="rId2" Type="http://schemas.openxmlformats.org/officeDocument/2006/relationships/image" Target="../media/image16.jpeg"/><Relationship Id="rId1" Type="http://schemas.openxmlformats.org/officeDocument/2006/relationships/hyperlink" Target="http://images.google.ca/imgres?imgurl=http://www.websitesecurityinformer.com/wp-content/uploads/2007/11/phishing.jpg&amp;imgrefurl=http://www.websitesecurityinformer.com/&amp;h=286&amp;w=330&amp;sz=102&amp;hl=en&amp;start=3&amp;tbnid=2rphDfjuQrEA6M:&amp;tbnh=103&amp;tbnw=119&amp;prev=/images?q=phishing&amp;gbv=2&amp;hl=en" TargetMode="External"/></Relationships>
</file>

<file path=ppt/slides/_rels/slide62.xml.rels><?xml version="1.0" encoding="UTF-8" standalone="yes"?>
<Relationships xmlns="http://schemas.openxmlformats.org/package/2006/relationships"><Relationship Id="rId4" Type="http://schemas.openxmlformats.org/officeDocument/2006/relationships/notesSlide" Target="../notesSlides/notesSlide61.xml"/><Relationship Id="rId3" Type="http://schemas.openxmlformats.org/officeDocument/2006/relationships/slideLayout" Target="../slideLayouts/slideLayout1.xml"/><Relationship Id="rId2" Type="http://schemas.openxmlformats.org/officeDocument/2006/relationships/image" Target="../media/image16.jpeg"/><Relationship Id="rId1" Type="http://schemas.openxmlformats.org/officeDocument/2006/relationships/hyperlink" Target="http://images.google.ca/imgres?imgurl=http://www.websitesecurityinformer.com/wp-content/uploads/2007/11/phishing.jpg&amp;imgrefurl=http://www.websitesecurityinformer.com/&amp;h=286&amp;w=330&amp;sz=102&amp;hl=en&amp;start=3&amp;tbnid=2rphDfjuQrEA6M:&amp;tbnh=103&amp;tbnw=119&amp;prev=/images?q=phishing&amp;gbv=2&amp;hl=en"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5" Type="http://schemas.openxmlformats.org/officeDocument/2006/relationships/notesSlide" Target="../notesSlides/notesSlide64.xml"/><Relationship Id="rId4" Type="http://schemas.openxmlformats.org/officeDocument/2006/relationships/slideLayout" Target="../slideLayouts/slideLayout2.xml"/><Relationship Id="rId3" Type="http://schemas.openxmlformats.org/officeDocument/2006/relationships/image" Target="../media/image107.png"/><Relationship Id="rId2" Type="http://schemas.openxmlformats.org/officeDocument/2006/relationships/image" Target="../media/image106.jpeg"/><Relationship Id="rId1" Type="http://schemas.openxmlformats.org/officeDocument/2006/relationships/image" Target="../media/image23.png"/></Relationships>
</file>

<file path=ppt/slides/_rels/slide66.xml.rels><?xml version="1.0" encoding="UTF-8" standalone="yes"?>
<Relationships xmlns="http://schemas.openxmlformats.org/package/2006/relationships"><Relationship Id="rId8" Type="http://schemas.openxmlformats.org/officeDocument/2006/relationships/notesSlide" Target="../notesSlides/notesSlide65.xml"/><Relationship Id="rId7" Type="http://schemas.openxmlformats.org/officeDocument/2006/relationships/slideLayout" Target="../slideLayouts/slideLayout7.xml"/><Relationship Id="rId6" Type="http://schemas.openxmlformats.org/officeDocument/2006/relationships/image" Target="../media/image112.jpeg"/><Relationship Id="rId5" Type="http://schemas.openxmlformats.org/officeDocument/2006/relationships/image" Target="../media/image111.jpeg"/><Relationship Id="rId4" Type="http://schemas.openxmlformats.org/officeDocument/2006/relationships/image" Target="../media/image110.jpeg"/><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image" Target="../media/image9.jpe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image" Target="../media/image113.png"/></Relationships>
</file>

<file path=ppt/slides/_rels/slide68.xml.rels><?xml version="1.0" encoding="UTF-8" standalone="yes"?>
<Relationships xmlns="http://schemas.openxmlformats.org/package/2006/relationships"><Relationship Id="rId9" Type="http://schemas.openxmlformats.org/officeDocument/2006/relationships/image" Target="../media/image111.jpeg"/><Relationship Id="rId8" Type="http://schemas.openxmlformats.org/officeDocument/2006/relationships/image" Target="../media/image116.jpeg"/><Relationship Id="rId7" Type="http://schemas.openxmlformats.org/officeDocument/2006/relationships/image" Target="../media/image115.GIF"/><Relationship Id="rId6" Type="http://schemas.openxmlformats.org/officeDocument/2006/relationships/image" Target="../media/image110.jpeg"/><Relationship Id="rId5" Type="http://schemas.openxmlformats.org/officeDocument/2006/relationships/image" Target="../media/image109.jpeg"/><Relationship Id="rId4" Type="http://schemas.openxmlformats.org/officeDocument/2006/relationships/image" Target="../media/image114.png"/><Relationship Id="rId3" Type="http://schemas.openxmlformats.org/officeDocument/2006/relationships/image" Target="../media/image113.png"/><Relationship Id="rId2" Type="http://schemas.openxmlformats.org/officeDocument/2006/relationships/image" Target="../media/image9.jpeg"/><Relationship Id="rId11" Type="http://schemas.openxmlformats.org/officeDocument/2006/relationships/notesSlide" Target="../notesSlides/notesSlide67.xml"/><Relationship Id="rId10" Type="http://schemas.openxmlformats.org/officeDocument/2006/relationships/slideLayout" Target="../slideLayouts/slideLayout2.xml"/><Relationship Id="rId1" Type="http://schemas.openxmlformats.org/officeDocument/2006/relationships/hyperlink" Target="http://images.google.ca/imgres?imgurl=http://www.bantransfats.com/images/Bad%20Fats%20Brothers.jpg&amp;imgrefurl=http://www.bantransfats.com/&amp;h=800&amp;w=800&amp;sz=57&amp;hl=en&amp;start=12&amp;usg=__IvpRCmIeoyyVbZTi58JMz1LfgTU=&amp;tbnid=l64NN4SAyN_XxM:&amp;tbnh=143&amp;tbnw=143&amp;prev=/images?q=bad&amp;gbv=2&amp;hl=en" TargetMode="Externa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7" Type="http://schemas.openxmlformats.org/officeDocument/2006/relationships/notesSlide" Target="../notesSlides/notesSlide70.xml"/><Relationship Id="rId6" Type="http://schemas.openxmlformats.org/officeDocument/2006/relationships/slideLayout" Target="../slideLayouts/slideLayout2.xml"/><Relationship Id="rId5" Type="http://schemas.openxmlformats.org/officeDocument/2006/relationships/image" Target="../media/image120.jpeg"/><Relationship Id="rId4" Type="http://schemas.openxmlformats.org/officeDocument/2006/relationships/image" Target="../media/image119.jpeg"/><Relationship Id="rId3" Type="http://schemas.openxmlformats.org/officeDocument/2006/relationships/hyperlink" Target="http://images.google.ca/imgres?imgurl=http://www.timeout.com/newyork/resizeImage/htdocs/export_images/616/616.x600.art.strange-magic.jpe.jpg&amp;imgrefurl=http://www.timeout.com/newyork/articles/art/9122/strange-magic&amp;h=480&amp;w=600&amp;sz=48&amp;hl=en&amp;start=6&amp;um=1&amp;usg=__p5c2dzmlhkUhGdAkO8ShkWHNIes=&amp;tbnid=MeycPO44-R679M:&amp;tbnh=108&amp;tbnw=135&amp;prev=/images?q=strange&amp;um=1&amp;hl=en" TargetMode="External"/><Relationship Id="rId2" Type="http://schemas.openxmlformats.org/officeDocument/2006/relationships/image" Target="../media/image118.png"/><Relationship Id="rId1" Type="http://schemas.openxmlformats.org/officeDocument/2006/relationships/image" Target="../media/image117.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7.xml"/><Relationship Id="rId1" Type="http://schemas.openxmlformats.org/officeDocument/2006/relationships/image" Target="../media/image121.jpeg"/></Relationships>
</file>

<file path=ppt/slides/_rels/slide73.xml.rels><?xml version="1.0" encoding="UTF-8" standalone="yes"?>
<Relationships xmlns="http://schemas.openxmlformats.org/package/2006/relationships"><Relationship Id="rId6" Type="http://schemas.openxmlformats.org/officeDocument/2006/relationships/notesSlide" Target="../notesSlides/notesSlide72.xml"/><Relationship Id="rId5" Type="http://schemas.openxmlformats.org/officeDocument/2006/relationships/slideLayout" Target="../slideLayouts/slideLayout7.xml"/><Relationship Id="rId4" Type="http://schemas.openxmlformats.org/officeDocument/2006/relationships/image" Target="../media/image124.png"/><Relationship Id="rId3" Type="http://schemas.openxmlformats.org/officeDocument/2006/relationships/image" Target="../media/image123.jpeg"/><Relationship Id="rId2" Type="http://schemas.openxmlformats.org/officeDocument/2006/relationships/image" Target="../media/image122.png"/><Relationship Id="rId1" Type="http://schemas.openxmlformats.org/officeDocument/2006/relationships/image" Target="../media/image92.jpeg"/></Relationships>
</file>

<file path=ppt/slides/_rels/slide74.xml.rels><?xml version="1.0" encoding="UTF-8" standalone="yes"?>
<Relationships xmlns="http://schemas.openxmlformats.org/package/2006/relationships"><Relationship Id="rId9" Type="http://schemas.openxmlformats.org/officeDocument/2006/relationships/notesSlide" Target="../notesSlides/notesSlide73.xml"/><Relationship Id="rId8" Type="http://schemas.openxmlformats.org/officeDocument/2006/relationships/slideLayout" Target="../slideLayouts/slideLayout2.xml"/><Relationship Id="rId7" Type="http://schemas.openxmlformats.org/officeDocument/2006/relationships/image" Target="../media/image130.jpeg"/><Relationship Id="rId6" Type="http://schemas.openxmlformats.org/officeDocument/2006/relationships/image" Target="../media/image129.jpeg"/><Relationship Id="rId5" Type="http://schemas.openxmlformats.org/officeDocument/2006/relationships/image" Target="../media/image128.jpeg"/><Relationship Id="rId4" Type="http://schemas.openxmlformats.org/officeDocument/2006/relationships/image" Target="../media/image127.jpeg"/><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hyperlink" Target="http://www.clker.com/clipart-2308.html" TargetMode="External"/></Relationships>
</file>

<file path=ppt/slides/_rels/slide75.xml.rels><?xml version="1.0" encoding="UTF-8" standalone="yes"?>
<Relationships xmlns="http://schemas.openxmlformats.org/package/2006/relationships"><Relationship Id="rId6" Type="http://schemas.openxmlformats.org/officeDocument/2006/relationships/notesSlide" Target="../notesSlides/notesSlide74.xml"/><Relationship Id="rId5" Type="http://schemas.openxmlformats.org/officeDocument/2006/relationships/slideLayout" Target="../slideLayouts/slideLayout2.xml"/><Relationship Id="rId4" Type="http://schemas.openxmlformats.org/officeDocument/2006/relationships/image" Target="../media/image132.png"/><Relationship Id="rId3" Type="http://schemas.openxmlformats.org/officeDocument/2006/relationships/image" Target="../media/image131.jpeg"/><Relationship Id="rId2" Type="http://schemas.openxmlformats.org/officeDocument/2006/relationships/image" Target="../media/image125.png"/><Relationship Id="rId1" Type="http://schemas.openxmlformats.org/officeDocument/2006/relationships/hyperlink" Target="http://www.clker.com/clipart-2308.html" TargetMode="External"/></Relationships>
</file>

<file path=ppt/slides/_rels/slide76.xml.rels><?xml version="1.0" encoding="UTF-8" standalone="yes"?>
<Relationships xmlns="http://schemas.openxmlformats.org/package/2006/relationships"><Relationship Id="rId8" Type="http://schemas.openxmlformats.org/officeDocument/2006/relationships/notesSlide" Target="../notesSlides/notesSlide75.xml"/><Relationship Id="rId7"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26.png"/><Relationship Id="rId4" Type="http://schemas.openxmlformats.org/officeDocument/2006/relationships/image" Target="../media/image134.png"/><Relationship Id="rId3" Type="http://schemas.openxmlformats.org/officeDocument/2006/relationships/image" Target="../media/image133.jpeg"/><Relationship Id="rId2" Type="http://schemas.openxmlformats.org/officeDocument/2006/relationships/image" Target="../media/image125.png"/><Relationship Id="rId1" Type="http://schemas.openxmlformats.org/officeDocument/2006/relationships/hyperlink" Target="http://www.clker.com/clipart-2308.html" TargetMode="External"/></Relationships>
</file>

<file path=ppt/slides/_rels/slide77.xml.rels><?xml version="1.0" encoding="UTF-8" standalone="yes"?>
<Relationships xmlns="http://schemas.openxmlformats.org/package/2006/relationships"><Relationship Id="rId4" Type="http://schemas.openxmlformats.org/officeDocument/2006/relationships/notesSlide" Target="../notesSlides/notesSlide76.xml"/><Relationship Id="rId3" Type="http://schemas.openxmlformats.org/officeDocument/2006/relationships/slideLayout" Target="../slideLayouts/slideLayout7.xml"/><Relationship Id="rId2" Type="http://schemas.openxmlformats.org/officeDocument/2006/relationships/image" Target="../media/image136.jpeg"/><Relationship Id="rId1" Type="http://schemas.openxmlformats.org/officeDocument/2006/relationships/image" Target="../media/image92.jpe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2.xml"/><Relationship Id="rId1" Type="http://schemas.openxmlformats.org/officeDocument/2006/relationships/image" Target="../media/image137.jpe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27.jpe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4.xml"/><Relationship Id="rId1" Type="http://schemas.openxmlformats.org/officeDocument/2006/relationships/image" Target="../media/image138.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xml"/><Relationship Id="rId1" Type="http://schemas.openxmlformats.org/officeDocument/2006/relationships/image" Target="../media/image139.png"/></Relationships>
</file>

<file path=ppt/slides/_rels/slide82.xml.rels><?xml version="1.0" encoding="UTF-8" standalone="yes"?>
<Relationships xmlns="http://schemas.openxmlformats.org/package/2006/relationships"><Relationship Id="rId4" Type="http://schemas.openxmlformats.org/officeDocument/2006/relationships/notesSlide" Target="../notesSlides/notesSlide81.xml"/><Relationship Id="rId3" Type="http://schemas.openxmlformats.org/officeDocument/2006/relationships/slideLayout" Target="../slideLayouts/slideLayout16.xml"/><Relationship Id="rId2" Type="http://schemas.openxmlformats.org/officeDocument/2006/relationships/image" Target="../media/image141.png"/><Relationship Id="rId1" Type="http://schemas.openxmlformats.org/officeDocument/2006/relationships/image" Target="../media/image140.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xml"/><Relationship Id="rId1" Type="http://schemas.openxmlformats.org/officeDocument/2006/relationships/image" Target="../media/image142.jpe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2.xml"/><Relationship Id="rId1" Type="http://schemas.openxmlformats.org/officeDocument/2006/relationships/image" Target="../media/image143.png"/></Relationships>
</file>

<file path=ppt/slides/_rels/slide86.xml.rels><?xml version="1.0" encoding="UTF-8" standalone="yes"?>
<Relationships xmlns="http://schemas.openxmlformats.org/package/2006/relationships"><Relationship Id="rId4" Type="http://schemas.openxmlformats.org/officeDocument/2006/relationships/notesSlide" Target="../notesSlides/notesSlide85.xml"/><Relationship Id="rId3" Type="http://schemas.openxmlformats.org/officeDocument/2006/relationships/slideLayout" Target="../slideLayouts/slideLayout2.xml"/><Relationship Id="rId2" Type="http://schemas.openxmlformats.org/officeDocument/2006/relationships/image" Target="../media/image145.png"/><Relationship Id="rId1" Type="http://schemas.openxmlformats.org/officeDocument/2006/relationships/image" Target="../media/image144.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image" Target="../media/image28.jpeg"/></Relationships>
</file>

<file path=ppt/slides/_rels/slide90.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49.jpeg"/><Relationship Id="rId7" Type="http://schemas.openxmlformats.org/officeDocument/2006/relationships/hyperlink" Target="http://images.google.ca/imgres?imgurl=http://www.dean.clas.uconn.edu/csg/images/RD/client-step09-full.png&amp;imgrefurl=http://www.dean.clas.uconn.edu/csg/tutorials/remote_desktop-c.shtml&amp;h=496&amp;w=656&amp;sz=12&amp;hl=en&amp;start=4&amp;um=1&amp;usg=__uQo0MrQ2ioSvQXsoPV9-CzXtSzU=&amp;tbnid=tehZ1DAz1zkKNM:&amp;tbnh=104&amp;tbnw=138&amp;prev=/images?q=user+password&amp;um=1&amp;hl=en" TargetMode="External"/><Relationship Id="rId6" Type="http://schemas.openxmlformats.org/officeDocument/2006/relationships/image" Target="../media/image148.jpeg"/><Relationship Id="rId5" Type="http://schemas.openxmlformats.org/officeDocument/2006/relationships/hyperlink" Target="http://images.google.ca/imgres?imgurl=http://www.nwg.net/images/Anti-Virus.gif&amp;imgrefurl=http://little-engineers.blogspot.com/2008/01/antivirus-and-security-tips.html&amp;h=384&amp;w=512&amp;sz=5&amp;hl=en&amp;start=3&amp;usg=__C5O7PrGRD5aiWFGN6aqoHc5869s=&amp;tbnid=ophbsYRTBE14NM:&amp;tbnh=98&amp;tbnw=131&amp;prev=/images?q=anti-virus&amp;gbv=2&amp;hl=en" TargetMode="External"/><Relationship Id="rId4" Type="http://schemas.openxmlformats.org/officeDocument/2006/relationships/image" Target="../media/image147.jpeg"/><Relationship Id="rId3" Type="http://schemas.openxmlformats.org/officeDocument/2006/relationships/hyperlink" Target="http://images.google.ca/imgres?imgurl=http://www.e-atlantide.com/securite/logo/logo_snort.jpg&amp;imgrefurl=http://www.e-atlantide.com/securite/detection_intrusions.htm&amp;h=422&amp;w=900&amp;sz=26&amp;hl=en&amp;start=3&amp;usg=__Ssmj58gJ_NJedRP5WUK__fZPvYA=&amp;tbnid=z5TWnrl5B8KmsM:&amp;tbnh=68&amp;tbnw=146&amp;prev=/images?q=snort&amp;gbv=2&amp;hl=en" TargetMode="External"/><Relationship Id="rId2" Type="http://schemas.openxmlformats.org/officeDocument/2006/relationships/image" Target="../media/image146.jpeg"/><Relationship Id="rId10" Type="http://schemas.openxmlformats.org/officeDocument/2006/relationships/notesSlide" Target="../notesSlides/notesSlide89.xml"/><Relationship Id="rId1" Type="http://schemas.openxmlformats.org/officeDocument/2006/relationships/hyperlink" Target="http://images.google.ca/imgres?imgurl=http://www.ospreydesign.com/foreword/archives/too-many-men.jpg&amp;imgrefurl=http://www.ospreydesign.com/foreword/archives/cat_book_cover_photography.html&amp;h=462&amp;w=300&amp;sz=14&amp;hl=en&amp;start=8&amp;um=1&amp;tbnid=mxDM8ieGVmgnDM:&amp;tbnh=128&amp;tbnw=83&amp;prev=/images?q=too+many&amp;um=1&amp;hl=en" TargetMode="External"/></Relationships>
</file>

<file path=ppt/slides/_rels/slide91.xml.rels><?xml version="1.0" encoding="UTF-8" standalone="yes"?>
<Relationships xmlns="http://schemas.openxmlformats.org/package/2006/relationships"><Relationship Id="rId9" Type="http://schemas.openxmlformats.org/officeDocument/2006/relationships/image" Target="../media/image158.png"/><Relationship Id="rId8" Type="http://schemas.openxmlformats.org/officeDocument/2006/relationships/image" Target="../media/image157.png"/><Relationship Id="rId7" Type="http://schemas.openxmlformats.org/officeDocument/2006/relationships/image" Target="../media/image156.png"/><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 Id="rId3" Type="http://schemas.openxmlformats.org/officeDocument/2006/relationships/image" Target="../media/image152.png"/><Relationship Id="rId20" Type="http://schemas.openxmlformats.org/officeDocument/2006/relationships/notesSlide" Target="../notesSlides/notesSlide90.xml"/><Relationship Id="rId2" Type="http://schemas.openxmlformats.org/officeDocument/2006/relationships/image" Target="../media/image151.png"/><Relationship Id="rId19" Type="http://schemas.openxmlformats.org/officeDocument/2006/relationships/slideLayout" Target="../slideLayouts/slideLayout7.xml"/><Relationship Id="rId18" Type="http://schemas.openxmlformats.org/officeDocument/2006/relationships/image" Target="../media/image167.png"/><Relationship Id="rId17" Type="http://schemas.openxmlformats.org/officeDocument/2006/relationships/image" Target="../media/image166.png"/><Relationship Id="rId16" Type="http://schemas.openxmlformats.org/officeDocument/2006/relationships/image" Target="../media/image165.png"/><Relationship Id="rId15" Type="http://schemas.openxmlformats.org/officeDocument/2006/relationships/image" Target="../media/image164.png"/><Relationship Id="rId14" Type="http://schemas.openxmlformats.org/officeDocument/2006/relationships/image" Target="../media/image163.png"/><Relationship Id="rId13" Type="http://schemas.openxmlformats.org/officeDocument/2006/relationships/image" Target="../media/image162.png"/><Relationship Id="rId12" Type="http://schemas.openxmlformats.org/officeDocument/2006/relationships/image" Target="../media/image161.png"/><Relationship Id="rId11" Type="http://schemas.openxmlformats.org/officeDocument/2006/relationships/image" Target="../media/image160.png"/><Relationship Id="rId10" Type="http://schemas.openxmlformats.org/officeDocument/2006/relationships/image" Target="../media/image159.png"/><Relationship Id="rId1" Type="http://schemas.openxmlformats.org/officeDocument/2006/relationships/image" Target="../media/image150.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9" Type="http://schemas.openxmlformats.org/officeDocument/2006/relationships/notesSlide" Target="../notesSlides/notesSlide93.xml"/><Relationship Id="rId8" Type="http://schemas.openxmlformats.org/officeDocument/2006/relationships/vmlDrawing" Target="../drawings/vmlDrawing10.vml"/><Relationship Id="rId7" Type="http://schemas.openxmlformats.org/officeDocument/2006/relationships/slideLayout" Target="../slideLayouts/slideLayout2.xml"/><Relationship Id="rId6" Type="http://schemas.openxmlformats.org/officeDocument/2006/relationships/image" Target="../media/image171.jpeg"/><Relationship Id="rId5" Type="http://schemas.openxmlformats.org/officeDocument/2006/relationships/image" Target="../media/image170.png"/><Relationship Id="rId4" Type="http://schemas.openxmlformats.org/officeDocument/2006/relationships/image" Target="../media/image169.jpeg"/><Relationship Id="rId3" Type="http://schemas.openxmlformats.org/officeDocument/2006/relationships/image" Target="../media/image57.png"/><Relationship Id="rId2" Type="http://schemas.openxmlformats.org/officeDocument/2006/relationships/oleObject" Target="../embeddings/oleObject13.bin"/><Relationship Id="rId1" Type="http://schemas.openxmlformats.org/officeDocument/2006/relationships/image" Target="../media/image168.jpe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2.xml"/><Relationship Id="rId1" Type="http://schemas.openxmlformats.org/officeDocument/2006/relationships/image" Target="../media/image172.png"/></Relationships>
</file>

<file path=ppt/slides/_rels/slide97.xml.rels><?xml version="1.0" encoding="UTF-8" standalone="yes"?>
<Relationships xmlns="http://schemas.openxmlformats.org/package/2006/relationships"><Relationship Id="rId8" Type="http://schemas.openxmlformats.org/officeDocument/2006/relationships/notesSlide" Target="../notesSlides/notesSlide96.xml"/><Relationship Id="rId7" Type="http://schemas.openxmlformats.org/officeDocument/2006/relationships/slideLayout" Target="../slideLayouts/slideLayout16.xml"/><Relationship Id="rId6" Type="http://schemas.openxmlformats.org/officeDocument/2006/relationships/image" Target="../media/image178.jpeg"/><Relationship Id="rId5" Type="http://schemas.openxmlformats.org/officeDocument/2006/relationships/image" Target="../media/image177.png"/><Relationship Id="rId4" Type="http://schemas.openxmlformats.org/officeDocument/2006/relationships/image" Target="../media/image176.png"/><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image" Target="../media/image173.png"/></Relationships>
</file>

<file path=ppt/slides/_rels/slide98.xml.rels><?xml version="1.0" encoding="UTF-8" standalone="yes"?>
<Relationships xmlns="http://schemas.openxmlformats.org/package/2006/relationships"><Relationship Id="rId9" Type="http://schemas.openxmlformats.org/officeDocument/2006/relationships/image" Target="../media/image184.png"/><Relationship Id="rId8" Type="http://schemas.openxmlformats.org/officeDocument/2006/relationships/image" Target="../media/image183.jpeg"/><Relationship Id="rId7" Type="http://schemas.openxmlformats.org/officeDocument/2006/relationships/image" Target="../media/image182.png"/><Relationship Id="rId6" Type="http://schemas.openxmlformats.org/officeDocument/2006/relationships/image" Target="../media/image181.jpeg"/><Relationship Id="rId5" Type="http://schemas.openxmlformats.org/officeDocument/2006/relationships/image" Target="../media/image180.jpeg"/><Relationship Id="rId4" Type="http://schemas.openxmlformats.org/officeDocument/2006/relationships/image" Target="../media/image147.jpeg"/><Relationship Id="rId3" Type="http://schemas.openxmlformats.org/officeDocument/2006/relationships/hyperlink" Target="http://images.google.ca/imgres?imgurl=http://www.e-atlantide.com/securite/logo/logo_snort.jpg&amp;imgrefurl=http://www.e-atlantide.com/securite/detection_intrusions.htm&amp;h=422&amp;w=900&amp;sz=26&amp;hl=en&amp;start=8&amp;tbnid=z5TWnrl5B8KmsM:&amp;tbnh=68&amp;tbnw=146&amp;prev=/images?q=snort&amp;gbv=2&amp;hl=en" TargetMode="External"/><Relationship Id="rId2" Type="http://schemas.openxmlformats.org/officeDocument/2006/relationships/image" Target="../media/image179.jpeg"/><Relationship Id="rId11" Type="http://schemas.openxmlformats.org/officeDocument/2006/relationships/notesSlide" Target="../notesSlides/notesSlide97.xml"/><Relationship Id="rId10" Type="http://schemas.openxmlformats.org/officeDocument/2006/relationships/slideLayout" Target="../slideLayouts/slideLayout2.xml"/><Relationship Id="rId1" Type="http://schemas.openxmlformats.org/officeDocument/2006/relationships/hyperlink" Target="http://images.google.ca/imgres?imgurl=http://www.tseed.com/content/services/it_support/img_computer.gif&amp;imgrefurl=http://www.tseed.com/computer-repair.htm&amp;h=348&amp;w=380&amp;sz=52&amp;hl=en&amp;start=2&amp;tbnid=UaBA-sptKz7xCM:&amp;tbnh=113&amp;tbnw=123&amp;prev=/images?q=computer&amp;gbv=2&amp;hl=en" TargetMode="External"/></Relationships>
</file>

<file path=ppt/slides/_rels/slide99.xml.rels><?xml version="1.0" encoding="UTF-8" standalone="yes"?>
<Relationships xmlns="http://schemas.openxmlformats.org/package/2006/relationships"><Relationship Id="rId9" Type="http://schemas.openxmlformats.org/officeDocument/2006/relationships/image" Target="../media/image184.png"/><Relationship Id="rId8" Type="http://schemas.openxmlformats.org/officeDocument/2006/relationships/image" Target="../media/image183.jpeg"/><Relationship Id="rId7" Type="http://schemas.openxmlformats.org/officeDocument/2006/relationships/image" Target="../media/image182.png"/><Relationship Id="rId6" Type="http://schemas.openxmlformats.org/officeDocument/2006/relationships/image" Target="../media/image181.jpeg"/><Relationship Id="rId5" Type="http://schemas.openxmlformats.org/officeDocument/2006/relationships/image" Target="../media/image180.jpeg"/><Relationship Id="rId4" Type="http://schemas.openxmlformats.org/officeDocument/2006/relationships/image" Target="../media/image147.jpeg"/><Relationship Id="rId3" Type="http://schemas.openxmlformats.org/officeDocument/2006/relationships/hyperlink" Target="http://images.google.ca/imgres?imgurl=http://www.e-atlantide.com/securite/logo/logo_snort.jpg&amp;imgrefurl=http://www.e-atlantide.com/securite/detection_intrusions.htm&amp;h=422&amp;w=900&amp;sz=26&amp;hl=en&amp;start=8&amp;tbnid=z5TWnrl5B8KmsM:&amp;tbnh=68&amp;tbnw=146&amp;prev=/images?q=snort&amp;gbv=2&amp;hl=en" TargetMode="External"/><Relationship Id="rId2" Type="http://schemas.openxmlformats.org/officeDocument/2006/relationships/image" Target="../media/image179.jpeg"/><Relationship Id="rId12" Type="http://schemas.openxmlformats.org/officeDocument/2006/relationships/notesSlide" Target="../notesSlides/notesSlide98.xml"/><Relationship Id="rId11" Type="http://schemas.openxmlformats.org/officeDocument/2006/relationships/slideLayout" Target="../slideLayouts/slideLayout2.xml"/><Relationship Id="rId10" Type="http://schemas.openxmlformats.org/officeDocument/2006/relationships/image" Target="../media/image185.jpeg"/><Relationship Id="rId1" Type="http://schemas.openxmlformats.org/officeDocument/2006/relationships/hyperlink" Target="http://images.google.ca/imgres?imgurl=http://www.tseed.com/content/services/it_support/img_computer.gif&amp;imgrefurl=http://www.tseed.com/computer-repair.htm&amp;h=348&amp;w=380&amp;sz=52&amp;hl=en&amp;start=2&amp;tbnid=UaBA-sptKz7xCM:&amp;tbnh=113&amp;tbnw=123&amp;prev=/images?q=computer&amp;gbv=2&amp;hl=e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6"/>
          <p:cNvSpPr>
            <a:spLocks noChangeArrowheads="1"/>
          </p:cNvSpPr>
          <p:nvPr/>
        </p:nvSpPr>
        <p:spPr bwMode="auto">
          <a:xfrm>
            <a:off x="711200" y="609600"/>
            <a:ext cx="7442200" cy="1244600"/>
          </a:xfrm>
          <a:prstGeom prst="rect">
            <a:avLst/>
          </a:prstGeom>
          <a:noFill/>
          <a:ln w="9525">
            <a:noFill/>
            <a:miter lim="800000"/>
          </a:ln>
        </p:spPr>
        <p:txBody>
          <a:bodyPr anchor="ctr"/>
          <a:lstStyle/>
          <a:p>
            <a:pPr algn="ctr">
              <a:defRPr/>
            </a:pPr>
            <a:r>
              <a:rPr lang="en-US" sz="54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Network Forensics</a:t>
            </a:r>
            <a:endParaRPr lang="en-US" sz="54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9219" name="灯片编号占位符 2"/>
          <p:cNvSpPr txBox="1">
            <a:spLocks noGrp="1"/>
          </p:cNvSpPr>
          <p:nvPr/>
        </p:nvSpPr>
        <p:spPr bwMode="auto">
          <a:xfrm>
            <a:off x="7994650" y="6400800"/>
            <a:ext cx="768350" cy="457200"/>
          </a:xfrm>
          <a:prstGeom prst="rect">
            <a:avLst/>
          </a:prstGeom>
          <a:noFill/>
          <a:ln w="9525">
            <a:noFill/>
            <a:miter lim="800000"/>
          </a:ln>
        </p:spPr>
        <p:txBody>
          <a:bodyPr/>
          <a:lstStyle/>
          <a:p>
            <a:pPr algn="r"/>
            <a:fld id="{8E2499B2-B839-485E-9357-397EF9D89441}" type="slidenum">
              <a:rPr lang="zh-CN" altLang="en-US" sz="1400">
                <a:ea typeface="SimSun" pitchFamily="2" charset="-122"/>
              </a:rPr>
            </a:fld>
            <a:endParaRPr lang="en-US" altLang="zh-CN" sz="1400">
              <a:ea typeface="SimSun" pitchFamily="2" charset="-122"/>
            </a:endParaRPr>
          </a:p>
        </p:txBody>
      </p:sp>
      <p:pic>
        <p:nvPicPr>
          <p:cNvPr id="4098" name="Picture 2" descr="http://www.winston-sage.com/resources/winstonsage+network2.gif"/>
          <p:cNvPicPr>
            <a:picLocks noChangeAspect="1" noChangeArrowheads="1"/>
          </p:cNvPicPr>
          <p:nvPr/>
        </p:nvPicPr>
        <p:blipFill>
          <a:blip r:embed="rId1"/>
          <a:srcRect/>
          <a:stretch>
            <a:fillRect/>
          </a:stretch>
        </p:blipFill>
        <p:spPr bwMode="auto">
          <a:xfrm>
            <a:off x="2286000" y="2209800"/>
            <a:ext cx="4504094" cy="3441701"/>
          </a:xfrm>
          <a:prstGeom prst="rect">
            <a:avLst/>
          </a:prstGeom>
          <a:noFill/>
        </p:spPr>
      </p:pic>
      <p:pic>
        <p:nvPicPr>
          <p:cNvPr id="4100" name="Picture 4" descr="http://img.photobucket.com/albums/v613/gatolinux/hacker.jpg"/>
          <p:cNvPicPr>
            <a:picLocks noChangeAspect="1" noChangeArrowheads="1"/>
          </p:cNvPicPr>
          <p:nvPr/>
        </p:nvPicPr>
        <p:blipFill>
          <a:blip r:embed="rId2" cstate="print"/>
          <a:srcRect/>
          <a:stretch>
            <a:fillRect/>
          </a:stretch>
        </p:blipFill>
        <p:spPr bwMode="auto">
          <a:xfrm>
            <a:off x="4038600" y="3352800"/>
            <a:ext cx="711200" cy="711200"/>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762000" y="228600"/>
            <a:ext cx="7772400" cy="1143000"/>
          </a:xfrm>
        </p:spPr>
        <p:txBody>
          <a:bodyPr/>
          <a:lstStyle/>
          <a:p>
            <a:pPr algn="ctr">
              <a:defRPr/>
            </a:pPr>
            <a:r>
              <a:rPr lang="en-US" b="1" u="none" dirty="0">
                <a:effectLst>
                  <a:outerShdw blurRad="38100" dist="38100" dir="2700000" algn="tl">
                    <a:srgbClr val="000000">
                      <a:alpha val="43137"/>
                    </a:srgbClr>
                  </a:outerShdw>
                </a:effectLst>
                <a:latin typeface="Times New Roman" pitchFamily="18" charset="0"/>
                <a:cs typeface="Times New Roman" pitchFamily="18" charset="0"/>
              </a:rPr>
              <a:t>IETF Reference Model</a:t>
            </a:r>
            <a:br>
              <a:rPr lang="en-US" b="1" u="none" dirty="0">
                <a:effectLst>
                  <a:outerShdw blurRad="38100" dist="38100" dir="2700000" algn="tl">
                    <a:srgbClr val="000000">
                      <a:alpha val="43137"/>
                    </a:srgbClr>
                  </a:outerShdw>
                </a:effectLst>
                <a:latin typeface="Times New Roman" pitchFamily="18" charset="0"/>
                <a:cs typeface="Times New Roman" pitchFamily="18" charset="0"/>
              </a:rPr>
            </a:br>
            <a:r>
              <a:rPr lang="en-US" b="1" u="none" dirty="0">
                <a:effectLst>
                  <a:outerShdw blurRad="38100" dist="38100" dir="2700000" algn="tl">
                    <a:srgbClr val="000000">
                      <a:alpha val="43137"/>
                    </a:srgbClr>
                  </a:outerShdw>
                </a:effectLst>
                <a:latin typeface="Times New Roman" pitchFamily="18" charset="0"/>
                <a:cs typeface="Times New Roman" pitchFamily="18" charset="0"/>
              </a:rPr>
              <a:t>(TCP/IP model)</a:t>
            </a:r>
            <a:endParaRPr lang="en-US" b="1" u="none"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16387" name="Picture 2" descr="http://terrystevenson.files.wordpress.com/2009/06/how-to-use-the-internet.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15875"/>
            <a:ext cx="1714500" cy="135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388" name="Group 22"/>
          <p:cNvGrpSpPr/>
          <p:nvPr/>
        </p:nvGrpSpPr>
        <p:grpSpPr bwMode="auto">
          <a:xfrm>
            <a:off x="457200" y="1508125"/>
            <a:ext cx="8077200" cy="4816475"/>
            <a:chOff x="192" y="960"/>
            <a:chExt cx="5088" cy="2676"/>
          </a:xfrm>
        </p:grpSpPr>
        <p:pic>
          <p:nvPicPr>
            <p:cNvPr id="16393" name="Picture 7" descr="http://www.atmarkit.co.jp/fwin2k/network/tcpip004/fig08.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 y="960"/>
              <a:ext cx="5088" cy="2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4" name="Text Box 8"/>
            <p:cNvSpPr txBox="1">
              <a:spLocks noChangeArrowheads="1"/>
            </p:cNvSpPr>
            <p:nvPr/>
          </p:nvSpPr>
          <p:spPr bwMode="auto">
            <a:xfrm>
              <a:off x="480" y="1056"/>
              <a:ext cx="816" cy="11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ClrTx/>
                <a:buSzTx/>
                <a:buFontTx/>
                <a:buNone/>
              </a:pPr>
              <a:r>
                <a:rPr lang="en-US" altLang="ja-JP" sz="1200" b="1">
                  <a:ea typeface="MS PGothic" panose="020B0600070205080204" pitchFamily="34" charset="-128"/>
                </a:rPr>
                <a:t>OSI Model</a:t>
              </a:r>
              <a:endParaRPr lang="en-US" altLang="ja-JP" sz="1200" b="1">
                <a:ea typeface="MS PGothic" panose="020B0600070205080204" pitchFamily="34" charset="-128"/>
              </a:endParaRPr>
            </a:p>
          </p:txBody>
        </p:sp>
        <p:sp>
          <p:nvSpPr>
            <p:cNvPr id="16395" name="Text Box 9"/>
            <p:cNvSpPr txBox="1">
              <a:spLocks noChangeArrowheads="1"/>
            </p:cNvSpPr>
            <p:nvPr/>
          </p:nvSpPr>
          <p:spPr bwMode="auto">
            <a:xfrm>
              <a:off x="1680" y="1056"/>
              <a:ext cx="960" cy="11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ClrTx/>
                <a:buSzTx/>
                <a:buFontTx/>
                <a:buNone/>
              </a:pPr>
              <a:r>
                <a:rPr lang="en-US" altLang="ja-JP" sz="1200" b="1">
                  <a:ea typeface="MS PGothic" panose="020B0600070205080204" pitchFamily="34" charset="-128"/>
                </a:rPr>
                <a:t>TCP/IP Hierarchy</a:t>
              </a:r>
              <a:endParaRPr lang="en-US" altLang="ja-JP" sz="1200" b="1">
                <a:ea typeface="MS PGothic" panose="020B0600070205080204" pitchFamily="34" charset="-128"/>
              </a:endParaRPr>
            </a:p>
          </p:txBody>
        </p:sp>
        <p:sp>
          <p:nvSpPr>
            <p:cNvPr id="16396" name="Text Box 10"/>
            <p:cNvSpPr txBox="1">
              <a:spLocks noChangeArrowheads="1"/>
            </p:cNvSpPr>
            <p:nvPr/>
          </p:nvSpPr>
          <p:spPr bwMode="auto">
            <a:xfrm>
              <a:off x="3456" y="1056"/>
              <a:ext cx="960" cy="11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ClrTx/>
                <a:buSzTx/>
                <a:buFontTx/>
                <a:buNone/>
              </a:pPr>
              <a:r>
                <a:rPr lang="en-US" altLang="ja-JP" sz="1200" b="1">
                  <a:ea typeface="MS PGothic" panose="020B0600070205080204" pitchFamily="34" charset="-128"/>
                </a:rPr>
                <a:t>Protocols</a:t>
              </a:r>
              <a:endParaRPr lang="en-US" altLang="ja-JP" sz="1200" b="1">
                <a:ea typeface="MS PGothic" panose="020B0600070205080204" pitchFamily="34" charset="-128"/>
              </a:endParaRPr>
            </a:p>
          </p:txBody>
        </p:sp>
        <p:sp>
          <p:nvSpPr>
            <p:cNvPr id="16397" name="Text Box 11"/>
            <p:cNvSpPr txBox="1">
              <a:spLocks noChangeArrowheads="1"/>
            </p:cNvSpPr>
            <p:nvPr/>
          </p:nvSpPr>
          <p:spPr bwMode="auto">
            <a:xfrm>
              <a:off x="384" y="1306"/>
              <a:ext cx="1008" cy="23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ClrTx/>
                <a:buSzTx/>
                <a:buFontTx/>
                <a:buNone/>
              </a:pPr>
              <a:r>
                <a:rPr lang="en-US" altLang="ja-JP" sz="1200" b="1">
                  <a:ea typeface="MS PGothic" panose="020B0600070205080204" pitchFamily="34" charset="-128"/>
                </a:rPr>
                <a:t>7</a:t>
              </a:r>
              <a:r>
                <a:rPr lang="en-US" altLang="ja-JP" sz="1200" b="1" baseline="30000">
                  <a:ea typeface="MS PGothic" panose="020B0600070205080204" pitchFamily="34" charset="-128"/>
                </a:rPr>
                <a:t>th</a:t>
              </a:r>
              <a:endParaRPr lang="en-US" altLang="ja-JP" sz="1200" b="1" baseline="30000">
                <a:ea typeface="MS PGothic" panose="020B0600070205080204" pitchFamily="34" charset="-128"/>
              </a:endParaRPr>
            </a:p>
            <a:p>
              <a:pPr algn="ctr">
                <a:spcBef>
                  <a:spcPct val="0"/>
                </a:spcBef>
                <a:buClrTx/>
                <a:buSzTx/>
                <a:buFontTx/>
                <a:buNone/>
              </a:pPr>
              <a:r>
                <a:rPr lang="en-US" altLang="ja-JP" sz="1200" b="1">
                  <a:ea typeface="MS PGothic" panose="020B0600070205080204" pitchFamily="34" charset="-128"/>
                </a:rPr>
                <a:t>Application Layer</a:t>
              </a:r>
              <a:endParaRPr lang="en-US" altLang="ja-JP" sz="1200" b="1">
                <a:ea typeface="MS PGothic" panose="020B0600070205080204" pitchFamily="34" charset="-128"/>
              </a:endParaRPr>
            </a:p>
          </p:txBody>
        </p:sp>
        <p:sp>
          <p:nvSpPr>
            <p:cNvPr id="16398" name="Text Box 12"/>
            <p:cNvSpPr txBox="1">
              <a:spLocks noChangeArrowheads="1"/>
            </p:cNvSpPr>
            <p:nvPr/>
          </p:nvSpPr>
          <p:spPr bwMode="auto">
            <a:xfrm>
              <a:off x="384" y="1632"/>
              <a:ext cx="1008" cy="23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ClrTx/>
                <a:buSzTx/>
                <a:buFontTx/>
                <a:buNone/>
              </a:pPr>
              <a:r>
                <a:rPr lang="en-US" altLang="ja-JP" sz="1200" b="1">
                  <a:ea typeface="MS PGothic" panose="020B0600070205080204" pitchFamily="34" charset="-128"/>
                </a:rPr>
                <a:t>6</a:t>
              </a:r>
              <a:r>
                <a:rPr lang="en-US" altLang="ja-JP" sz="1200" b="1" baseline="30000">
                  <a:ea typeface="MS PGothic" panose="020B0600070205080204" pitchFamily="34" charset="-128"/>
                </a:rPr>
                <a:t>th</a:t>
              </a:r>
              <a:endParaRPr lang="en-US" altLang="ja-JP" sz="1200" b="1" baseline="30000">
                <a:ea typeface="MS PGothic" panose="020B0600070205080204" pitchFamily="34" charset="-128"/>
              </a:endParaRPr>
            </a:p>
            <a:p>
              <a:pPr algn="ctr">
                <a:spcBef>
                  <a:spcPct val="0"/>
                </a:spcBef>
                <a:buClrTx/>
                <a:buSzTx/>
                <a:buFontTx/>
                <a:buNone/>
              </a:pPr>
              <a:r>
                <a:rPr lang="en-US" altLang="ja-JP" sz="1200" b="1">
                  <a:ea typeface="MS PGothic" panose="020B0600070205080204" pitchFamily="34" charset="-128"/>
                </a:rPr>
                <a:t>Presentation Layer</a:t>
              </a:r>
              <a:endParaRPr lang="en-US" altLang="ja-JP" sz="1200" b="1">
                <a:ea typeface="MS PGothic" panose="020B0600070205080204" pitchFamily="34" charset="-128"/>
              </a:endParaRPr>
            </a:p>
          </p:txBody>
        </p:sp>
        <p:sp>
          <p:nvSpPr>
            <p:cNvPr id="16399" name="Text Box 13"/>
            <p:cNvSpPr txBox="1">
              <a:spLocks noChangeArrowheads="1"/>
            </p:cNvSpPr>
            <p:nvPr/>
          </p:nvSpPr>
          <p:spPr bwMode="auto">
            <a:xfrm>
              <a:off x="384" y="1944"/>
              <a:ext cx="1008" cy="23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ClrTx/>
                <a:buSzTx/>
                <a:buFontTx/>
                <a:buNone/>
              </a:pPr>
              <a:r>
                <a:rPr lang="en-US" altLang="ja-JP" sz="1200" b="1">
                  <a:ea typeface="MS PGothic" panose="020B0600070205080204" pitchFamily="34" charset="-128"/>
                </a:rPr>
                <a:t>5</a:t>
              </a:r>
              <a:r>
                <a:rPr lang="en-US" altLang="ja-JP" sz="1200" b="1" baseline="30000">
                  <a:ea typeface="MS PGothic" panose="020B0600070205080204" pitchFamily="34" charset="-128"/>
                </a:rPr>
                <a:t>th</a:t>
              </a:r>
              <a:endParaRPr lang="en-US" altLang="ja-JP" sz="1200" b="1" baseline="30000">
                <a:ea typeface="MS PGothic" panose="020B0600070205080204" pitchFamily="34" charset="-128"/>
              </a:endParaRPr>
            </a:p>
            <a:p>
              <a:pPr algn="ctr">
                <a:spcBef>
                  <a:spcPct val="0"/>
                </a:spcBef>
                <a:buClrTx/>
                <a:buSzTx/>
                <a:buFontTx/>
                <a:buNone/>
              </a:pPr>
              <a:r>
                <a:rPr lang="en-US" altLang="ja-JP" sz="1200" b="1">
                  <a:ea typeface="MS PGothic" panose="020B0600070205080204" pitchFamily="34" charset="-128"/>
                </a:rPr>
                <a:t>Session Layer</a:t>
              </a:r>
              <a:endParaRPr lang="en-US" altLang="ja-JP" sz="1200" b="1">
                <a:ea typeface="MS PGothic" panose="020B0600070205080204" pitchFamily="34" charset="-128"/>
              </a:endParaRPr>
            </a:p>
          </p:txBody>
        </p:sp>
        <p:sp>
          <p:nvSpPr>
            <p:cNvPr id="16400" name="Text Box 14"/>
            <p:cNvSpPr txBox="1">
              <a:spLocks noChangeArrowheads="1"/>
            </p:cNvSpPr>
            <p:nvPr/>
          </p:nvSpPr>
          <p:spPr bwMode="auto">
            <a:xfrm>
              <a:off x="384" y="2264"/>
              <a:ext cx="1008" cy="23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ClrTx/>
                <a:buSzTx/>
                <a:buFontTx/>
                <a:buNone/>
              </a:pPr>
              <a:r>
                <a:rPr lang="en-US" altLang="ja-JP" sz="1200" b="1">
                  <a:ea typeface="MS PGothic" panose="020B0600070205080204" pitchFamily="34" charset="-128"/>
                </a:rPr>
                <a:t>4</a:t>
              </a:r>
              <a:r>
                <a:rPr lang="en-US" altLang="ja-JP" sz="1200" b="1" baseline="30000">
                  <a:ea typeface="MS PGothic" panose="020B0600070205080204" pitchFamily="34" charset="-128"/>
                </a:rPr>
                <a:t>th</a:t>
              </a:r>
              <a:endParaRPr lang="en-US" altLang="ja-JP" sz="1200" b="1" baseline="30000">
                <a:ea typeface="MS PGothic" panose="020B0600070205080204" pitchFamily="34" charset="-128"/>
              </a:endParaRPr>
            </a:p>
            <a:p>
              <a:pPr algn="ctr">
                <a:spcBef>
                  <a:spcPct val="0"/>
                </a:spcBef>
                <a:buClrTx/>
                <a:buSzTx/>
                <a:buFontTx/>
                <a:buNone/>
              </a:pPr>
              <a:r>
                <a:rPr lang="en-US" altLang="ja-JP" sz="1200" b="1">
                  <a:ea typeface="MS PGothic" panose="020B0600070205080204" pitchFamily="34" charset="-128"/>
                </a:rPr>
                <a:t>Transport Layer</a:t>
              </a:r>
              <a:endParaRPr lang="en-US" altLang="ja-JP" sz="1200" b="1">
                <a:ea typeface="MS PGothic" panose="020B0600070205080204" pitchFamily="34" charset="-128"/>
              </a:endParaRPr>
            </a:p>
          </p:txBody>
        </p:sp>
        <p:sp>
          <p:nvSpPr>
            <p:cNvPr id="16401" name="Text Box 15"/>
            <p:cNvSpPr txBox="1">
              <a:spLocks noChangeArrowheads="1"/>
            </p:cNvSpPr>
            <p:nvPr/>
          </p:nvSpPr>
          <p:spPr bwMode="auto">
            <a:xfrm>
              <a:off x="384" y="2592"/>
              <a:ext cx="1008" cy="23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ClrTx/>
                <a:buSzTx/>
                <a:buFontTx/>
                <a:buNone/>
              </a:pPr>
              <a:r>
                <a:rPr lang="en-US" altLang="ja-JP" sz="1200" b="1">
                  <a:ea typeface="MS PGothic" panose="020B0600070205080204" pitchFamily="34" charset="-128"/>
                </a:rPr>
                <a:t>3</a:t>
              </a:r>
              <a:r>
                <a:rPr lang="en-US" altLang="ja-JP" sz="1200" b="1" baseline="30000">
                  <a:ea typeface="MS PGothic" panose="020B0600070205080204" pitchFamily="34" charset="-128"/>
                </a:rPr>
                <a:t>rd</a:t>
              </a:r>
              <a:endParaRPr lang="en-US" altLang="ja-JP" sz="1200" b="1" baseline="30000">
                <a:ea typeface="MS PGothic" panose="020B0600070205080204" pitchFamily="34" charset="-128"/>
              </a:endParaRPr>
            </a:p>
            <a:p>
              <a:pPr algn="ctr">
                <a:spcBef>
                  <a:spcPct val="0"/>
                </a:spcBef>
                <a:buClrTx/>
                <a:buSzTx/>
                <a:buFontTx/>
                <a:buNone/>
              </a:pPr>
              <a:r>
                <a:rPr lang="en-US" altLang="ja-JP" sz="1200" b="1">
                  <a:ea typeface="MS PGothic" panose="020B0600070205080204" pitchFamily="34" charset="-128"/>
                </a:rPr>
                <a:t>Network Layer</a:t>
              </a:r>
              <a:endParaRPr lang="en-US" altLang="ja-JP" sz="1200" b="1">
                <a:ea typeface="MS PGothic" panose="020B0600070205080204" pitchFamily="34" charset="-128"/>
              </a:endParaRPr>
            </a:p>
          </p:txBody>
        </p:sp>
        <p:sp>
          <p:nvSpPr>
            <p:cNvPr id="16402" name="Text Box 16"/>
            <p:cNvSpPr txBox="1">
              <a:spLocks noChangeArrowheads="1"/>
            </p:cNvSpPr>
            <p:nvPr/>
          </p:nvSpPr>
          <p:spPr bwMode="auto">
            <a:xfrm>
              <a:off x="384" y="2912"/>
              <a:ext cx="1008" cy="23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ClrTx/>
                <a:buSzTx/>
                <a:buFontTx/>
                <a:buNone/>
              </a:pPr>
              <a:r>
                <a:rPr lang="en-US" altLang="ja-JP" sz="1200" b="1">
                  <a:ea typeface="MS PGothic" panose="020B0600070205080204" pitchFamily="34" charset="-128"/>
                </a:rPr>
                <a:t>2</a:t>
              </a:r>
              <a:r>
                <a:rPr lang="en-US" altLang="ja-JP" sz="1200" b="1" baseline="30000">
                  <a:ea typeface="MS PGothic" panose="020B0600070205080204" pitchFamily="34" charset="-128"/>
                </a:rPr>
                <a:t>nd</a:t>
              </a:r>
              <a:endParaRPr lang="en-US" altLang="ja-JP" sz="1200" b="1" baseline="30000">
                <a:ea typeface="MS PGothic" panose="020B0600070205080204" pitchFamily="34" charset="-128"/>
              </a:endParaRPr>
            </a:p>
            <a:p>
              <a:pPr algn="ctr">
                <a:spcBef>
                  <a:spcPct val="0"/>
                </a:spcBef>
                <a:buClrTx/>
                <a:buSzTx/>
                <a:buFontTx/>
                <a:buNone/>
              </a:pPr>
              <a:r>
                <a:rPr lang="en-US" altLang="ja-JP" sz="1200" b="1">
                  <a:ea typeface="MS PGothic" panose="020B0600070205080204" pitchFamily="34" charset="-128"/>
                </a:rPr>
                <a:t>Link Layer</a:t>
              </a:r>
              <a:endParaRPr lang="en-US" altLang="ja-JP" sz="1200" b="1">
                <a:ea typeface="MS PGothic" panose="020B0600070205080204" pitchFamily="34" charset="-128"/>
              </a:endParaRPr>
            </a:p>
          </p:txBody>
        </p:sp>
        <p:sp>
          <p:nvSpPr>
            <p:cNvPr id="16403" name="Text Box 17"/>
            <p:cNvSpPr txBox="1">
              <a:spLocks noChangeArrowheads="1"/>
            </p:cNvSpPr>
            <p:nvPr/>
          </p:nvSpPr>
          <p:spPr bwMode="auto">
            <a:xfrm>
              <a:off x="384" y="3248"/>
              <a:ext cx="1008" cy="23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ClrTx/>
                <a:buSzTx/>
                <a:buFontTx/>
                <a:buNone/>
              </a:pPr>
              <a:r>
                <a:rPr lang="en-US" altLang="ja-JP" sz="1200" b="1">
                  <a:ea typeface="MS PGothic" panose="020B0600070205080204" pitchFamily="34" charset="-128"/>
                </a:rPr>
                <a:t>1</a:t>
              </a:r>
              <a:r>
                <a:rPr lang="en-US" altLang="ja-JP" sz="1200" b="1" baseline="30000">
                  <a:ea typeface="MS PGothic" panose="020B0600070205080204" pitchFamily="34" charset="-128"/>
                </a:rPr>
                <a:t>st</a:t>
              </a:r>
              <a:endParaRPr lang="en-US" altLang="ja-JP" sz="1200" b="1" baseline="30000">
                <a:ea typeface="MS PGothic" panose="020B0600070205080204" pitchFamily="34" charset="-128"/>
              </a:endParaRPr>
            </a:p>
            <a:p>
              <a:pPr algn="ctr">
                <a:spcBef>
                  <a:spcPct val="0"/>
                </a:spcBef>
                <a:buClrTx/>
                <a:buSzTx/>
                <a:buFontTx/>
                <a:buNone/>
              </a:pPr>
              <a:r>
                <a:rPr lang="en-US" altLang="ja-JP" sz="1200" b="1">
                  <a:ea typeface="MS PGothic" panose="020B0600070205080204" pitchFamily="34" charset="-128"/>
                </a:rPr>
                <a:t>Physical Layer</a:t>
              </a:r>
              <a:endParaRPr lang="en-US" altLang="ja-JP" sz="1200" b="1">
                <a:ea typeface="MS PGothic" panose="020B0600070205080204" pitchFamily="34" charset="-128"/>
              </a:endParaRPr>
            </a:p>
          </p:txBody>
        </p:sp>
        <p:sp>
          <p:nvSpPr>
            <p:cNvPr id="16404" name="Text Box 18"/>
            <p:cNvSpPr txBox="1">
              <a:spLocks noChangeArrowheads="1"/>
            </p:cNvSpPr>
            <p:nvPr/>
          </p:nvSpPr>
          <p:spPr bwMode="auto">
            <a:xfrm>
              <a:off x="1598" y="1633"/>
              <a:ext cx="1042" cy="22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tIns="91440" bIns="91440">
              <a:spAutoFit/>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ClrTx/>
                <a:buSzTx/>
                <a:buFontTx/>
                <a:buNone/>
              </a:pPr>
              <a:r>
                <a:rPr lang="en-US" altLang="ja-JP" sz="1400" b="1">
                  <a:latin typeface="Times New Roman" pitchFamily="18" charset="0"/>
                  <a:ea typeface="MS PGothic" panose="020B0600070205080204" pitchFamily="34" charset="-128"/>
                  <a:cs typeface="Times New Roman" pitchFamily="18" charset="0"/>
                </a:rPr>
                <a:t>Application Layer</a:t>
              </a:r>
              <a:endParaRPr lang="en-US" altLang="ja-JP" sz="1400" b="1">
                <a:latin typeface="Times New Roman" pitchFamily="18" charset="0"/>
                <a:ea typeface="MS PGothic" panose="020B0600070205080204" pitchFamily="34" charset="-128"/>
                <a:cs typeface="Times New Roman" pitchFamily="18" charset="0"/>
              </a:endParaRPr>
            </a:p>
          </p:txBody>
        </p:sp>
        <p:sp>
          <p:nvSpPr>
            <p:cNvPr id="16405" name="Text Box 19"/>
            <p:cNvSpPr txBox="1">
              <a:spLocks noChangeArrowheads="1"/>
            </p:cNvSpPr>
            <p:nvPr/>
          </p:nvSpPr>
          <p:spPr bwMode="auto">
            <a:xfrm>
              <a:off x="1632" y="2271"/>
              <a:ext cx="960" cy="20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tIns="91440" bIns="91440">
              <a:spAutoFit/>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ClrTx/>
                <a:buSzTx/>
                <a:buFontTx/>
                <a:buNone/>
              </a:pPr>
              <a:r>
                <a:rPr lang="en-US" altLang="ja-JP" sz="1200" b="1">
                  <a:latin typeface="Times New Roman" pitchFamily="18" charset="0"/>
                  <a:ea typeface="MS PGothic" panose="020B0600070205080204" pitchFamily="34" charset="-128"/>
                  <a:cs typeface="Times New Roman" pitchFamily="18" charset="0"/>
                </a:rPr>
                <a:t>Transport Layer</a:t>
              </a:r>
              <a:endParaRPr lang="en-US" altLang="ja-JP" sz="1200" b="1">
                <a:latin typeface="Times New Roman" pitchFamily="18" charset="0"/>
                <a:ea typeface="MS PGothic" panose="020B0600070205080204" pitchFamily="34" charset="-128"/>
                <a:cs typeface="Times New Roman" pitchFamily="18" charset="0"/>
              </a:endParaRPr>
            </a:p>
          </p:txBody>
        </p:sp>
        <p:sp>
          <p:nvSpPr>
            <p:cNvPr id="16406" name="Text Box 20"/>
            <p:cNvSpPr txBox="1">
              <a:spLocks noChangeArrowheads="1"/>
            </p:cNvSpPr>
            <p:nvPr/>
          </p:nvSpPr>
          <p:spPr bwMode="auto">
            <a:xfrm>
              <a:off x="1632" y="2591"/>
              <a:ext cx="960" cy="20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tIns="91440" bIns="91440">
              <a:spAutoFit/>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ClrTx/>
                <a:buSzTx/>
                <a:buFontTx/>
                <a:buNone/>
              </a:pPr>
              <a:r>
                <a:rPr lang="en-US" altLang="ja-JP" sz="1200" b="1">
                  <a:latin typeface="Times New Roman" pitchFamily="18" charset="0"/>
                  <a:ea typeface="MS PGothic" panose="020B0600070205080204" pitchFamily="34" charset="-128"/>
                  <a:cs typeface="Times New Roman" pitchFamily="18" charset="0"/>
                </a:rPr>
                <a:t>Network Layer</a:t>
              </a:r>
              <a:endParaRPr lang="en-US" altLang="ja-JP" sz="1200" b="1">
                <a:latin typeface="Times New Roman" pitchFamily="18" charset="0"/>
                <a:ea typeface="MS PGothic" panose="020B0600070205080204" pitchFamily="34" charset="-128"/>
                <a:cs typeface="Times New Roman" pitchFamily="18" charset="0"/>
              </a:endParaRPr>
            </a:p>
          </p:txBody>
        </p:sp>
        <p:sp>
          <p:nvSpPr>
            <p:cNvPr id="16407" name="Text Box 21"/>
            <p:cNvSpPr txBox="1">
              <a:spLocks noChangeArrowheads="1"/>
            </p:cNvSpPr>
            <p:nvPr/>
          </p:nvSpPr>
          <p:spPr bwMode="auto">
            <a:xfrm>
              <a:off x="1577" y="3084"/>
              <a:ext cx="1104" cy="2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tIns="91440" bIns="91440">
              <a:spAutoFit/>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ClrTx/>
                <a:buSzTx/>
                <a:buFontTx/>
                <a:buNone/>
              </a:pPr>
              <a:r>
                <a:rPr lang="en-US" altLang="ja-JP" sz="1800" b="1">
                  <a:latin typeface="Times New Roman" pitchFamily="18" charset="0"/>
                  <a:ea typeface="MS PGothic" panose="020B0600070205080204" pitchFamily="34" charset="-128"/>
                  <a:cs typeface="Times New Roman" pitchFamily="18" charset="0"/>
                </a:rPr>
                <a:t>Link Layer</a:t>
              </a:r>
              <a:endParaRPr lang="en-US" altLang="ja-JP" sz="1800" b="1">
                <a:latin typeface="Times New Roman" pitchFamily="18" charset="0"/>
                <a:ea typeface="MS PGothic" panose="020B0600070205080204" pitchFamily="34" charset="-128"/>
                <a:cs typeface="Times New Roman" pitchFamily="18" charset="0"/>
              </a:endParaRPr>
            </a:p>
          </p:txBody>
        </p:sp>
      </p:grpSp>
      <p:sp>
        <p:nvSpPr>
          <p:cNvPr id="16389" name="灯片编号占位符 2"/>
          <p:cNvSpPr>
            <a:spLocks noGrp="1" noChangeArrowheads="1"/>
          </p:cNvSpPr>
          <p:nvPr>
            <p:ph type="sldNum" sz="quarter" idx="12"/>
          </p:nvPr>
        </p:nvSpPr>
        <p:spPr>
          <a:xfrm>
            <a:off x="8383588" y="6384925"/>
            <a:ext cx="457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fld id="{93B8A342-E0F9-4F8C-9435-F4E291404547}" type="slidenum">
              <a:rPr lang="zh-CN" altLang="en-US" sz="1400" smtClean="0">
                <a:latin typeface="Times New Roman" pitchFamily="18" charset="0"/>
              </a:rPr>
            </a:fld>
            <a:endParaRPr lang="en-US" altLang="zh-CN" sz="1400">
              <a:latin typeface="Times New Roman" pitchFamily="18" charset="0"/>
            </a:endParaRPr>
          </a:p>
        </p:txBody>
      </p:sp>
      <p:cxnSp>
        <p:nvCxnSpPr>
          <p:cNvPr id="16390" name="Straight Arrow Connector 24"/>
          <p:cNvCxnSpPr>
            <a:cxnSpLocks noChangeShapeType="1"/>
          </p:cNvCxnSpPr>
          <p:nvPr/>
        </p:nvCxnSpPr>
        <p:spPr bwMode="auto">
          <a:xfrm rot="10800000">
            <a:off x="609600" y="5764213"/>
            <a:ext cx="7772400" cy="11112"/>
          </a:xfrm>
          <a:prstGeom prst="straightConnector1">
            <a:avLst/>
          </a:prstGeom>
          <a:noFill/>
          <a:ln w="66675" algn="ctr">
            <a:solidFill>
              <a:srgbClr val="FF0000"/>
            </a:solidFill>
            <a:round/>
            <a:headEnd type="triangle" w="med" len="med"/>
            <a:tailEnd type="triangle" w="med" len="med"/>
          </a:ln>
          <a:extLst>
            <a:ext uri="{909E8E84-426E-40DD-AFC4-6F175D3DCCD1}">
              <a14:hiddenFill xmlns:a14="http://schemas.microsoft.com/office/drawing/2010/main">
                <a:noFill/>
              </a14:hiddenFill>
            </a:ext>
          </a:extLst>
        </p:spPr>
      </p:cxnSp>
      <p:pic>
        <p:nvPicPr>
          <p:cNvPr id="16391"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35500" y="5832475"/>
            <a:ext cx="2146300"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2" name="Text Box 21"/>
          <p:cNvSpPr txBox="1">
            <a:spLocks noChangeArrowheads="1"/>
          </p:cNvSpPr>
          <p:nvPr/>
        </p:nvSpPr>
        <p:spPr bwMode="auto">
          <a:xfrm>
            <a:off x="2689225" y="5907088"/>
            <a:ext cx="1752600" cy="460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tIns="91440" bIns="91440">
            <a:spAutoFit/>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ClrTx/>
              <a:buSzTx/>
              <a:buFontTx/>
              <a:buNone/>
            </a:pPr>
            <a:r>
              <a:rPr lang="en-US" altLang="ja-JP" sz="1800" b="1">
                <a:latin typeface="Times New Roman" pitchFamily="18" charset="0"/>
                <a:ea typeface="MS PGothic" panose="020B0600070205080204" pitchFamily="34" charset="-128"/>
                <a:cs typeface="Times New Roman" pitchFamily="18" charset="0"/>
              </a:rPr>
              <a:t>Physical Layer</a:t>
            </a:r>
            <a:endParaRPr lang="en-US" altLang="ja-JP" sz="1800" b="1">
              <a:latin typeface="Times New Roman" pitchFamily="18" charset="0"/>
              <a:ea typeface="MS PGothic" panose="020B0600070205080204" pitchFamily="34" charset="-128"/>
              <a:cs typeface="Times New Roman" pitchFamily="18"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13A6D540-2FC4-4799-8FE2-C22F1B7A1488}" type="slidenum">
              <a:rPr lang="ja-JP" altLang="en-US"/>
            </a:fld>
            <a:endParaRPr lang="ja-JP" altLang="en-US"/>
          </a:p>
        </p:txBody>
      </p:sp>
      <p:sp>
        <p:nvSpPr>
          <p:cNvPr id="110594" name="Rectangle 2"/>
          <p:cNvSpPr>
            <a:spLocks noGrp="1" noChangeArrowheads="1"/>
          </p:cNvSpPr>
          <p:nvPr>
            <p:ph type="title"/>
          </p:nvPr>
        </p:nvSpPr>
        <p:spPr>
          <a:xfrm>
            <a:off x="76200" y="152400"/>
            <a:ext cx="7772400" cy="609600"/>
          </a:xfrm>
        </p:spPr>
        <p:txBody>
          <a:bodyPr/>
          <a:lstStyle/>
          <a:p>
            <a:r>
              <a:rPr lang="en-US" altLang="ja-JP" b="1" u="none" dirty="0">
                <a:effectLst>
                  <a:outerShdw blurRad="38100" dist="38100" dir="2700000" algn="tl">
                    <a:srgbClr val="000000">
                      <a:alpha val="43137"/>
                    </a:srgbClr>
                  </a:outerShdw>
                </a:effectLst>
                <a:latin typeface="Times New Roman" pitchFamily="18" charset="0"/>
                <a:cs typeface="Times New Roman" pitchFamily="18" charset="0"/>
              </a:rPr>
              <a:t>References</a:t>
            </a:r>
            <a:endParaRPr lang="en-US" altLang="ja-JP"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10595" name="Rectangle 3"/>
          <p:cNvSpPr>
            <a:spLocks noGrp="1" noChangeArrowheads="1"/>
          </p:cNvSpPr>
          <p:nvPr>
            <p:ph type="body" idx="1"/>
          </p:nvPr>
        </p:nvSpPr>
        <p:spPr>
          <a:xfrm>
            <a:off x="228600" y="990600"/>
            <a:ext cx="8534400" cy="5562600"/>
          </a:xfrm>
        </p:spPr>
        <p:txBody>
          <a:bodyPr/>
          <a:lstStyle/>
          <a:p>
            <a:pPr>
              <a:buSzTx/>
            </a:pPr>
            <a:r>
              <a:rPr lang="en-US" altLang="ja-JP" sz="2400" dirty="0">
                <a:latin typeface="Times New Roman" pitchFamily="18" charset="0"/>
                <a:cs typeface="Times New Roman" pitchFamily="18" charset="0"/>
              </a:rPr>
              <a:t>“TCP/IP Illustrated, Volume 1 The Protocols “</a:t>
            </a:r>
            <a:endParaRPr lang="en-US" altLang="ja-JP" sz="2400" dirty="0">
              <a:latin typeface="Times New Roman" pitchFamily="18" charset="0"/>
              <a:cs typeface="Times New Roman" pitchFamily="18" charset="0"/>
            </a:endParaRPr>
          </a:p>
          <a:p>
            <a:pPr>
              <a:buSzTx/>
              <a:buFont typeface="Wingdings" panose="05000000000000000000" pitchFamily="2" charset="2"/>
              <a:buNone/>
            </a:pPr>
            <a:r>
              <a:rPr lang="en-US" altLang="ja-JP" sz="2400" dirty="0">
                <a:latin typeface="Times New Roman" pitchFamily="18" charset="0"/>
                <a:cs typeface="Times New Roman" pitchFamily="18" charset="0"/>
              </a:rPr>
              <a:t>	by W. Richard Stevens</a:t>
            </a:r>
            <a:endParaRPr lang="en-US" altLang="ja-JP" sz="2400" dirty="0">
              <a:latin typeface="Times New Roman" pitchFamily="18" charset="0"/>
              <a:cs typeface="Times New Roman" pitchFamily="18" charset="0"/>
            </a:endParaRPr>
          </a:p>
          <a:p>
            <a:pPr>
              <a:buSzTx/>
            </a:pPr>
            <a:r>
              <a:rPr lang="en-US" altLang="ja-JP" sz="2400" dirty="0">
                <a:latin typeface="Times New Roman" pitchFamily="18" charset="0"/>
                <a:cs typeface="Times New Roman" pitchFamily="18" charset="0"/>
              </a:rPr>
              <a:t>“Internet Working with TCP/IP Volume 1: Principles, Protocols, and Architecture ” </a:t>
            </a:r>
            <a:endParaRPr lang="en-US" altLang="ja-JP" sz="2400" dirty="0">
              <a:latin typeface="Times New Roman" pitchFamily="18" charset="0"/>
              <a:cs typeface="Times New Roman" pitchFamily="18" charset="0"/>
            </a:endParaRPr>
          </a:p>
          <a:p>
            <a:pPr>
              <a:buSzTx/>
              <a:buFont typeface="Wingdings" panose="05000000000000000000" pitchFamily="2" charset="2"/>
              <a:buNone/>
            </a:pPr>
            <a:r>
              <a:rPr lang="en-US" altLang="ja-JP" sz="2400" dirty="0">
                <a:latin typeface="Times New Roman" pitchFamily="18" charset="0"/>
                <a:cs typeface="Times New Roman" pitchFamily="18" charset="0"/>
              </a:rPr>
              <a:t>	by Douglas E. Comer</a:t>
            </a:r>
            <a:endParaRPr lang="en-US" altLang="ja-JP" sz="2400" dirty="0">
              <a:latin typeface="Times New Roman" pitchFamily="18" charset="0"/>
              <a:cs typeface="Times New Roman" pitchFamily="18" charset="0"/>
            </a:endParaRPr>
          </a:p>
          <a:p>
            <a:pPr>
              <a:buSzTx/>
              <a:buFont typeface="Wingdings" panose="05000000000000000000" pitchFamily="2" charset="2"/>
              <a:buChar char="q"/>
            </a:pPr>
            <a:r>
              <a:rPr lang="fr-FR" altLang="ja-JP" sz="2400" dirty="0">
                <a:latin typeface="Times New Roman" pitchFamily="18" charset="0"/>
                <a:cs typeface="Times New Roman" pitchFamily="18" charset="0"/>
              </a:rPr>
              <a:t>Official TCP/IP Port </a:t>
            </a:r>
            <a:r>
              <a:rPr lang="fr-FR" altLang="ja-JP" sz="2400" dirty="0" err="1">
                <a:latin typeface="Times New Roman" pitchFamily="18" charset="0"/>
                <a:cs typeface="Times New Roman" pitchFamily="18" charset="0"/>
              </a:rPr>
              <a:t>Assignments</a:t>
            </a:r>
            <a:r>
              <a:rPr lang="fr-FR" altLang="ja-JP" sz="2400" dirty="0">
                <a:latin typeface="Times New Roman" pitchFamily="18" charset="0"/>
                <a:cs typeface="Times New Roman" pitchFamily="18" charset="0"/>
              </a:rPr>
              <a:t>. http://www.iana.org/assignments/port-numbers</a:t>
            </a:r>
            <a:endParaRPr lang="fr-FR" altLang="ja-JP" sz="2400" dirty="0">
              <a:latin typeface="Times New Roman" pitchFamily="18" charset="0"/>
              <a:cs typeface="Times New Roman" pitchFamily="18" charset="0"/>
            </a:endParaRPr>
          </a:p>
          <a:p>
            <a:pPr>
              <a:buSzTx/>
              <a:buFont typeface="Wingdings" panose="05000000000000000000" pitchFamily="2" charset="2"/>
              <a:buChar char="q"/>
            </a:pPr>
            <a:r>
              <a:rPr lang="en-US" sz="2400" dirty="0">
                <a:latin typeface="Times New Roman" pitchFamily="18" charset="0"/>
                <a:cs typeface="Times New Roman" pitchFamily="18" charset="0"/>
              </a:rPr>
              <a:t>Trends in Security Management. CA. http://www.fspgroup.ca/docs/FSP20061020_01.ppt </a:t>
            </a:r>
            <a:endParaRPr lang="en-US" sz="2400" dirty="0">
              <a:latin typeface="Times New Roman" pitchFamily="18" charset="0"/>
              <a:cs typeface="Times New Roman" pitchFamily="18" charset="0"/>
            </a:endParaRPr>
          </a:p>
          <a:p>
            <a:pPr>
              <a:buSzTx/>
              <a:buFont typeface="Wingdings" panose="05000000000000000000" pitchFamily="2" charset="2"/>
              <a:buChar char="q"/>
            </a:pPr>
            <a:r>
              <a:rPr lang="en-US" sz="2400" dirty="0">
                <a:latin typeface="Times New Roman" pitchFamily="18" charset="0"/>
                <a:cs typeface="Times New Roman" pitchFamily="18" charset="0"/>
              </a:rPr>
              <a:t>http://www.jessland.net/JISK/IDS_IPS/Log_Analysis/Tools.php</a:t>
            </a:r>
            <a:endParaRPr lang="en-US" sz="2400" dirty="0">
              <a:latin typeface="Times New Roman" pitchFamily="18" charset="0"/>
              <a:cs typeface="Times New Roman"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2"/>
          <p:cNvSpPr txBox="1">
            <a:spLocks noChangeArrowheads="1"/>
          </p:cNvSpPr>
          <p:nvPr/>
        </p:nvSpPr>
        <p:spPr>
          <a:xfrm>
            <a:off x="838200" y="2438400"/>
            <a:ext cx="7772400" cy="1981200"/>
          </a:xfrm>
          <a:prstGeom prst="rect">
            <a:avLst/>
          </a:prstGeom>
        </p:spPr>
        <p:txBody>
          <a:bodyPr/>
          <a:lstStyle/>
          <a:p>
            <a:pPr algn="ctr">
              <a:defRPr/>
            </a:pPr>
            <a:r>
              <a:rPr lang="en-CA" sz="40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rPr>
              <a:t>Data Encapsulation &amp; </a:t>
            </a:r>
            <a:r>
              <a:rPr lang="en-CA" sz="4000" b="1" kern="0" dirty="0" err="1">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rPr>
              <a:t>Decapsulation</a:t>
            </a:r>
            <a:r>
              <a:rPr lang="en-CA" sz="40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rPr>
              <a:t> in the OSI and TCP/IP Models</a:t>
            </a:r>
            <a:endParaRPr lang="en-US" sz="40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
        <p:nvSpPr>
          <p:cNvPr id="18435" name="灯片编号占位符 2"/>
          <p:cNvSpPr>
            <a:spLocks noGrp="1" noChangeArrowheads="1"/>
          </p:cNvSpPr>
          <p:nvPr>
            <p:ph type="sldNum" sz="quarter" idx="12"/>
          </p:nvPr>
        </p:nvSpPr>
        <p:spPr>
          <a:xfrm>
            <a:off x="8383588" y="6384925"/>
            <a:ext cx="457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fld id="{02C1D433-0504-41DE-8B9C-409103BFD6DD}" type="slidenum">
              <a:rPr lang="zh-CN" altLang="en-US" sz="1400" smtClean="0">
                <a:latin typeface="Times New Roman" pitchFamily="18" charset="0"/>
              </a:rPr>
            </a:fld>
            <a:endParaRPr lang="en-US" altLang="zh-CN" sz="1400">
              <a:latin typeface="Times New Roman" pitchFamily="18" charset="0"/>
            </a:endParaRPr>
          </a:p>
        </p:txBody>
      </p:sp>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1"/>
          <p:cNvSpPr txBox="1">
            <a:spLocks noChangeArrowheads="1"/>
          </p:cNvSpPr>
          <p:nvPr/>
        </p:nvSpPr>
        <p:spPr bwMode="auto">
          <a:xfrm>
            <a:off x="381000" y="1295400"/>
            <a:ext cx="8266113" cy="105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spcBef>
                <a:spcPct val="20000"/>
              </a:spcBef>
              <a:buClr>
                <a:schemeClr val="accent2"/>
              </a:buClr>
              <a:buSzPct val="85000"/>
              <a:buFont typeface="ZapfDingbats" pitchFamily="82" charset="2"/>
              <a:buChar char="r"/>
              <a:tabLst>
                <a:tab pos="455295" algn="l"/>
                <a:tab pos="912495" algn="l"/>
                <a:tab pos="1369695" algn="l"/>
                <a:tab pos="1826895" algn="l"/>
                <a:tab pos="2284095" algn="l"/>
                <a:tab pos="2741295" algn="l"/>
                <a:tab pos="3198495" algn="l"/>
                <a:tab pos="3655695" algn="l"/>
                <a:tab pos="4112895" algn="l"/>
                <a:tab pos="4570095" algn="l"/>
                <a:tab pos="5027295" algn="l"/>
                <a:tab pos="5484495" algn="l"/>
                <a:tab pos="5941695" algn="l"/>
                <a:tab pos="6398895" algn="l"/>
                <a:tab pos="6856095" algn="l"/>
                <a:tab pos="7313295" algn="l"/>
                <a:tab pos="7770495" algn="l"/>
                <a:tab pos="8227695" algn="l"/>
                <a:tab pos="8684895" algn="l"/>
                <a:tab pos="9142095" algn="l"/>
              </a:tabLst>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tabLst>
                <a:tab pos="455295" algn="l"/>
                <a:tab pos="912495" algn="l"/>
                <a:tab pos="1369695" algn="l"/>
                <a:tab pos="1826895" algn="l"/>
                <a:tab pos="2284095" algn="l"/>
                <a:tab pos="2741295" algn="l"/>
                <a:tab pos="3198495" algn="l"/>
                <a:tab pos="3655695" algn="l"/>
                <a:tab pos="4112895" algn="l"/>
                <a:tab pos="4570095" algn="l"/>
                <a:tab pos="5027295" algn="l"/>
                <a:tab pos="5484495" algn="l"/>
                <a:tab pos="5941695" algn="l"/>
                <a:tab pos="6398895" algn="l"/>
                <a:tab pos="6856095" algn="l"/>
                <a:tab pos="7313295" algn="l"/>
                <a:tab pos="7770495" algn="l"/>
                <a:tab pos="8227695" algn="l"/>
                <a:tab pos="8684895" algn="l"/>
                <a:tab pos="9142095" algn="l"/>
              </a:tabLst>
              <a:defRPr sz="2400">
                <a:solidFill>
                  <a:schemeClr val="tx1"/>
                </a:solidFill>
                <a:latin typeface="Comic Sans MS" pitchFamily="66" charset="0"/>
              </a:defRPr>
            </a:lvl2pPr>
            <a:lvl3pPr marL="1143000" indent="-228600">
              <a:spcBef>
                <a:spcPct val="20000"/>
              </a:spcBef>
              <a:buChar char="•"/>
              <a:tabLst>
                <a:tab pos="455295" algn="l"/>
                <a:tab pos="912495" algn="l"/>
                <a:tab pos="1369695" algn="l"/>
                <a:tab pos="1826895" algn="l"/>
                <a:tab pos="2284095" algn="l"/>
                <a:tab pos="2741295" algn="l"/>
                <a:tab pos="3198495" algn="l"/>
                <a:tab pos="3655695" algn="l"/>
                <a:tab pos="4112895" algn="l"/>
                <a:tab pos="4570095" algn="l"/>
                <a:tab pos="5027295" algn="l"/>
                <a:tab pos="5484495" algn="l"/>
                <a:tab pos="5941695" algn="l"/>
                <a:tab pos="6398895" algn="l"/>
                <a:tab pos="6856095" algn="l"/>
                <a:tab pos="7313295" algn="l"/>
                <a:tab pos="7770495" algn="l"/>
                <a:tab pos="8227695" algn="l"/>
                <a:tab pos="8684895" algn="l"/>
                <a:tab pos="9142095" algn="l"/>
              </a:tabLst>
              <a:defRPr sz="2000">
                <a:solidFill>
                  <a:schemeClr val="tx1"/>
                </a:solidFill>
                <a:latin typeface="Comic Sans MS" pitchFamily="66" charset="0"/>
              </a:defRPr>
            </a:lvl3pPr>
            <a:lvl4pPr marL="1600200" indent="-228600">
              <a:spcBef>
                <a:spcPct val="20000"/>
              </a:spcBef>
              <a:buChar char="–"/>
              <a:tabLst>
                <a:tab pos="455295" algn="l"/>
                <a:tab pos="912495" algn="l"/>
                <a:tab pos="1369695" algn="l"/>
                <a:tab pos="1826895" algn="l"/>
                <a:tab pos="2284095" algn="l"/>
                <a:tab pos="2741295" algn="l"/>
                <a:tab pos="3198495" algn="l"/>
                <a:tab pos="3655695" algn="l"/>
                <a:tab pos="4112895" algn="l"/>
                <a:tab pos="4570095" algn="l"/>
                <a:tab pos="5027295" algn="l"/>
                <a:tab pos="5484495" algn="l"/>
                <a:tab pos="5941695" algn="l"/>
                <a:tab pos="6398895" algn="l"/>
                <a:tab pos="6856095" algn="l"/>
                <a:tab pos="7313295" algn="l"/>
                <a:tab pos="7770495" algn="l"/>
                <a:tab pos="8227695" algn="l"/>
                <a:tab pos="8684895" algn="l"/>
                <a:tab pos="9142095" algn="l"/>
              </a:tabLst>
              <a:defRPr sz="2000">
                <a:solidFill>
                  <a:schemeClr val="tx1"/>
                </a:solidFill>
                <a:latin typeface="Times New Roman" pitchFamily="18" charset="0"/>
              </a:defRPr>
            </a:lvl4pPr>
            <a:lvl5pPr marL="2057400" indent="-228600">
              <a:spcBef>
                <a:spcPct val="20000"/>
              </a:spcBef>
              <a:buChar char="»"/>
              <a:tabLst>
                <a:tab pos="455295" algn="l"/>
                <a:tab pos="912495" algn="l"/>
                <a:tab pos="1369695" algn="l"/>
                <a:tab pos="1826895" algn="l"/>
                <a:tab pos="2284095" algn="l"/>
                <a:tab pos="2741295" algn="l"/>
                <a:tab pos="3198495" algn="l"/>
                <a:tab pos="3655695" algn="l"/>
                <a:tab pos="4112895" algn="l"/>
                <a:tab pos="4570095" algn="l"/>
                <a:tab pos="5027295" algn="l"/>
                <a:tab pos="5484495" algn="l"/>
                <a:tab pos="5941695" algn="l"/>
                <a:tab pos="6398895" algn="l"/>
                <a:tab pos="6856095" algn="l"/>
                <a:tab pos="7313295" algn="l"/>
                <a:tab pos="7770495" algn="l"/>
                <a:tab pos="8227695" algn="l"/>
                <a:tab pos="8684895" algn="l"/>
                <a:tab pos="9142095" algn="l"/>
              </a:tabLst>
              <a:defRPr sz="2000">
                <a:solidFill>
                  <a:schemeClr val="tx1"/>
                </a:solidFill>
                <a:latin typeface="Times New Roman" pitchFamily="18" charset="0"/>
              </a:defRPr>
            </a:lvl5pPr>
            <a:lvl6pPr marL="2514600" indent="-228600" eaLnBrk="0" fontAlgn="base" hangingPunct="0">
              <a:spcBef>
                <a:spcPct val="20000"/>
              </a:spcBef>
              <a:spcAft>
                <a:spcPct val="0"/>
              </a:spcAft>
              <a:buChar char="»"/>
              <a:tabLst>
                <a:tab pos="455295" algn="l"/>
                <a:tab pos="912495" algn="l"/>
                <a:tab pos="1369695" algn="l"/>
                <a:tab pos="1826895" algn="l"/>
                <a:tab pos="2284095" algn="l"/>
                <a:tab pos="2741295" algn="l"/>
                <a:tab pos="3198495" algn="l"/>
                <a:tab pos="3655695" algn="l"/>
                <a:tab pos="4112895" algn="l"/>
                <a:tab pos="4570095" algn="l"/>
                <a:tab pos="5027295" algn="l"/>
                <a:tab pos="5484495" algn="l"/>
                <a:tab pos="5941695" algn="l"/>
                <a:tab pos="6398895" algn="l"/>
                <a:tab pos="6856095" algn="l"/>
                <a:tab pos="7313295" algn="l"/>
                <a:tab pos="7770495" algn="l"/>
                <a:tab pos="8227695" algn="l"/>
                <a:tab pos="8684895" algn="l"/>
                <a:tab pos="9142095" algn="l"/>
              </a:tabLst>
              <a:defRPr sz="2000">
                <a:solidFill>
                  <a:schemeClr val="tx1"/>
                </a:solidFill>
                <a:latin typeface="Times New Roman" pitchFamily="18" charset="0"/>
              </a:defRPr>
            </a:lvl6pPr>
            <a:lvl7pPr marL="2971800" indent="-228600" eaLnBrk="0" fontAlgn="base" hangingPunct="0">
              <a:spcBef>
                <a:spcPct val="20000"/>
              </a:spcBef>
              <a:spcAft>
                <a:spcPct val="0"/>
              </a:spcAft>
              <a:buChar char="»"/>
              <a:tabLst>
                <a:tab pos="455295" algn="l"/>
                <a:tab pos="912495" algn="l"/>
                <a:tab pos="1369695" algn="l"/>
                <a:tab pos="1826895" algn="l"/>
                <a:tab pos="2284095" algn="l"/>
                <a:tab pos="2741295" algn="l"/>
                <a:tab pos="3198495" algn="l"/>
                <a:tab pos="3655695" algn="l"/>
                <a:tab pos="4112895" algn="l"/>
                <a:tab pos="4570095" algn="l"/>
                <a:tab pos="5027295" algn="l"/>
                <a:tab pos="5484495" algn="l"/>
                <a:tab pos="5941695" algn="l"/>
                <a:tab pos="6398895" algn="l"/>
                <a:tab pos="6856095" algn="l"/>
                <a:tab pos="7313295" algn="l"/>
                <a:tab pos="7770495" algn="l"/>
                <a:tab pos="8227695" algn="l"/>
                <a:tab pos="8684895" algn="l"/>
                <a:tab pos="9142095" algn="l"/>
              </a:tabLst>
              <a:defRPr sz="2000">
                <a:solidFill>
                  <a:schemeClr val="tx1"/>
                </a:solidFill>
                <a:latin typeface="Times New Roman" pitchFamily="18" charset="0"/>
              </a:defRPr>
            </a:lvl7pPr>
            <a:lvl8pPr marL="3429000" indent="-228600" eaLnBrk="0" fontAlgn="base" hangingPunct="0">
              <a:spcBef>
                <a:spcPct val="20000"/>
              </a:spcBef>
              <a:spcAft>
                <a:spcPct val="0"/>
              </a:spcAft>
              <a:buChar char="»"/>
              <a:tabLst>
                <a:tab pos="455295" algn="l"/>
                <a:tab pos="912495" algn="l"/>
                <a:tab pos="1369695" algn="l"/>
                <a:tab pos="1826895" algn="l"/>
                <a:tab pos="2284095" algn="l"/>
                <a:tab pos="2741295" algn="l"/>
                <a:tab pos="3198495" algn="l"/>
                <a:tab pos="3655695" algn="l"/>
                <a:tab pos="4112895" algn="l"/>
                <a:tab pos="4570095" algn="l"/>
                <a:tab pos="5027295" algn="l"/>
                <a:tab pos="5484495" algn="l"/>
                <a:tab pos="5941695" algn="l"/>
                <a:tab pos="6398895" algn="l"/>
                <a:tab pos="6856095" algn="l"/>
                <a:tab pos="7313295" algn="l"/>
                <a:tab pos="7770495" algn="l"/>
                <a:tab pos="8227695" algn="l"/>
                <a:tab pos="8684895" algn="l"/>
                <a:tab pos="9142095" algn="l"/>
              </a:tabLst>
              <a:defRPr sz="2000">
                <a:solidFill>
                  <a:schemeClr val="tx1"/>
                </a:solidFill>
                <a:latin typeface="Times New Roman" pitchFamily="18" charset="0"/>
              </a:defRPr>
            </a:lvl8pPr>
            <a:lvl9pPr marL="3886200" indent="-228600" eaLnBrk="0" fontAlgn="base" hangingPunct="0">
              <a:spcBef>
                <a:spcPct val="20000"/>
              </a:spcBef>
              <a:spcAft>
                <a:spcPct val="0"/>
              </a:spcAft>
              <a:buChar char="»"/>
              <a:tabLst>
                <a:tab pos="455295" algn="l"/>
                <a:tab pos="912495" algn="l"/>
                <a:tab pos="1369695" algn="l"/>
                <a:tab pos="1826895" algn="l"/>
                <a:tab pos="2284095" algn="l"/>
                <a:tab pos="2741295" algn="l"/>
                <a:tab pos="3198495" algn="l"/>
                <a:tab pos="3655695" algn="l"/>
                <a:tab pos="4112895" algn="l"/>
                <a:tab pos="4570095" algn="l"/>
                <a:tab pos="5027295" algn="l"/>
                <a:tab pos="5484495" algn="l"/>
                <a:tab pos="5941695" algn="l"/>
                <a:tab pos="6398895" algn="l"/>
                <a:tab pos="6856095" algn="l"/>
                <a:tab pos="7313295" algn="l"/>
                <a:tab pos="7770495" algn="l"/>
                <a:tab pos="8227695" algn="l"/>
                <a:tab pos="8684895" algn="l"/>
                <a:tab pos="9142095" algn="l"/>
              </a:tabLst>
              <a:defRPr sz="2000">
                <a:solidFill>
                  <a:schemeClr val="tx1"/>
                </a:solidFill>
                <a:latin typeface="Times New Roman" pitchFamily="18" charset="0"/>
              </a:defRPr>
            </a:lvl9pPr>
          </a:lstStyle>
          <a:p>
            <a:pPr>
              <a:spcBef>
                <a:spcPts val="800"/>
              </a:spcBef>
              <a:buClrTx/>
              <a:buSzTx/>
              <a:buFontTx/>
              <a:buNone/>
            </a:pPr>
            <a:r>
              <a:rPr lang="en-GB" altLang="en-US" sz="3200">
                <a:solidFill>
                  <a:srgbClr val="000000"/>
                </a:solidFill>
                <a:latin typeface="Times New Roman" pitchFamily="18" charset="0"/>
                <a:cs typeface="Times New Roman" pitchFamily="18" charset="0"/>
              </a:rPr>
              <a:t>Lower layers add headers (and sometimes trailers) to upper layers packets</a:t>
            </a:r>
            <a:endParaRPr lang="en-GB" altLang="en-US" sz="3200">
              <a:solidFill>
                <a:srgbClr val="000000"/>
              </a:solidFill>
              <a:latin typeface="Times New Roman" pitchFamily="18" charset="0"/>
              <a:cs typeface="Times New Roman" pitchFamily="18" charset="0"/>
            </a:endParaRPr>
          </a:p>
        </p:txBody>
      </p:sp>
      <p:sp>
        <p:nvSpPr>
          <p:cNvPr id="20483" name="AutoShape 2"/>
          <p:cNvSpPr>
            <a:spLocks noChangeArrowheads="1"/>
          </p:cNvSpPr>
          <p:nvPr/>
        </p:nvSpPr>
        <p:spPr bwMode="auto">
          <a:xfrm>
            <a:off x="836613" y="2770188"/>
            <a:ext cx="1611312" cy="411162"/>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79200" tIns="57240" rIns="79200" bIns="38880"/>
          <a:lstStyle>
            <a:lvl1pPr>
              <a:spcBef>
                <a:spcPct val="20000"/>
              </a:spcBef>
              <a:buClr>
                <a:schemeClr val="accent2"/>
              </a:buClr>
              <a:buSzPct val="85000"/>
              <a:buFont typeface="ZapfDingbats" pitchFamily="82" charset="2"/>
              <a:buChar char="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omic Sans MS" pitchFamily="66"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omic Sans MS" pitchFamily="66"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9pPr>
          </a:lstStyle>
          <a:p>
            <a:pPr>
              <a:spcBef>
                <a:spcPct val="0"/>
              </a:spcBef>
              <a:buClrTx/>
              <a:buSzTx/>
              <a:buFontTx/>
              <a:buNone/>
            </a:pPr>
            <a:r>
              <a:rPr lang="en-GB" altLang="en-US" sz="2000">
                <a:solidFill>
                  <a:srgbClr val="000000"/>
                </a:solidFill>
                <a:latin typeface="Times New Roman" pitchFamily="18" charset="0"/>
                <a:cs typeface="Times New Roman" pitchFamily="18" charset="0"/>
              </a:rPr>
              <a:t>Application</a:t>
            </a:r>
            <a:endParaRPr lang="en-GB" altLang="en-US" sz="2000">
              <a:solidFill>
                <a:srgbClr val="000000"/>
              </a:solidFill>
              <a:latin typeface="Times New Roman" pitchFamily="18" charset="0"/>
              <a:cs typeface="Times New Roman" pitchFamily="18" charset="0"/>
            </a:endParaRPr>
          </a:p>
        </p:txBody>
      </p:sp>
      <p:sp>
        <p:nvSpPr>
          <p:cNvPr id="20484" name="AutoShape 3"/>
          <p:cNvSpPr>
            <a:spLocks noChangeArrowheads="1"/>
          </p:cNvSpPr>
          <p:nvPr/>
        </p:nvSpPr>
        <p:spPr bwMode="auto">
          <a:xfrm>
            <a:off x="836613" y="3757613"/>
            <a:ext cx="1439862" cy="41275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79200" tIns="57240" rIns="79200" bIns="38880"/>
          <a:lstStyle>
            <a:lvl1pPr>
              <a:spcBef>
                <a:spcPct val="20000"/>
              </a:spcBef>
              <a:buClr>
                <a:schemeClr val="accent2"/>
              </a:buClr>
              <a:buSzPct val="85000"/>
              <a:buFont typeface="ZapfDingbats" pitchFamily="82" charset="2"/>
              <a:buChar char="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omic Sans MS" pitchFamily="66"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omic Sans MS" pitchFamily="66"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9pPr>
          </a:lstStyle>
          <a:p>
            <a:pPr>
              <a:spcBef>
                <a:spcPct val="0"/>
              </a:spcBef>
              <a:buClrTx/>
              <a:buSzTx/>
              <a:buFontTx/>
              <a:buNone/>
            </a:pPr>
            <a:r>
              <a:rPr lang="en-GB" altLang="en-US" sz="2000">
                <a:solidFill>
                  <a:srgbClr val="000000"/>
                </a:solidFill>
                <a:latin typeface="Times New Roman" pitchFamily="18" charset="0"/>
                <a:cs typeface="Times New Roman" pitchFamily="18" charset="0"/>
              </a:rPr>
              <a:t>Transport</a:t>
            </a:r>
            <a:endParaRPr lang="en-GB" altLang="en-US" sz="2000">
              <a:solidFill>
                <a:srgbClr val="000000"/>
              </a:solidFill>
              <a:latin typeface="Times New Roman" pitchFamily="18" charset="0"/>
              <a:cs typeface="Times New Roman" pitchFamily="18" charset="0"/>
            </a:endParaRPr>
          </a:p>
        </p:txBody>
      </p:sp>
      <p:sp>
        <p:nvSpPr>
          <p:cNvPr id="20485" name="AutoShape 4"/>
          <p:cNvSpPr>
            <a:spLocks noChangeArrowheads="1"/>
          </p:cNvSpPr>
          <p:nvPr/>
        </p:nvSpPr>
        <p:spPr bwMode="auto">
          <a:xfrm>
            <a:off x="914400" y="4484688"/>
            <a:ext cx="1273175" cy="38258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79200" tIns="57240" rIns="79200" bIns="38880"/>
          <a:lstStyle>
            <a:lvl1pPr>
              <a:spcBef>
                <a:spcPct val="20000"/>
              </a:spcBef>
              <a:buClr>
                <a:schemeClr val="accent2"/>
              </a:buClr>
              <a:buSzPct val="85000"/>
              <a:buFont typeface="ZapfDingbats" pitchFamily="82" charset="2"/>
              <a:buChar char="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omic Sans MS" pitchFamily="66"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omic Sans MS" pitchFamily="66"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9pPr>
          </a:lstStyle>
          <a:p>
            <a:pPr>
              <a:spcBef>
                <a:spcPct val="0"/>
              </a:spcBef>
              <a:buClrTx/>
              <a:buSzTx/>
              <a:buFontTx/>
              <a:buNone/>
            </a:pPr>
            <a:r>
              <a:rPr lang="en-GB" altLang="en-US" sz="2000">
                <a:solidFill>
                  <a:srgbClr val="000000"/>
                </a:solidFill>
                <a:latin typeface="Times New Roman" pitchFamily="18" charset="0"/>
                <a:cs typeface="Times New Roman" pitchFamily="18" charset="0"/>
              </a:rPr>
              <a:t>Network</a:t>
            </a:r>
            <a:endParaRPr lang="en-GB" altLang="en-US" sz="2000">
              <a:solidFill>
                <a:srgbClr val="000000"/>
              </a:solidFill>
              <a:latin typeface="Times New Roman" pitchFamily="18" charset="0"/>
              <a:cs typeface="Times New Roman" pitchFamily="18" charset="0"/>
            </a:endParaRPr>
          </a:p>
        </p:txBody>
      </p:sp>
      <p:sp>
        <p:nvSpPr>
          <p:cNvPr id="20486" name="AutoShape 5"/>
          <p:cNvSpPr>
            <a:spLocks noChangeArrowheads="1"/>
          </p:cNvSpPr>
          <p:nvPr/>
        </p:nvSpPr>
        <p:spPr bwMode="auto">
          <a:xfrm>
            <a:off x="892175" y="5257800"/>
            <a:ext cx="1204913" cy="411163"/>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79200" tIns="57240" rIns="79200" bIns="38880"/>
          <a:lstStyle>
            <a:lvl1pPr>
              <a:spcBef>
                <a:spcPct val="20000"/>
              </a:spcBef>
              <a:buClr>
                <a:schemeClr val="accent2"/>
              </a:buClr>
              <a:buSzPct val="85000"/>
              <a:buFont typeface="ZapfDingbats" pitchFamily="82" charset="2"/>
              <a:buChar char="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omic Sans MS" pitchFamily="66"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omic Sans MS" pitchFamily="66"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9pPr>
          </a:lstStyle>
          <a:p>
            <a:pPr>
              <a:spcBef>
                <a:spcPct val="0"/>
              </a:spcBef>
              <a:buClrTx/>
              <a:buSzTx/>
              <a:buFontTx/>
              <a:buNone/>
            </a:pPr>
            <a:r>
              <a:rPr lang="en-GB" altLang="en-US" sz="2000">
                <a:solidFill>
                  <a:srgbClr val="000000"/>
                </a:solidFill>
                <a:latin typeface="Times New Roman" pitchFamily="18" charset="0"/>
                <a:cs typeface="Times New Roman" pitchFamily="18" charset="0"/>
              </a:rPr>
              <a:t>Data Link</a:t>
            </a:r>
            <a:endParaRPr lang="en-GB" altLang="en-US" sz="2000">
              <a:solidFill>
                <a:srgbClr val="000000"/>
              </a:solidFill>
              <a:latin typeface="Times New Roman" pitchFamily="18" charset="0"/>
              <a:cs typeface="Times New Roman" pitchFamily="18" charset="0"/>
            </a:endParaRPr>
          </a:p>
        </p:txBody>
      </p:sp>
      <p:grpSp>
        <p:nvGrpSpPr>
          <p:cNvPr id="20487" name="Group 6"/>
          <p:cNvGrpSpPr/>
          <p:nvPr/>
        </p:nvGrpSpPr>
        <p:grpSpPr bwMode="auto">
          <a:xfrm>
            <a:off x="5194300" y="2852738"/>
            <a:ext cx="2413000" cy="415925"/>
            <a:chOff x="3129" y="1948"/>
            <a:chExt cx="1520" cy="262"/>
          </a:xfrm>
        </p:grpSpPr>
        <p:sp>
          <p:nvSpPr>
            <p:cNvPr id="20546" name="AutoShape 7"/>
            <p:cNvSpPr>
              <a:spLocks noChangeArrowheads="1"/>
            </p:cNvSpPr>
            <p:nvPr/>
          </p:nvSpPr>
          <p:spPr bwMode="auto">
            <a:xfrm>
              <a:off x="3129" y="1979"/>
              <a:ext cx="1521" cy="231"/>
            </a:xfrm>
            <a:prstGeom prst="roundRect">
              <a:avLst>
                <a:gd name="adj" fmla="val 389"/>
              </a:avLst>
            </a:prstGeom>
            <a:noFill/>
            <a:ln w="126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US" altLang="en-US" sz="2400"/>
            </a:p>
          </p:txBody>
        </p:sp>
        <p:sp>
          <p:nvSpPr>
            <p:cNvPr id="20547" name="Text Box 8"/>
            <p:cNvSpPr txBox="1">
              <a:spLocks noChangeArrowheads="1"/>
            </p:cNvSpPr>
            <p:nvPr/>
          </p:nvSpPr>
          <p:spPr bwMode="auto">
            <a:xfrm>
              <a:off x="3129" y="1948"/>
              <a:ext cx="1521"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45720" tIns="68040" rIns="45720" bIns="46800" anchor="b" anchorCtr="1"/>
            <a:lstStyle>
              <a:lvl1pPr>
                <a:spcBef>
                  <a:spcPct val="20000"/>
                </a:spcBef>
                <a:buClr>
                  <a:schemeClr val="accent2"/>
                </a:buClr>
                <a:buSzPct val="85000"/>
                <a:buFont typeface="ZapfDingbats" pitchFamily="82" charset="2"/>
                <a:buChar char="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omic Sans MS" pitchFamily="66"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omic Sans MS" pitchFamily="66"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9pPr>
            </a:lstStyle>
            <a:p>
              <a:pPr>
                <a:spcBef>
                  <a:spcPct val="0"/>
                </a:spcBef>
                <a:buClrTx/>
                <a:buSzTx/>
                <a:buFontTx/>
                <a:buNone/>
              </a:pPr>
              <a:r>
                <a:rPr lang="en-GB" altLang="en-US" sz="1800">
                  <a:solidFill>
                    <a:srgbClr val="000000"/>
                  </a:solidFill>
                  <a:latin typeface="Times New Roman" pitchFamily="18" charset="0"/>
                  <a:cs typeface="Times New Roman" pitchFamily="18" charset="0"/>
                </a:rPr>
                <a:t>Data</a:t>
              </a:r>
              <a:endParaRPr lang="en-GB" altLang="en-US" sz="1800">
                <a:solidFill>
                  <a:srgbClr val="000000"/>
                </a:solidFill>
                <a:latin typeface="Times New Roman" pitchFamily="18" charset="0"/>
                <a:cs typeface="Times New Roman" pitchFamily="18" charset="0"/>
              </a:endParaRPr>
            </a:p>
          </p:txBody>
        </p:sp>
      </p:grpSp>
      <p:grpSp>
        <p:nvGrpSpPr>
          <p:cNvPr id="20488" name="Group 9"/>
          <p:cNvGrpSpPr/>
          <p:nvPr/>
        </p:nvGrpSpPr>
        <p:grpSpPr bwMode="auto">
          <a:xfrm>
            <a:off x="5194300" y="3505200"/>
            <a:ext cx="2413000" cy="423863"/>
            <a:chOff x="3129" y="2359"/>
            <a:chExt cx="1520" cy="267"/>
          </a:xfrm>
        </p:grpSpPr>
        <p:sp>
          <p:nvSpPr>
            <p:cNvPr id="20544" name="AutoShape 10"/>
            <p:cNvSpPr>
              <a:spLocks noChangeArrowheads="1"/>
            </p:cNvSpPr>
            <p:nvPr/>
          </p:nvSpPr>
          <p:spPr bwMode="auto">
            <a:xfrm>
              <a:off x="3129" y="2394"/>
              <a:ext cx="1521" cy="232"/>
            </a:xfrm>
            <a:prstGeom prst="roundRect">
              <a:avLst>
                <a:gd name="adj" fmla="val 389"/>
              </a:avLst>
            </a:prstGeom>
            <a:solidFill>
              <a:srgbClr val="F57B49">
                <a:alpha val="25098"/>
              </a:srgbClr>
            </a:solidFill>
            <a:ln w="12600">
              <a:solidFill>
                <a:srgbClr val="000000"/>
              </a:solidFill>
              <a:miter lim="800000"/>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US" altLang="en-US" sz="2400"/>
            </a:p>
          </p:txBody>
        </p:sp>
        <p:sp>
          <p:nvSpPr>
            <p:cNvPr id="20545" name="Text Box 11"/>
            <p:cNvSpPr txBox="1">
              <a:spLocks noChangeArrowheads="1"/>
            </p:cNvSpPr>
            <p:nvPr/>
          </p:nvSpPr>
          <p:spPr bwMode="auto">
            <a:xfrm>
              <a:off x="3129" y="2359"/>
              <a:ext cx="1521"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45720" tIns="68040" rIns="45720" bIns="46800" anchor="b" anchorCtr="1"/>
            <a:lstStyle>
              <a:lvl1pPr>
                <a:spcBef>
                  <a:spcPct val="20000"/>
                </a:spcBef>
                <a:buClr>
                  <a:schemeClr val="accent2"/>
                </a:buClr>
                <a:buSzPct val="85000"/>
                <a:buFont typeface="ZapfDingbats" pitchFamily="82" charset="2"/>
                <a:buChar char="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omic Sans MS" pitchFamily="66"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omic Sans MS" pitchFamily="66"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9pPr>
            </a:lstStyle>
            <a:p>
              <a:pPr algn="ctr">
                <a:spcBef>
                  <a:spcPts val="1290"/>
                </a:spcBef>
                <a:buClrTx/>
                <a:buSzTx/>
                <a:buFontTx/>
                <a:buNone/>
              </a:pPr>
              <a:r>
                <a:rPr lang="en-GB" altLang="en-US" sz="1800">
                  <a:solidFill>
                    <a:srgbClr val="000000"/>
                  </a:solidFill>
                  <a:latin typeface="Times New Roman" pitchFamily="18" charset="0"/>
                  <a:cs typeface="Times New Roman" pitchFamily="18" charset="0"/>
                </a:rPr>
                <a:t>Data</a:t>
              </a:r>
              <a:endParaRPr lang="en-GB" altLang="en-US" sz="1800">
                <a:solidFill>
                  <a:srgbClr val="000000"/>
                </a:solidFill>
                <a:latin typeface="Times New Roman" pitchFamily="18" charset="0"/>
                <a:cs typeface="Times New Roman" pitchFamily="18" charset="0"/>
              </a:endParaRPr>
            </a:p>
          </p:txBody>
        </p:sp>
      </p:grpSp>
      <p:grpSp>
        <p:nvGrpSpPr>
          <p:cNvPr id="20489" name="Group 12"/>
          <p:cNvGrpSpPr/>
          <p:nvPr/>
        </p:nvGrpSpPr>
        <p:grpSpPr bwMode="auto">
          <a:xfrm>
            <a:off x="3732213" y="3360738"/>
            <a:ext cx="1420812" cy="581025"/>
            <a:chOff x="2570" y="2361"/>
            <a:chExt cx="532" cy="266"/>
          </a:xfrm>
        </p:grpSpPr>
        <p:sp>
          <p:nvSpPr>
            <p:cNvPr id="20542" name="AutoShape 13"/>
            <p:cNvSpPr>
              <a:spLocks noChangeArrowheads="1"/>
            </p:cNvSpPr>
            <p:nvPr/>
          </p:nvSpPr>
          <p:spPr bwMode="auto">
            <a:xfrm>
              <a:off x="2570" y="2458"/>
              <a:ext cx="532" cy="169"/>
            </a:xfrm>
            <a:prstGeom prst="roundRect">
              <a:avLst>
                <a:gd name="adj" fmla="val 380"/>
              </a:avLst>
            </a:prstGeom>
            <a:noFill/>
            <a:ln w="126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US" altLang="en-US" sz="2400"/>
            </a:p>
          </p:txBody>
        </p:sp>
        <p:sp>
          <p:nvSpPr>
            <p:cNvPr id="20543" name="Text Box 14"/>
            <p:cNvSpPr txBox="1">
              <a:spLocks noChangeArrowheads="1"/>
            </p:cNvSpPr>
            <p:nvPr/>
          </p:nvSpPr>
          <p:spPr bwMode="auto">
            <a:xfrm>
              <a:off x="2570" y="2361"/>
              <a:ext cx="532"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45720" tIns="68040" rIns="45720" bIns="46800" anchor="b" anchorCtr="1"/>
            <a:lstStyle>
              <a:lvl1pPr>
                <a:spcBef>
                  <a:spcPct val="20000"/>
                </a:spcBef>
                <a:buClr>
                  <a:schemeClr val="accent2"/>
                </a:buClr>
                <a:buSzPct val="85000"/>
                <a:buFont typeface="ZapfDingbats" pitchFamily="82" charset="2"/>
                <a:buChar char="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omic Sans MS" pitchFamily="66"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omic Sans MS" pitchFamily="66"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9pPr>
            </a:lstStyle>
            <a:p>
              <a:pPr algn="ctr">
                <a:spcBef>
                  <a:spcPts val="1290"/>
                </a:spcBef>
                <a:buClrTx/>
                <a:buSzTx/>
                <a:buFontTx/>
                <a:buNone/>
              </a:pPr>
              <a:r>
                <a:rPr lang="en-GB" altLang="en-US" sz="1800">
                  <a:solidFill>
                    <a:srgbClr val="000000"/>
                  </a:solidFill>
                  <a:latin typeface="Times New Roman" pitchFamily="18" charset="0"/>
                  <a:cs typeface="Times New Roman" pitchFamily="18" charset="0"/>
                </a:rPr>
                <a:t>TCP Header</a:t>
              </a:r>
              <a:endParaRPr lang="en-GB" altLang="en-US" sz="1800">
                <a:solidFill>
                  <a:srgbClr val="000000"/>
                </a:solidFill>
                <a:latin typeface="Times New Roman" pitchFamily="18" charset="0"/>
                <a:cs typeface="Times New Roman" pitchFamily="18" charset="0"/>
              </a:endParaRPr>
            </a:p>
          </p:txBody>
        </p:sp>
      </p:grpSp>
      <p:grpSp>
        <p:nvGrpSpPr>
          <p:cNvPr id="20490" name="Group 15"/>
          <p:cNvGrpSpPr/>
          <p:nvPr/>
        </p:nvGrpSpPr>
        <p:grpSpPr bwMode="auto">
          <a:xfrm>
            <a:off x="4306888" y="4162425"/>
            <a:ext cx="3300412" cy="420688"/>
            <a:chOff x="2570" y="2773"/>
            <a:chExt cx="2079" cy="265"/>
          </a:xfrm>
        </p:grpSpPr>
        <p:sp>
          <p:nvSpPr>
            <p:cNvPr id="20540" name="AutoShape 16"/>
            <p:cNvSpPr>
              <a:spLocks noChangeArrowheads="1"/>
            </p:cNvSpPr>
            <p:nvPr/>
          </p:nvSpPr>
          <p:spPr bwMode="auto">
            <a:xfrm>
              <a:off x="2570" y="2807"/>
              <a:ext cx="2080" cy="232"/>
            </a:xfrm>
            <a:prstGeom prst="roundRect">
              <a:avLst>
                <a:gd name="adj" fmla="val 389"/>
              </a:avLst>
            </a:prstGeom>
            <a:solidFill>
              <a:srgbClr val="F57B49">
                <a:alpha val="25098"/>
              </a:srgbClr>
            </a:solidFill>
            <a:ln w="12600">
              <a:solidFill>
                <a:srgbClr val="000000"/>
              </a:solidFill>
              <a:miter lim="800000"/>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US" altLang="en-US" sz="2400"/>
            </a:p>
          </p:txBody>
        </p:sp>
        <p:sp>
          <p:nvSpPr>
            <p:cNvPr id="20541" name="Text Box 17"/>
            <p:cNvSpPr txBox="1">
              <a:spLocks noChangeArrowheads="1"/>
            </p:cNvSpPr>
            <p:nvPr/>
          </p:nvSpPr>
          <p:spPr bwMode="auto">
            <a:xfrm>
              <a:off x="2570" y="2773"/>
              <a:ext cx="2080"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45720" tIns="68040" rIns="45720" bIns="46800" anchor="b" anchorCtr="1"/>
            <a:lstStyle>
              <a:lvl1pPr>
                <a:spcBef>
                  <a:spcPct val="20000"/>
                </a:spcBef>
                <a:buClr>
                  <a:schemeClr val="accent2"/>
                </a:buClr>
                <a:buSzPct val="85000"/>
                <a:buFont typeface="ZapfDingbats" pitchFamily="82" charset="2"/>
                <a:buChar char="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omic Sans MS" pitchFamily="66"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omic Sans MS" pitchFamily="66"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9pPr>
            </a:lstStyle>
            <a:p>
              <a:pPr algn="ctr">
                <a:spcBef>
                  <a:spcPts val="1290"/>
                </a:spcBef>
                <a:buClrTx/>
                <a:buSzTx/>
                <a:buFontTx/>
                <a:buNone/>
              </a:pPr>
              <a:r>
                <a:rPr lang="en-GB" altLang="en-US" sz="1800">
                  <a:solidFill>
                    <a:srgbClr val="000000"/>
                  </a:solidFill>
                  <a:latin typeface="Times New Roman" pitchFamily="18" charset="0"/>
                  <a:cs typeface="Times New Roman" pitchFamily="18" charset="0"/>
                </a:rPr>
                <a:t>Transport Packet</a:t>
              </a:r>
              <a:endParaRPr lang="en-GB" altLang="en-US" sz="1800">
                <a:solidFill>
                  <a:srgbClr val="000000"/>
                </a:solidFill>
                <a:latin typeface="Times New Roman" pitchFamily="18" charset="0"/>
                <a:cs typeface="Times New Roman" pitchFamily="18" charset="0"/>
              </a:endParaRPr>
            </a:p>
          </p:txBody>
        </p:sp>
      </p:grpSp>
      <p:grpSp>
        <p:nvGrpSpPr>
          <p:cNvPr id="20491" name="Group 18"/>
          <p:cNvGrpSpPr/>
          <p:nvPr/>
        </p:nvGrpSpPr>
        <p:grpSpPr bwMode="auto">
          <a:xfrm>
            <a:off x="3417888" y="4167188"/>
            <a:ext cx="884237" cy="415925"/>
            <a:chOff x="2010" y="2776"/>
            <a:chExt cx="557" cy="262"/>
          </a:xfrm>
        </p:grpSpPr>
        <p:sp>
          <p:nvSpPr>
            <p:cNvPr id="20538" name="AutoShape 19"/>
            <p:cNvSpPr>
              <a:spLocks noChangeArrowheads="1"/>
            </p:cNvSpPr>
            <p:nvPr/>
          </p:nvSpPr>
          <p:spPr bwMode="auto">
            <a:xfrm>
              <a:off x="2010" y="2807"/>
              <a:ext cx="558" cy="232"/>
            </a:xfrm>
            <a:prstGeom prst="roundRect">
              <a:avLst>
                <a:gd name="adj" fmla="val 389"/>
              </a:avLst>
            </a:prstGeom>
            <a:noFill/>
            <a:ln w="126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US" altLang="en-US" sz="2400"/>
            </a:p>
          </p:txBody>
        </p:sp>
        <p:sp>
          <p:nvSpPr>
            <p:cNvPr id="20539" name="Text Box 20"/>
            <p:cNvSpPr txBox="1">
              <a:spLocks noChangeArrowheads="1"/>
            </p:cNvSpPr>
            <p:nvPr/>
          </p:nvSpPr>
          <p:spPr bwMode="auto">
            <a:xfrm>
              <a:off x="2010" y="2776"/>
              <a:ext cx="558"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45720" tIns="68040" rIns="45720" bIns="46800" anchor="b" anchorCtr="1"/>
            <a:lstStyle>
              <a:lvl1pPr>
                <a:spcBef>
                  <a:spcPct val="20000"/>
                </a:spcBef>
                <a:buClr>
                  <a:schemeClr val="accent2"/>
                </a:buClr>
                <a:buSzPct val="85000"/>
                <a:buFont typeface="ZapfDingbats" pitchFamily="82" charset="2"/>
                <a:buChar char="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omic Sans MS" pitchFamily="66"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omic Sans MS" pitchFamily="66"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9pPr>
            </a:lstStyle>
            <a:p>
              <a:pPr algn="ctr">
                <a:spcBef>
                  <a:spcPts val="1290"/>
                </a:spcBef>
                <a:buClrTx/>
                <a:buSzTx/>
                <a:buFontTx/>
                <a:buNone/>
              </a:pPr>
              <a:r>
                <a:rPr lang="en-GB" altLang="en-US" sz="1400">
                  <a:solidFill>
                    <a:srgbClr val="000000"/>
                  </a:solidFill>
                  <a:latin typeface="Times New Roman" pitchFamily="18" charset="0"/>
                  <a:cs typeface="Times New Roman" pitchFamily="18" charset="0"/>
                </a:rPr>
                <a:t>IP Header</a:t>
              </a:r>
              <a:endParaRPr lang="en-GB" altLang="en-US" sz="1400">
                <a:solidFill>
                  <a:srgbClr val="000000"/>
                </a:solidFill>
                <a:latin typeface="Times New Roman" pitchFamily="18" charset="0"/>
                <a:cs typeface="Times New Roman" pitchFamily="18" charset="0"/>
              </a:endParaRPr>
            </a:p>
          </p:txBody>
        </p:sp>
      </p:grpSp>
      <p:grpSp>
        <p:nvGrpSpPr>
          <p:cNvPr id="20492" name="Group 21"/>
          <p:cNvGrpSpPr/>
          <p:nvPr/>
        </p:nvGrpSpPr>
        <p:grpSpPr bwMode="auto">
          <a:xfrm>
            <a:off x="5194300" y="4567238"/>
            <a:ext cx="2413000" cy="422275"/>
            <a:chOff x="3129" y="3028"/>
            <a:chExt cx="1520" cy="266"/>
          </a:xfrm>
        </p:grpSpPr>
        <p:sp>
          <p:nvSpPr>
            <p:cNvPr id="20536" name="AutoShape 22"/>
            <p:cNvSpPr>
              <a:spLocks noChangeArrowheads="1"/>
            </p:cNvSpPr>
            <p:nvPr/>
          </p:nvSpPr>
          <p:spPr bwMode="auto">
            <a:xfrm>
              <a:off x="3129" y="3063"/>
              <a:ext cx="1521" cy="232"/>
            </a:xfrm>
            <a:prstGeom prst="roundRect">
              <a:avLst>
                <a:gd name="adj" fmla="val 389"/>
              </a:avLst>
            </a:prstGeom>
            <a:noFill/>
            <a:ln w="126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US" altLang="en-US" sz="2400"/>
            </a:p>
          </p:txBody>
        </p:sp>
        <p:sp>
          <p:nvSpPr>
            <p:cNvPr id="20537" name="Text Box 23"/>
            <p:cNvSpPr txBox="1">
              <a:spLocks noChangeArrowheads="1"/>
            </p:cNvSpPr>
            <p:nvPr/>
          </p:nvSpPr>
          <p:spPr bwMode="auto">
            <a:xfrm>
              <a:off x="3129" y="3028"/>
              <a:ext cx="1521"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45720" tIns="68040" rIns="45720" bIns="46800" anchor="b" anchorCtr="1"/>
            <a:lstStyle>
              <a:lvl1pPr>
                <a:spcBef>
                  <a:spcPct val="20000"/>
                </a:spcBef>
                <a:buClr>
                  <a:schemeClr val="accent2"/>
                </a:buClr>
                <a:buSzPct val="85000"/>
                <a:buFont typeface="ZapfDingbats" pitchFamily="82" charset="2"/>
                <a:buChar char="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omic Sans MS" pitchFamily="66"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omic Sans MS" pitchFamily="66"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9pPr>
            </a:lstStyle>
            <a:p>
              <a:pPr algn="ctr">
                <a:spcBef>
                  <a:spcPts val="1290"/>
                </a:spcBef>
                <a:buClrTx/>
                <a:buSzTx/>
                <a:buFontTx/>
                <a:buNone/>
              </a:pPr>
              <a:r>
                <a:rPr lang="en-GB" altLang="en-US" sz="1800">
                  <a:solidFill>
                    <a:srgbClr val="000000"/>
                  </a:solidFill>
                  <a:latin typeface="Times New Roman" pitchFamily="18" charset="0"/>
                  <a:cs typeface="Times New Roman" pitchFamily="18" charset="0"/>
                </a:rPr>
                <a:t>Data</a:t>
              </a:r>
              <a:endParaRPr lang="en-GB" altLang="en-US" sz="1800">
                <a:solidFill>
                  <a:srgbClr val="000000"/>
                </a:solidFill>
                <a:latin typeface="Times New Roman" pitchFamily="18" charset="0"/>
                <a:cs typeface="Times New Roman" pitchFamily="18" charset="0"/>
              </a:endParaRPr>
            </a:p>
          </p:txBody>
        </p:sp>
      </p:grpSp>
      <p:grpSp>
        <p:nvGrpSpPr>
          <p:cNvPr id="20493" name="Group 24"/>
          <p:cNvGrpSpPr/>
          <p:nvPr/>
        </p:nvGrpSpPr>
        <p:grpSpPr bwMode="auto">
          <a:xfrm>
            <a:off x="4306888" y="4573588"/>
            <a:ext cx="882650" cy="415925"/>
            <a:chOff x="2570" y="3032"/>
            <a:chExt cx="556" cy="262"/>
          </a:xfrm>
        </p:grpSpPr>
        <p:sp>
          <p:nvSpPr>
            <p:cNvPr id="20534" name="AutoShape 25"/>
            <p:cNvSpPr>
              <a:spLocks noChangeArrowheads="1"/>
            </p:cNvSpPr>
            <p:nvPr/>
          </p:nvSpPr>
          <p:spPr bwMode="auto">
            <a:xfrm>
              <a:off x="2570" y="3063"/>
              <a:ext cx="557" cy="232"/>
            </a:xfrm>
            <a:prstGeom prst="roundRect">
              <a:avLst>
                <a:gd name="adj" fmla="val 389"/>
              </a:avLst>
            </a:prstGeom>
            <a:noFill/>
            <a:ln w="126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US" altLang="en-US" sz="2400"/>
            </a:p>
          </p:txBody>
        </p:sp>
        <p:sp>
          <p:nvSpPr>
            <p:cNvPr id="20535" name="Text Box 26"/>
            <p:cNvSpPr txBox="1">
              <a:spLocks noChangeArrowheads="1"/>
            </p:cNvSpPr>
            <p:nvPr/>
          </p:nvSpPr>
          <p:spPr bwMode="auto">
            <a:xfrm>
              <a:off x="2570" y="3032"/>
              <a:ext cx="557"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45720" tIns="68040" rIns="45720" bIns="46800" anchor="b" anchorCtr="1"/>
            <a:lstStyle>
              <a:lvl1pPr>
                <a:spcBef>
                  <a:spcPct val="20000"/>
                </a:spcBef>
                <a:buClr>
                  <a:schemeClr val="accent2"/>
                </a:buClr>
                <a:buSzPct val="85000"/>
                <a:buFont typeface="ZapfDingbats" pitchFamily="82" charset="2"/>
                <a:buChar char="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omic Sans MS" pitchFamily="66"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omic Sans MS" pitchFamily="66"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9pPr>
            </a:lstStyle>
            <a:p>
              <a:pPr algn="ctr">
                <a:spcBef>
                  <a:spcPts val="1290"/>
                </a:spcBef>
                <a:buClrTx/>
                <a:buSzTx/>
                <a:buFontTx/>
                <a:buNone/>
              </a:pPr>
              <a:r>
                <a:rPr lang="en-GB" altLang="en-US" sz="1200">
                  <a:solidFill>
                    <a:srgbClr val="000000"/>
                  </a:solidFill>
                  <a:latin typeface="Times New Roman" pitchFamily="18" charset="0"/>
                  <a:cs typeface="Times New Roman" pitchFamily="18" charset="0"/>
                </a:rPr>
                <a:t>TCP Header</a:t>
              </a:r>
              <a:endParaRPr lang="en-GB" altLang="en-US" sz="1200">
                <a:solidFill>
                  <a:srgbClr val="000000"/>
                </a:solidFill>
                <a:latin typeface="Times New Roman" pitchFamily="18" charset="0"/>
                <a:cs typeface="Times New Roman" pitchFamily="18" charset="0"/>
              </a:endParaRPr>
            </a:p>
          </p:txBody>
        </p:sp>
      </p:grpSp>
      <p:grpSp>
        <p:nvGrpSpPr>
          <p:cNvPr id="20494" name="Group 27"/>
          <p:cNvGrpSpPr/>
          <p:nvPr/>
        </p:nvGrpSpPr>
        <p:grpSpPr bwMode="auto">
          <a:xfrm>
            <a:off x="3417888" y="4573588"/>
            <a:ext cx="884237" cy="415925"/>
            <a:chOff x="2010" y="3032"/>
            <a:chExt cx="557" cy="262"/>
          </a:xfrm>
        </p:grpSpPr>
        <p:sp>
          <p:nvSpPr>
            <p:cNvPr id="20532" name="AutoShape 28"/>
            <p:cNvSpPr>
              <a:spLocks noChangeArrowheads="1"/>
            </p:cNvSpPr>
            <p:nvPr/>
          </p:nvSpPr>
          <p:spPr bwMode="auto">
            <a:xfrm>
              <a:off x="2010" y="3063"/>
              <a:ext cx="558" cy="232"/>
            </a:xfrm>
            <a:prstGeom prst="roundRect">
              <a:avLst>
                <a:gd name="adj" fmla="val 389"/>
              </a:avLst>
            </a:prstGeom>
            <a:noFill/>
            <a:ln w="126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US" altLang="en-US" sz="2400"/>
            </a:p>
          </p:txBody>
        </p:sp>
        <p:sp>
          <p:nvSpPr>
            <p:cNvPr id="20533" name="Text Box 29"/>
            <p:cNvSpPr txBox="1">
              <a:spLocks noChangeArrowheads="1"/>
            </p:cNvSpPr>
            <p:nvPr/>
          </p:nvSpPr>
          <p:spPr bwMode="auto">
            <a:xfrm>
              <a:off x="2010" y="3032"/>
              <a:ext cx="558"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45720" tIns="68040" rIns="45720" bIns="46800" anchor="b" anchorCtr="1"/>
            <a:lstStyle>
              <a:lvl1pPr>
                <a:spcBef>
                  <a:spcPct val="20000"/>
                </a:spcBef>
                <a:buClr>
                  <a:schemeClr val="accent2"/>
                </a:buClr>
                <a:buSzPct val="85000"/>
                <a:buFont typeface="ZapfDingbats" pitchFamily="82" charset="2"/>
                <a:buChar char="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omic Sans MS" pitchFamily="66"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omic Sans MS" pitchFamily="66"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9pPr>
            </a:lstStyle>
            <a:p>
              <a:pPr algn="ctr">
                <a:spcBef>
                  <a:spcPts val="1290"/>
                </a:spcBef>
                <a:buClrTx/>
                <a:buSzTx/>
                <a:buFontTx/>
                <a:buNone/>
              </a:pPr>
              <a:r>
                <a:rPr lang="en-GB" altLang="en-US" sz="1400">
                  <a:solidFill>
                    <a:srgbClr val="000000"/>
                  </a:solidFill>
                  <a:latin typeface="Times New Roman" pitchFamily="18" charset="0"/>
                  <a:cs typeface="Times New Roman" pitchFamily="18" charset="0"/>
                </a:rPr>
                <a:t>IP Header</a:t>
              </a:r>
              <a:endParaRPr lang="en-GB" altLang="en-US" sz="1400">
                <a:solidFill>
                  <a:srgbClr val="000000"/>
                </a:solidFill>
                <a:latin typeface="Times New Roman" pitchFamily="18" charset="0"/>
                <a:cs typeface="Times New Roman" pitchFamily="18" charset="0"/>
              </a:endParaRPr>
            </a:p>
          </p:txBody>
        </p:sp>
      </p:grpSp>
      <p:grpSp>
        <p:nvGrpSpPr>
          <p:cNvPr id="20495" name="Group 30"/>
          <p:cNvGrpSpPr/>
          <p:nvPr/>
        </p:nvGrpSpPr>
        <p:grpSpPr bwMode="auto">
          <a:xfrm>
            <a:off x="3417888" y="5122863"/>
            <a:ext cx="4189412" cy="415925"/>
            <a:chOff x="2010" y="3378"/>
            <a:chExt cx="2639" cy="262"/>
          </a:xfrm>
        </p:grpSpPr>
        <p:sp>
          <p:nvSpPr>
            <p:cNvPr id="20530" name="AutoShape 31"/>
            <p:cNvSpPr>
              <a:spLocks noChangeArrowheads="1"/>
            </p:cNvSpPr>
            <p:nvPr/>
          </p:nvSpPr>
          <p:spPr bwMode="auto">
            <a:xfrm>
              <a:off x="2010" y="3409"/>
              <a:ext cx="2640" cy="232"/>
            </a:xfrm>
            <a:prstGeom prst="roundRect">
              <a:avLst>
                <a:gd name="adj" fmla="val 389"/>
              </a:avLst>
            </a:prstGeom>
            <a:solidFill>
              <a:srgbClr val="F57B49">
                <a:alpha val="25098"/>
              </a:srgbClr>
            </a:solidFill>
            <a:ln w="12600">
              <a:solidFill>
                <a:srgbClr val="000000"/>
              </a:solidFill>
              <a:miter lim="800000"/>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US" altLang="en-US" sz="2400"/>
            </a:p>
          </p:txBody>
        </p:sp>
        <p:sp>
          <p:nvSpPr>
            <p:cNvPr id="20531" name="Text Box 32"/>
            <p:cNvSpPr txBox="1">
              <a:spLocks noChangeArrowheads="1"/>
            </p:cNvSpPr>
            <p:nvPr/>
          </p:nvSpPr>
          <p:spPr bwMode="auto">
            <a:xfrm>
              <a:off x="2010" y="3378"/>
              <a:ext cx="26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45720" tIns="68040" rIns="45720" bIns="46800" anchor="b" anchorCtr="1"/>
            <a:lstStyle>
              <a:lvl1pPr>
                <a:spcBef>
                  <a:spcPct val="20000"/>
                </a:spcBef>
                <a:buClr>
                  <a:schemeClr val="accent2"/>
                </a:buClr>
                <a:buSzPct val="85000"/>
                <a:buFont typeface="ZapfDingbats" pitchFamily="82" charset="2"/>
                <a:buChar char="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omic Sans MS" pitchFamily="66"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omic Sans MS" pitchFamily="66"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9pPr>
            </a:lstStyle>
            <a:p>
              <a:pPr>
                <a:spcBef>
                  <a:spcPct val="0"/>
                </a:spcBef>
                <a:buClrTx/>
                <a:buSzTx/>
                <a:buFontTx/>
                <a:buNone/>
              </a:pPr>
              <a:r>
                <a:rPr lang="en-GB" altLang="en-US" sz="1800">
                  <a:solidFill>
                    <a:srgbClr val="000000"/>
                  </a:solidFill>
                  <a:latin typeface="Times New Roman" pitchFamily="18" charset="0"/>
                  <a:cs typeface="Times New Roman" pitchFamily="18" charset="0"/>
                </a:rPr>
                <a:t>Network Packet</a:t>
              </a:r>
              <a:endParaRPr lang="en-GB" altLang="en-US" sz="1800">
                <a:solidFill>
                  <a:srgbClr val="000000"/>
                </a:solidFill>
                <a:latin typeface="Times New Roman" pitchFamily="18" charset="0"/>
                <a:cs typeface="Times New Roman" pitchFamily="18" charset="0"/>
              </a:endParaRPr>
            </a:p>
          </p:txBody>
        </p:sp>
      </p:grpSp>
      <p:grpSp>
        <p:nvGrpSpPr>
          <p:cNvPr id="20496" name="Group 33"/>
          <p:cNvGrpSpPr/>
          <p:nvPr/>
        </p:nvGrpSpPr>
        <p:grpSpPr bwMode="auto">
          <a:xfrm>
            <a:off x="5194300" y="5527675"/>
            <a:ext cx="2413000" cy="415925"/>
            <a:chOff x="3129" y="3633"/>
            <a:chExt cx="1520" cy="262"/>
          </a:xfrm>
        </p:grpSpPr>
        <p:sp>
          <p:nvSpPr>
            <p:cNvPr id="20528" name="AutoShape 34"/>
            <p:cNvSpPr>
              <a:spLocks noChangeArrowheads="1"/>
            </p:cNvSpPr>
            <p:nvPr/>
          </p:nvSpPr>
          <p:spPr bwMode="auto">
            <a:xfrm>
              <a:off x="3129" y="3664"/>
              <a:ext cx="1521" cy="231"/>
            </a:xfrm>
            <a:prstGeom prst="roundRect">
              <a:avLst>
                <a:gd name="adj" fmla="val 389"/>
              </a:avLst>
            </a:prstGeom>
            <a:noFill/>
            <a:ln w="126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US" altLang="en-US" sz="2400"/>
            </a:p>
          </p:txBody>
        </p:sp>
        <p:sp>
          <p:nvSpPr>
            <p:cNvPr id="20529" name="Text Box 35"/>
            <p:cNvSpPr txBox="1">
              <a:spLocks noChangeArrowheads="1"/>
            </p:cNvSpPr>
            <p:nvPr/>
          </p:nvSpPr>
          <p:spPr bwMode="auto">
            <a:xfrm>
              <a:off x="3129" y="3633"/>
              <a:ext cx="1521"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45720" tIns="68040" rIns="45720" bIns="46800" anchor="b" anchorCtr="1"/>
            <a:lstStyle>
              <a:lvl1pPr>
                <a:spcBef>
                  <a:spcPct val="20000"/>
                </a:spcBef>
                <a:buClr>
                  <a:schemeClr val="accent2"/>
                </a:buClr>
                <a:buSzPct val="85000"/>
                <a:buFont typeface="ZapfDingbats" pitchFamily="82" charset="2"/>
                <a:buChar char="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omic Sans MS" pitchFamily="66"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omic Sans MS" pitchFamily="66"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9pPr>
            </a:lstStyle>
            <a:p>
              <a:pPr>
                <a:spcBef>
                  <a:spcPct val="0"/>
                </a:spcBef>
                <a:buClrTx/>
                <a:buSzTx/>
                <a:buFontTx/>
                <a:buNone/>
              </a:pPr>
              <a:r>
                <a:rPr lang="en-GB" altLang="en-US" sz="1800">
                  <a:solidFill>
                    <a:srgbClr val="000000"/>
                  </a:solidFill>
                  <a:latin typeface="Times New Roman" pitchFamily="18" charset="0"/>
                  <a:cs typeface="Times New Roman" pitchFamily="18" charset="0"/>
                </a:rPr>
                <a:t>Data</a:t>
              </a:r>
              <a:endParaRPr lang="en-GB" altLang="en-US" sz="1800">
                <a:solidFill>
                  <a:srgbClr val="000000"/>
                </a:solidFill>
                <a:latin typeface="Times New Roman" pitchFamily="18" charset="0"/>
                <a:cs typeface="Times New Roman" pitchFamily="18" charset="0"/>
              </a:endParaRPr>
            </a:p>
          </p:txBody>
        </p:sp>
      </p:grpSp>
      <p:grpSp>
        <p:nvGrpSpPr>
          <p:cNvPr id="20497" name="Group 36"/>
          <p:cNvGrpSpPr/>
          <p:nvPr/>
        </p:nvGrpSpPr>
        <p:grpSpPr bwMode="auto">
          <a:xfrm>
            <a:off x="4306888" y="5527675"/>
            <a:ext cx="882650" cy="415925"/>
            <a:chOff x="2570" y="3633"/>
            <a:chExt cx="556" cy="262"/>
          </a:xfrm>
        </p:grpSpPr>
        <p:sp>
          <p:nvSpPr>
            <p:cNvPr id="20526" name="AutoShape 37"/>
            <p:cNvSpPr>
              <a:spLocks noChangeArrowheads="1"/>
            </p:cNvSpPr>
            <p:nvPr/>
          </p:nvSpPr>
          <p:spPr bwMode="auto">
            <a:xfrm>
              <a:off x="2570" y="3664"/>
              <a:ext cx="557" cy="231"/>
            </a:xfrm>
            <a:prstGeom prst="roundRect">
              <a:avLst>
                <a:gd name="adj" fmla="val 389"/>
              </a:avLst>
            </a:prstGeom>
            <a:noFill/>
            <a:ln w="126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US" altLang="en-US" sz="2400"/>
            </a:p>
          </p:txBody>
        </p:sp>
        <p:sp>
          <p:nvSpPr>
            <p:cNvPr id="20527" name="Text Box 38"/>
            <p:cNvSpPr txBox="1">
              <a:spLocks noChangeArrowheads="1"/>
            </p:cNvSpPr>
            <p:nvPr/>
          </p:nvSpPr>
          <p:spPr bwMode="auto">
            <a:xfrm>
              <a:off x="2570" y="3633"/>
              <a:ext cx="557"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45720" tIns="68040" rIns="45720" bIns="46800" anchor="b" anchorCtr="1"/>
            <a:lstStyle>
              <a:lvl1pPr>
                <a:spcBef>
                  <a:spcPct val="20000"/>
                </a:spcBef>
                <a:buClr>
                  <a:schemeClr val="accent2"/>
                </a:buClr>
                <a:buSzPct val="85000"/>
                <a:buFont typeface="ZapfDingbats" pitchFamily="82" charset="2"/>
                <a:buChar char="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omic Sans MS" pitchFamily="66"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omic Sans MS" pitchFamily="66"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9pPr>
            </a:lstStyle>
            <a:p>
              <a:pPr>
                <a:spcBef>
                  <a:spcPct val="0"/>
                </a:spcBef>
                <a:buClrTx/>
                <a:buSzTx/>
                <a:buFontTx/>
                <a:buNone/>
              </a:pPr>
              <a:r>
                <a:rPr lang="en-GB" altLang="en-US" sz="1200">
                  <a:solidFill>
                    <a:srgbClr val="000000"/>
                  </a:solidFill>
                  <a:latin typeface="Times New Roman" pitchFamily="18" charset="0"/>
                  <a:cs typeface="Times New Roman" pitchFamily="18" charset="0"/>
                </a:rPr>
                <a:t>TCP Header</a:t>
              </a:r>
              <a:endParaRPr lang="en-GB" altLang="en-US" sz="1200">
                <a:solidFill>
                  <a:srgbClr val="000000"/>
                </a:solidFill>
                <a:latin typeface="Times New Roman" pitchFamily="18" charset="0"/>
                <a:cs typeface="Times New Roman" pitchFamily="18" charset="0"/>
              </a:endParaRPr>
            </a:p>
          </p:txBody>
        </p:sp>
      </p:grpSp>
      <p:grpSp>
        <p:nvGrpSpPr>
          <p:cNvPr id="20498" name="Group 39"/>
          <p:cNvGrpSpPr/>
          <p:nvPr/>
        </p:nvGrpSpPr>
        <p:grpSpPr bwMode="auto">
          <a:xfrm>
            <a:off x="3417888" y="5527675"/>
            <a:ext cx="884237" cy="415925"/>
            <a:chOff x="2010" y="3633"/>
            <a:chExt cx="557" cy="262"/>
          </a:xfrm>
        </p:grpSpPr>
        <p:sp>
          <p:nvSpPr>
            <p:cNvPr id="20524" name="AutoShape 40"/>
            <p:cNvSpPr>
              <a:spLocks noChangeArrowheads="1"/>
            </p:cNvSpPr>
            <p:nvPr/>
          </p:nvSpPr>
          <p:spPr bwMode="auto">
            <a:xfrm>
              <a:off x="2010" y="3664"/>
              <a:ext cx="558" cy="231"/>
            </a:xfrm>
            <a:prstGeom prst="roundRect">
              <a:avLst>
                <a:gd name="adj" fmla="val 389"/>
              </a:avLst>
            </a:prstGeom>
            <a:noFill/>
            <a:ln w="126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US" altLang="en-US" sz="2400"/>
            </a:p>
          </p:txBody>
        </p:sp>
        <p:sp>
          <p:nvSpPr>
            <p:cNvPr id="20525" name="Text Box 41"/>
            <p:cNvSpPr txBox="1">
              <a:spLocks noChangeArrowheads="1"/>
            </p:cNvSpPr>
            <p:nvPr/>
          </p:nvSpPr>
          <p:spPr bwMode="auto">
            <a:xfrm>
              <a:off x="2010" y="3633"/>
              <a:ext cx="55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45720" tIns="68040" rIns="45720" bIns="46800" anchor="b" anchorCtr="1"/>
            <a:lstStyle>
              <a:lvl1pPr>
                <a:spcBef>
                  <a:spcPct val="20000"/>
                </a:spcBef>
                <a:buClr>
                  <a:schemeClr val="accent2"/>
                </a:buClr>
                <a:buSzPct val="85000"/>
                <a:buFont typeface="ZapfDingbats" pitchFamily="82" charset="2"/>
                <a:buChar char="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omic Sans MS" pitchFamily="66"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omic Sans MS" pitchFamily="66"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9pPr>
            </a:lstStyle>
            <a:p>
              <a:pPr>
                <a:spcBef>
                  <a:spcPct val="0"/>
                </a:spcBef>
                <a:buClrTx/>
                <a:buSzTx/>
                <a:buFontTx/>
                <a:buNone/>
              </a:pPr>
              <a:r>
                <a:rPr lang="en-GB" altLang="en-US" sz="1400">
                  <a:solidFill>
                    <a:srgbClr val="000000"/>
                  </a:solidFill>
                  <a:latin typeface="Times New Roman" pitchFamily="18" charset="0"/>
                  <a:cs typeface="Times New Roman" pitchFamily="18" charset="0"/>
                </a:rPr>
                <a:t>IP Header</a:t>
              </a:r>
              <a:endParaRPr lang="en-GB" altLang="en-US" sz="1400">
                <a:solidFill>
                  <a:srgbClr val="000000"/>
                </a:solidFill>
                <a:latin typeface="Times New Roman" pitchFamily="18" charset="0"/>
                <a:cs typeface="Times New Roman" pitchFamily="18" charset="0"/>
              </a:endParaRPr>
            </a:p>
          </p:txBody>
        </p:sp>
      </p:grpSp>
      <p:grpSp>
        <p:nvGrpSpPr>
          <p:cNvPr id="20499" name="Group 42"/>
          <p:cNvGrpSpPr/>
          <p:nvPr/>
        </p:nvGrpSpPr>
        <p:grpSpPr bwMode="auto">
          <a:xfrm>
            <a:off x="2530475" y="5122863"/>
            <a:ext cx="884238" cy="417512"/>
            <a:chOff x="1451" y="3378"/>
            <a:chExt cx="557" cy="263"/>
          </a:xfrm>
        </p:grpSpPr>
        <p:sp>
          <p:nvSpPr>
            <p:cNvPr id="20522" name="AutoShape 43"/>
            <p:cNvSpPr>
              <a:spLocks noChangeArrowheads="1"/>
            </p:cNvSpPr>
            <p:nvPr/>
          </p:nvSpPr>
          <p:spPr bwMode="auto">
            <a:xfrm>
              <a:off x="1451" y="3409"/>
              <a:ext cx="557" cy="232"/>
            </a:xfrm>
            <a:prstGeom prst="roundRect">
              <a:avLst>
                <a:gd name="adj" fmla="val 389"/>
              </a:avLst>
            </a:prstGeom>
            <a:noFill/>
            <a:ln w="126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US" altLang="en-US" sz="2400"/>
            </a:p>
          </p:txBody>
        </p:sp>
        <p:sp>
          <p:nvSpPr>
            <p:cNvPr id="20523" name="Text Box 44"/>
            <p:cNvSpPr txBox="1">
              <a:spLocks noChangeArrowheads="1"/>
            </p:cNvSpPr>
            <p:nvPr/>
          </p:nvSpPr>
          <p:spPr bwMode="auto">
            <a:xfrm>
              <a:off x="1451" y="3378"/>
              <a:ext cx="557"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45720" tIns="68040" rIns="45720" bIns="46800" anchor="b" anchorCtr="1"/>
            <a:lstStyle>
              <a:lvl1pPr>
                <a:spcBef>
                  <a:spcPct val="20000"/>
                </a:spcBef>
                <a:buClr>
                  <a:schemeClr val="accent2"/>
                </a:buClr>
                <a:buSzPct val="85000"/>
                <a:buFont typeface="ZapfDingbats" pitchFamily="82" charset="2"/>
                <a:buChar char="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omic Sans MS" pitchFamily="66"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omic Sans MS" pitchFamily="66"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9pPr>
            </a:lstStyle>
            <a:p>
              <a:pPr>
                <a:spcBef>
                  <a:spcPct val="0"/>
                </a:spcBef>
                <a:buClrTx/>
                <a:buSzTx/>
                <a:buFontTx/>
                <a:buNone/>
              </a:pPr>
              <a:r>
                <a:rPr lang="en-GB" altLang="en-US" sz="1100">
                  <a:solidFill>
                    <a:srgbClr val="000000"/>
                  </a:solidFill>
                  <a:latin typeface="Times New Roman" pitchFamily="18" charset="0"/>
                  <a:cs typeface="Times New Roman" pitchFamily="18" charset="0"/>
                </a:rPr>
                <a:t>MAC Header</a:t>
              </a:r>
              <a:endParaRPr lang="en-GB" altLang="en-US" sz="1100">
                <a:solidFill>
                  <a:srgbClr val="000000"/>
                </a:solidFill>
                <a:latin typeface="Times New Roman" pitchFamily="18" charset="0"/>
                <a:cs typeface="Times New Roman" pitchFamily="18" charset="0"/>
              </a:endParaRPr>
            </a:p>
          </p:txBody>
        </p:sp>
      </p:grpSp>
      <p:grpSp>
        <p:nvGrpSpPr>
          <p:cNvPr id="20500" name="Group 45"/>
          <p:cNvGrpSpPr/>
          <p:nvPr/>
        </p:nvGrpSpPr>
        <p:grpSpPr bwMode="auto">
          <a:xfrm>
            <a:off x="2530475" y="5527675"/>
            <a:ext cx="882650" cy="415925"/>
            <a:chOff x="1451" y="3633"/>
            <a:chExt cx="556" cy="262"/>
          </a:xfrm>
        </p:grpSpPr>
        <p:sp>
          <p:nvSpPr>
            <p:cNvPr id="20520" name="AutoShape 46"/>
            <p:cNvSpPr>
              <a:spLocks noChangeArrowheads="1"/>
            </p:cNvSpPr>
            <p:nvPr/>
          </p:nvSpPr>
          <p:spPr bwMode="auto">
            <a:xfrm>
              <a:off x="1451" y="3664"/>
              <a:ext cx="557" cy="231"/>
            </a:xfrm>
            <a:prstGeom prst="roundRect">
              <a:avLst>
                <a:gd name="adj" fmla="val 389"/>
              </a:avLst>
            </a:prstGeom>
            <a:noFill/>
            <a:ln w="126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US" altLang="en-US" sz="2400"/>
            </a:p>
          </p:txBody>
        </p:sp>
        <p:sp>
          <p:nvSpPr>
            <p:cNvPr id="20521" name="Text Box 47"/>
            <p:cNvSpPr txBox="1">
              <a:spLocks noChangeArrowheads="1"/>
            </p:cNvSpPr>
            <p:nvPr/>
          </p:nvSpPr>
          <p:spPr bwMode="auto">
            <a:xfrm>
              <a:off x="1451" y="3633"/>
              <a:ext cx="557"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45720" tIns="68040" rIns="45720" bIns="46800" anchor="b" anchorCtr="1"/>
            <a:lstStyle>
              <a:lvl1pPr>
                <a:spcBef>
                  <a:spcPct val="20000"/>
                </a:spcBef>
                <a:buClr>
                  <a:schemeClr val="accent2"/>
                </a:buClr>
                <a:buSzPct val="85000"/>
                <a:buFont typeface="ZapfDingbats" pitchFamily="82" charset="2"/>
                <a:buChar char="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omic Sans MS" pitchFamily="66"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omic Sans MS" pitchFamily="66"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9pPr>
            </a:lstStyle>
            <a:p>
              <a:pPr>
                <a:spcBef>
                  <a:spcPct val="0"/>
                </a:spcBef>
                <a:buClrTx/>
                <a:buSzTx/>
                <a:buFontTx/>
                <a:buNone/>
              </a:pPr>
              <a:r>
                <a:rPr lang="en-GB" altLang="en-US" sz="1100">
                  <a:solidFill>
                    <a:srgbClr val="000000"/>
                  </a:solidFill>
                  <a:latin typeface="Times New Roman" pitchFamily="18" charset="0"/>
                  <a:cs typeface="Times New Roman" pitchFamily="18" charset="0"/>
                </a:rPr>
                <a:t>MAC Header</a:t>
              </a:r>
              <a:endParaRPr lang="en-GB" altLang="en-US" sz="1100">
                <a:solidFill>
                  <a:srgbClr val="000000"/>
                </a:solidFill>
                <a:latin typeface="Times New Roman" pitchFamily="18" charset="0"/>
                <a:cs typeface="Times New Roman" pitchFamily="18" charset="0"/>
              </a:endParaRPr>
            </a:p>
          </p:txBody>
        </p:sp>
      </p:grpSp>
      <p:grpSp>
        <p:nvGrpSpPr>
          <p:cNvPr id="20501" name="Group 48"/>
          <p:cNvGrpSpPr/>
          <p:nvPr/>
        </p:nvGrpSpPr>
        <p:grpSpPr bwMode="auto">
          <a:xfrm>
            <a:off x="7610475" y="5118100"/>
            <a:ext cx="884238" cy="415925"/>
            <a:chOff x="4651" y="3375"/>
            <a:chExt cx="557" cy="262"/>
          </a:xfrm>
        </p:grpSpPr>
        <p:sp>
          <p:nvSpPr>
            <p:cNvPr id="20518" name="AutoShape 49"/>
            <p:cNvSpPr>
              <a:spLocks noChangeArrowheads="1"/>
            </p:cNvSpPr>
            <p:nvPr/>
          </p:nvSpPr>
          <p:spPr bwMode="auto">
            <a:xfrm>
              <a:off x="4651" y="3406"/>
              <a:ext cx="558" cy="232"/>
            </a:xfrm>
            <a:prstGeom prst="roundRect">
              <a:avLst>
                <a:gd name="adj" fmla="val 389"/>
              </a:avLst>
            </a:prstGeom>
            <a:noFill/>
            <a:ln w="12600">
              <a:solidFill>
                <a:srgbClr val="000000"/>
              </a:solidFill>
              <a:prstDash val="sysDot"/>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US" altLang="en-US" sz="2400"/>
            </a:p>
          </p:txBody>
        </p:sp>
        <p:sp>
          <p:nvSpPr>
            <p:cNvPr id="20519" name="Text Box 50"/>
            <p:cNvSpPr txBox="1">
              <a:spLocks noChangeArrowheads="1"/>
            </p:cNvSpPr>
            <p:nvPr/>
          </p:nvSpPr>
          <p:spPr bwMode="auto">
            <a:xfrm>
              <a:off x="4651" y="3375"/>
              <a:ext cx="558"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45720" tIns="68040" rIns="45720" bIns="46800" anchor="b" anchorCtr="1"/>
            <a:lstStyle>
              <a:lvl1pPr>
                <a:spcBef>
                  <a:spcPct val="20000"/>
                </a:spcBef>
                <a:buClr>
                  <a:schemeClr val="accent2"/>
                </a:buClr>
                <a:buSzPct val="85000"/>
                <a:buFont typeface="ZapfDingbats" pitchFamily="82" charset="2"/>
                <a:buChar char="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omic Sans MS" pitchFamily="66"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omic Sans MS" pitchFamily="66"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9pPr>
            </a:lstStyle>
            <a:p>
              <a:pPr>
                <a:spcBef>
                  <a:spcPct val="0"/>
                </a:spcBef>
                <a:buClrTx/>
                <a:buSzTx/>
                <a:buFontTx/>
                <a:buNone/>
              </a:pPr>
              <a:r>
                <a:rPr lang="en-GB" altLang="en-US" sz="1800">
                  <a:solidFill>
                    <a:srgbClr val="000000"/>
                  </a:solidFill>
                  <a:latin typeface="Times New Roman" pitchFamily="18" charset="0"/>
                  <a:cs typeface="Times New Roman" pitchFamily="18" charset="0"/>
                </a:rPr>
                <a:t>Trailer</a:t>
              </a:r>
              <a:endParaRPr lang="en-GB" altLang="en-US" sz="1800">
                <a:solidFill>
                  <a:srgbClr val="000000"/>
                </a:solidFill>
                <a:latin typeface="Times New Roman" pitchFamily="18" charset="0"/>
                <a:cs typeface="Times New Roman" pitchFamily="18" charset="0"/>
              </a:endParaRPr>
            </a:p>
          </p:txBody>
        </p:sp>
      </p:grpSp>
      <p:grpSp>
        <p:nvGrpSpPr>
          <p:cNvPr id="20502" name="Group 51"/>
          <p:cNvGrpSpPr/>
          <p:nvPr/>
        </p:nvGrpSpPr>
        <p:grpSpPr bwMode="auto">
          <a:xfrm>
            <a:off x="7610475" y="5527675"/>
            <a:ext cx="884238" cy="415925"/>
            <a:chOff x="4651" y="3633"/>
            <a:chExt cx="557" cy="262"/>
          </a:xfrm>
        </p:grpSpPr>
        <p:sp>
          <p:nvSpPr>
            <p:cNvPr id="20516" name="AutoShape 52"/>
            <p:cNvSpPr>
              <a:spLocks noChangeArrowheads="1"/>
            </p:cNvSpPr>
            <p:nvPr/>
          </p:nvSpPr>
          <p:spPr bwMode="auto">
            <a:xfrm>
              <a:off x="4651" y="3664"/>
              <a:ext cx="558" cy="231"/>
            </a:xfrm>
            <a:prstGeom prst="roundRect">
              <a:avLst>
                <a:gd name="adj" fmla="val 389"/>
              </a:avLst>
            </a:prstGeom>
            <a:noFill/>
            <a:ln w="12600">
              <a:solidFill>
                <a:srgbClr val="000000"/>
              </a:solidFill>
              <a:prstDash val="sysDot"/>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US" altLang="en-US" sz="2400"/>
            </a:p>
          </p:txBody>
        </p:sp>
        <p:sp>
          <p:nvSpPr>
            <p:cNvPr id="20517" name="Text Box 53"/>
            <p:cNvSpPr txBox="1">
              <a:spLocks noChangeArrowheads="1"/>
            </p:cNvSpPr>
            <p:nvPr/>
          </p:nvSpPr>
          <p:spPr bwMode="auto">
            <a:xfrm>
              <a:off x="4651" y="3633"/>
              <a:ext cx="55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45720" tIns="68040" rIns="45720" bIns="46800" anchor="b" anchorCtr="1"/>
            <a:lstStyle>
              <a:lvl1pPr>
                <a:spcBef>
                  <a:spcPct val="20000"/>
                </a:spcBef>
                <a:buClr>
                  <a:schemeClr val="accent2"/>
                </a:buClr>
                <a:buSzPct val="85000"/>
                <a:buFont typeface="ZapfDingbats" pitchFamily="82" charset="2"/>
                <a:buChar char="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omic Sans MS" pitchFamily="66"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omic Sans MS" pitchFamily="66"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9pPr>
            </a:lstStyle>
            <a:p>
              <a:pPr>
                <a:spcBef>
                  <a:spcPct val="0"/>
                </a:spcBef>
                <a:buClrTx/>
                <a:buSzTx/>
                <a:buFontTx/>
                <a:buNone/>
              </a:pPr>
              <a:r>
                <a:rPr lang="en-GB" altLang="en-US" sz="1800">
                  <a:solidFill>
                    <a:srgbClr val="000000"/>
                  </a:solidFill>
                  <a:latin typeface="Times New Roman" pitchFamily="18" charset="0"/>
                  <a:cs typeface="Times New Roman" pitchFamily="18" charset="0"/>
                </a:rPr>
                <a:t>Trailer</a:t>
              </a:r>
              <a:endParaRPr lang="en-GB" altLang="en-US" sz="1800">
                <a:solidFill>
                  <a:srgbClr val="000000"/>
                </a:solidFill>
                <a:latin typeface="Times New Roman" pitchFamily="18" charset="0"/>
                <a:cs typeface="Times New Roman" pitchFamily="18" charset="0"/>
              </a:endParaRPr>
            </a:p>
          </p:txBody>
        </p:sp>
      </p:grpSp>
      <p:sp>
        <p:nvSpPr>
          <p:cNvPr id="58" name="Rectangle 2"/>
          <p:cNvSpPr txBox="1">
            <a:spLocks noChangeArrowheads="1"/>
          </p:cNvSpPr>
          <p:nvPr/>
        </p:nvSpPr>
        <p:spPr>
          <a:xfrm>
            <a:off x="381000" y="76200"/>
            <a:ext cx="8382000" cy="1143000"/>
          </a:xfrm>
          <a:prstGeom prst="rect">
            <a:avLst/>
          </a:prstGeom>
        </p:spPr>
        <p:txBody>
          <a:bodyPr/>
          <a:lstStyle/>
          <a:p>
            <a:pPr algn="ctr">
              <a:defRPr/>
            </a:pPr>
            <a:r>
              <a:rPr lang="en-CA" sz="36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rPr>
              <a:t>Layer Cooperation Through </a:t>
            </a:r>
            <a:r>
              <a:rPr lang="en-CA" sz="3600" b="1" u="sng"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rPr>
              <a:t>Encapsulation</a:t>
            </a:r>
            <a:r>
              <a:rPr lang="en-CA" sz="36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rPr>
              <a:t> on the </a:t>
            </a:r>
            <a:r>
              <a:rPr lang="en-CA" sz="3600" b="1" u="sng"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rPr>
              <a:t>Source</a:t>
            </a:r>
            <a:r>
              <a:rPr lang="en-CA" sz="36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rPr>
              <a:t> Host</a:t>
            </a:r>
            <a:endParaRPr lang="en-US" sz="36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
        <p:nvSpPr>
          <p:cNvPr id="20504" name="灯片编号占位符 2"/>
          <p:cNvSpPr>
            <a:spLocks noGrp="1" noChangeArrowheads="1"/>
          </p:cNvSpPr>
          <p:nvPr>
            <p:ph type="sldNum" sz="quarter" idx="12"/>
          </p:nvPr>
        </p:nvSpPr>
        <p:spPr>
          <a:xfrm>
            <a:off x="8382000" y="6384925"/>
            <a:ext cx="457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fld id="{F7C746B4-AF56-4714-8FF9-288C92375ED9}" type="slidenum">
              <a:rPr lang="zh-CN" altLang="en-US" sz="1400" smtClean="0">
                <a:latin typeface="Times New Roman" pitchFamily="18" charset="0"/>
              </a:rPr>
            </a:fld>
            <a:endParaRPr lang="en-US" altLang="zh-CN" sz="1400">
              <a:latin typeface="Times New Roman" pitchFamily="18" charset="0"/>
            </a:endParaRPr>
          </a:p>
        </p:txBody>
      </p:sp>
      <p:cxnSp>
        <p:nvCxnSpPr>
          <p:cNvPr id="20505" name="Straight Arrow Connector 56"/>
          <p:cNvCxnSpPr>
            <a:cxnSpLocks noChangeShapeType="1"/>
          </p:cNvCxnSpPr>
          <p:nvPr/>
        </p:nvCxnSpPr>
        <p:spPr bwMode="auto">
          <a:xfrm rot="10800000">
            <a:off x="3732213" y="3929063"/>
            <a:ext cx="571500" cy="287337"/>
          </a:xfrm>
          <a:prstGeom prst="straightConnector1">
            <a:avLst/>
          </a:prstGeom>
          <a:noFill/>
          <a:ln w="31750" algn="ctr">
            <a:solidFill>
              <a:srgbClr val="FF0000"/>
            </a:solidFill>
            <a:round/>
            <a:headEnd type="triangle" w="med" len="med"/>
          </a:ln>
          <a:extLst>
            <a:ext uri="{909E8E84-426E-40DD-AFC4-6F175D3DCCD1}">
              <a14:hiddenFill xmlns:a14="http://schemas.microsoft.com/office/drawing/2010/main">
                <a:noFill/>
              </a14:hiddenFill>
            </a:ext>
          </a:extLst>
        </p:spPr>
      </p:cxnSp>
      <p:cxnSp>
        <p:nvCxnSpPr>
          <p:cNvPr id="20506" name="Straight Arrow Connector 60"/>
          <p:cNvCxnSpPr>
            <a:cxnSpLocks noChangeShapeType="1"/>
          </p:cNvCxnSpPr>
          <p:nvPr/>
        </p:nvCxnSpPr>
        <p:spPr bwMode="auto">
          <a:xfrm rot="5400000" flipH="1" flipV="1">
            <a:off x="7474744" y="4074319"/>
            <a:ext cx="287338" cy="0"/>
          </a:xfrm>
          <a:prstGeom prst="straightConnector1">
            <a:avLst/>
          </a:prstGeom>
          <a:noFill/>
          <a:ln w="31750" algn="ctr">
            <a:solidFill>
              <a:srgbClr val="FF0000"/>
            </a:solidFill>
            <a:round/>
            <a:headEnd type="triangle" w="med" len="med"/>
          </a:ln>
          <a:extLst>
            <a:ext uri="{909E8E84-426E-40DD-AFC4-6F175D3DCCD1}">
              <a14:hiddenFill xmlns:a14="http://schemas.microsoft.com/office/drawing/2010/main">
                <a:noFill/>
              </a14:hiddenFill>
            </a:ext>
          </a:extLst>
        </p:spPr>
      </p:cxnSp>
      <p:cxnSp>
        <p:nvCxnSpPr>
          <p:cNvPr id="20507" name="Straight Arrow Connector 62"/>
          <p:cNvCxnSpPr>
            <a:cxnSpLocks noChangeShapeType="1"/>
          </p:cNvCxnSpPr>
          <p:nvPr/>
        </p:nvCxnSpPr>
        <p:spPr bwMode="auto">
          <a:xfrm rot="5400000" flipH="1" flipV="1">
            <a:off x="7474744" y="3437732"/>
            <a:ext cx="287337" cy="0"/>
          </a:xfrm>
          <a:prstGeom prst="straightConnector1">
            <a:avLst/>
          </a:prstGeom>
          <a:noFill/>
          <a:ln w="31750" algn="ctr">
            <a:solidFill>
              <a:srgbClr val="FF0000"/>
            </a:solidFill>
            <a:round/>
            <a:headEnd type="triangle" w="med" len="med"/>
          </a:ln>
          <a:extLst>
            <a:ext uri="{909E8E84-426E-40DD-AFC4-6F175D3DCCD1}">
              <a14:hiddenFill xmlns:a14="http://schemas.microsoft.com/office/drawing/2010/main">
                <a:noFill/>
              </a14:hiddenFill>
            </a:ext>
          </a:extLst>
        </p:spPr>
      </p:cxnSp>
      <p:cxnSp>
        <p:nvCxnSpPr>
          <p:cNvPr id="20508" name="Straight Arrow Connector 63"/>
          <p:cNvCxnSpPr>
            <a:cxnSpLocks noChangeShapeType="1"/>
          </p:cNvCxnSpPr>
          <p:nvPr/>
        </p:nvCxnSpPr>
        <p:spPr bwMode="auto">
          <a:xfrm rot="5400000" flipH="1" flipV="1">
            <a:off x="5055394" y="3420269"/>
            <a:ext cx="287338" cy="0"/>
          </a:xfrm>
          <a:prstGeom prst="straightConnector1">
            <a:avLst/>
          </a:prstGeom>
          <a:noFill/>
          <a:ln w="31750" algn="ctr">
            <a:solidFill>
              <a:srgbClr val="FF0000"/>
            </a:solidFill>
            <a:round/>
            <a:headEnd type="triangle" w="med" len="med"/>
          </a:ln>
          <a:extLst>
            <a:ext uri="{909E8E84-426E-40DD-AFC4-6F175D3DCCD1}">
              <a14:hiddenFill xmlns:a14="http://schemas.microsoft.com/office/drawing/2010/main">
                <a:noFill/>
              </a14:hiddenFill>
            </a:ext>
          </a:extLst>
        </p:spPr>
      </p:cxnSp>
      <p:cxnSp>
        <p:nvCxnSpPr>
          <p:cNvPr id="20509" name="Straight Arrow Connector 64"/>
          <p:cNvCxnSpPr>
            <a:cxnSpLocks noChangeShapeType="1"/>
          </p:cNvCxnSpPr>
          <p:nvPr/>
        </p:nvCxnSpPr>
        <p:spPr bwMode="auto">
          <a:xfrm rot="5400000" flipH="1" flipV="1">
            <a:off x="7474744" y="5096669"/>
            <a:ext cx="287338" cy="0"/>
          </a:xfrm>
          <a:prstGeom prst="straightConnector1">
            <a:avLst/>
          </a:prstGeom>
          <a:noFill/>
          <a:ln w="31750" algn="ctr">
            <a:solidFill>
              <a:srgbClr val="FF0000"/>
            </a:solidFill>
            <a:round/>
            <a:headEnd type="triangle" w="med" len="med"/>
          </a:ln>
          <a:extLst>
            <a:ext uri="{909E8E84-426E-40DD-AFC4-6F175D3DCCD1}">
              <a14:hiddenFill xmlns:a14="http://schemas.microsoft.com/office/drawing/2010/main">
                <a:noFill/>
              </a14:hiddenFill>
            </a:ext>
          </a:extLst>
        </p:spPr>
      </p:cxnSp>
      <p:cxnSp>
        <p:nvCxnSpPr>
          <p:cNvPr id="20510" name="Straight Arrow Connector 65"/>
          <p:cNvCxnSpPr>
            <a:cxnSpLocks noChangeShapeType="1"/>
          </p:cNvCxnSpPr>
          <p:nvPr/>
        </p:nvCxnSpPr>
        <p:spPr bwMode="auto">
          <a:xfrm rot="5400000" flipH="1" flipV="1">
            <a:off x="3283744" y="5114132"/>
            <a:ext cx="287337" cy="0"/>
          </a:xfrm>
          <a:prstGeom prst="straightConnector1">
            <a:avLst/>
          </a:prstGeom>
          <a:noFill/>
          <a:ln w="31750" algn="ctr">
            <a:solidFill>
              <a:srgbClr val="FF0000"/>
            </a:solidFill>
            <a:round/>
            <a:headEnd type="triangle" w="med" len="med"/>
          </a:ln>
          <a:extLst>
            <a:ext uri="{909E8E84-426E-40DD-AFC4-6F175D3DCCD1}">
              <a14:hiddenFill xmlns:a14="http://schemas.microsoft.com/office/drawing/2010/main">
                <a:noFill/>
              </a14:hiddenFill>
            </a:ext>
          </a:extLst>
        </p:spPr>
      </p:cxnSp>
      <p:cxnSp>
        <p:nvCxnSpPr>
          <p:cNvPr id="20511" name="Straight Arrow Connector 67"/>
          <p:cNvCxnSpPr>
            <a:cxnSpLocks noChangeShapeType="1"/>
          </p:cNvCxnSpPr>
          <p:nvPr/>
        </p:nvCxnSpPr>
        <p:spPr bwMode="auto">
          <a:xfrm flipV="1">
            <a:off x="685800" y="2590800"/>
            <a:ext cx="0" cy="3846513"/>
          </a:xfrm>
          <a:prstGeom prst="straightConnector1">
            <a:avLst/>
          </a:prstGeom>
          <a:noFill/>
          <a:ln w="66675" algn="ctr">
            <a:solidFill>
              <a:srgbClr val="FF0000"/>
            </a:solidFill>
            <a:round/>
            <a:headEnd type="triangle" w="med" len="med"/>
          </a:ln>
          <a:extLst>
            <a:ext uri="{909E8E84-426E-40DD-AFC4-6F175D3DCCD1}">
              <a14:hiddenFill xmlns:a14="http://schemas.microsoft.com/office/drawing/2010/main">
                <a:noFill/>
              </a14:hiddenFill>
            </a:ext>
          </a:extLst>
        </p:spPr>
      </p:cxnSp>
      <p:cxnSp>
        <p:nvCxnSpPr>
          <p:cNvPr id="20512" name="Straight Arrow Connector 24"/>
          <p:cNvCxnSpPr>
            <a:cxnSpLocks noChangeShapeType="1"/>
          </p:cNvCxnSpPr>
          <p:nvPr/>
        </p:nvCxnSpPr>
        <p:spPr bwMode="auto">
          <a:xfrm rot="10800000">
            <a:off x="2619375" y="6477000"/>
            <a:ext cx="5838825" cy="11113"/>
          </a:xfrm>
          <a:prstGeom prst="straightConnector1">
            <a:avLst/>
          </a:prstGeom>
          <a:noFill/>
          <a:ln w="66675" algn="ctr">
            <a:solidFill>
              <a:srgbClr val="FF0000"/>
            </a:solidFill>
            <a:round/>
          </a:ln>
          <a:extLst>
            <a:ext uri="{909E8E84-426E-40DD-AFC4-6F175D3DCCD1}">
              <a14:hiddenFill xmlns:a14="http://schemas.microsoft.com/office/drawing/2010/main">
                <a:noFill/>
              </a14:hiddenFill>
            </a:ext>
          </a:extLst>
        </p:spPr>
      </p:cxnSp>
      <p:pic>
        <p:nvPicPr>
          <p:cNvPr id="20513" name="Picture 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702300" y="6248400"/>
            <a:ext cx="138430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4" name="Text Box 21"/>
          <p:cNvSpPr txBox="1">
            <a:spLocks noChangeArrowheads="1"/>
          </p:cNvSpPr>
          <p:nvPr/>
        </p:nvSpPr>
        <p:spPr bwMode="auto">
          <a:xfrm>
            <a:off x="3733800" y="6245225"/>
            <a:ext cx="1752600" cy="460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tIns="91440" bIns="91440">
            <a:spAutoFit/>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ClrTx/>
              <a:buSzTx/>
              <a:buFontTx/>
              <a:buNone/>
            </a:pPr>
            <a:r>
              <a:rPr lang="en-US" altLang="ja-JP" sz="1800" b="1">
                <a:latin typeface="Times New Roman" pitchFamily="18" charset="0"/>
                <a:ea typeface="MS PGothic" panose="020B0600070205080204" pitchFamily="34" charset="-128"/>
                <a:cs typeface="Times New Roman" pitchFamily="18" charset="0"/>
              </a:rPr>
              <a:t>Network media</a:t>
            </a:r>
            <a:endParaRPr lang="en-US" altLang="ja-JP" sz="1800" b="1">
              <a:latin typeface="Times New Roman" pitchFamily="18" charset="0"/>
              <a:ea typeface="MS PGothic" panose="020B0600070205080204" pitchFamily="34" charset="-128"/>
              <a:cs typeface="Times New Roman" pitchFamily="18" charset="0"/>
            </a:endParaRPr>
          </a:p>
        </p:txBody>
      </p:sp>
      <p:pic>
        <p:nvPicPr>
          <p:cNvPr id="2051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6019800"/>
            <a:ext cx="36290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AutoShape 2"/>
          <p:cNvSpPr>
            <a:spLocks noChangeArrowheads="1"/>
          </p:cNvSpPr>
          <p:nvPr/>
        </p:nvSpPr>
        <p:spPr bwMode="auto">
          <a:xfrm>
            <a:off x="836613" y="2770188"/>
            <a:ext cx="1611312" cy="411162"/>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79200" tIns="57240" rIns="79200" bIns="38880"/>
          <a:lstStyle>
            <a:lvl1pPr>
              <a:spcBef>
                <a:spcPct val="20000"/>
              </a:spcBef>
              <a:buClr>
                <a:schemeClr val="accent2"/>
              </a:buClr>
              <a:buSzPct val="85000"/>
              <a:buFont typeface="ZapfDingbats" pitchFamily="82" charset="2"/>
              <a:buChar char="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omic Sans MS" pitchFamily="66"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omic Sans MS" pitchFamily="66"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9pPr>
          </a:lstStyle>
          <a:p>
            <a:pPr>
              <a:spcBef>
                <a:spcPct val="0"/>
              </a:spcBef>
              <a:buClrTx/>
              <a:buSzTx/>
              <a:buFontTx/>
              <a:buNone/>
            </a:pPr>
            <a:r>
              <a:rPr lang="en-GB" altLang="en-US" sz="2000">
                <a:solidFill>
                  <a:srgbClr val="000000"/>
                </a:solidFill>
                <a:latin typeface="Times New Roman" pitchFamily="18" charset="0"/>
                <a:cs typeface="Times New Roman" pitchFamily="18" charset="0"/>
              </a:rPr>
              <a:t>Application</a:t>
            </a:r>
            <a:endParaRPr lang="en-GB" altLang="en-US" sz="2000">
              <a:solidFill>
                <a:srgbClr val="000000"/>
              </a:solidFill>
              <a:latin typeface="Times New Roman" pitchFamily="18" charset="0"/>
              <a:cs typeface="Times New Roman" pitchFamily="18" charset="0"/>
            </a:endParaRPr>
          </a:p>
        </p:txBody>
      </p:sp>
      <p:sp>
        <p:nvSpPr>
          <p:cNvPr id="22531" name="AutoShape 3"/>
          <p:cNvSpPr>
            <a:spLocks noChangeArrowheads="1"/>
          </p:cNvSpPr>
          <p:nvPr/>
        </p:nvSpPr>
        <p:spPr bwMode="auto">
          <a:xfrm>
            <a:off x="836613" y="3757613"/>
            <a:ext cx="1439862" cy="41275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79200" tIns="57240" rIns="79200" bIns="38880"/>
          <a:lstStyle>
            <a:lvl1pPr>
              <a:spcBef>
                <a:spcPct val="20000"/>
              </a:spcBef>
              <a:buClr>
                <a:schemeClr val="accent2"/>
              </a:buClr>
              <a:buSzPct val="85000"/>
              <a:buFont typeface="ZapfDingbats" pitchFamily="82" charset="2"/>
              <a:buChar char="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omic Sans MS" pitchFamily="66"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omic Sans MS" pitchFamily="66"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9pPr>
          </a:lstStyle>
          <a:p>
            <a:pPr>
              <a:spcBef>
                <a:spcPct val="0"/>
              </a:spcBef>
              <a:buClrTx/>
              <a:buSzTx/>
              <a:buFontTx/>
              <a:buNone/>
            </a:pPr>
            <a:r>
              <a:rPr lang="en-GB" altLang="en-US" sz="2000">
                <a:solidFill>
                  <a:srgbClr val="000000"/>
                </a:solidFill>
                <a:latin typeface="Times New Roman" pitchFamily="18" charset="0"/>
                <a:cs typeface="Times New Roman" pitchFamily="18" charset="0"/>
              </a:rPr>
              <a:t>Transport</a:t>
            </a:r>
            <a:endParaRPr lang="en-GB" altLang="en-US" sz="2000">
              <a:solidFill>
                <a:srgbClr val="000000"/>
              </a:solidFill>
              <a:latin typeface="Times New Roman" pitchFamily="18" charset="0"/>
              <a:cs typeface="Times New Roman" pitchFamily="18" charset="0"/>
            </a:endParaRPr>
          </a:p>
        </p:txBody>
      </p:sp>
      <p:sp>
        <p:nvSpPr>
          <p:cNvPr id="22532" name="AutoShape 4"/>
          <p:cNvSpPr>
            <a:spLocks noChangeArrowheads="1"/>
          </p:cNvSpPr>
          <p:nvPr/>
        </p:nvSpPr>
        <p:spPr bwMode="auto">
          <a:xfrm>
            <a:off x="914400" y="4484688"/>
            <a:ext cx="1273175" cy="38258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79200" tIns="57240" rIns="79200" bIns="38880"/>
          <a:lstStyle>
            <a:lvl1pPr>
              <a:spcBef>
                <a:spcPct val="20000"/>
              </a:spcBef>
              <a:buClr>
                <a:schemeClr val="accent2"/>
              </a:buClr>
              <a:buSzPct val="85000"/>
              <a:buFont typeface="ZapfDingbats" pitchFamily="82" charset="2"/>
              <a:buChar char="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omic Sans MS" pitchFamily="66"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omic Sans MS" pitchFamily="66"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9pPr>
          </a:lstStyle>
          <a:p>
            <a:pPr>
              <a:spcBef>
                <a:spcPct val="0"/>
              </a:spcBef>
              <a:buClrTx/>
              <a:buSzTx/>
              <a:buFontTx/>
              <a:buNone/>
            </a:pPr>
            <a:r>
              <a:rPr lang="en-GB" altLang="en-US" sz="2000">
                <a:solidFill>
                  <a:srgbClr val="000000"/>
                </a:solidFill>
                <a:latin typeface="Times New Roman" pitchFamily="18" charset="0"/>
                <a:cs typeface="Times New Roman" pitchFamily="18" charset="0"/>
              </a:rPr>
              <a:t>Network</a:t>
            </a:r>
            <a:endParaRPr lang="en-GB" altLang="en-US" sz="2000">
              <a:solidFill>
                <a:srgbClr val="000000"/>
              </a:solidFill>
              <a:latin typeface="Times New Roman" pitchFamily="18" charset="0"/>
              <a:cs typeface="Times New Roman" pitchFamily="18" charset="0"/>
            </a:endParaRPr>
          </a:p>
        </p:txBody>
      </p:sp>
      <p:sp>
        <p:nvSpPr>
          <p:cNvPr id="22533" name="AutoShape 5"/>
          <p:cNvSpPr>
            <a:spLocks noChangeArrowheads="1"/>
          </p:cNvSpPr>
          <p:nvPr/>
        </p:nvSpPr>
        <p:spPr bwMode="auto">
          <a:xfrm>
            <a:off x="892175" y="5257800"/>
            <a:ext cx="1204913" cy="411163"/>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79200" tIns="57240" rIns="79200" bIns="38880"/>
          <a:lstStyle>
            <a:lvl1pPr>
              <a:spcBef>
                <a:spcPct val="20000"/>
              </a:spcBef>
              <a:buClr>
                <a:schemeClr val="accent2"/>
              </a:buClr>
              <a:buSzPct val="85000"/>
              <a:buFont typeface="ZapfDingbats" pitchFamily="82" charset="2"/>
              <a:buChar char="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omic Sans MS" pitchFamily="66"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omic Sans MS" pitchFamily="66"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9pPr>
          </a:lstStyle>
          <a:p>
            <a:pPr>
              <a:spcBef>
                <a:spcPct val="0"/>
              </a:spcBef>
              <a:buClrTx/>
              <a:buSzTx/>
              <a:buFontTx/>
              <a:buNone/>
            </a:pPr>
            <a:r>
              <a:rPr lang="en-GB" altLang="en-US" sz="2000">
                <a:solidFill>
                  <a:srgbClr val="000000"/>
                </a:solidFill>
                <a:latin typeface="Times New Roman" pitchFamily="18" charset="0"/>
                <a:cs typeface="Times New Roman" pitchFamily="18" charset="0"/>
              </a:rPr>
              <a:t>Data Link</a:t>
            </a:r>
            <a:endParaRPr lang="en-GB" altLang="en-US" sz="2000">
              <a:solidFill>
                <a:srgbClr val="000000"/>
              </a:solidFill>
              <a:latin typeface="Times New Roman" pitchFamily="18" charset="0"/>
              <a:cs typeface="Times New Roman" pitchFamily="18" charset="0"/>
            </a:endParaRPr>
          </a:p>
        </p:txBody>
      </p:sp>
      <p:grpSp>
        <p:nvGrpSpPr>
          <p:cNvPr id="22534" name="Group 6"/>
          <p:cNvGrpSpPr/>
          <p:nvPr/>
        </p:nvGrpSpPr>
        <p:grpSpPr bwMode="auto">
          <a:xfrm>
            <a:off x="5194300" y="2852738"/>
            <a:ext cx="2413000" cy="415925"/>
            <a:chOff x="3129" y="1948"/>
            <a:chExt cx="1520" cy="262"/>
          </a:xfrm>
        </p:grpSpPr>
        <p:sp>
          <p:nvSpPr>
            <p:cNvPr id="22594" name="AutoShape 7"/>
            <p:cNvSpPr>
              <a:spLocks noChangeArrowheads="1"/>
            </p:cNvSpPr>
            <p:nvPr/>
          </p:nvSpPr>
          <p:spPr bwMode="auto">
            <a:xfrm>
              <a:off x="3129" y="1979"/>
              <a:ext cx="1521" cy="231"/>
            </a:xfrm>
            <a:prstGeom prst="roundRect">
              <a:avLst>
                <a:gd name="adj" fmla="val 389"/>
              </a:avLst>
            </a:prstGeom>
            <a:noFill/>
            <a:ln w="126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US" altLang="en-US" sz="2400"/>
            </a:p>
          </p:txBody>
        </p:sp>
        <p:sp>
          <p:nvSpPr>
            <p:cNvPr id="22595" name="Text Box 8"/>
            <p:cNvSpPr txBox="1">
              <a:spLocks noChangeArrowheads="1"/>
            </p:cNvSpPr>
            <p:nvPr/>
          </p:nvSpPr>
          <p:spPr bwMode="auto">
            <a:xfrm>
              <a:off x="3129" y="1948"/>
              <a:ext cx="1521"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45720" tIns="68040" rIns="45720" bIns="46800" anchor="b" anchorCtr="1"/>
            <a:lstStyle>
              <a:lvl1pPr>
                <a:spcBef>
                  <a:spcPct val="20000"/>
                </a:spcBef>
                <a:buClr>
                  <a:schemeClr val="accent2"/>
                </a:buClr>
                <a:buSzPct val="85000"/>
                <a:buFont typeface="ZapfDingbats" pitchFamily="82" charset="2"/>
                <a:buChar char="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omic Sans MS" pitchFamily="66"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omic Sans MS" pitchFamily="66"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9pPr>
            </a:lstStyle>
            <a:p>
              <a:pPr>
                <a:spcBef>
                  <a:spcPct val="0"/>
                </a:spcBef>
                <a:buClrTx/>
                <a:buSzTx/>
                <a:buFontTx/>
                <a:buNone/>
              </a:pPr>
              <a:r>
                <a:rPr lang="en-GB" altLang="en-US" sz="1800">
                  <a:solidFill>
                    <a:srgbClr val="000000"/>
                  </a:solidFill>
                  <a:latin typeface="Times New Roman" pitchFamily="18" charset="0"/>
                  <a:cs typeface="Times New Roman" pitchFamily="18" charset="0"/>
                </a:rPr>
                <a:t>Data</a:t>
              </a:r>
              <a:endParaRPr lang="en-GB" altLang="en-US" sz="1800">
                <a:solidFill>
                  <a:srgbClr val="000000"/>
                </a:solidFill>
                <a:latin typeface="Times New Roman" pitchFamily="18" charset="0"/>
                <a:cs typeface="Times New Roman" pitchFamily="18" charset="0"/>
              </a:endParaRPr>
            </a:p>
          </p:txBody>
        </p:sp>
      </p:grpSp>
      <p:grpSp>
        <p:nvGrpSpPr>
          <p:cNvPr id="22535" name="Group 9"/>
          <p:cNvGrpSpPr/>
          <p:nvPr/>
        </p:nvGrpSpPr>
        <p:grpSpPr bwMode="auto">
          <a:xfrm>
            <a:off x="5194300" y="3505200"/>
            <a:ext cx="2413000" cy="423863"/>
            <a:chOff x="3129" y="2359"/>
            <a:chExt cx="1520" cy="267"/>
          </a:xfrm>
        </p:grpSpPr>
        <p:sp>
          <p:nvSpPr>
            <p:cNvPr id="22592" name="AutoShape 10"/>
            <p:cNvSpPr>
              <a:spLocks noChangeArrowheads="1"/>
            </p:cNvSpPr>
            <p:nvPr/>
          </p:nvSpPr>
          <p:spPr bwMode="auto">
            <a:xfrm>
              <a:off x="3129" y="2394"/>
              <a:ext cx="1521" cy="232"/>
            </a:xfrm>
            <a:prstGeom prst="roundRect">
              <a:avLst>
                <a:gd name="adj" fmla="val 389"/>
              </a:avLst>
            </a:prstGeom>
            <a:solidFill>
              <a:srgbClr val="F57B49">
                <a:alpha val="25098"/>
              </a:srgbClr>
            </a:solidFill>
            <a:ln w="12600">
              <a:solidFill>
                <a:srgbClr val="000000"/>
              </a:solidFill>
              <a:miter lim="800000"/>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US" altLang="en-US" sz="2400"/>
            </a:p>
          </p:txBody>
        </p:sp>
        <p:sp>
          <p:nvSpPr>
            <p:cNvPr id="22593" name="Text Box 11"/>
            <p:cNvSpPr txBox="1">
              <a:spLocks noChangeArrowheads="1"/>
            </p:cNvSpPr>
            <p:nvPr/>
          </p:nvSpPr>
          <p:spPr bwMode="auto">
            <a:xfrm>
              <a:off x="3129" y="2359"/>
              <a:ext cx="1521"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45720" tIns="68040" rIns="45720" bIns="46800" anchor="b" anchorCtr="1"/>
            <a:lstStyle>
              <a:lvl1pPr>
                <a:spcBef>
                  <a:spcPct val="20000"/>
                </a:spcBef>
                <a:buClr>
                  <a:schemeClr val="accent2"/>
                </a:buClr>
                <a:buSzPct val="85000"/>
                <a:buFont typeface="ZapfDingbats" pitchFamily="82" charset="2"/>
                <a:buChar char="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omic Sans MS" pitchFamily="66"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omic Sans MS" pitchFamily="66"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9pPr>
            </a:lstStyle>
            <a:p>
              <a:pPr algn="ctr">
                <a:spcBef>
                  <a:spcPts val="1290"/>
                </a:spcBef>
                <a:buClrTx/>
                <a:buSzTx/>
                <a:buFontTx/>
                <a:buNone/>
              </a:pPr>
              <a:r>
                <a:rPr lang="en-GB" altLang="en-US" sz="1800">
                  <a:solidFill>
                    <a:srgbClr val="000000"/>
                  </a:solidFill>
                  <a:latin typeface="Times New Roman" pitchFamily="18" charset="0"/>
                  <a:cs typeface="Times New Roman" pitchFamily="18" charset="0"/>
                </a:rPr>
                <a:t>Data</a:t>
              </a:r>
              <a:endParaRPr lang="en-GB" altLang="en-US" sz="1800">
                <a:solidFill>
                  <a:srgbClr val="000000"/>
                </a:solidFill>
                <a:latin typeface="Times New Roman" pitchFamily="18" charset="0"/>
                <a:cs typeface="Times New Roman" pitchFamily="18" charset="0"/>
              </a:endParaRPr>
            </a:p>
          </p:txBody>
        </p:sp>
      </p:grpSp>
      <p:grpSp>
        <p:nvGrpSpPr>
          <p:cNvPr id="22536" name="Group 12"/>
          <p:cNvGrpSpPr/>
          <p:nvPr/>
        </p:nvGrpSpPr>
        <p:grpSpPr bwMode="auto">
          <a:xfrm>
            <a:off x="3732213" y="3360738"/>
            <a:ext cx="1420812" cy="581025"/>
            <a:chOff x="2570" y="2361"/>
            <a:chExt cx="532" cy="266"/>
          </a:xfrm>
        </p:grpSpPr>
        <p:sp>
          <p:nvSpPr>
            <p:cNvPr id="22590" name="AutoShape 13"/>
            <p:cNvSpPr>
              <a:spLocks noChangeArrowheads="1"/>
            </p:cNvSpPr>
            <p:nvPr/>
          </p:nvSpPr>
          <p:spPr bwMode="auto">
            <a:xfrm>
              <a:off x="2570" y="2458"/>
              <a:ext cx="532" cy="169"/>
            </a:xfrm>
            <a:prstGeom prst="roundRect">
              <a:avLst>
                <a:gd name="adj" fmla="val 380"/>
              </a:avLst>
            </a:prstGeom>
            <a:noFill/>
            <a:ln w="126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US" altLang="en-US" sz="2400"/>
            </a:p>
          </p:txBody>
        </p:sp>
        <p:sp>
          <p:nvSpPr>
            <p:cNvPr id="22591" name="Text Box 14"/>
            <p:cNvSpPr txBox="1">
              <a:spLocks noChangeArrowheads="1"/>
            </p:cNvSpPr>
            <p:nvPr/>
          </p:nvSpPr>
          <p:spPr bwMode="auto">
            <a:xfrm>
              <a:off x="2570" y="2361"/>
              <a:ext cx="532"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45720" tIns="68040" rIns="45720" bIns="46800" anchor="b" anchorCtr="1"/>
            <a:lstStyle>
              <a:lvl1pPr>
                <a:spcBef>
                  <a:spcPct val="20000"/>
                </a:spcBef>
                <a:buClr>
                  <a:schemeClr val="accent2"/>
                </a:buClr>
                <a:buSzPct val="85000"/>
                <a:buFont typeface="ZapfDingbats" pitchFamily="82" charset="2"/>
                <a:buChar char="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omic Sans MS" pitchFamily="66"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omic Sans MS" pitchFamily="66"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9pPr>
            </a:lstStyle>
            <a:p>
              <a:pPr algn="ctr">
                <a:spcBef>
                  <a:spcPts val="1290"/>
                </a:spcBef>
                <a:buClrTx/>
                <a:buSzTx/>
                <a:buFontTx/>
                <a:buNone/>
              </a:pPr>
              <a:r>
                <a:rPr lang="en-GB" altLang="en-US" sz="1800">
                  <a:solidFill>
                    <a:srgbClr val="000000"/>
                  </a:solidFill>
                  <a:latin typeface="Times New Roman" pitchFamily="18" charset="0"/>
                  <a:cs typeface="Times New Roman" pitchFamily="18" charset="0"/>
                </a:rPr>
                <a:t>TCP Header</a:t>
              </a:r>
              <a:endParaRPr lang="en-GB" altLang="en-US" sz="1800">
                <a:solidFill>
                  <a:srgbClr val="000000"/>
                </a:solidFill>
                <a:latin typeface="Times New Roman" pitchFamily="18" charset="0"/>
                <a:cs typeface="Times New Roman" pitchFamily="18" charset="0"/>
              </a:endParaRPr>
            </a:p>
          </p:txBody>
        </p:sp>
      </p:grpSp>
      <p:grpSp>
        <p:nvGrpSpPr>
          <p:cNvPr id="22537" name="Group 15"/>
          <p:cNvGrpSpPr/>
          <p:nvPr/>
        </p:nvGrpSpPr>
        <p:grpSpPr bwMode="auto">
          <a:xfrm>
            <a:off x="4306888" y="4162425"/>
            <a:ext cx="3300412" cy="420688"/>
            <a:chOff x="2570" y="2773"/>
            <a:chExt cx="2079" cy="265"/>
          </a:xfrm>
        </p:grpSpPr>
        <p:sp>
          <p:nvSpPr>
            <p:cNvPr id="22588" name="AutoShape 16"/>
            <p:cNvSpPr>
              <a:spLocks noChangeArrowheads="1"/>
            </p:cNvSpPr>
            <p:nvPr/>
          </p:nvSpPr>
          <p:spPr bwMode="auto">
            <a:xfrm>
              <a:off x="2570" y="2807"/>
              <a:ext cx="2080" cy="232"/>
            </a:xfrm>
            <a:prstGeom prst="roundRect">
              <a:avLst>
                <a:gd name="adj" fmla="val 389"/>
              </a:avLst>
            </a:prstGeom>
            <a:solidFill>
              <a:srgbClr val="F57B49">
                <a:alpha val="25098"/>
              </a:srgbClr>
            </a:solidFill>
            <a:ln w="12600">
              <a:solidFill>
                <a:srgbClr val="000000"/>
              </a:solidFill>
              <a:miter lim="800000"/>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US" altLang="en-US" sz="2400"/>
            </a:p>
          </p:txBody>
        </p:sp>
        <p:sp>
          <p:nvSpPr>
            <p:cNvPr id="22589" name="Text Box 17"/>
            <p:cNvSpPr txBox="1">
              <a:spLocks noChangeArrowheads="1"/>
            </p:cNvSpPr>
            <p:nvPr/>
          </p:nvSpPr>
          <p:spPr bwMode="auto">
            <a:xfrm>
              <a:off x="2570" y="2773"/>
              <a:ext cx="2080"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45720" tIns="68040" rIns="45720" bIns="46800" anchor="b" anchorCtr="1"/>
            <a:lstStyle>
              <a:lvl1pPr>
                <a:spcBef>
                  <a:spcPct val="20000"/>
                </a:spcBef>
                <a:buClr>
                  <a:schemeClr val="accent2"/>
                </a:buClr>
                <a:buSzPct val="85000"/>
                <a:buFont typeface="ZapfDingbats" pitchFamily="82" charset="2"/>
                <a:buChar char="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omic Sans MS" pitchFamily="66"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omic Sans MS" pitchFamily="66"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9pPr>
            </a:lstStyle>
            <a:p>
              <a:pPr algn="ctr">
                <a:spcBef>
                  <a:spcPts val="1290"/>
                </a:spcBef>
                <a:buClrTx/>
                <a:buSzTx/>
                <a:buFontTx/>
                <a:buNone/>
              </a:pPr>
              <a:r>
                <a:rPr lang="en-GB" altLang="en-US" sz="1800">
                  <a:solidFill>
                    <a:srgbClr val="000000"/>
                  </a:solidFill>
                  <a:latin typeface="Times New Roman" pitchFamily="18" charset="0"/>
                  <a:cs typeface="Times New Roman" pitchFamily="18" charset="0"/>
                </a:rPr>
                <a:t>Transport Packet</a:t>
              </a:r>
              <a:endParaRPr lang="en-GB" altLang="en-US" sz="1800">
                <a:solidFill>
                  <a:srgbClr val="000000"/>
                </a:solidFill>
                <a:latin typeface="Times New Roman" pitchFamily="18" charset="0"/>
                <a:cs typeface="Times New Roman" pitchFamily="18" charset="0"/>
              </a:endParaRPr>
            </a:p>
          </p:txBody>
        </p:sp>
      </p:grpSp>
      <p:grpSp>
        <p:nvGrpSpPr>
          <p:cNvPr id="22538" name="Group 18"/>
          <p:cNvGrpSpPr/>
          <p:nvPr/>
        </p:nvGrpSpPr>
        <p:grpSpPr bwMode="auto">
          <a:xfrm>
            <a:off x="3417888" y="4167188"/>
            <a:ext cx="884237" cy="415925"/>
            <a:chOff x="2010" y="2776"/>
            <a:chExt cx="557" cy="262"/>
          </a:xfrm>
        </p:grpSpPr>
        <p:sp>
          <p:nvSpPr>
            <p:cNvPr id="22586" name="AutoShape 19"/>
            <p:cNvSpPr>
              <a:spLocks noChangeArrowheads="1"/>
            </p:cNvSpPr>
            <p:nvPr/>
          </p:nvSpPr>
          <p:spPr bwMode="auto">
            <a:xfrm>
              <a:off x="2010" y="2807"/>
              <a:ext cx="558" cy="232"/>
            </a:xfrm>
            <a:prstGeom prst="roundRect">
              <a:avLst>
                <a:gd name="adj" fmla="val 389"/>
              </a:avLst>
            </a:prstGeom>
            <a:noFill/>
            <a:ln w="126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US" altLang="en-US" sz="2400"/>
            </a:p>
          </p:txBody>
        </p:sp>
        <p:sp>
          <p:nvSpPr>
            <p:cNvPr id="22587" name="Text Box 20"/>
            <p:cNvSpPr txBox="1">
              <a:spLocks noChangeArrowheads="1"/>
            </p:cNvSpPr>
            <p:nvPr/>
          </p:nvSpPr>
          <p:spPr bwMode="auto">
            <a:xfrm>
              <a:off x="2010" y="2776"/>
              <a:ext cx="558"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45720" tIns="68040" rIns="45720" bIns="46800" anchor="b" anchorCtr="1"/>
            <a:lstStyle>
              <a:lvl1pPr>
                <a:spcBef>
                  <a:spcPct val="20000"/>
                </a:spcBef>
                <a:buClr>
                  <a:schemeClr val="accent2"/>
                </a:buClr>
                <a:buSzPct val="85000"/>
                <a:buFont typeface="ZapfDingbats" pitchFamily="82" charset="2"/>
                <a:buChar char="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omic Sans MS" pitchFamily="66"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omic Sans MS" pitchFamily="66"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9pPr>
            </a:lstStyle>
            <a:p>
              <a:pPr algn="ctr">
                <a:spcBef>
                  <a:spcPts val="1290"/>
                </a:spcBef>
                <a:buClrTx/>
                <a:buSzTx/>
                <a:buFontTx/>
                <a:buNone/>
              </a:pPr>
              <a:r>
                <a:rPr lang="en-GB" altLang="en-US" sz="1400">
                  <a:solidFill>
                    <a:srgbClr val="000000"/>
                  </a:solidFill>
                  <a:latin typeface="Times New Roman" pitchFamily="18" charset="0"/>
                  <a:cs typeface="Times New Roman" pitchFamily="18" charset="0"/>
                </a:rPr>
                <a:t>IP Header</a:t>
              </a:r>
              <a:endParaRPr lang="en-GB" altLang="en-US" sz="1400">
                <a:solidFill>
                  <a:srgbClr val="000000"/>
                </a:solidFill>
                <a:latin typeface="Times New Roman" pitchFamily="18" charset="0"/>
                <a:cs typeface="Times New Roman" pitchFamily="18" charset="0"/>
              </a:endParaRPr>
            </a:p>
          </p:txBody>
        </p:sp>
      </p:grpSp>
      <p:grpSp>
        <p:nvGrpSpPr>
          <p:cNvPr id="22539" name="Group 21"/>
          <p:cNvGrpSpPr/>
          <p:nvPr/>
        </p:nvGrpSpPr>
        <p:grpSpPr bwMode="auto">
          <a:xfrm>
            <a:off x="5194300" y="4567238"/>
            <a:ext cx="2413000" cy="422275"/>
            <a:chOff x="3129" y="3028"/>
            <a:chExt cx="1520" cy="266"/>
          </a:xfrm>
        </p:grpSpPr>
        <p:sp>
          <p:nvSpPr>
            <p:cNvPr id="22584" name="AutoShape 22"/>
            <p:cNvSpPr>
              <a:spLocks noChangeArrowheads="1"/>
            </p:cNvSpPr>
            <p:nvPr/>
          </p:nvSpPr>
          <p:spPr bwMode="auto">
            <a:xfrm>
              <a:off x="3129" y="3063"/>
              <a:ext cx="1521" cy="232"/>
            </a:xfrm>
            <a:prstGeom prst="roundRect">
              <a:avLst>
                <a:gd name="adj" fmla="val 389"/>
              </a:avLst>
            </a:prstGeom>
            <a:noFill/>
            <a:ln w="126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US" altLang="en-US" sz="2400"/>
            </a:p>
          </p:txBody>
        </p:sp>
        <p:sp>
          <p:nvSpPr>
            <p:cNvPr id="22585" name="Text Box 23"/>
            <p:cNvSpPr txBox="1">
              <a:spLocks noChangeArrowheads="1"/>
            </p:cNvSpPr>
            <p:nvPr/>
          </p:nvSpPr>
          <p:spPr bwMode="auto">
            <a:xfrm>
              <a:off x="3129" y="3028"/>
              <a:ext cx="1521"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45720" tIns="68040" rIns="45720" bIns="46800" anchor="b" anchorCtr="1"/>
            <a:lstStyle>
              <a:lvl1pPr>
                <a:spcBef>
                  <a:spcPct val="20000"/>
                </a:spcBef>
                <a:buClr>
                  <a:schemeClr val="accent2"/>
                </a:buClr>
                <a:buSzPct val="85000"/>
                <a:buFont typeface="ZapfDingbats" pitchFamily="82" charset="2"/>
                <a:buChar char="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omic Sans MS" pitchFamily="66"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omic Sans MS" pitchFamily="66"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9pPr>
            </a:lstStyle>
            <a:p>
              <a:pPr algn="ctr">
                <a:spcBef>
                  <a:spcPts val="1290"/>
                </a:spcBef>
                <a:buClrTx/>
                <a:buSzTx/>
                <a:buFontTx/>
                <a:buNone/>
              </a:pPr>
              <a:r>
                <a:rPr lang="en-GB" altLang="en-US" sz="1800">
                  <a:solidFill>
                    <a:srgbClr val="000000"/>
                  </a:solidFill>
                  <a:latin typeface="Times New Roman" pitchFamily="18" charset="0"/>
                  <a:cs typeface="Times New Roman" pitchFamily="18" charset="0"/>
                </a:rPr>
                <a:t>Data</a:t>
              </a:r>
              <a:endParaRPr lang="en-GB" altLang="en-US" sz="1800">
                <a:solidFill>
                  <a:srgbClr val="000000"/>
                </a:solidFill>
                <a:latin typeface="Times New Roman" pitchFamily="18" charset="0"/>
                <a:cs typeface="Times New Roman" pitchFamily="18" charset="0"/>
              </a:endParaRPr>
            </a:p>
          </p:txBody>
        </p:sp>
      </p:grpSp>
      <p:grpSp>
        <p:nvGrpSpPr>
          <p:cNvPr id="22540" name="Group 24"/>
          <p:cNvGrpSpPr/>
          <p:nvPr/>
        </p:nvGrpSpPr>
        <p:grpSpPr bwMode="auto">
          <a:xfrm>
            <a:off x="4306888" y="4573588"/>
            <a:ext cx="882650" cy="415925"/>
            <a:chOff x="2570" y="3032"/>
            <a:chExt cx="556" cy="262"/>
          </a:xfrm>
        </p:grpSpPr>
        <p:sp>
          <p:nvSpPr>
            <p:cNvPr id="22582" name="AutoShape 25"/>
            <p:cNvSpPr>
              <a:spLocks noChangeArrowheads="1"/>
            </p:cNvSpPr>
            <p:nvPr/>
          </p:nvSpPr>
          <p:spPr bwMode="auto">
            <a:xfrm>
              <a:off x="2570" y="3063"/>
              <a:ext cx="557" cy="232"/>
            </a:xfrm>
            <a:prstGeom prst="roundRect">
              <a:avLst>
                <a:gd name="adj" fmla="val 389"/>
              </a:avLst>
            </a:prstGeom>
            <a:noFill/>
            <a:ln w="126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US" altLang="en-US" sz="2400"/>
            </a:p>
          </p:txBody>
        </p:sp>
        <p:sp>
          <p:nvSpPr>
            <p:cNvPr id="22583" name="Text Box 26"/>
            <p:cNvSpPr txBox="1">
              <a:spLocks noChangeArrowheads="1"/>
            </p:cNvSpPr>
            <p:nvPr/>
          </p:nvSpPr>
          <p:spPr bwMode="auto">
            <a:xfrm>
              <a:off x="2570" y="3032"/>
              <a:ext cx="557"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45720" tIns="68040" rIns="45720" bIns="46800" anchor="b" anchorCtr="1"/>
            <a:lstStyle>
              <a:lvl1pPr>
                <a:spcBef>
                  <a:spcPct val="20000"/>
                </a:spcBef>
                <a:buClr>
                  <a:schemeClr val="accent2"/>
                </a:buClr>
                <a:buSzPct val="85000"/>
                <a:buFont typeface="ZapfDingbats" pitchFamily="82" charset="2"/>
                <a:buChar char="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omic Sans MS" pitchFamily="66"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omic Sans MS" pitchFamily="66"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9pPr>
            </a:lstStyle>
            <a:p>
              <a:pPr algn="ctr">
                <a:spcBef>
                  <a:spcPts val="1290"/>
                </a:spcBef>
                <a:buClrTx/>
                <a:buSzTx/>
                <a:buFontTx/>
                <a:buNone/>
              </a:pPr>
              <a:r>
                <a:rPr lang="en-GB" altLang="en-US" sz="1200">
                  <a:solidFill>
                    <a:srgbClr val="000000"/>
                  </a:solidFill>
                  <a:latin typeface="Times New Roman" pitchFamily="18" charset="0"/>
                  <a:cs typeface="Times New Roman" pitchFamily="18" charset="0"/>
                </a:rPr>
                <a:t>TCP Header</a:t>
              </a:r>
              <a:endParaRPr lang="en-GB" altLang="en-US" sz="1200">
                <a:solidFill>
                  <a:srgbClr val="000000"/>
                </a:solidFill>
                <a:latin typeface="Times New Roman" pitchFamily="18" charset="0"/>
                <a:cs typeface="Times New Roman" pitchFamily="18" charset="0"/>
              </a:endParaRPr>
            </a:p>
          </p:txBody>
        </p:sp>
      </p:grpSp>
      <p:grpSp>
        <p:nvGrpSpPr>
          <p:cNvPr id="22541" name="Group 27"/>
          <p:cNvGrpSpPr/>
          <p:nvPr/>
        </p:nvGrpSpPr>
        <p:grpSpPr bwMode="auto">
          <a:xfrm>
            <a:off x="3417888" y="4573588"/>
            <a:ext cx="884237" cy="415925"/>
            <a:chOff x="2010" y="3032"/>
            <a:chExt cx="557" cy="262"/>
          </a:xfrm>
        </p:grpSpPr>
        <p:sp>
          <p:nvSpPr>
            <p:cNvPr id="22580" name="AutoShape 28"/>
            <p:cNvSpPr>
              <a:spLocks noChangeArrowheads="1"/>
            </p:cNvSpPr>
            <p:nvPr/>
          </p:nvSpPr>
          <p:spPr bwMode="auto">
            <a:xfrm>
              <a:off x="2010" y="3063"/>
              <a:ext cx="558" cy="232"/>
            </a:xfrm>
            <a:prstGeom prst="roundRect">
              <a:avLst>
                <a:gd name="adj" fmla="val 389"/>
              </a:avLst>
            </a:prstGeom>
            <a:noFill/>
            <a:ln w="126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US" altLang="en-US" sz="2400"/>
            </a:p>
          </p:txBody>
        </p:sp>
        <p:sp>
          <p:nvSpPr>
            <p:cNvPr id="22581" name="Text Box 29"/>
            <p:cNvSpPr txBox="1">
              <a:spLocks noChangeArrowheads="1"/>
            </p:cNvSpPr>
            <p:nvPr/>
          </p:nvSpPr>
          <p:spPr bwMode="auto">
            <a:xfrm>
              <a:off x="2010" y="3032"/>
              <a:ext cx="558"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45720" tIns="68040" rIns="45720" bIns="46800" anchor="b" anchorCtr="1"/>
            <a:lstStyle>
              <a:lvl1pPr>
                <a:spcBef>
                  <a:spcPct val="20000"/>
                </a:spcBef>
                <a:buClr>
                  <a:schemeClr val="accent2"/>
                </a:buClr>
                <a:buSzPct val="85000"/>
                <a:buFont typeface="ZapfDingbats" pitchFamily="82" charset="2"/>
                <a:buChar char="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omic Sans MS" pitchFamily="66"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omic Sans MS" pitchFamily="66"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9pPr>
            </a:lstStyle>
            <a:p>
              <a:pPr algn="ctr">
                <a:spcBef>
                  <a:spcPts val="1290"/>
                </a:spcBef>
                <a:buClrTx/>
                <a:buSzTx/>
                <a:buFontTx/>
                <a:buNone/>
              </a:pPr>
              <a:r>
                <a:rPr lang="en-GB" altLang="en-US" sz="1400">
                  <a:solidFill>
                    <a:srgbClr val="000000"/>
                  </a:solidFill>
                  <a:latin typeface="Times New Roman" pitchFamily="18" charset="0"/>
                  <a:cs typeface="Times New Roman" pitchFamily="18" charset="0"/>
                </a:rPr>
                <a:t>IP Header</a:t>
              </a:r>
              <a:endParaRPr lang="en-GB" altLang="en-US" sz="1400">
                <a:solidFill>
                  <a:srgbClr val="000000"/>
                </a:solidFill>
                <a:latin typeface="Times New Roman" pitchFamily="18" charset="0"/>
                <a:cs typeface="Times New Roman" pitchFamily="18" charset="0"/>
              </a:endParaRPr>
            </a:p>
          </p:txBody>
        </p:sp>
      </p:grpSp>
      <p:grpSp>
        <p:nvGrpSpPr>
          <p:cNvPr id="22542" name="Group 30"/>
          <p:cNvGrpSpPr/>
          <p:nvPr/>
        </p:nvGrpSpPr>
        <p:grpSpPr bwMode="auto">
          <a:xfrm>
            <a:off x="3417888" y="5122863"/>
            <a:ext cx="4189412" cy="415925"/>
            <a:chOff x="2010" y="3378"/>
            <a:chExt cx="2639" cy="262"/>
          </a:xfrm>
        </p:grpSpPr>
        <p:sp>
          <p:nvSpPr>
            <p:cNvPr id="22578" name="AutoShape 31"/>
            <p:cNvSpPr>
              <a:spLocks noChangeArrowheads="1"/>
            </p:cNvSpPr>
            <p:nvPr/>
          </p:nvSpPr>
          <p:spPr bwMode="auto">
            <a:xfrm>
              <a:off x="2010" y="3409"/>
              <a:ext cx="2640" cy="232"/>
            </a:xfrm>
            <a:prstGeom prst="roundRect">
              <a:avLst>
                <a:gd name="adj" fmla="val 389"/>
              </a:avLst>
            </a:prstGeom>
            <a:solidFill>
              <a:srgbClr val="F57B49">
                <a:alpha val="25098"/>
              </a:srgbClr>
            </a:solidFill>
            <a:ln w="12600">
              <a:solidFill>
                <a:srgbClr val="000000"/>
              </a:solidFill>
              <a:miter lim="800000"/>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US" altLang="en-US" sz="2400"/>
            </a:p>
          </p:txBody>
        </p:sp>
        <p:sp>
          <p:nvSpPr>
            <p:cNvPr id="22579" name="Text Box 32"/>
            <p:cNvSpPr txBox="1">
              <a:spLocks noChangeArrowheads="1"/>
            </p:cNvSpPr>
            <p:nvPr/>
          </p:nvSpPr>
          <p:spPr bwMode="auto">
            <a:xfrm>
              <a:off x="2010" y="3378"/>
              <a:ext cx="26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45720" tIns="68040" rIns="45720" bIns="46800" anchor="b" anchorCtr="1"/>
            <a:lstStyle>
              <a:lvl1pPr>
                <a:spcBef>
                  <a:spcPct val="20000"/>
                </a:spcBef>
                <a:buClr>
                  <a:schemeClr val="accent2"/>
                </a:buClr>
                <a:buSzPct val="85000"/>
                <a:buFont typeface="ZapfDingbats" pitchFamily="82" charset="2"/>
                <a:buChar char="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omic Sans MS" pitchFamily="66"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omic Sans MS" pitchFamily="66"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9pPr>
            </a:lstStyle>
            <a:p>
              <a:pPr>
                <a:spcBef>
                  <a:spcPct val="0"/>
                </a:spcBef>
                <a:buClrTx/>
                <a:buSzTx/>
                <a:buFontTx/>
                <a:buNone/>
              </a:pPr>
              <a:r>
                <a:rPr lang="en-GB" altLang="en-US" sz="1800">
                  <a:solidFill>
                    <a:srgbClr val="000000"/>
                  </a:solidFill>
                  <a:latin typeface="Times New Roman" pitchFamily="18" charset="0"/>
                  <a:cs typeface="Times New Roman" pitchFamily="18" charset="0"/>
                </a:rPr>
                <a:t>Network Packet</a:t>
              </a:r>
              <a:endParaRPr lang="en-GB" altLang="en-US" sz="1800">
                <a:solidFill>
                  <a:srgbClr val="000000"/>
                </a:solidFill>
                <a:latin typeface="Times New Roman" pitchFamily="18" charset="0"/>
                <a:cs typeface="Times New Roman" pitchFamily="18" charset="0"/>
              </a:endParaRPr>
            </a:p>
          </p:txBody>
        </p:sp>
      </p:grpSp>
      <p:grpSp>
        <p:nvGrpSpPr>
          <p:cNvPr id="22543" name="Group 33"/>
          <p:cNvGrpSpPr/>
          <p:nvPr/>
        </p:nvGrpSpPr>
        <p:grpSpPr bwMode="auto">
          <a:xfrm>
            <a:off x="5194300" y="5527675"/>
            <a:ext cx="2413000" cy="415925"/>
            <a:chOff x="3129" y="3633"/>
            <a:chExt cx="1520" cy="262"/>
          </a:xfrm>
        </p:grpSpPr>
        <p:sp>
          <p:nvSpPr>
            <p:cNvPr id="22576" name="AutoShape 34"/>
            <p:cNvSpPr>
              <a:spLocks noChangeArrowheads="1"/>
            </p:cNvSpPr>
            <p:nvPr/>
          </p:nvSpPr>
          <p:spPr bwMode="auto">
            <a:xfrm>
              <a:off x="3129" y="3664"/>
              <a:ext cx="1521" cy="231"/>
            </a:xfrm>
            <a:prstGeom prst="roundRect">
              <a:avLst>
                <a:gd name="adj" fmla="val 389"/>
              </a:avLst>
            </a:prstGeom>
            <a:noFill/>
            <a:ln w="126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US" altLang="en-US" sz="2400"/>
            </a:p>
          </p:txBody>
        </p:sp>
        <p:sp>
          <p:nvSpPr>
            <p:cNvPr id="22577" name="Text Box 35"/>
            <p:cNvSpPr txBox="1">
              <a:spLocks noChangeArrowheads="1"/>
            </p:cNvSpPr>
            <p:nvPr/>
          </p:nvSpPr>
          <p:spPr bwMode="auto">
            <a:xfrm>
              <a:off x="3129" y="3633"/>
              <a:ext cx="1521"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45720" tIns="68040" rIns="45720" bIns="46800" anchor="b" anchorCtr="1"/>
            <a:lstStyle>
              <a:lvl1pPr>
                <a:spcBef>
                  <a:spcPct val="20000"/>
                </a:spcBef>
                <a:buClr>
                  <a:schemeClr val="accent2"/>
                </a:buClr>
                <a:buSzPct val="85000"/>
                <a:buFont typeface="ZapfDingbats" pitchFamily="82" charset="2"/>
                <a:buChar char="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omic Sans MS" pitchFamily="66"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omic Sans MS" pitchFamily="66"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9pPr>
            </a:lstStyle>
            <a:p>
              <a:pPr>
                <a:spcBef>
                  <a:spcPct val="0"/>
                </a:spcBef>
                <a:buClrTx/>
                <a:buSzTx/>
                <a:buFontTx/>
                <a:buNone/>
              </a:pPr>
              <a:r>
                <a:rPr lang="en-GB" altLang="en-US" sz="1800">
                  <a:solidFill>
                    <a:srgbClr val="000000"/>
                  </a:solidFill>
                  <a:latin typeface="Times New Roman" pitchFamily="18" charset="0"/>
                  <a:cs typeface="Times New Roman" pitchFamily="18" charset="0"/>
                </a:rPr>
                <a:t>Data</a:t>
              </a:r>
              <a:endParaRPr lang="en-GB" altLang="en-US" sz="1800">
                <a:solidFill>
                  <a:srgbClr val="000000"/>
                </a:solidFill>
                <a:latin typeface="Times New Roman" pitchFamily="18" charset="0"/>
                <a:cs typeface="Times New Roman" pitchFamily="18" charset="0"/>
              </a:endParaRPr>
            </a:p>
          </p:txBody>
        </p:sp>
      </p:grpSp>
      <p:grpSp>
        <p:nvGrpSpPr>
          <p:cNvPr id="22544" name="Group 36"/>
          <p:cNvGrpSpPr/>
          <p:nvPr/>
        </p:nvGrpSpPr>
        <p:grpSpPr bwMode="auto">
          <a:xfrm>
            <a:off x="4306888" y="5527675"/>
            <a:ext cx="882650" cy="415925"/>
            <a:chOff x="2570" y="3633"/>
            <a:chExt cx="556" cy="262"/>
          </a:xfrm>
        </p:grpSpPr>
        <p:sp>
          <p:nvSpPr>
            <p:cNvPr id="22574" name="AutoShape 37"/>
            <p:cNvSpPr>
              <a:spLocks noChangeArrowheads="1"/>
            </p:cNvSpPr>
            <p:nvPr/>
          </p:nvSpPr>
          <p:spPr bwMode="auto">
            <a:xfrm>
              <a:off x="2570" y="3664"/>
              <a:ext cx="557" cy="231"/>
            </a:xfrm>
            <a:prstGeom prst="roundRect">
              <a:avLst>
                <a:gd name="adj" fmla="val 389"/>
              </a:avLst>
            </a:prstGeom>
            <a:noFill/>
            <a:ln w="126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US" altLang="en-US" sz="2400"/>
            </a:p>
          </p:txBody>
        </p:sp>
        <p:sp>
          <p:nvSpPr>
            <p:cNvPr id="22575" name="Text Box 38"/>
            <p:cNvSpPr txBox="1">
              <a:spLocks noChangeArrowheads="1"/>
            </p:cNvSpPr>
            <p:nvPr/>
          </p:nvSpPr>
          <p:spPr bwMode="auto">
            <a:xfrm>
              <a:off x="2570" y="3633"/>
              <a:ext cx="557"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45720" tIns="68040" rIns="45720" bIns="46800" anchor="b" anchorCtr="1"/>
            <a:lstStyle>
              <a:lvl1pPr>
                <a:spcBef>
                  <a:spcPct val="20000"/>
                </a:spcBef>
                <a:buClr>
                  <a:schemeClr val="accent2"/>
                </a:buClr>
                <a:buSzPct val="85000"/>
                <a:buFont typeface="ZapfDingbats" pitchFamily="82" charset="2"/>
                <a:buChar char="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omic Sans MS" pitchFamily="66"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omic Sans MS" pitchFamily="66"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9pPr>
            </a:lstStyle>
            <a:p>
              <a:pPr>
                <a:spcBef>
                  <a:spcPct val="0"/>
                </a:spcBef>
                <a:buClrTx/>
                <a:buSzTx/>
                <a:buFontTx/>
                <a:buNone/>
              </a:pPr>
              <a:r>
                <a:rPr lang="en-GB" altLang="en-US" sz="1200">
                  <a:solidFill>
                    <a:srgbClr val="000000"/>
                  </a:solidFill>
                  <a:latin typeface="Times New Roman" pitchFamily="18" charset="0"/>
                  <a:cs typeface="Times New Roman" pitchFamily="18" charset="0"/>
                </a:rPr>
                <a:t>TCP Header</a:t>
              </a:r>
              <a:endParaRPr lang="en-GB" altLang="en-US" sz="1200">
                <a:solidFill>
                  <a:srgbClr val="000000"/>
                </a:solidFill>
                <a:latin typeface="Times New Roman" pitchFamily="18" charset="0"/>
                <a:cs typeface="Times New Roman" pitchFamily="18" charset="0"/>
              </a:endParaRPr>
            </a:p>
          </p:txBody>
        </p:sp>
      </p:grpSp>
      <p:grpSp>
        <p:nvGrpSpPr>
          <p:cNvPr id="22545" name="Group 39"/>
          <p:cNvGrpSpPr/>
          <p:nvPr/>
        </p:nvGrpSpPr>
        <p:grpSpPr bwMode="auto">
          <a:xfrm>
            <a:off x="3417888" y="5527675"/>
            <a:ext cx="884237" cy="415925"/>
            <a:chOff x="2010" y="3633"/>
            <a:chExt cx="557" cy="262"/>
          </a:xfrm>
        </p:grpSpPr>
        <p:sp>
          <p:nvSpPr>
            <p:cNvPr id="22572" name="AutoShape 40"/>
            <p:cNvSpPr>
              <a:spLocks noChangeArrowheads="1"/>
            </p:cNvSpPr>
            <p:nvPr/>
          </p:nvSpPr>
          <p:spPr bwMode="auto">
            <a:xfrm>
              <a:off x="2010" y="3664"/>
              <a:ext cx="558" cy="231"/>
            </a:xfrm>
            <a:prstGeom prst="roundRect">
              <a:avLst>
                <a:gd name="adj" fmla="val 389"/>
              </a:avLst>
            </a:prstGeom>
            <a:noFill/>
            <a:ln w="126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US" altLang="en-US" sz="2400"/>
            </a:p>
          </p:txBody>
        </p:sp>
        <p:sp>
          <p:nvSpPr>
            <p:cNvPr id="22573" name="Text Box 41"/>
            <p:cNvSpPr txBox="1">
              <a:spLocks noChangeArrowheads="1"/>
            </p:cNvSpPr>
            <p:nvPr/>
          </p:nvSpPr>
          <p:spPr bwMode="auto">
            <a:xfrm>
              <a:off x="2010" y="3633"/>
              <a:ext cx="55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45720" tIns="68040" rIns="45720" bIns="46800" anchor="b" anchorCtr="1"/>
            <a:lstStyle>
              <a:lvl1pPr>
                <a:spcBef>
                  <a:spcPct val="20000"/>
                </a:spcBef>
                <a:buClr>
                  <a:schemeClr val="accent2"/>
                </a:buClr>
                <a:buSzPct val="85000"/>
                <a:buFont typeface="ZapfDingbats" pitchFamily="82" charset="2"/>
                <a:buChar char="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omic Sans MS" pitchFamily="66"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omic Sans MS" pitchFamily="66"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9pPr>
            </a:lstStyle>
            <a:p>
              <a:pPr>
                <a:spcBef>
                  <a:spcPct val="0"/>
                </a:spcBef>
                <a:buClrTx/>
                <a:buSzTx/>
                <a:buFontTx/>
                <a:buNone/>
              </a:pPr>
              <a:r>
                <a:rPr lang="en-GB" altLang="en-US" sz="1400">
                  <a:solidFill>
                    <a:srgbClr val="000000"/>
                  </a:solidFill>
                  <a:latin typeface="Times New Roman" pitchFamily="18" charset="0"/>
                  <a:cs typeface="Times New Roman" pitchFamily="18" charset="0"/>
                </a:rPr>
                <a:t>IP Header</a:t>
              </a:r>
              <a:endParaRPr lang="en-GB" altLang="en-US" sz="1400">
                <a:solidFill>
                  <a:srgbClr val="000000"/>
                </a:solidFill>
                <a:latin typeface="Times New Roman" pitchFamily="18" charset="0"/>
                <a:cs typeface="Times New Roman" pitchFamily="18" charset="0"/>
              </a:endParaRPr>
            </a:p>
          </p:txBody>
        </p:sp>
      </p:grpSp>
      <p:grpSp>
        <p:nvGrpSpPr>
          <p:cNvPr id="22546" name="Group 42"/>
          <p:cNvGrpSpPr/>
          <p:nvPr/>
        </p:nvGrpSpPr>
        <p:grpSpPr bwMode="auto">
          <a:xfrm>
            <a:off x="2530475" y="5122863"/>
            <a:ext cx="884238" cy="417512"/>
            <a:chOff x="1451" y="3378"/>
            <a:chExt cx="557" cy="263"/>
          </a:xfrm>
        </p:grpSpPr>
        <p:sp>
          <p:nvSpPr>
            <p:cNvPr id="22570" name="AutoShape 43"/>
            <p:cNvSpPr>
              <a:spLocks noChangeArrowheads="1"/>
            </p:cNvSpPr>
            <p:nvPr/>
          </p:nvSpPr>
          <p:spPr bwMode="auto">
            <a:xfrm>
              <a:off x="1451" y="3409"/>
              <a:ext cx="557" cy="232"/>
            </a:xfrm>
            <a:prstGeom prst="roundRect">
              <a:avLst>
                <a:gd name="adj" fmla="val 389"/>
              </a:avLst>
            </a:prstGeom>
            <a:noFill/>
            <a:ln w="126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US" altLang="en-US" sz="2400"/>
            </a:p>
          </p:txBody>
        </p:sp>
        <p:sp>
          <p:nvSpPr>
            <p:cNvPr id="22571" name="Text Box 44"/>
            <p:cNvSpPr txBox="1">
              <a:spLocks noChangeArrowheads="1"/>
            </p:cNvSpPr>
            <p:nvPr/>
          </p:nvSpPr>
          <p:spPr bwMode="auto">
            <a:xfrm>
              <a:off x="1451" y="3378"/>
              <a:ext cx="557"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45720" tIns="68040" rIns="45720" bIns="46800" anchor="b" anchorCtr="1"/>
            <a:lstStyle>
              <a:lvl1pPr>
                <a:spcBef>
                  <a:spcPct val="20000"/>
                </a:spcBef>
                <a:buClr>
                  <a:schemeClr val="accent2"/>
                </a:buClr>
                <a:buSzPct val="85000"/>
                <a:buFont typeface="ZapfDingbats" pitchFamily="82" charset="2"/>
                <a:buChar char="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omic Sans MS" pitchFamily="66"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omic Sans MS" pitchFamily="66"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9pPr>
            </a:lstStyle>
            <a:p>
              <a:pPr>
                <a:spcBef>
                  <a:spcPct val="0"/>
                </a:spcBef>
                <a:buClrTx/>
                <a:buSzTx/>
                <a:buFontTx/>
                <a:buNone/>
              </a:pPr>
              <a:r>
                <a:rPr lang="en-GB" altLang="en-US" sz="1100">
                  <a:solidFill>
                    <a:srgbClr val="000000"/>
                  </a:solidFill>
                  <a:latin typeface="Times New Roman" pitchFamily="18" charset="0"/>
                  <a:cs typeface="Times New Roman" pitchFamily="18" charset="0"/>
                </a:rPr>
                <a:t>MAC Header</a:t>
              </a:r>
              <a:endParaRPr lang="en-GB" altLang="en-US" sz="1100">
                <a:solidFill>
                  <a:srgbClr val="000000"/>
                </a:solidFill>
                <a:latin typeface="Times New Roman" pitchFamily="18" charset="0"/>
                <a:cs typeface="Times New Roman" pitchFamily="18" charset="0"/>
              </a:endParaRPr>
            </a:p>
          </p:txBody>
        </p:sp>
      </p:grpSp>
      <p:grpSp>
        <p:nvGrpSpPr>
          <p:cNvPr id="22547" name="Group 45"/>
          <p:cNvGrpSpPr/>
          <p:nvPr/>
        </p:nvGrpSpPr>
        <p:grpSpPr bwMode="auto">
          <a:xfrm>
            <a:off x="2530475" y="5527675"/>
            <a:ext cx="882650" cy="415925"/>
            <a:chOff x="1451" y="3633"/>
            <a:chExt cx="556" cy="262"/>
          </a:xfrm>
        </p:grpSpPr>
        <p:sp>
          <p:nvSpPr>
            <p:cNvPr id="22568" name="AutoShape 46"/>
            <p:cNvSpPr>
              <a:spLocks noChangeArrowheads="1"/>
            </p:cNvSpPr>
            <p:nvPr/>
          </p:nvSpPr>
          <p:spPr bwMode="auto">
            <a:xfrm>
              <a:off x="1451" y="3664"/>
              <a:ext cx="557" cy="231"/>
            </a:xfrm>
            <a:prstGeom prst="roundRect">
              <a:avLst>
                <a:gd name="adj" fmla="val 389"/>
              </a:avLst>
            </a:prstGeom>
            <a:noFill/>
            <a:ln w="126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US" altLang="en-US" sz="2400"/>
            </a:p>
          </p:txBody>
        </p:sp>
        <p:sp>
          <p:nvSpPr>
            <p:cNvPr id="22569" name="Text Box 47"/>
            <p:cNvSpPr txBox="1">
              <a:spLocks noChangeArrowheads="1"/>
            </p:cNvSpPr>
            <p:nvPr/>
          </p:nvSpPr>
          <p:spPr bwMode="auto">
            <a:xfrm>
              <a:off x="1451" y="3633"/>
              <a:ext cx="557"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45720" tIns="68040" rIns="45720" bIns="46800" anchor="b" anchorCtr="1"/>
            <a:lstStyle>
              <a:lvl1pPr>
                <a:spcBef>
                  <a:spcPct val="20000"/>
                </a:spcBef>
                <a:buClr>
                  <a:schemeClr val="accent2"/>
                </a:buClr>
                <a:buSzPct val="85000"/>
                <a:buFont typeface="ZapfDingbats" pitchFamily="82" charset="2"/>
                <a:buChar char="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omic Sans MS" pitchFamily="66"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omic Sans MS" pitchFamily="66"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9pPr>
            </a:lstStyle>
            <a:p>
              <a:pPr>
                <a:spcBef>
                  <a:spcPct val="0"/>
                </a:spcBef>
                <a:buClrTx/>
                <a:buSzTx/>
                <a:buFontTx/>
                <a:buNone/>
              </a:pPr>
              <a:r>
                <a:rPr lang="en-GB" altLang="en-US" sz="1100">
                  <a:solidFill>
                    <a:srgbClr val="000000"/>
                  </a:solidFill>
                  <a:latin typeface="Times New Roman" pitchFamily="18" charset="0"/>
                  <a:cs typeface="Times New Roman" pitchFamily="18" charset="0"/>
                </a:rPr>
                <a:t>MAC Header</a:t>
              </a:r>
              <a:endParaRPr lang="en-GB" altLang="en-US" sz="1100">
                <a:solidFill>
                  <a:srgbClr val="000000"/>
                </a:solidFill>
                <a:latin typeface="Times New Roman" pitchFamily="18" charset="0"/>
                <a:cs typeface="Times New Roman" pitchFamily="18" charset="0"/>
              </a:endParaRPr>
            </a:p>
          </p:txBody>
        </p:sp>
      </p:grpSp>
      <p:grpSp>
        <p:nvGrpSpPr>
          <p:cNvPr id="22548" name="Group 48"/>
          <p:cNvGrpSpPr/>
          <p:nvPr/>
        </p:nvGrpSpPr>
        <p:grpSpPr bwMode="auto">
          <a:xfrm>
            <a:off x="7610475" y="5118100"/>
            <a:ext cx="884238" cy="415925"/>
            <a:chOff x="4651" y="3375"/>
            <a:chExt cx="557" cy="262"/>
          </a:xfrm>
        </p:grpSpPr>
        <p:sp>
          <p:nvSpPr>
            <p:cNvPr id="22566" name="AutoShape 49"/>
            <p:cNvSpPr>
              <a:spLocks noChangeArrowheads="1"/>
            </p:cNvSpPr>
            <p:nvPr/>
          </p:nvSpPr>
          <p:spPr bwMode="auto">
            <a:xfrm>
              <a:off x="4651" y="3406"/>
              <a:ext cx="558" cy="232"/>
            </a:xfrm>
            <a:prstGeom prst="roundRect">
              <a:avLst>
                <a:gd name="adj" fmla="val 389"/>
              </a:avLst>
            </a:prstGeom>
            <a:noFill/>
            <a:ln w="12600">
              <a:solidFill>
                <a:srgbClr val="000000"/>
              </a:solidFill>
              <a:prstDash val="sysDot"/>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US" altLang="en-US" sz="2400"/>
            </a:p>
          </p:txBody>
        </p:sp>
        <p:sp>
          <p:nvSpPr>
            <p:cNvPr id="22567" name="Text Box 50"/>
            <p:cNvSpPr txBox="1">
              <a:spLocks noChangeArrowheads="1"/>
            </p:cNvSpPr>
            <p:nvPr/>
          </p:nvSpPr>
          <p:spPr bwMode="auto">
            <a:xfrm>
              <a:off x="4651" y="3375"/>
              <a:ext cx="558"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45720" tIns="68040" rIns="45720" bIns="46800" anchor="b" anchorCtr="1"/>
            <a:lstStyle>
              <a:lvl1pPr>
                <a:spcBef>
                  <a:spcPct val="20000"/>
                </a:spcBef>
                <a:buClr>
                  <a:schemeClr val="accent2"/>
                </a:buClr>
                <a:buSzPct val="85000"/>
                <a:buFont typeface="ZapfDingbats" pitchFamily="82" charset="2"/>
                <a:buChar char="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omic Sans MS" pitchFamily="66"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omic Sans MS" pitchFamily="66"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9pPr>
            </a:lstStyle>
            <a:p>
              <a:pPr>
                <a:spcBef>
                  <a:spcPct val="0"/>
                </a:spcBef>
                <a:buClrTx/>
                <a:buSzTx/>
                <a:buFontTx/>
                <a:buNone/>
              </a:pPr>
              <a:r>
                <a:rPr lang="en-GB" altLang="en-US" sz="1800">
                  <a:solidFill>
                    <a:srgbClr val="000000"/>
                  </a:solidFill>
                  <a:latin typeface="Times New Roman" pitchFamily="18" charset="0"/>
                  <a:cs typeface="Times New Roman" pitchFamily="18" charset="0"/>
                </a:rPr>
                <a:t>Trailer</a:t>
              </a:r>
              <a:endParaRPr lang="en-GB" altLang="en-US" sz="1800">
                <a:solidFill>
                  <a:srgbClr val="000000"/>
                </a:solidFill>
                <a:latin typeface="Times New Roman" pitchFamily="18" charset="0"/>
                <a:cs typeface="Times New Roman" pitchFamily="18" charset="0"/>
              </a:endParaRPr>
            </a:p>
          </p:txBody>
        </p:sp>
      </p:grpSp>
      <p:grpSp>
        <p:nvGrpSpPr>
          <p:cNvPr id="22549" name="Group 51"/>
          <p:cNvGrpSpPr/>
          <p:nvPr/>
        </p:nvGrpSpPr>
        <p:grpSpPr bwMode="auto">
          <a:xfrm>
            <a:off x="7610475" y="5527675"/>
            <a:ext cx="884238" cy="415925"/>
            <a:chOff x="4651" y="3633"/>
            <a:chExt cx="557" cy="262"/>
          </a:xfrm>
        </p:grpSpPr>
        <p:sp>
          <p:nvSpPr>
            <p:cNvPr id="22564" name="AutoShape 52"/>
            <p:cNvSpPr>
              <a:spLocks noChangeArrowheads="1"/>
            </p:cNvSpPr>
            <p:nvPr/>
          </p:nvSpPr>
          <p:spPr bwMode="auto">
            <a:xfrm>
              <a:off x="4651" y="3664"/>
              <a:ext cx="558" cy="231"/>
            </a:xfrm>
            <a:prstGeom prst="roundRect">
              <a:avLst>
                <a:gd name="adj" fmla="val 389"/>
              </a:avLst>
            </a:prstGeom>
            <a:noFill/>
            <a:ln w="12600">
              <a:solidFill>
                <a:srgbClr val="000000"/>
              </a:solidFill>
              <a:prstDash val="sysDot"/>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US" altLang="en-US" sz="2400"/>
            </a:p>
          </p:txBody>
        </p:sp>
        <p:sp>
          <p:nvSpPr>
            <p:cNvPr id="22565" name="Text Box 53"/>
            <p:cNvSpPr txBox="1">
              <a:spLocks noChangeArrowheads="1"/>
            </p:cNvSpPr>
            <p:nvPr/>
          </p:nvSpPr>
          <p:spPr bwMode="auto">
            <a:xfrm>
              <a:off x="4651" y="3633"/>
              <a:ext cx="55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45720" tIns="68040" rIns="45720" bIns="46800" anchor="b" anchorCtr="1"/>
            <a:lstStyle>
              <a:lvl1pPr>
                <a:spcBef>
                  <a:spcPct val="20000"/>
                </a:spcBef>
                <a:buClr>
                  <a:schemeClr val="accent2"/>
                </a:buClr>
                <a:buSzPct val="85000"/>
                <a:buFont typeface="ZapfDingbats" pitchFamily="82" charset="2"/>
                <a:buChar char="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omic Sans MS" pitchFamily="66"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omic Sans MS" pitchFamily="66"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9pPr>
            </a:lstStyle>
            <a:p>
              <a:pPr>
                <a:spcBef>
                  <a:spcPct val="0"/>
                </a:spcBef>
                <a:buClrTx/>
                <a:buSzTx/>
                <a:buFontTx/>
                <a:buNone/>
              </a:pPr>
              <a:r>
                <a:rPr lang="en-GB" altLang="en-US" sz="1800">
                  <a:solidFill>
                    <a:srgbClr val="000000"/>
                  </a:solidFill>
                  <a:latin typeface="Times New Roman" pitchFamily="18" charset="0"/>
                  <a:cs typeface="Times New Roman" pitchFamily="18" charset="0"/>
                </a:rPr>
                <a:t>Trailer</a:t>
              </a:r>
              <a:endParaRPr lang="en-GB" altLang="en-US" sz="1800">
                <a:solidFill>
                  <a:srgbClr val="000000"/>
                </a:solidFill>
                <a:latin typeface="Times New Roman" pitchFamily="18" charset="0"/>
                <a:cs typeface="Times New Roman" pitchFamily="18" charset="0"/>
              </a:endParaRPr>
            </a:p>
          </p:txBody>
        </p:sp>
      </p:grpSp>
      <p:sp>
        <p:nvSpPr>
          <p:cNvPr id="22550" name="灯片编号占位符 2"/>
          <p:cNvSpPr>
            <a:spLocks noGrp="1" noChangeArrowheads="1"/>
          </p:cNvSpPr>
          <p:nvPr>
            <p:ph type="sldNum" sz="quarter" idx="12"/>
          </p:nvPr>
        </p:nvSpPr>
        <p:spPr>
          <a:xfrm>
            <a:off x="8382000" y="6384925"/>
            <a:ext cx="457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fld id="{E8ABAACC-F545-4F62-9FB0-2429E9113A9E}" type="slidenum">
              <a:rPr lang="zh-CN" altLang="en-US" sz="1400" smtClean="0">
                <a:latin typeface="Times New Roman" pitchFamily="18" charset="0"/>
              </a:rPr>
            </a:fld>
            <a:endParaRPr lang="en-US" altLang="zh-CN" sz="1400">
              <a:latin typeface="Times New Roman" pitchFamily="18" charset="0"/>
            </a:endParaRPr>
          </a:p>
        </p:txBody>
      </p:sp>
      <p:cxnSp>
        <p:nvCxnSpPr>
          <p:cNvPr id="22551" name="Straight Arrow Connector 56"/>
          <p:cNvCxnSpPr>
            <a:cxnSpLocks noChangeShapeType="1"/>
          </p:cNvCxnSpPr>
          <p:nvPr/>
        </p:nvCxnSpPr>
        <p:spPr bwMode="auto">
          <a:xfrm rot="10800000">
            <a:off x="3732213" y="3929063"/>
            <a:ext cx="571500" cy="287337"/>
          </a:xfrm>
          <a:prstGeom prst="straightConnector1">
            <a:avLst/>
          </a:prstGeom>
          <a:noFill/>
          <a:ln w="31750" algn="ctr">
            <a:solidFill>
              <a:srgbClr val="FF0000"/>
            </a:solidFill>
            <a:round/>
            <a:headEnd type="triangle" w="med" len="med"/>
          </a:ln>
          <a:extLst>
            <a:ext uri="{909E8E84-426E-40DD-AFC4-6F175D3DCCD1}">
              <a14:hiddenFill xmlns:a14="http://schemas.microsoft.com/office/drawing/2010/main">
                <a:noFill/>
              </a14:hiddenFill>
            </a:ext>
          </a:extLst>
        </p:spPr>
      </p:cxnSp>
      <p:cxnSp>
        <p:nvCxnSpPr>
          <p:cNvPr id="22552" name="Straight Arrow Connector 60"/>
          <p:cNvCxnSpPr>
            <a:cxnSpLocks noChangeShapeType="1"/>
          </p:cNvCxnSpPr>
          <p:nvPr/>
        </p:nvCxnSpPr>
        <p:spPr bwMode="auto">
          <a:xfrm rot="5400000" flipH="1" flipV="1">
            <a:off x="7474744" y="4074319"/>
            <a:ext cx="287338" cy="0"/>
          </a:xfrm>
          <a:prstGeom prst="straightConnector1">
            <a:avLst/>
          </a:prstGeom>
          <a:noFill/>
          <a:ln w="31750" algn="ctr">
            <a:solidFill>
              <a:srgbClr val="FF0000"/>
            </a:solidFill>
            <a:round/>
            <a:headEnd type="triangle" w="med" len="med"/>
          </a:ln>
          <a:extLst>
            <a:ext uri="{909E8E84-426E-40DD-AFC4-6F175D3DCCD1}">
              <a14:hiddenFill xmlns:a14="http://schemas.microsoft.com/office/drawing/2010/main">
                <a:noFill/>
              </a14:hiddenFill>
            </a:ext>
          </a:extLst>
        </p:spPr>
      </p:cxnSp>
      <p:cxnSp>
        <p:nvCxnSpPr>
          <p:cNvPr id="22553" name="Straight Arrow Connector 62"/>
          <p:cNvCxnSpPr>
            <a:cxnSpLocks noChangeShapeType="1"/>
          </p:cNvCxnSpPr>
          <p:nvPr/>
        </p:nvCxnSpPr>
        <p:spPr bwMode="auto">
          <a:xfrm rot="5400000" flipH="1" flipV="1">
            <a:off x="7474744" y="3437732"/>
            <a:ext cx="287337" cy="0"/>
          </a:xfrm>
          <a:prstGeom prst="straightConnector1">
            <a:avLst/>
          </a:prstGeom>
          <a:noFill/>
          <a:ln w="31750" algn="ctr">
            <a:solidFill>
              <a:srgbClr val="FF0000"/>
            </a:solidFill>
            <a:round/>
            <a:headEnd type="triangle" w="med" len="med"/>
          </a:ln>
          <a:extLst>
            <a:ext uri="{909E8E84-426E-40DD-AFC4-6F175D3DCCD1}">
              <a14:hiddenFill xmlns:a14="http://schemas.microsoft.com/office/drawing/2010/main">
                <a:noFill/>
              </a14:hiddenFill>
            </a:ext>
          </a:extLst>
        </p:spPr>
      </p:cxnSp>
      <p:cxnSp>
        <p:nvCxnSpPr>
          <p:cNvPr id="22554" name="Straight Arrow Connector 63"/>
          <p:cNvCxnSpPr>
            <a:cxnSpLocks noChangeShapeType="1"/>
          </p:cNvCxnSpPr>
          <p:nvPr/>
        </p:nvCxnSpPr>
        <p:spPr bwMode="auto">
          <a:xfrm rot="5400000" flipH="1" flipV="1">
            <a:off x="5055394" y="3420269"/>
            <a:ext cx="287338" cy="0"/>
          </a:xfrm>
          <a:prstGeom prst="straightConnector1">
            <a:avLst/>
          </a:prstGeom>
          <a:noFill/>
          <a:ln w="31750" algn="ctr">
            <a:solidFill>
              <a:srgbClr val="FF0000"/>
            </a:solidFill>
            <a:round/>
            <a:headEnd type="triangle" w="med" len="med"/>
          </a:ln>
          <a:extLst>
            <a:ext uri="{909E8E84-426E-40DD-AFC4-6F175D3DCCD1}">
              <a14:hiddenFill xmlns:a14="http://schemas.microsoft.com/office/drawing/2010/main">
                <a:noFill/>
              </a14:hiddenFill>
            </a:ext>
          </a:extLst>
        </p:spPr>
      </p:cxnSp>
      <p:cxnSp>
        <p:nvCxnSpPr>
          <p:cNvPr id="22555" name="Straight Arrow Connector 64"/>
          <p:cNvCxnSpPr>
            <a:cxnSpLocks noChangeShapeType="1"/>
          </p:cNvCxnSpPr>
          <p:nvPr/>
        </p:nvCxnSpPr>
        <p:spPr bwMode="auto">
          <a:xfrm rot="5400000" flipH="1" flipV="1">
            <a:off x="7474744" y="5096669"/>
            <a:ext cx="287338" cy="0"/>
          </a:xfrm>
          <a:prstGeom prst="straightConnector1">
            <a:avLst/>
          </a:prstGeom>
          <a:noFill/>
          <a:ln w="31750" algn="ctr">
            <a:solidFill>
              <a:srgbClr val="FF0000"/>
            </a:solidFill>
            <a:round/>
            <a:headEnd type="triangle" w="med" len="med"/>
          </a:ln>
          <a:extLst>
            <a:ext uri="{909E8E84-426E-40DD-AFC4-6F175D3DCCD1}">
              <a14:hiddenFill xmlns:a14="http://schemas.microsoft.com/office/drawing/2010/main">
                <a:noFill/>
              </a14:hiddenFill>
            </a:ext>
          </a:extLst>
        </p:spPr>
      </p:cxnSp>
      <p:cxnSp>
        <p:nvCxnSpPr>
          <p:cNvPr id="22556" name="Straight Arrow Connector 65"/>
          <p:cNvCxnSpPr>
            <a:cxnSpLocks noChangeShapeType="1"/>
          </p:cNvCxnSpPr>
          <p:nvPr/>
        </p:nvCxnSpPr>
        <p:spPr bwMode="auto">
          <a:xfrm rot="5400000" flipH="1" flipV="1">
            <a:off x="3283744" y="5114132"/>
            <a:ext cx="287337" cy="0"/>
          </a:xfrm>
          <a:prstGeom prst="straightConnector1">
            <a:avLst/>
          </a:prstGeom>
          <a:noFill/>
          <a:ln w="31750" algn="ctr">
            <a:solidFill>
              <a:srgbClr val="FF0000"/>
            </a:solidFill>
            <a:round/>
            <a:headEnd type="triangle" w="med" len="med"/>
          </a:ln>
          <a:extLst>
            <a:ext uri="{909E8E84-426E-40DD-AFC4-6F175D3DCCD1}">
              <a14:hiddenFill xmlns:a14="http://schemas.microsoft.com/office/drawing/2010/main">
                <a:noFill/>
              </a14:hiddenFill>
            </a:ext>
          </a:extLst>
        </p:spPr>
      </p:cxnSp>
      <p:cxnSp>
        <p:nvCxnSpPr>
          <p:cNvPr id="22557" name="Straight Arrow Connector 24"/>
          <p:cNvCxnSpPr>
            <a:cxnSpLocks noChangeShapeType="1"/>
          </p:cNvCxnSpPr>
          <p:nvPr/>
        </p:nvCxnSpPr>
        <p:spPr bwMode="auto">
          <a:xfrm rot="10800000">
            <a:off x="2619375" y="6477000"/>
            <a:ext cx="5838825" cy="11113"/>
          </a:xfrm>
          <a:prstGeom prst="straightConnector1">
            <a:avLst/>
          </a:prstGeom>
          <a:noFill/>
          <a:ln w="66675" algn="ctr">
            <a:solidFill>
              <a:srgbClr val="FF0000"/>
            </a:solidFill>
            <a:round/>
          </a:ln>
          <a:extLst>
            <a:ext uri="{909E8E84-426E-40DD-AFC4-6F175D3DCCD1}">
              <a14:hiddenFill xmlns:a14="http://schemas.microsoft.com/office/drawing/2010/main">
                <a:noFill/>
              </a14:hiddenFill>
            </a:ext>
          </a:extLst>
        </p:spPr>
      </p:cxnSp>
      <p:pic>
        <p:nvPicPr>
          <p:cNvPr id="22558" name="Picture 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702300" y="6248400"/>
            <a:ext cx="138430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59" name="Text Box 21"/>
          <p:cNvSpPr txBox="1">
            <a:spLocks noChangeArrowheads="1"/>
          </p:cNvSpPr>
          <p:nvPr/>
        </p:nvSpPr>
        <p:spPr bwMode="auto">
          <a:xfrm>
            <a:off x="3733800" y="6245225"/>
            <a:ext cx="1752600" cy="460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tIns="91440" bIns="91440">
            <a:spAutoFit/>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ClrTx/>
              <a:buSzTx/>
              <a:buFontTx/>
              <a:buNone/>
            </a:pPr>
            <a:r>
              <a:rPr lang="en-US" altLang="ja-JP" sz="1800" b="1">
                <a:latin typeface="Times New Roman" pitchFamily="18" charset="0"/>
                <a:ea typeface="MS PGothic" panose="020B0600070205080204" pitchFamily="34" charset="-128"/>
                <a:cs typeface="Times New Roman" pitchFamily="18" charset="0"/>
              </a:rPr>
              <a:t>Network media</a:t>
            </a:r>
            <a:endParaRPr lang="en-US" altLang="ja-JP" sz="1800" b="1">
              <a:latin typeface="Times New Roman" pitchFamily="18" charset="0"/>
              <a:ea typeface="MS PGothic" panose="020B0600070205080204" pitchFamily="34" charset="-128"/>
              <a:cs typeface="Times New Roman" pitchFamily="18" charset="0"/>
            </a:endParaRPr>
          </a:p>
        </p:txBody>
      </p:sp>
      <p:sp>
        <p:nvSpPr>
          <p:cNvPr id="22560" name="Text Box 1"/>
          <p:cNvSpPr txBox="1">
            <a:spLocks noChangeArrowheads="1"/>
          </p:cNvSpPr>
          <p:nvPr/>
        </p:nvSpPr>
        <p:spPr bwMode="auto">
          <a:xfrm>
            <a:off x="533400" y="1295400"/>
            <a:ext cx="8266113" cy="105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spcBef>
                <a:spcPct val="20000"/>
              </a:spcBef>
              <a:buClr>
                <a:schemeClr val="accent2"/>
              </a:buClr>
              <a:buSzPct val="85000"/>
              <a:buFont typeface="ZapfDingbats" pitchFamily="82" charset="2"/>
              <a:buChar char="r"/>
              <a:tabLst>
                <a:tab pos="455295" algn="l"/>
                <a:tab pos="912495" algn="l"/>
                <a:tab pos="1369695" algn="l"/>
                <a:tab pos="1826895" algn="l"/>
                <a:tab pos="2284095" algn="l"/>
                <a:tab pos="2741295" algn="l"/>
                <a:tab pos="3198495" algn="l"/>
                <a:tab pos="3655695" algn="l"/>
                <a:tab pos="4112895" algn="l"/>
                <a:tab pos="4570095" algn="l"/>
                <a:tab pos="5027295" algn="l"/>
                <a:tab pos="5484495" algn="l"/>
                <a:tab pos="5941695" algn="l"/>
                <a:tab pos="6398895" algn="l"/>
                <a:tab pos="6856095" algn="l"/>
                <a:tab pos="7313295" algn="l"/>
                <a:tab pos="7770495" algn="l"/>
                <a:tab pos="8227695" algn="l"/>
                <a:tab pos="8684895" algn="l"/>
                <a:tab pos="9142095" algn="l"/>
              </a:tabLst>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tabLst>
                <a:tab pos="455295" algn="l"/>
                <a:tab pos="912495" algn="l"/>
                <a:tab pos="1369695" algn="l"/>
                <a:tab pos="1826895" algn="l"/>
                <a:tab pos="2284095" algn="l"/>
                <a:tab pos="2741295" algn="l"/>
                <a:tab pos="3198495" algn="l"/>
                <a:tab pos="3655695" algn="l"/>
                <a:tab pos="4112895" algn="l"/>
                <a:tab pos="4570095" algn="l"/>
                <a:tab pos="5027295" algn="l"/>
                <a:tab pos="5484495" algn="l"/>
                <a:tab pos="5941695" algn="l"/>
                <a:tab pos="6398895" algn="l"/>
                <a:tab pos="6856095" algn="l"/>
                <a:tab pos="7313295" algn="l"/>
                <a:tab pos="7770495" algn="l"/>
                <a:tab pos="8227695" algn="l"/>
                <a:tab pos="8684895" algn="l"/>
                <a:tab pos="9142095" algn="l"/>
              </a:tabLst>
              <a:defRPr sz="2400">
                <a:solidFill>
                  <a:schemeClr val="tx1"/>
                </a:solidFill>
                <a:latin typeface="Comic Sans MS" pitchFamily="66" charset="0"/>
              </a:defRPr>
            </a:lvl2pPr>
            <a:lvl3pPr marL="1143000" indent="-228600">
              <a:spcBef>
                <a:spcPct val="20000"/>
              </a:spcBef>
              <a:buChar char="•"/>
              <a:tabLst>
                <a:tab pos="455295" algn="l"/>
                <a:tab pos="912495" algn="l"/>
                <a:tab pos="1369695" algn="l"/>
                <a:tab pos="1826895" algn="l"/>
                <a:tab pos="2284095" algn="l"/>
                <a:tab pos="2741295" algn="l"/>
                <a:tab pos="3198495" algn="l"/>
                <a:tab pos="3655695" algn="l"/>
                <a:tab pos="4112895" algn="l"/>
                <a:tab pos="4570095" algn="l"/>
                <a:tab pos="5027295" algn="l"/>
                <a:tab pos="5484495" algn="l"/>
                <a:tab pos="5941695" algn="l"/>
                <a:tab pos="6398895" algn="l"/>
                <a:tab pos="6856095" algn="l"/>
                <a:tab pos="7313295" algn="l"/>
                <a:tab pos="7770495" algn="l"/>
                <a:tab pos="8227695" algn="l"/>
                <a:tab pos="8684895" algn="l"/>
                <a:tab pos="9142095" algn="l"/>
              </a:tabLst>
              <a:defRPr sz="2000">
                <a:solidFill>
                  <a:schemeClr val="tx1"/>
                </a:solidFill>
                <a:latin typeface="Comic Sans MS" pitchFamily="66" charset="0"/>
              </a:defRPr>
            </a:lvl3pPr>
            <a:lvl4pPr marL="1600200" indent="-228600">
              <a:spcBef>
                <a:spcPct val="20000"/>
              </a:spcBef>
              <a:buChar char="–"/>
              <a:tabLst>
                <a:tab pos="455295" algn="l"/>
                <a:tab pos="912495" algn="l"/>
                <a:tab pos="1369695" algn="l"/>
                <a:tab pos="1826895" algn="l"/>
                <a:tab pos="2284095" algn="l"/>
                <a:tab pos="2741295" algn="l"/>
                <a:tab pos="3198495" algn="l"/>
                <a:tab pos="3655695" algn="l"/>
                <a:tab pos="4112895" algn="l"/>
                <a:tab pos="4570095" algn="l"/>
                <a:tab pos="5027295" algn="l"/>
                <a:tab pos="5484495" algn="l"/>
                <a:tab pos="5941695" algn="l"/>
                <a:tab pos="6398895" algn="l"/>
                <a:tab pos="6856095" algn="l"/>
                <a:tab pos="7313295" algn="l"/>
                <a:tab pos="7770495" algn="l"/>
                <a:tab pos="8227695" algn="l"/>
                <a:tab pos="8684895" algn="l"/>
                <a:tab pos="9142095" algn="l"/>
              </a:tabLst>
              <a:defRPr sz="2000">
                <a:solidFill>
                  <a:schemeClr val="tx1"/>
                </a:solidFill>
                <a:latin typeface="Times New Roman" pitchFamily="18" charset="0"/>
              </a:defRPr>
            </a:lvl4pPr>
            <a:lvl5pPr marL="2057400" indent="-228600">
              <a:spcBef>
                <a:spcPct val="20000"/>
              </a:spcBef>
              <a:buChar char="»"/>
              <a:tabLst>
                <a:tab pos="455295" algn="l"/>
                <a:tab pos="912495" algn="l"/>
                <a:tab pos="1369695" algn="l"/>
                <a:tab pos="1826895" algn="l"/>
                <a:tab pos="2284095" algn="l"/>
                <a:tab pos="2741295" algn="l"/>
                <a:tab pos="3198495" algn="l"/>
                <a:tab pos="3655695" algn="l"/>
                <a:tab pos="4112895" algn="l"/>
                <a:tab pos="4570095" algn="l"/>
                <a:tab pos="5027295" algn="l"/>
                <a:tab pos="5484495" algn="l"/>
                <a:tab pos="5941695" algn="l"/>
                <a:tab pos="6398895" algn="l"/>
                <a:tab pos="6856095" algn="l"/>
                <a:tab pos="7313295" algn="l"/>
                <a:tab pos="7770495" algn="l"/>
                <a:tab pos="8227695" algn="l"/>
                <a:tab pos="8684895" algn="l"/>
                <a:tab pos="9142095" algn="l"/>
              </a:tabLst>
              <a:defRPr sz="2000">
                <a:solidFill>
                  <a:schemeClr val="tx1"/>
                </a:solidFill>
                <a:latin typeface="Times New Roman" pitchFamily="18" charset="0"/>
              </a:defRPr>
            </a:lvl5pPr>
            <a:lvl6pPr marL="2514600" indent="-228600" eaLnBrk="0" fontAlgn="base" hangingPunct="0">
              <a:spcBef>
                <a:spcPct val="20000"/>
              </a:spcBef>
              <a:spcAft>
                <a:spcPct val="0"/>
              </a:spcAft>
              <a:buChar char="»"/>
              <a:tabLst>
                <a:tab pos="455295" algn="l"/>
                <a:tab pos="912495" algn="l"/>
                <a:tab pos="1369695" algn="l"/>
                <a:tab pos="1826895" algn="l"/>
                <a:tab pos="2284095" algn="l"/>
                <a:tab pos="2741295" algn="l"/>
                <a:tab pos="3198495" algn="l"/>
                <a:tab pos="3655695" algn="l"/>
                <a:tab pos="4112895" algn="l"/>
                <a:tab pos="4570095" algn="l"/>
                <a:tab pos="5027295" algn="l"/>
                <a:tab pos="5484495" algn="l"/>
                <a:tab pos="5941695" algn="l"/>
                <a:tab pos="6398895" algn="l"/>
                <a:tab pos="6856095" algn="l"/>
                <a:tab pos="7313295" algn="l"/>
                <a:tab pos="7770495" algn="l"/>
                <a:tab pos="8227695" algn="l"/>
                <a:tab pos="8684895" algn="l"/>
                <a:tab pos="9142095" algn="l"/>
              </a:tabLst>
              <a:defRPr sz="2000">
                <a:solidFill>
                  <a:schemeClr val="tx1"/>
                </a:solidFill>
                <a:latin typeface="Times New Roman" pitchFamily="18" charset="0"/>
              </a:defRPr>
            </a:lvl6pPr>
            <a:lvl7pPr marL="2971800" indent="-228600" eaLnBrk="0" fontAlgn="base" hangingPunct="0">
              <a:spcBef>
                <a:spcPct val="20000"/>
              </a:spcBef>
              <a:spcAft>
                <a:spcPct val="0"/>
              </a:spcAft>
              <a:buChar char="»"/>
              <a:tabLst>
                <a:tab pos="455295" algn="l"/>
                <a:tab pos="912495" algn="l"/>
                <a:tab pos="1369695" algn="l"/>
                <a:tab pos="1826895" algn="l"/>
                <a:tab pos="2284095" algn="l"/>
                <a:tab pos="2741295" algn="l"/>
                <a:tab pos="3198495" algn="l"/>
                <a:tab pos="3655695" algn="l"/>
                <a:tab pos="4112895" algn="l"/>
                <a:tab pos="4570095" algn="l"/>
                <a:tab pos="5027295" algn="l"/>
                <a:tab pos="5484495" algn="l"/>
                <a:tab pos="5941695" algn="l"/>
                <a:tab pos="6398895" algn="l"/>
                <a:tab pos="6856095" algn="l"/>
                <a:tab pos="7313295" algn="l"/>
                <a:tab pos="7770495" algn="l"/>
                <a:tab pos="8227695" algn="l"/>
                <a:tab pos="8684895" algn="l"/>
                <a:tab pos="9142095" algn="l"/>
              </a:tabLst>
              <a:defRPr sz="2000">
                <a:solidFill>
                  <a:schemeClr val="tx1"/>
                </a:solidFill>
                <a:latin typeface="Times New Roman" pitchFamily="18" charset="0"/>
              </a:defRPr>
            </a:lvl7pPr>
            <a:lvl8pPr marL="3429000" indent="-228600" eaLnBrk="0" fontAlgn="base" hangingPunct="0">
              <a:spcBef>
                <a:spcPct val="20000"/>
              </a:spcBef>
              <a:spcAft>
                <a:spcPct val="0"/>
              </a:spcAft>
              <a:buChar char="»"/>
              <a:tabLst>
                <a:tab pos="455295" algn="l"/>
                <a:tab pos="912495" algn="l"/>
                <a:tab pos="1369695" algn="l"/>
                <a:tab pos="1826895" algn="l"/>
                <a:tab pos="2284095" algn="l"/>
                <a:tab pos="2741295" algn="l"/>
                <a:tab pos="3198495" algn="l"/>
                <a:tab pos="3655695" algn="l"/>
                <a:tab pos="4112895" algn="l"/>
                <a:tab pos="4570095" algn="l"/>
                <a:tab pos="5027295" algn="l"/>
                <a:tab pos="5484495" algn="l"/>
                <a:tab pos="5941695" algn="l"/>
                <a:tab pos="6398895" algn="l"/>
                <a:tab pos="6856095" algn="l"/>
                <a:tab pos="7313295" algn="l"/>
                <a:tab pos="7770495" algn="l"/>
                <a:tab pos="8227695" algn="l"/>
                <a:tab pos="8684895" algn="l"/>
                <a:tab pos="9142095" algn="l"/>
              </a:tabLst>
              <a:defRPr sz="2000">
                <a:solidFill>
                  <a:schemeClr val="tx1"/>
                </a:solidFill>
                <a:latin typeface="Times New Roman" pitchFamily="18" charset="0"/>
              </a:defRPr>
            </a:lvl8pPr>
            <a:lvl9pPr marL="3886200" indent="-228600" eaLnBrk="0" fontAlgn="base" hangingPunct="0">
              <a:spcBef>
                <a:spcPct val="20000"/>
              </a:spcBef>
              <a:spcAft>
                <a:spcPct val="0"/>
              </a:spcAft>
              <a:buChar char="»"/>
              <a:tabLst>
                <a:tab pos="455295" algn="l"/>
                <a:tab pos="912495" algn="l"/>
                <a:tab pos="1369695" algn="l"/>
                <a:tab pos="1826895" algn="l"/>
                <a:tab pos="2284095" algn="l"/>
                <a:tab pos="2741295" algn="l"/>
                <a:tab pos="3198495" algn="l"/>
                <a:tab pos="3655695" algn="l"/>
                <a:tab pos="4112895" algn="l"/>
                <a:tab pos="4570095" algn="l"/>
                <a:tab pos="5027295" algn="l"/>
                <a:tab pos="5484495" algn="l"/>
                <a:tab pos="5941695" algn="l"/>
                <a:tab pos="6398895" algn="l"/>
                <a:tab pos="6856095" algn="l"/>
                <a:tab pos="7313295" algn="l"/>
                <a:tab pos="7770495" algn="l"/>
                <a:tab pos="8227695" algn="l"/>
                <a:tab pos="8684895" algn="l"/>
                <a:tab pos="9142095" algn="l"/>
              </a:tabLst>
              <a:defRPr sz="2000">
                <a:solidFill>
                  <a:schemeClr val="tx1"/>
                </a:solidFill>
                <a:latin typeface="Times New Roman" pitchFamily="18" charset="0"/>
              </a:defRPr>
            </a:lvl9pPr>
          </a:lstStyle>
          <a:p>
            <a:pPr>
              <a:spcBef>
                <a:spcPts val="800"/>
              </a:spcBef>
              <a:buClrTx/>
              <a:buSzTx/>
              <a:buFontTx/>
              <a:buNone/>
            </a:pPr>
            <a:r>
              <a:rPr lang="en-GB" altLang="en-US" sz="3200">
                <a:solidFill>
                  <a:srgbClr val="000000"/>
                </a:solidFill>
                <a:latin typeface="Times New Roman" pitchFamily="18" charset="0"/>
                <a:cs typeface="Times New Roman" pitchFamily="18" charset="0"/>
              </a:rPr>
              <a:t>Upper layers peel headers (and sometimes trailers) off lower layers packets</a:t>
            </a:r>
            <a:endParaRPr lang="en-GB" altLang="en-US" sz="3200">
              <a:solidFill>
                <a:srgbClr val="000000"/>
              </a:solidFill>
              <a:latin typeface="Times New Roman" pitchFamily="18" charset="0"/>
              <a:cs typeface="Times New Roman" pitchFamily="18" charset="0"/>
            </a:endParaRPr>
          </a:p>
        </p:txBody>
      </p:sp>
      <p:sp>
        <p:nvSpPr>
          <p:cNvPr id="68" name="Rectangle 2"/>
          <p:cNvSpPr txBox="1">
            <a:spLocks noChangeArrowheads="1"/>
          </p:cNvSpPr>
          <p:nvPr/>
        </p:nvSpPr>
        <p:spPr>
          <a:xfrm>
            <a:off x="533400" y="76200"/>
            <a:ext cx="8077200" cy="1066800"/>
          </a:xfrm>
          <a:prstGeom prst="rect">
            <a:avLst/>
          </a:prstGeom>
        </p:spPr>
        <p:txBody>
          <a:bodyPr/>
          <a:lstStyle/>
          <a:p>
            <a:pPr algn="ctr">
              <a:defRPr/>
            </a:pPr>
            <a:r>
              <a:rPr lang="en-CA" sz="36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rPr>
              <a:t>Layer Cooperation Through </a:t>
            </a:r>
            <a:r>
              <a:rPr lang="en-CA" sz="3600" b="1" u="sng" kern="0" dirty="0" err="1">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rPr>
              <a:t>Decapsulation</a:t>
            </a:r>
            <a:r>
              <a:rPr lang="en-CA" sz="36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rPr>
              <a:t> on the </a:t>
            </a:r>
            <a:r>
              <a:rPr lang="en-CA" sz="3600" b="1" u="sng"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rPr>
              <a:t>Destination</a:t>
            </a:r>
            <a:endParaRPr lang="en-US" sz="3600" b="1" u="sng"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cxnSp>
        <p:nvCxnSpPr>
          <p:cNvPr id="22562" name="Straight Arrow Connector 66"/>
          <p:cNvCxnSpPr>
            <a:cxnSpLocks noChangeShapeType="1"/>
          </p:cNvCxnSpPr>
          <p:nvPr/>
        </p:nvCxnSpPr>
        <p:spPr bwMode="auto">
          <a:xfrm rot="16200000" flipV="1">
            <a:off x="6419851" y="4286250"/>
            <a:ext cx="4379912" cy="1587"/>
          </a:xfrm>
          <a:prstGeom prst="straightConnector1">
            <a:avLst/>
          </a:prstGeom>
          <a:noFill/>
          <a:ln w="66675" algn="ctr">
            <a:solidFill>
              <a:srgbClr val="FF0000"/>
            </a:solidFill>
            <a:round/>
            <a:tailEnd type="triangle" w="med" len="med"/>
          </a:ln>
          <a:extLst>
            <a:ext uri="{909E8E84-426E-40DD-AFC4-6F175D3DCCD1}">
              <a14:hiddenFill xmlns:a14="http://schemas.microsoft.com/office/drawing/2010/main">
                <a:noFill/>
              </a14:hiddenFill>
            </a:ext>
          </a:extLst>
        </p:spPr>
      </p:cxnSp>
      <p:pic>
        <p:nvPicPr>
          <p:cNvPr id="2256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9350" y="6010275"/>
            <a:ext cx="362902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6"/>
          <p:cNvSpPr>
            <a:spLocks noGrp="1" noChangeArrowheads="1"/>
          </p:cNvSpPr>
          <p:nvPr>
            <p:ph type="sldNum" sz="quarter" idx="12"/>
          </p:nvPr>
        </p:nvSpPr>
        <p:spPr>
          <a:xfrm>
            <a:off x="6553200" y="6248400"/>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fld id="{3695C564-F32F-45A6-A820-3AB20A3E8CA9}" type="slidenum">
              <a:rPr lang="en-US" altLang="en-US" sz="1400" smtClean="0">
                <a:latin typeface="Times New Roman" pitchFamily="18" charset="0"/>
              </a:rPr>
            </a:fld>
            <a:endParaRPr lang="en-US" altLang="en-US" sz="1400">
              <a:latin typeface="Times New Roman" pitchFamily="18" charset="0"/>
            </a:endParaRPr>
          </a:p>
        </p:txBody>
      </p:sp>
      <p:sp>
        <p:nvSpPr>
          <p:cNvPr id="2054" name="Rectangle 6"/>
          <p:cNvSpPr>
            <a:spLocks noGrp="1" noChangeArrowheads="1"/>
          </p:cNvSpPr>
          <p:nvPr>
            <p:ph type="ctrTitle"/>
          </p:nvPr>
        </p:nvSpPr>
        <p:spPr>
          <a:xfrm>
            <a:off x="762000" y="152400"/>
            <a:ext cx="7772400" cy="1470025"/>
          </a:xfrm>
        </p:spPr>
        <p:txBody>
          <a:bodyPr/>
          <a:lstStyle/>
          <a:p>
            <a:pPr algn="ctr">
              <a:defRPr/>
            </a:pPr>
            <a:r>
              <a:rPr lang="en-US" b="1" u="none" dirty="0">
                <a:effectLst>
                  <a:outerShdw blurRad="38100" dist="38100" dir="2700000" algn="tl">
                    <a:srgbClr val="000000">
                      <a:alpha val="43137"/>
                    </a:srgbClr>
                  </a:outerShdw>
                </a:effectLst>
                <a:latin typeface="Times New Roman" pitchFamily="18" charset="0"/>
                <a:cs typeface="Times New Roman" pitchFamily="18" charset="0"/>
              </a:rPr>
              <a:t>TCP/IP Networking</a:t>
            </a:r>
            <a:br>
              <a:rPr lang="en-US" b="1" u="none" dirty="0">
                <a:effectLst>
                  <a:outerShdw blurRad="38100" dist="38100" dir="2700000" algn="tl">
                    <a:srgbClr val="000000">
                      <a:alpha val="43137"/>
                    </a:srgbClr>
                  </a:outerShdw>
                </a:effectLst>
                <a:latin typeface="Times New Roman" pitchFamily="18" charset="0"/>
                <a:cs typeface="Times New Roman" pitchFamily="18" charset="0"/>
              </a:rPr>
            </a:br>
            <a:r>
              <a:rPr lang="en-US" b="1" u="none" dirty="0">
                <a:effectLst>
                  <a:outerShdw blurRad="38100" dist="38100" dir="2700000" algn="tl">
                    <a:srgbClr val="000000">
                      <a:alpha val="43137"/>
                    </a:srgbClr>
                  </a:outerShdw>
                </a:effectLst>
                <a:latin typeface="Times New Roman" pitchFamily="18" charset="0"/>
                <a:cs typeface="Times New Roman" pitchFamily="18" charset="0"/>
              </a:rPr>
              <a:t>An Example</a:t>
            </a:r>
            <a:endParaRPr lang="en-US"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24580" name="Rectangle 8"/>
          <p:cNvSpPr>
            <a:spLocks noChangeArrowheads="1"/>
          </p:cNvSpPr>
          <p:nvPr/>
        </p:nvSpPr>
        <p:spPr bwMode="auto">
          <a:xfrm>
            <a:off x="1819275" y="26336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US" altLang="en-US" sz="2400"/>
          </a:p>
        </p:txBody>
      </p:sp>
      <p:pic>
        <p:nvPicPr>
          <p:cNvPr id="24581"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2000" y="1828800"/>
            <a:ext cx="77724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p:cNvSpPr txBox="1">
            <a:spLocks noChangeArrowheads="1"/>
          </p:cNvSpPr>
          <p:nvPr/>
        </p:nvSpPr>
        <p:spPr bwMode="auto">
          <a:xfrm>
            <a:off x="1524000" y="1524000"/>
            <a:ext cx="762000" cy="533400"/>
          </a:xfrm>
          <a:prstGeom prst="rect">
            <a:avLst/>
          </a:prstGeom>
          <a:noFill/>
          <a:ln w="9525">
            <a:noFill/>
            <a:miter lim="800000"/>
          </a:ln>
        </p:spPr>
        <p:txBody>
          <a:bodyPr anchor="ctr"/>
          <a:lstStyle/>
          <a:p>
            <a:pPr algn="ctr">
              <a:defRPr/>
            </a:pPr>
            <a:r>
              <a:rPr lang="en-US" sz="32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rPr>
              <a:t>S</a:t>
            </a:r>
            <a:endParaRPr lang="en-US" sz="32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pic>
        <p:nvPicPr>
          <p:cNvPr id="2458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33600" cy="59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20" name="Rectangle 4"/>
          <p:cNvSpPr>
            <a:spLocks noGrp="1" noChangeArrowheads="1"/>
          </p:cNvSpPr>
          <p:nvPr>
            <p:ph type="body" idx="1"/>
          </p:nvPr>
        </p:nvSpPr>
        <p:spPr>
          <a:xfrm>
            <a:off x="366713" y="2879725"/>
            <a:ext cx="8077200" cy="3733800"/>
          </a:xfrm>
        </p:spPr>
        <p:txBody>
          <a:bodyPr/>
          <a:lstStyle/>
          <a:p>
            <a:pPr>
              <a:spcBef>
                <a:spcPts val="0"/>
              </a:spcBef>
              <a:spcAft>
                <a:spcPts val="600"/>
              </a:spcAft>
            </a:pPr>
            <a:r>
              <a:rPr lang="en-US" altLang="en-US" sz="2400" dirty="0">
                <a:latin typeface="Times New Roman" pitchFamily="18" charset="0"/>
                <a:cs typeface="Times New Roman" pitchFamily="18" charset="0"/>
              </a:rPr>
              <a:t>Source S creates IP packet with source S, destination A </a:t>
            </a:r>
            <a:endParaRPr lang="en-US" altLang="en-US" sz="2400" dirty="0">
              <a:latin typeface="Times New Roman" pitchFamily="18" charset="0"/>
              <a:cs typeface="Times New Roman" pitchFamily="18" charset="0"/>
            </a:endParaRPr>
          </a:p>
          <a:p>
            <a:pPr>
              <a:spcBef>
                <a:spcPts val="0"/>
              </a:spcBef>
              <a:spcAft>
                <a:spcPts val="600"/>
              </a:spcAft>
            </a:pPr>
            <a:r>
              <a:rPr lang="en-US" altLang="en-US" sz="2400" dirty="0">
                <a:latin typeface="Times New Roman" pitchFamily="18" charset="0"/>
                <a:cs typeface="Times New Roman" pitchFamily="18" charset="0"/>
              </a:rPr>
              <a:t>S uses ARP to get A’s physical layer address for 192.168.0.100</a:t>
            </a:r>
            <a:endParaRPr lang="en-US" altLang="en-US" sz="2400" dirty="0">
              <a:latin typeface="Times New Roman" pitchFamily="18" charset="0"/>
              <a:cs typeface="Times New Roman" pitchFamily="18" charset="0"/>
            </a:endParaRPr>
          </a:p>
          <a:p>
            <a:pPr>
              <a:spcBef>
                <a:spcPts val="0"/>
              </a:spcBef>
              <a:spcAft>
                <a:spcPts val="600"/>
              </a:spcAft>
            </a:pPr>
            <a:r>
              <a:rPr lang="en-US" altLang="en-US" sz="2400" dirty="0">
                <a:latin typeface="Times New Roman" pitchFamily="18" charset="0"/>
                <a:cs typeface="Times New Roman" pitchFamily="18" charset="0"/>
              </a:rPr>
              <a:t>S creates Ethernet frame with A's physical address as </a:t>
            </a:r>
            <a:r>
              <a:rPr lang="en-US" altLang="en-US" sz="2400" dirty="0" err="1">
                <a:latin typeface="Times New Roman" pitchFamily="18" charset="0"/>
                <a:cs typeface="Times New Roman" pitchFamily="18" charset="0"/>
              </a:rPr>
              <a:t>dest</a:t>
            </a:r>
            <a:r>
              <a:rPr lang="en-US" altLang="en-US" sz="2400" dirty="0">
                <a:latin typeface="Times New Roman" pitchFamily="18" charset="0"/>
                <a:cs typeface="Times New Roman" pitchFamily="18" charset="0"/>
              </a:rPr>
              <a:t>, Ethernet frame contains S-to-A IP datagram</a:t>
            </a:r>
            <a:endParaRPr lang="en-US" altLang="en-US" sz="2400" dirty="0">
              <a:latin typeface="Times New Roman" pitchFamily="18" charset="0"/>
              <a:cs typeface="Times New Roman" pitchFamily="18" charset="0"/>
            </a:endParaRPr>
          </a:p>
          <a:p>
            <a:pPr>
              <a:spcBef>
                <a:spcPts val="0"/>
              </a:spcBef>
              <a:spcAft>
                <a:spcPts val="600"/>
              </a:spcAft>
            </a:pPr>
            <a:r>
              <a:rPr lang="en-US" altLang="en-US" sz="2400" dirty="0">
                <a:latin typeface="Times New Roman" pitchFamily="18" charset="0"/>
                <a:cs typeface="Times New Roman" pitchFamily="18" charset="0"/>
              </a:rPr>
              <a:t>S’s data link layer sends Ethernet frame </a:t>
            </a:r>
            <a:endParaRPr lang="en-US" altLang="en-US" sz="2400" dirty="0">
              <a:latin typeface="Times New Roman" pitchFamily="18" charset="0"/>
              <a:cs typeface="Times New Roman" pitchFamily="18" charset="0"/>
            </a:endParaRPr>
          </a:p>
          <a:p>
            <a:pPr>
              <a:spcBef>
                <a:spcPts val="0"/>
              </a:spcBef>
              <a:spcAft>
                <a:spcPts val="600"/>
              </a:spcAft>
            </a:pPr>
            <a:r>
              <a:rPr lang="en-US" altLang="en-US" sz="2400" dirty="0">
                <a:latin typeface="Times New Roman" pitchFamily="18" charset="0"/>
                <a:cs typeface="Times New Roman" pitchFamily="18" charset="0"/>
              </a:rPr>
              <a:t>A’s data link layer receives Ethernet frame </a:t>
            </a:r>
            <a:endParaRPr lang="en-US" altLang="en-US" sz="2400" dirty="0">
              <a:latin typeface="Times New Roman" pitchFamily="18" charset="0"/>
              <a:cs typeface="Times New Roman" pitchFamily="18" charset="0"/>
            </a:endParaRPr>
          </a:p>
          <a:p>
            <a:pPr>
              <a:spcBef>
                <a:spcPts val="0"/>
              </a:spcBef>
              <a:spcAft>
                <a:spcPts val="600"/>
              </a:spcAft>
            </a:pPr>
            <a:r>
              <a:rPr lang="en-US" altLang="en-US" sz="2400" dirty="0">
                <a:latin typeface="Times New Roman" pitchFamily="18" charset="0"/>
                <a:cs typeface="Times New Roman" pitchFamily="18" charset="0"/>
              </a:rPr>
              <a:t>A removes IP datagram from Ethernet frame, sees it’s destined to itself</a:t>
            </a:r>
            <a:endParaRPr lang="en-US" altLang="en-US" sz="2400" dirty="0">
              <a:latin typeface="Times New Roman" pitchFamily="18" charset="0"/>
              <a:cs typeface="Times New Roman" pitchFamily="18" charset="0"/>
            </a:endParaRPr>
          </a:p>
        </p:txBody>
      </p:sp>
      <p:pic>
        <p:nvPicPr>
          <p:cNvPr id="26627"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00200" y="204788"/>
            <a:ext cx="5610225"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628" name="Straight Arrow Connector 5"/>
          <p:cNvCxnSpPr>
            <a:cxnSpLocks noChangeShapeType="1"/>
          </p:cNvCxnSpPr>
          <p:nvPr/>
        </p:nvCxnSpPr>
        <p:spPr bwMode="auto">
          <a:xfrm>
            <a:off x="2971800" y="912813"/>
            <a:ext cx="990600" cy="1587"/>
          </a:xfrm>
          <a:prstGeom prst="straightConnector1">
            <a:avLst/>
          </a:prstGeom>
          <a:noFill/>
          <a:ln w="66675" algn="ctr">
            <a:solidFill>
              <a:srgbClr val="FF0000"/>
            </a:solidFill>
            <a:round/>
            <a:tailEnd type="triangle" w="med" len="med"/>
          </a:ln>
          <a:extLst>
            <a:ext uri="{909E8E84-426E-40DD-AFC4-6F175D3DCCD1}">
              <a14:hiddenFill xmlns:a14="http://schemas.microsoft.com/office/drawing/2010/main">
                <a:noFill/>
              </a14:hiddenFill>
            </a:ext>
          </a:extLst>
        </p:spPr>
      </p:cxnSp>
      <p:sp>
        <p:nvSpPr>
          <p:cNvPr id="9" name="Rectangle 6"/>
          <p:cNvSpPr txBox="1">
            <a:spLocks noChangeArrowheads="1"/>
          </p:cNvSpPr>
          <p:nvPr/>
        </p:nvSpPr>
        <p:spPr bwMode="auto">
          <a:xfrm>
            <a:off x="2057400" y="0"/>
            <a:ext cx="762000" cy="457200"/>
          </a:xfrm>
          <a:prstGeom prst="rect">
            <a:avLst/>
          </a:prstGeom>
          <a:noFill/>
          <a:ln w="9525">
            <a:noFill/>
            <a:miter lim="800000"/>
          </a:ln>
        </p:spPr>
        <p:txBody>
          <a:bodyPr anchor="ctr"/>
          <a:lstStyle/>
          <a:p>
            <a:pPr algn="ctr">
              <a:defRPr/>
            </a:pPr>
            <a:r>
              <a:rPr lang="en-US" sz="28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rPr>
              <a:t>S</a:t>
            </a:r>
            <a:endParaRPr lang="en-US" sz="28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
        <p:nvSpPr>
          <p:cNvPr id="26630" name="灯片编号占位符 2"/>
          <p:cNvSpPr>
            <a:spLocks noGrp="1" noChangeArrowheads="1"/>
          </p:cNvSpPr>
          <p:nvPr>
            <p:ph type="sldNum" sz="quarter" idx="12"/>
          </p:nvPr>
        </p:nvSpPr>
        <p:spPr>
          <a:xfrm>
            <a:off x="8383588" y="6384925"/>
            <a:ext cx="457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fld id="{A0879F2A-DC51-44D5-A20D-E9176EC13801}" type="slidenum">
              <a:rPr lang="zh-CN" altLang="en-US" sz="1400" smtClean="0">
                <a:latin typeface="Times New Roman" pitchFamily="18" charset="0"/>
              </a:rPr>
            </a:fld>
            <a:endParaRPr lang="en-US" altLang="zh-CN" sz="1400">
              <a:latin typeface="Times New Roman" pitchFamily="18" charset="0"/>
            </a:endParaRPr>
          </a:p>
        </p:txBody>
      </p:sp>
      <p:pic>
        <p:nvPicPr>
          <p:cNvPr id="2663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AutoShape 15"/>
          <p:cNvSpPr>
            <a:spLocks noChangeArrowheads="1"/>
          </p:cNvSpPr>
          <p:nvPr/>
        </p:nvSpPr>
        <p:spPr bwMode="auto">
          <a:xfrm>
            <a:off x="6477000" y="4800600"/>
            <a:ext cx="2211388" cy="419100"/>
          </a:xfrm>
          <a:prstGeom prst="wedgeRoundRectCallout">
            <a:avLst>
              <a:gd name="adj1" fmla="val -39912"/>
              <a:gd name="adj2" fmla="val -102139"/>
              <a:gd name="adj3" fmla="val 16667"/>
            </a:avLst>
          </a:prstGeom>
          <a:solidFill>
            <a:schemeClr val="accent1"/>
          </a:solidFill>
          <a:ln w="66675">
            <a:solidFill>
              <a:schemeClr val="accent2"/>
            </a:solidFill>
            <a:miter lim="800000"/>
          </a:ln>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ClrTx/>
              <a:buSzTx/>
              <a:buFontTx/>
              <a:buNone/>
            </a:pPr>
            <a:r>
              <a:rPr lang="en-US" altLang="en-US" sz="2400">
                <a:latin typeface="Times New Roman" pitchFamily="18" charset="0"/>
                <a:cs typeface="Times New Roman" pitchFamily="18" charset="0"/>
              </a:rPr>
              <a:t>Encapsulation</a:t>
            </a:r>
            <a:endParaRPr lang="en-US" altLang="en-US" sz="2400">
              <a:latin typeface="Times New Roman" pitchFamily="18" charset="0"/>
              <a:cs typeface="Times New Roman" pitchFamily="18" charset="0"/>
            </a:endParaRPr>
          </a:p>
        </p:txBody>
      </p:sp>
      <p:sp>
        <p:nvSpPr>
          <p:cNvPr id="11" name="AutoShape 15"/>
          <p:cNvSpPr>
            <a:spLocks noChangeArrowheads="1"/>
          </p:cNvSpPr>
          <p:nvPr/>
        </p:nvSpPr>
        <p:spPr bwMode="auto">
          <a:xfrm>
            <a:off x="6172200" y="5334000"/>
            <a:ext cx="2211388" cy="419100"/>
          </a:xfrm>
          <a:prstGeom prst="wedgeRoundRectCallout">
            <a:avLst>
              <a:gd name="adj1" fmla="val -39653"/>
              <a:gd name="adj2" fmla="val 97861"/>
              <a:gd name="adj3" fmla="val 16667"/>
            </a:avLst>
          </a:prstGeom>
          <a:solidFill>
            <a:schemeClr val="accent1"/>
          </a:solidFill>
          <a:ln w="66675">
            <a:solidFill>
              <a:schemeClr val="accent2"/>
            </a:solidFill>
            <a:miter lim="800000"/>
          </a:ln>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ClrTx/>
              <a:buSzTx/>
              <a:buFontTx/>
              <a:buNone/>
            </a:pPr>
            <a:r>
              <a:rPr lang="en-US" altLang="en-US" sz="2400">
                <a:latin typeface="Times New Roman" pitchFamily="18" charset="0"/>
                <a:cs typeface="Times New Roman" pitchFamily="18" charset="0"/>
              </a:rPr>
              <a:t>Decapsulation</a:t>
            </a:r>
            <a:endParaRPr lang="en-US" altLang="en-US" sz="240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14020">
                                            <p:txEl>
                                              <p:pRg st="0" end="0"/>
                                            </p:txEl>
                                          </p:spTgt>
                                        </p:tgtEl>
                                        <p:attrNameLst>
                                          <p:attrName>style.visibility</p:attrName>
                                        </p:attrNameLst>
                                      </p:cBhvr>
                                      <p:to>
                                        <p:strVal val="visible"/>
                                      </p:to>
                                    </p:set>
                                    <p:animEffect transition="in" filter="checkerboard(across)">
                                      <p:cBhvr>
                                        <p:cTn id="7" dur="500"/>
                                        <p:tgtEl>
                                          <p:spTgt spid="2140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14020">
                                            <p:txEl>
                                              <p:pRg st="1" end="1"/>
                                            </p:txEl>
                                          </p:spTgt>
                                        </p:tgtEl>
                                        <p:attrNameLst>
                                          <p:attrName>style.visibility</p:attrName>
                                        </p:attrNameLst>
                                      </p:cBhvr>
                                      <p:to>
                                        <p:strVal val="visible"/>
                                      </p:to>
                                    </p:set>
                                    <p:animEffect transition="in" filter="checkerboard(across)">
                                      <p:cBhvr>
                                        <p:cTn id="12" dur="500"/>
                                        <p:tgtEl>
                                          <p:spTgt spid="21402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14020">
                                            <p:txEl>
                                              <p:pRg st="2" end="2"/>
                                            </p:txEl>
                                          </p:spTgt>
                                        </p:tgtEl>
                                        <p:attrNameLst>
                                          <p:attrName>style.visibility</p:attrName>
                                        </p:attrNameLst>
                                      </p:cBhvr>
                                      <p:to>
                                        <p:strVal val="visible"/>
                                      </p:to>
                                    </p:set>
                                    <p:animEffect transition="in" filter="checkerboard(across)">
                                      <p:cBhvr>
                                        <p:cTn id="17" dur="500"/>
                                        <p:tgtEl>
                                          <p:spTgt spid="21402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nodeType="clickEffect">
                                  <p:stCondLst>
                                    <p:cond delay="0"/>
                                  </p:stCondLst>
                                  <p:childTnLst>
                                    <p:set>
                                      <p:cBhvr>
                                        <p:cTn id="27" dur="1" fill="hold">
                                          <p:stCondLst>
                                            <p:cond delay="0"/>
                                          </p:stCondLst>
                                        </p:cTn>
                                        <p:tgtEl>
                                          <p:spTgt spid="214020">
                                            <p:txEl>
                                              <p:pRg st="3" end="3"/>
                                            </p:txEl>
                                          </p:spTgt>
                                        </p:tgtEl>
                                        <p:attrNameLst>
                                          <p:attrName>style.visibility</p:attrName>
                                        </p:attrNameLst>
                                      </p:cBhvr>
                                      <p:to>
                                        <p:strVal val="visible"/>
                                      </p:to>
                                    </p:set>
                                    <p:animEffect transition="in" filter="checkerboard(across)">
                                      <p:cBhvr>
                                        <p:cTn id="28" dur="500"/>
                                        <p:tgtEl>
                                          <p:spTgt spid="214020">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nodeType="clickEffect">
                                  <p:stCondLst>
                                    <p:cond delay="0"/>
                                  </p:stCondLst>
                                  <p:childTnLst>
                                    <p:set>
                                      <p:cBhvr>
                                        <p:cTn id="32" dur="1" fill="hold">
                                          <p:stCondLst>
                                            <p:cond delay="0"/>
                                          </p:stCondLst>
                                        </p:cTn>
                                        <p:tgtEl>
                                          <p:spTgt spid="214020">
                                            <p:txEl>
                                              <p:pRg st="4" end="4"/>
                                            </p:txEl>
                                          </p:spTgt>
                                        </p:tgtEl>
                                        <p:attrNameLst>
                                          <p:attrName>style.visibility</p:attrName>
                                        </p:attrNameLst>
                                      </p:cBhvr>
                                      <p:to>
                                        <p:strVal val="visible"/>
                                      </p:to>
                                    </p:set>
                                    <p:animEffect transition="in" filter="checkerboard(across)">
                                      <p:cBhvr>
                                        <p:cTn id="33" dur="500"/>
                                        <p:tgtEl>
                                          <p:spTgt spid="214020">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5" presetClass="entr" presetSubtype="10" fill="hold" nodeType="clickEffect">
                                  <p:stCondLst>
                                    <p:cond delay="0"/>
                                  </p:stCondLst>
                                  <p:childTnLst>
                                    <p:set>
                                      <p:cBhvr>
                                        <p:cTn id="37" dur="1" fill="hold">
                                          <p:stCondLst>
                                            <p:cond delay="0"/>
                                          </p:stCondLst>
                                        </p:cTn>
                                        <p:tgtEl>
                                          <p:spTgt spid="214020">
                                            <p:txEl>
                                              <p:pRg st="5" end="5"/>
                                            </p:txEl>
                                          </p:spTgt>
                                        </p:tgtEl>
                                        <p:attrNameLst>
                                          <p:attrName>style.visibility</p:attrName>
                                        </p:attrNameLst>
                                      </p:cBhvr>
                                      <p:to>
                                        <p:strVal val="visible"/>
                                      </p:to>
                                    </p:set>
                                    <p:animEffect transition="in" filter="checkerboard(across)">
                                      <p:cBhvr>
                                        <p:cTn id="38" dur="500"/>
                                        <p:tgtEl>
                                          <p:spTgt spid="214020">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1"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20" name="Rectangle 4"/>
          <p:cNvSpPr>
            <a:spLocks noGrp="1" noChangeArrowheads="1"/>
          </p:cNvSpPr>
          <p:nvPr>
            <p:ph type="body" idx="1"/>
          </p:nvPr>
        </p:nvSpPr>
        <p:spPr>
          <a:xfrm>
            <a:off x="495300" y="3062288"/>
            <a:ext cx="8077200" cy="3352800"/>
          </a:xfrm>
        </p:spPr>
        <p:txBody>
          <a:bodyPr/>
          <a:lstStyle/>
          <a:p>
            <a:pPr>
              <a:spcBef>
                <a:spcPts val="0"/>
              </a:spcBef>
              <a:spcAft>
                <a:spcPts val="600"/>
              </a:spcAft>
            </a:pPr>
            <a:r>
              <a:rPr lang="en-US" altLang="en-US" sz="2400" dirty="0">
                <a:latin typeface="Times New Roman" pitchFamily="18" charset="0"/>
                <a:cs typeface="Times New Roman" pitchFamily="18" charset="0"/>
              </a:rPr>
              <a:t>Source S creates IP packet with source S, destination B </a:t>
            </a:r>
            <a:endParaRPr lang="en-US" altLang="en-US" sz="2400" dirty="0">
              <a:latin typeface="Times New Roman" pitchFamily="18" charset="0"/>
              <a:cs typeface="Times New Roman" pitchFamily="18" charset="0"/>
            </a:endParaRPr>
          </a:p>
          <a:p>
            <a:pPr>
              <a:spcBef>
                <a:spcPts val="0"/>
              </a:spcBef>
              <a:spcAft>
                <a:spcPts val="600"/>
              </a:spcAft>
            </a:pPr>
            <a:r>
              <a:rPr lang="en-US" altLang="en-US" sz="2400" dirty="0">
                <a:latin typeface="Times New Roman" pitchFamily="18" charset="0"/>
                <a:cs typeface="Times New Roman" pitchFamily="18" charset="0"/>
              </a:rPr>
              <a:t>S uses ARP to get R’s physical layer address for 192.168.0.1</a:t>
            </a:r>
            <a:endParaRPr lang="en-US" altLang="en-US" sz="2400" dirty="0">
              <a:latin typeface="Times New Roman" pitchFamily="18" charset="0"/>
              <a:cs typeface="Times New Roman" pitchFamily="18" charset="0"/>
            </a:endParaRPr>
          </a:p>
          <a:p>
            <a:pPr>
              <a:spcBef>
                <a:spcPts val="0"/>
              </a:spcBef>
              <a:spcAft>
                <a:spcPts val="600"/>
              </a:spcAft>
            </a:pPr>
            <a:r>
              <a:rPr lang="en-US" altLang="en-US" sz="2400" dirty="0">
                <a:latin typeface="Times New Roman" pitchFamily="18" charset="0"/>
                <a:cs typeface="Times New Roman" pitchFamily="18" charset="0"/>
              </a:rPr>
              <a:t>S creates Ethernet frame with R's physical address as </a:t>
            </a:r>
            <a:r>
              <a:rPr lang="en-US" altLang="en-US" sz="2400" dirty="0" err="1">
                <a:latin typeface="Times New Roman" pitchFamily="18" charset="0"/>
                <a:cs typeface="Times New Roman" pitchFamily="18" charset="0"/>
              </a:rPr>
              <a:t>dest</a:t>
            </a:r>
            <a:r>
              <a:rPr lang="en-US" altLang="en-US" sz="2400" dirty="0">
                <a:latin typeface="Times New Roman" pitchFamily="18" charset="0"/>
                <a:cs typeface="Times New Roman" pitchFamily="18" charset="0"/>
              </a:rPr>
              <a:t>, Ethernet frame contains S-to-B IP datagram</a:t>
            </a:r>
            <a:endParaRPr lang="en-US" altLang="en-US" sz="2400" dirty="0">
              <a:latin typeface="Times New Roman" pitchFamily="18" charset="0"/>
              <a:cs typeface="Times New Roman" pitchFamily="18" charset="0"/>
            </a:endParaRPr>
          </a:p>
          <a:p>
            <a:pPr>
              <a:spcBef>
                <a:spcPts val="0"/>
              </a:spcBef>
              <a:spcAft>
                <a:spcPts val="600"/>
              </a:spcAft>
            </a:pPr>
            <a:r>
              <a:rPr lang="en-US" altLang="en-US" sz="2400" dirty="0">
                <a:latin typeface="Times New Roman" pitchFamily="18" charset="0"/>
                <a:cs typeface="Times New Roman" pitchFamily="18" charset="0"/>
              </a:rPr>
              <a:t>S’s data link layer sends Ethernet frame </a:t>
            </a:r>
            <a:endParaRPr lang="en-US" altLang="en-US" sz="2400" dirty="0">
              <a:latin typeface="Times New Roman" pitchFamily="18" charset="0"/>
              <a:cs typeface="Times New Roman" pitchFamily="18" charset="0"/>
            </a:endParaRPr>
          </a:p>
          <a:p>
            <a:pPr>
              <a:spcBef>
                <a:spcPts val="0"/>
              </a:spcBef>
              <a:spcAft>
                <a:spcPts val="600"/>
              </a:spcAft>
            </a:pPr>
            <a:r>
              <a:rPr lang="en-US" altLang="en-US" sz="2400" dirty="0">
                <a:latin typeface="Times New Roman" pitchFamily="18" charset="0"/>
                <a:cs typeface="Times New Roman" pitchFamily="18" charset="0"/>
              </a:rPr>
              <a:t>R’s data link layer receives Ethernet frame </a:t>
            </a:r>
            <a:endParaRPr lang="en-US" altLang="en-US" sz="2400" dirty="0">
              <a:latin typeface="Times New Roman" pitchFamily="18" charset="0"/>
              <a:cs typeface="Times New Roman" pitchFamily="18" charset="0"/>
            </a:endParaRPr>
          </a:p>
          <a:p>
            <a:pPr>
              <a:spcBef>
                <a:spcPts val="0"/>
              </a:spcBef>
              <a:spcAft>
                <a:spcPts val="600"/>
              </a:spcAft>
            </a:pPr>
            <a:r>
              <a:rPr lang="en-US" altLang="en-US" sz="2400" dirty="0">
                <a:latin typeface="Times New Roman" pitchFamily="18" charset="0"/>
                <a:cs typeface="Times New Roman" pitchFamily="18" charset="0"/>
              </a:rPr>
              <a:t>R removes IP datagram from Ethernet frame, sees it’s destined to B</a:t>
            </a:r>
            <a:endParaRPr lang="en-US" altLang="en-US" sz="2400" dirty="0">
              <a:latin typeface="Times New Roman" pitchFamily="18" charset="0"/>
              <a:cs typeface="Times New Roman" pitchFamily="18" charset="0"/>
            </a:endParaRPr>
          </a:p>
        </p:txBody>
      </p:sp>
      <p:pic>
        <p:nvPicPr>
          <p:cNvPr id="28675"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00200" y="228600"/>
            <a:ext cx="5838825"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8676" name="Straight Arrow Connector 5"/>
          <p:cNvCxnSpPr>
            <a:cxnSpLocks noChangeShapeType="1"/>
          </p:cNvCxnSpPr>
          <p:nvPr/>
        </p:nvCxnSpPr>
        <p:spPr bwMode="auto">
          <a:xfrm>
            <a:off x="2971800" y="912813"/>
            <a:ext cx="3124200" cy="1587"/>
          </a:xfrm>
          <a:prstGeom prst="straightConnector1">
            <a:avLst/>
          </a:prstGeom>
          <a:noFill/>
          <a:ln w="66675" algn="ctr">
            <a:solidFill>
              <a:srgbClr val="FF0000"/>
            </a:solidFill>
            <a:prstDash val="dash"/>
            <a:round/>
            <a:tailEnd type="triangle" w="med" len="med"/>
          </a:ln>
          <a:extLst>
            <a:ext uri="{909E8E84-426E-40DD-AFC4-6F175D3DCCD1}">
              <a14:hiddenFill xmlns:a14="http://schemas.microsoft.com/office/drawing/2010/main">
                <a:noFill/>
              </a14:hiddenFill>
            </a:ext>
          </a:extLst>
        </p:spPr>
      </p:cxnSp>
      <p:sp>
        <p:nvSpPr>
          <p:cNvPr id="9" name="Rectangle 6"/>
          <p:cNvSpPr txBox="1">
            <a:spLocks noChangeArrowheads="1"/>
          </p:cNvSpPr>
          <p:nvPr/>
        </p:nvSpPr>
        <p:spPr bwMode="auto">
          <a:xfrm>
            <a:off x="2057400" y="0"/>
            <a:ext cx="762000" cy="533400"/>
          </a:xfrm>
          <a:prstGeom prst="rect">
            <a:avLst/>
          </a:prstGeom>
          <a:noFill/>
          <a:ln w="9525">
            <a:noFill/>
            <a:miter lim="800000"/>
          </a:ln>
        </p:spPr>
        <p:txBody>
          <a:bodyPr anchor="ctr"/>
          <a:lstStyle/>
          <a:p>
            <a:pPr algn="ctr">
              <a:defRPr/>
            </a:pPr>
            <a:r>
              <a:rPr lang="en-US" sz="2800" b="1" kern="0" dirty="0">
                <a:solidFill>
                  <a:schemeClr val="accent2"/>
                </a:solidFill>
                <a:effectLst>
                  <a:outerShdw blurRad="38100" dist="38100" dir="2700000" algn="tl">
                    <a:srgbClr val="000000">
                      <a:alpha val="43137"/>
                    </a:srgbClr>
                  </a:outerShdw>
                </a:effectLst>
                <a:latin typeface="+mj-lt"/>
                <a:ea typeface="+mj-ea"/>
                <a:cs typeface="+mj-cs"/>
              </a:rPr>
              <a:t>S</a:t>
            </a:r>
            <a:endParaRPr lang="en-US" sz="2800" b="1" kern="0" dirty="0">
              <a:solidFill>
                <a:schemeClr val="accent2"/>
              </a:solidFill>
              <a:effectLst>
                <a:outerShdw blurRad="38100" dist="38100" dir="2700000" algn="tl">
                  <a:srgbClr val="000000">
                    <a:alpha val="43137"/>
                  </a:srgbClr>
                </a:outerShdw>
              </a:effectLst>
              <a:latin typeface="+mj-lt"/>
              <a:ea typeface="+mj-ea"/>
              <a:cs typeface="+mj-cs"/>
            </a:endParaRPr>
          </a:p>
        </p:txBody>
      </p:sp>
      <p:cxnSp>
        <p:nvCxnSpPr>
          <p:cNvPr id="8" name="Straight Arrow Connector 7"/>
          <p:cNvCxnSpPr>
            <a:cxnSpLocks noChangeShapeType="1"/>
          </p:cNvCxnSpPr>
          <p:nvPr/>
        </p:nvCxnSpPr>
        <p:spPr bwMode="auto">
          <a:xfrm>
            <a:off x="3124200" y="1065213"/>
            <a:ext cx="1676400" cy="839787"/>
          </a:xfrm>
          <a:prstGeom prst="straightConnector1">
            <a:avLst/>
          </a:prstGeom>
          <a:noFill/>
          <a:ln w="66675" algn="ctr">
            <a:solidFill>
              <a:srgbClr val="FF0000"/>
            </a:solidFill>
            <a:round/>
            <a:tailEnd type="triangle" w="med" len="med"/>
          </a:ln>
          <a:extLst>
            <a:ext uri="{909E8E84-426E-40DD-AFC4-6F175D3DCCD1}">
              <a14:hiddenFill xmlns:a14="http://schemas.microsoft.com/office/drawing/2010/main">
                <a:noFill/>
              </a14:hiddenFill>
            </a:ext>
          </a:extLst>
        </p:spPr>
      </p:cxnSp>
      <p:sp>
        <p:nvSpPr>
          <p:cNvPr id="28679" name="灯片编号占位符 2"/>
          <p:cNvSpPr>
            <a:spLocks noGrp="1" noChangeArrowheads="1"/>
          </p:cNvSpPr>
          <p:nvPr>
            <p:ph type="sldNum" sz="quarter" idx="12"/>
          </p:nvPr>
        </p:nvSpPr>
        <p:spPr>
          <a:xfrm>
            <a:off x="8383588" y="6384925"/>
            <a:ext cx="457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fld id="{E5AEBF1D-3348-4FBE-BB7A-74D48A728E97}" type="slidenum">
              <a:rPr lang="zh-CN" altLang="en-US" sz="1400" smtClean="0">
                <a:latin typeface="Times New Roman" pitchFamily="18" charset="0"/>
              </a:rPr>
            </a:fld>
            <a:endParaRPr lang="en-US" altLang="zh-CN" sz="1400">
              <a:latin typeface="Times New Roman" pitchFamily="18" charset="0"/>
            </a:endParaRPr>
          </a:p>
        </p:txBody>
      </p:sp>
      <p:pic>
        <p:nvPicPr>
          <p:cNvPr id="2868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0574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AutoShape 15"/>
          <p:cNvSpPr>
            <a:spLocks noChangeArrowheads="1"/>
          </p:cNvSpPr>
          <p:nvPr/>
        </p:nvSpPr>
        <p:spPr bwMode="auto">
          <a:xfrm>
            <a:off x="6781800" y="4738688"/>
            <a:ext cx="2211388" cy="419100"/>
          </a:xfrm>
          <a:prstGeom prst="wedgeRoundRectCallout">
            <a:avLst>
              <a:gd name="adj1" fmla="val -44236"/>
              <a:gd name="adj2" fmla="val -124935"/>
              <a:gd name="adj3" fmla="val 16667"/>
            </a:avLst>
          </a:prstGeom>
          <a:solidFill>
            <a:schemeClr val="accent1"/>
          </a:solidFill>
          <a:ln w="66675">
            <a:solidFill>
              <a:schemeClr val="accent2"/>
            </a:solidFill>
            <a:miter lim="800000"/>
          </a:ln>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ClrTx/>
              <a:buSzTx/>
              <a:buFontTx/>
              <a:buNone/>
            </a:pPr>
            <a:r>
              <a:rPr lang="en-US" altLang="en-US" sz="2400" dirty="0">
                <a:latin typeface="Times New Roman" pitchFamily="18" charset="0"/>
                <a:cs typeface="Times New Roman" pitchFamily="18" charset="0"/>
              </a:rPr>
              <a:t>Encapsulation</a:t>
            </a:r>
            <a:endParaRPr lang="en-US" altLang="en-US" sz="2400" dirty="0">
              <a:latin typeface="Times New Roman" pitchFamily="18" charset="0"/>
              <a:cs typeface="Times New Roman" pitchFamily="18" charset="0"/>
            </a:endParaRPr>
          </a:p>
        </p:txBody>
      </p:sp>
      <p:sp>
        <p:nvSpPr>
          <p:cNvPr id="12" name="AutoShape 15"/>
          <p:cNvSpPr>
            <a:spLocks noChangeArrowheads="1"/>
          </p:cNvSpPr>
          <p:nvPr/>
        </p:nvSpPr>
        <p:spPr bwMode="auto">
          <a:xfrm>
            <a:off x="5749925" y="6210300"/>
            <a:ext cx="2212975" cy="419100"/>
          </a:xfrm>
          <a:prstGeom prst="wedgeRoundRectCallout">
            <a:avLst>
              <a:gd name="adj1" fmla="val -42741"/>
              <a:gd name="adj2" fmla="val -91009"/>
              <a:gd name="adj3" fmla="val 16667"/>
            </a:avLst>
          </a:prstGeom>
          <a:solidFill>
            <a:schemeClr val="accent1"/>
          </a:solidFill>
          <a:ln w="66675">
            <a:solidFill>
              <a:schemeClr val="accent2"/>
            </a:solidFill>
            <a:miter lim="800000"/>
          </a:ln>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ClrTx/>
              <a:buSzTx/>
              <a:buFontTx/>
              <a:buNone/>
            </a:pPr>
            <a:r>
              <a:rPr lang="en-US" altLang="en-US" sz="2400">
                <a:latin typeface="Times New Roman" pitchFamily="18" charset="0"/>
                <a:cs typeface="Times New Roman" pitchFamily="18" charset="0"/>
              </a:rPr>
              <a:t>Decapsulation</a:t>
            </a:r>
            <a:endParaRPr lang="en-US" altLang="en-US" sz="240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14020">
                                            <p:txEl>
                                              <p:pRg st="0" end="0"/>
                                            </p:txEl>
                                          </p:spTgt>
                                        </p:tgtEl>
                                        <p:attrNameLst>
                                          <p:attrName>style.visibility</p:attrName>
                                        </p:attrNameLst>
                                      </p:cBhvr>
                                      <p:to>
                                        <p:strVal val="visible"/>
                                      </p:to>
                                    </p:set>
                                    <p:animEffect transition="in" filter="checkerboard(across)">
                                      <p:cBhvr>
                                        <p:cTn id="7" dur="500"/>
                                        <p:tgtEl>
                                          <p:spTgt spid="2140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heckerboard(across)">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14020">
                                            <p:txEl>
                                              <p:pRg st="1" end="1"/>
                                            </p:txEl>
                                          </p:spTgt>
                                        </p:tgtEl>
                                        <p:attrNameLst>
                                          <p:attrName>style.visibility</p:attrName>
                                        </p:attrNameLst>
                                      </p:cBhvr>
                                      <p:to>
                                        <p:strVal val="visible"/>
                                      </p:to>
                                    </p:set>
                                    <p:animEffect transition="in" filter="checkerboard(across)">
                                      <p:cBhvr>
                                        <p:cTn id="17" dur="500"/>
                                        <p:tgtEl>
                                          <p:spTgt spid="21402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214020">
                                            <p:txEl>
                                              <p:pRg st="2" end="2"/>
                                            </p:txEl>
                                          </p:spTgt>
                                        </p:tgtEl>
                                        <p:attrNameLst>
                                          <p:attrName>style.visibility</p:attrName>
                                        </p:attrNameLst>
                                      </p:cBhvr>
                                      <p:to>
                                        <p:strVal val="visible"/>
                                      </p:to>
                                    </p:set>
                                    <p:animEffect transition="in" filter="checkerboard(across)">
                                      <p:cBhvr>
                                        <p:cTn id="22" dur="500"/>
                                        <p:tgtEl>
                                          <p:spTgt spid="21402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nodeType="clickEffect">
                                  <p:stCondLst>
                                    <p:cond delay="0"/>
                                  </p:stCondLst>
                                  <p:childTnLst>
                                    <p:set>
                                      <p:cBhvr>
                                        <p:cTn id="32" dur="1" fill="hold">
                                          <p:stCondLst>
                                            <p:cond delay="0"/>
                                          </p:stCondLst>
                                        </p:cTn>
                                        <p:tgtEl>
                                          <p:spTgt spid="214020">
                                            <p:txEl>
                                              <p:pRg st="3" end="3"/>
                                            </p:txEl>
                                          </p:spTgt>
                                        </p:tgtEl>
                                        <p:attrNameLst>
                                          <p:attrName>style.visibility</p:attrName>
                                        </p:attrNameLst>
                                      </p:cBhvr>
                                      <p:to>
                                        <p:strVal val="visible"/>
                                      </p:to>
                                    </p:set>
                                    <p:animEffect transition="in" filter="checkerboard(across)">
                                      <p:cBhvr>
                                        <p:cTn id="33" dur="500"/>
                                        <p:tgtEl>
                                          <p:spTgt spid="214020">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5" presetClass="entr" presetSubtype="10" fill="hold" nodeType="clickEffect">
                                  <p:stCondLst>
                                    <p:cond delay="0"/>
                                  </p:stCondLst>
                                  <p:childTnLst>
                                    <p:set>
                                      <p:cBhvr>
                                        <p:cTn id="37" dur="1" fill="hold">
                                          <p:stCondLst>
                                            <p:cond delay="0"/>
                                          </p:stCondLst>
                                        </p:cTn>
                                        <p:tgtEl>
                                          <p:spTgt spid="214020">
                                            <p:txEl>
                                              <p:pRg st="4" end="4"/>
                                            </p:txEl>
                                          </p:spTgt>
                                        </p:tgtEl>
                                        <p:attrNameLst>
                                          <p:attrName>style.visibility</p:attrName>
                                        </p:attrNameLst>
                                      </p:cBhvr>
                                      <p:to>
                                        <p:strVal val="visible"/>
                                      </p:to>
                                    </p:set>
                                    <p:animEffect transition="in" filter="checkerboard(across)">
                                      <p:cBhvr>
                                        <p:cTn id="38" dur="500"/>
                                        <p:tgtEl>
                                          <p:spTgt spid="214020">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5" presetClass="entr" presetSubtype="10" fill="hold" nodeType="clickEffect">
                                  <p:stCondLst>
                                    <p:cond delay="0"/>
                                  </p:stCondLst>
                                  <p:childTnLst>
                                    <p:set>
                                      <p:cBhvr>
                                        <p:cTn id="42" dur="1" fill="hold">
                                          <p:stCondLst>
                                            <p:cond delay="0"/>
                                          </p:stCondLst>
                                        </p:cTn>
                                        <p:tgtEl>
                                          <p:spTgt spid="214020">
                                            <p:txEl>
                                              <p:pRg st="5" end="5"/>
                                            </p:txEl>
                                          </p:spTgt>
                                        </p:tgtEl>
                                        <p:attrNameLst>
                                          <p:attrName>style.visibility</p:attrName>
                                        </p:attrNameLst>
                                      </p:cBhvr>
                                      <p:to>
                                        <p:strVal val="visible"/>
                                      </p:to>
                                    </p:set>
                                    <p:animEffect transition="in" filter="checkerboard(across)">
                                      <p:cBhvr>
                                        <p:cTn id="43" dur="500"/>
                                        <p:tgtEl>
                                          <p:spTgt spid="214020">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1"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 calcmode="lin" valueType="num">
                                      <p:cBhvr additive="base">
                                        <p:cTn id="48" dur="500" fill="hold"/>
                                        <p:tgtEl>
                                          <p:spTgt spid="12"/>
                                        </p:tgtEl>
                                        <p:attrNameLst>
                                          <p:attrName>ppt_x</p:attrName>
                                        </p:attrNameLst>
                                      </p:cBhvr>
                                      <p:tavLst>
                                        <p:tav tm="0">
                                          <p:val>
                                            <p:strVal val="#ppt_x"/>
                                          </p:val>
                                        </p:tav>
                                        <p:tav tm="100000">
                                          <p:val>
                                            <p:strVal val="#ppt_x"/>
                                          </p:val>
                                        </p:tav>
                                      </p:tavLst>
                                    </p:anim>
                                    <p:anim calcmode="lin" valueType="num">
                                      <p:cBhvr additive="base">
                                        <p:cTn id="49"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00175" y="152400"/>
            <a:ext cx="5838825"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0723" name="Straight Arrow Connector 5"/>
          <p:cNvCxnSpPr>
            <a:cxnSpLocks noChangeShapeType="1"/>
          </p:cNvCxnSpPr>
          <p:nvPr/>
        </p:nvCxnSpPr>
        <p:spPr bwMode="auto">
          <a:xfrm>
            <a:off x="2895600" y="836613"/>
            <a:ext cx="3124200" cy="1587"/>
          </a:xfrm>
          <a:prstGeom prst="straightConnector1">
            <a:avLst/>
          </a:prstGeom>
          <a:noFill/>
          <a:ln w="66675" algn="ctr">
            <a:solidFill>
              <a:srgbClr val="FF0000"/>
            </a:solidFill>
            <a:prstDash val="dash"/>
            <a:round/>
            <a:tailEnd type="triangle" w="med" len="med"/>
          </a:ln>
          <a:extLst>
            <a:ext uri="{909E8E84-426E-40DD-AFC4-6F175D3DCCD1}">
              <a14:hiddenFill xmlns:a14="http://schemas.microsoft.com/office/drawing/2010/main">
                <a:noFill/>
              </a14:hiddenFill>
            </a:ext>
          </a:extLst>
        </p:spPr>
      </p:cxnSp>
      <p:sp>
        <p:nvSpPr>
          <p:cNvPr id="9" name="Rectangle 6"/>
          <p:cNvSpPr txBox="1">
            <a:spLocks noChangeArrowheads="1"/>
          </p:cNvSpPr>
          <p:nvPr/>
        </p:nvSpPr>
        <p:spPr bwMode="auto">
          <a:xfrm>
            <a:off x="1828800" y="0"/>
            <a:ext cx="762000" cy="533400"/>
          </a:xfrm>
          <a:prstGeom prst="rect">
            <a:avLst/>
          </a:prstGeom>
          <a:noFill/>
          <a:ln w="9525">
            <a:noFill/>
            <a:miter lim="800000"/>
          </a:ln>
        </p:spPr>
        <p:txBody>
          <a:bodyPr anchor="ctr"/>
          <a:lstStyle/>
          <a:p>
            <a:pPr algn="ctr">
              <a:defRPr/>
            </a:pPr>
            <a:r>
              <a:rPr lang="en-US" sz="2800" b="1" kern="0" dirty="0">
                <a:solidFill>
                  <a:schemeClr val="accent2"/>
                </a:solidFill>
                <a:effectLst>
                  <a:outerShdw blurRad="38100" dist="38100" dir="2700000" algn="tl">
                    <a:srgbClr val="000000">
                      <a:alpha val="43137"/>
                    </a:srgbClr>
                  </a:outerShdw>
                </a:effectLst>
                <a:latin typeface="+mj-lt"/>
                <a:ea typeface="+mj-ea"/>
                <a:cs typeface="+mj-cs"/>
              </a:rPr>
              <a:t>S</a:t>
            </a:r>
            <a:endParaRPr lang="en-US" sz="2800" b="1" kern="0" dirty="0">
              <a:solidFill>
                <a:schemeClr val="accent2"/>
              </a:solidFill>
              <a:effectLst>
                <a:outerShdw blurRad="38100" dist="38100" dir="2700000" algn="tl">
                  <a:srgbClr val="000000">
                    <a:alpha val="43137"/>
                  </a:srgbClr>
                </a:outerShdw>
              </a:effectLst>
              <a:latin typeface="+mj-lt"/>
              <a:ea typeface="+mj-ea"/>
              <a:cs typeface="+mj-cs"/>
            </a:endParaRPr>
          </a:p>
        </p:txBody>
      </p:sp>
      <p:cxnSp>
        <p:nvCxnSpPr>
          <p:cNvPr id="30725" name="Straight Arrow Connector 7"/>
          <p:cNvCxnSpPr>
            <a:cxnSpLocks noChangeShapeType="1"/>
          </p:cNvCxnSpPr>
          <p:nvPr/>
        </p:nvCxnSpPr>
        <p:spPr bwMode="auto">
          <a:xfrm>
            <a:off x="2971800" y="1066800"/>
            <a:ext cx="1676400" cy="839787"/>
          </a:xfrm>
          <a:prstGeom prst="straightConnector1">
            <a:avLst/>
          </a:prstGeom>
          <a:noFill/>
          <a:ln w="66675" algn="ctr">
            <a:solidFill>
              <a:srgbClr val="FF0000"/>
            </a:solidFill>
            <a:round/>
            <a:tailEnd type="triangle" w="med" len="med"/>
          </a:ln>
          <a:extLst>
            <a:ext uri="{909E8E84-426E-40DD-AFC4-6F175D3DCCD1}">
              <a14:hiddenFill xmlns:a14="http://schemas.microsoft.com/office/drawing/2010/main">
                <a:noFill/>
              </a14:hiddenFill>
            </a:ext>
          </a:extLst>
        </p:spPr>
      </p:cxnSp>
      <p:cxnSp>
        <p:nvCxnSpPr>
          <p:cNvPr id="11" name="Straight Arrow Connector 10"/>
          <p:cNvCxnSpPr>
            <a:cxnSpLocks noChangeShapeType="1"/>
          </p:cNvCxnSpPr>
          <p:nvPr/>
        </p:nvCxnSpPr>
        <p:spPr bwMode="auto">
          <a:xfrm flipV="1">
            <a:off x="5638800" y="1525587"/>
            <a:ext cx="609600" cy="455613"/>
          </a:xfrm>
          <a:prstGeom prst="straightConnector1">
            <a:avLst/>
          </a:prstGeom>
          <a:noFill/>
          <a:ln w="66675" algn="ctr">
            <a:solidFill>
              <a:srgbClr val="FF0000"/>
            </a:solidFill>
            <a:round/>
            <a:tailEnd type="triangle" w="med" len="med"/>
          </a:ln>
          <a:extLst>
            <a:ext uri="{909E8E84-426E-40DD-AFC4-6F175D3DCCD1}">
              <a14:hiddenFill xmlns:a14="http://schemas.microsoft.com/office/drawing/2010/main">
                <a:noFill/>
              </a14:hiddenFill>
            </a:ext>
          </a:extLst>
        </p:spPr>
      </p:cxnSp>
      <p:sp>
        <p:nvSpPr>
          <p:cNvPr id="13" name="Rectangle 4"/>
          <p:cNvSpPr txBox="1">
            <a:spLocks noChangeArrowheads="1"/>
          </p:cNvSpPr>
          <p:nvPr/>
        </p:nvSpPr>
        <p:spPr bwMode="auto">
          <a:xfrm>
            <a:off x="609600" y="2895600"/>
            <a:ext cx="7773988" cy="3810000"/>
          </a:xfrm>
          <a:prstGeom prst="rect">
            <a:avLst/>
          </a:prstGeom>
          <a:noFill/>
          <a:ln w="9525">
            <a:noFill/>
            <a:miter lim="800000"/>
          </a:ln>
        </p:spPr>
        <p:txBody>
          <a:bodyPr/>
          <a:lstStyle/>
          <a:p>
            <a:pPr marL="342900" indent="-342900">
              <a:spcBef>
                <a:spcPct val="20000"/>
              </a:spcBef>
              <a:spcAft>
                <a:spcPts val="1200"/>
              </a:spcAft>
              <a:buClr>
                <a:schemeClr val="accent2"/>
              </a:buClr>
              <a:buSzPct val="85000"/>
              <a:buFont typeface="ZapfDingbats" pitchFamily="82" charset="2"/>
              <a:buChar char="r"/>
              <a:defRPr/>
            </a:pPr>
            <a:r>
              <a:rPr lang="en-US" kern="0" dirty="0">
                <a:latin typeface="Times New Roman" pitchFamily="18" charset="0"/>
                <a:cs typeface="Times New Roman" pitchFamily="18" charset="0"/>
              </a:rPr>
              <a:t>R uses ARP to get B’s physical layer address </a:t>
            </a:r>
            <a:endParaRPr lang="en-US" kern="0" dirty="0">
              <a:latin typeface="Times New Roman" pitchFamily="18" charset="0"/>
              <a:cs typeface="Times New Roman" pitchFamily="18" charset="0"/>
            </a:endParaRPr>
          </a:p>
          <a:p>
            <a:pPr marL="342900" indent="-342900">
              <a:spcAft>
                <a:spcPts val="1200"/>
              </a:spcAft>
              <a:buFont typeface="ZapfDingbats" pitchFamily="82" charset="2"/>
              <a:buChar char="r"/>
              <a:defRPr/>
            </a:pPr>
            <a:r>
              <a:rPr lang="en-US" kern="0" dirty="0">
                <a:latin typeface="Times New Roman" pitchFamily="18" charset="0"/>
                <a:cs typeface="Times New Roman" pitchFamily="18" charset="0"/>
              </a:rPr>
              <a:t>R creates frame </a:t>
            </a:r>
            <a:r>
              <a:rPr lang="en-CA" kern="0" dirty="0">
                <a:latin typeface="Times New Roman" pitchFamily="18" charset="0"/>
                <a:cs typeface="Times New Roman" pitchFamily="18" charset="0"/>
              </a:rPr>
              <a:t>with B's physical address as </a:t>
            </a:r>
            <a:r>
              <a:rPr lang="en-CA" kern="0" dirty="0" err="1">
                <a:latin typeface="Times New Roman" pitchFamily="18" charset="0"/>
                <a:cs typeface="Times New Roman" pitchFamily="18" charset="0"/>
              </a:rPr>
              <a:t>dest</a:t>
            </a:r>
            <a:r>
              <a:rPr lang="en-CA" kern="0" dirty="0">
                <a:latin typeface="Times New Roman" pitchFamily="18" charset="0"/>
                <a:cs typeface="Times New Roman" pitchFamily="18" charset="0"/>
              </a:rPr>
              <a:t>, and Ethernet frame contains </a:t>
            </a:r>
            <a:r>
              <a:rPr lang="en-US" kern="0" dirty="0">
                <a:latin typeface="Times New Roman" pitchFamily="18" charset="0"/>
                <a:cs typeface="Times New Roman" pitchFamily="18" charset="0"/>
              </a:rPr>
              <a:t>S-to-B IP datagram</a:t>
            </a:r>
            <a:endParaRPr lang="en-US" kern="0" dirty="0">
              <a:latin typeface="Times New Roman" pitchFamily="18" charset="0"/>
              <a:cs typeface="Times New Roman" pitchFamily="18" charset="0"/>
            </a:endParaRPr>
          </a:p>
          <a:p>
            <a:pPr marL="342900" indent="-342900">
              <a:spcAft>
                <a:spcPts val="1200"/>
              </a:spcAft>
              <a:buFont typeface="ZapfDingbats" pitchFamily="82" charset="2"/>
              <a:buChar char="r"/>
              <a:defRPr/>
            </a:pPr>
            <a:r>
              <a:rPr lang="en-US" kern="0" dirty="0">
                <a:latin typeface="Times New Roman" pitchFamily="18" charset="0"/>
                <a:cs typeface="Times New Roman" pitchFamily="18" charset="0"/>
              </a:rPr>
              <a:t>R’s data link layer sends Ethernet frame </a:t>
            </a:r>
            <a:endParaRPr lang="en-US" kern="0" dirty="0">
              <a:latin typeface="Times New Roman" pitchFamily="18" charset="0"/>
              <a:cs typeface="Times New Roman" pitchFamily="18" charset="0"/>
            </a:endParaRPr>
          </a:p>
          <a:p>
            <a:pPr marL="342900" indent="-342900">
              <a:spcBef>
                <a:spcPct val="20000"/>
              </a:spcBef>
              <a:spcAft>
                <a:spcPts val="1200"/>
              </a:spcAft>
              <a:buClr>
                <a:schemeClr val="accent2"/>
              </a:buClr>
              <a:buSzPct val="85000"/>
              <a:buFont typeface="ZapfDingbats" pitchFamily="82" charset="2"/>
              <a:buChar char="r"/>
              <a:defRPr/>
            </a:pPr>
            <a:r>
              <a:rPr lang="en-US" kern="0" dirty="0">
                <a:latin typeface="Times New Roman" pitchFamily="18" charset="0"/>
                <a:cs typeface="Times New Roman" pitchFamily="18" charset="0"/>
              </a:rPr>
              <a:t>B’s data link layer receives Ethernet frame </a:t>
            </a:r>
            <a:endParaRPr lang="en-US" kern="0" dirty="0">
              <a:latin typeface="Times New Roman" pitchFamily="18" charset="0"/>
              <a:cs typeface="Times New Roman" pitchFamily="18" charset="0"/>
            </a:endParaRPr>
          </a:p>
          <a:p>
            <a:pPr marL="342900" indent="-342900">
              <a:spcBef>
                <a:spcPct val="20000"/>
              </a:spcBef>
              <a:spcAft>
                <a:spcPts val="1200"/>
              </a:spcAft>
              <a:buClr>
                <a:schemeClr val="accent2"/>
              </a:buClr>
              <a:buSzPct val="85000"/>
              <a:buFont typeface="ZapfDingbats" pitchFamily="82" charset="2"/>
              <a:buChar char="r"/>
              <a:defRPr/>
            </a:pPr>
            <a:r>
              <a:rPr lang="en-US" kern="0" dirty="0">
                <a:latin typeface="Times New Roman" pitchFamily="18" charset="0"/>
                <a:cs typeface="Times New Roman" pitchFamily="18" charset="0"/>
              </a:rPr>
              <a:t>B removes IP datagram from Ethernet frame, sees it’s destined to itself</a:t>
            </a:r>
            <a:endParaRPr lang="en-US" kern="0" dirty="0">
              <a:latin typeface="Times New Roman" pitchFamily="18" charset="0"/>
              <a:cs typeface="Times New Roman" pitchFamily="18" charset="0"/>
            </a:endParaRPr>
          </a:p>
        </p:txBody>
      </p:sp>
      <p:sp>
        <p:nvSpPr>
          <p:cNvPr id="30728" name="灯片编号占位符 2"/>
          <p:cNvSpPr>
            <a:spLocks noGrp="1" noChangeArrowheads="1"/>
          </p:cNvSpPr>
          <p:nvPr>
            <p:ph type="sldNum" sz="quarter" idx="12"/>
          </p:nvPr>
        </p:nvSpPr>
        <p:spPr>
          <a:xfrm>
            <a:off x="8383588" y="6384925"/>
            <a:ext cx="457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fld id="{25EC178E-5CED-4025-BD7E-8AE6F0AAA251}" type="slidenum">
              <a:rPr lang="zh-CN" altLang="en-US" sz="1400" smtClean="0">
                <a:latin typeface="Times New Roman" pitchFamily="18" charset="0"/>
              </a:rPr>
            </a:fld>
            <a:endParaRPr lang="en-US" altLang="zh-CN" sz="1400">
              <a:latin typeface="Times New Roman" pitchFamily="18" charset="0"/>
            </a:endParaRPr>
          </a:p>
        </p:txBody>
      </p:sp>
      <p:pic>
        <p:nvPicPr>
          <p:cNvPr id="3072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922463"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81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0563" y="4386263"/>
            <a:ext cx="1800225" cy="73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AutoShape 15"/>
          <p:cNvSpPr>
            <a:spLocks noChangeArrowheads="1"/>
          </p:cNvSpPr>
          <p:nvPr/>
        </p:nvSpPr>
        <p:spPr bwMode="auto">
          <a:xfrm>
            <a:off x="7040563" y="2824163"/>
            <a:ext cx="2103437" cy="533400"/>
          </a:xfrm>
          <a:prstGeom prst="wedgeRoundRectCallout">
            <a:avLst>
              <a:gd name="adj1" fmla="val -34523"/>
              <a:gd name="adj2" fmla="val 92454"/>
              <a:gd name="adj3" fmla="val 16667"/>
            </a:avLst>
          </a:prstGeom>
          <a:solidFill>
            <a:schemeClr val="accent1"/>
          </a:solidFill>
          <a:ln w="66675">
            <a:solidFill>
              <a:schemeClr val="accent2"/>
            </a:solidFill>
            <a:miter lim="800000"/>
          </a:ln>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ClrTx/>
              <a:buSzTx/>
              <a:buFontTx/>
              <a:buNone/>
            </a:pPr>
            <a:r>
              <a:rPr lang="en-US" altLang="en-US" sz="2400">
                <a:latin typeface="Times New Roman" pitchFamily="18" charset="0"/>
                <a:cs typeface="Times New Roman" pitchFamily="18" charset="0"/>
              </a:rPr>
              <a:t>Encapsulation</a:t>
            </a:r>
            <a:endParaRPr lang="en-US" altLang="en-US" sz="2400">
              <a:latin typeface="Times New Roman" pitchFamily="18" charset="0"/>
              <a:cs typeface="Times New Roman" pitchFamily="18" charset="0"/>
            </a:endParaRPr>
          </a:p>
        </p:txBody>
      </p:sp>
      <p:sp>
        <p:nvSpPr>
          <p:cNvPr id="15" name="AutoShape 15"/>
          <p:cNvSpPr>
            <a:spLocks noChangeArrowheads="1"/>
          </p:cNvSpPr>
          <p:nvPr/>
        </p:nvSpPr>
        <p:spPr bwMode="auto">
          <a:xfrm>
            <a:off x="3733800" y="6286500"/>
            <a:ext cx="2211388" cy="419100"/>
          </a:xfrm>
          <a:prstGeom prst="wedgeRoundRectCallout">
            <a:avLst>
              <a:gd name="adj1" fmla="val -37352"/>
              <a:gd name="adj2" fmla="val -118352"/>
              <a:gd name="adj3" fmla="val 16667"/>
            </a:avLst>
          </a:prstGeom>
          <a:solidFill>
            <a:schemeClr val="accent1"/>
          </a:solidFill>
          <a:ln w="66675">
            <a:solidFill>
              <a:schemeClr val="accent2"/>
            </a:solidFill>
            <a:miter lim="800000"/>
          </a:ln>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ClrTx/>
              <a:buSzTx/>
              <a:buFontTx/>
              <a:buNone/>
            </a:pPr>
            <a:r>
              <a:rPr lang="en-US" altLang="en-US" sz="2400">
                <a:latin typeface="Times New Roman" pitchFamily="18" charset="0"/>
                <a:cs typeface="Times New Roman" pitchFamily="18" charset="0"/>
              </a:rPr>
              <a:t>Decapsulation</a:t>
            </a:r>
            <a:endParaRPr lang="en-US" altLang="en-US" sz="240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checkerboard(across)">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animEffect transition="in" filter="checkerboard(across)">
                                      <p:cBhvr>
                                        <p:cTn id="17" dur="500"/>
                                        <p:tgtEl>
                                          <p:spTgt spid="1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ppt_x"/>
                                          </p:val>
                                        </p:tav>
                                        <p:tav tm="100000">
                                          <p:val>
                                            <p:strVal val="#ppt_x"/>
                                          </p:val>
                                        </p:tav>
                                      </p:tavLst>
                                    </p:anim>
                                    <p:anim calcmode="lin" valueType="num">
                                      <p:cBhvr additive="base">
                                        <p:cTn id="23"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nodeType="clickEffect">
                                  <p:stCondLst>
                                    <p:cond delay="0"/>
                                  </p:stCondLst>
                                  <p:childTnLst>
                                    <p:set>
                                      <p:cBhvr>
                                        <p:cTn id="27" dur="1" fill="hold">
                                          <p:stCondLst>
                                            <p:cond delay="0"/>
                                          </p:stCondLst>
                                        </p:cTn>
                                        <p:tgtEl>
                                          <p:spTgt spid="13">
                                            <p:txEl>
                                              <p:pRg st="2" end="2"/>
                                            </p:txEl>
                                          </p:spTgt>
                                        </p:tgtEl>
                                        <p:attrNameLst>
                                          <p:attrName>style.visibility</p:attrName>
                                        </p:attrNameLst>
                                      </p:cBhvr>
                                      <p:to>
                                        <p:strVal val="visible"/>
                                      </p:to>
                                    </p:set>
                                    <p:animEffect transition="in" filter="checkerboard(across)">
                                      <p:cBhvr>
                                        <p:cTn id="28" dur="500"/>
                                        <p:tgtEl>
                                          <p:spTgt spid="1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nodeType="clickEffect">
                                  <p:stCondLst>
                                    <p:cond delay="0"/>
                                  </p:stCondLst>
                                  <p:childTnLst>
                                    <p:set>
                                      <p:cBhvr>
                                        <p:cTn id="32" dur="1" fill="hold">
                                          <p:stCondLst>
                                            <p:cond delay="0"/>
                                          </p:stCondLst>
                                        </p:cTn>
                                        <p:tgtEl>
                                          <p:spTgt spid="13">
                                            <p:txEl>
                                              <p:pRg st="3" end="3"/>
                                            </p:txEl>
                                          </p:spTgt>
                                        </p:tgtEl>
                                        <p:attrNameLst>
                                          <p:attrName>style.visibility</p:attrName>
                                        </p:attrNameLst>
                                      </p:cBhvr>
                                      <p:to>
                                        <p:strVal val="visible"/>
                                      </p:to>
                                    </p:set>
                                    <p:animEffect transition="in" filter="checkerboard(across)">
                                      <p:cBhvr>
                                        <p:cTn id="33" dur="500"/>
                                        <p:tgtEl>
                                          <p:spTgt spid="13">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5" presetClass="entr" presetSubtype="10" fill="hold" nodeType="clickEffect">
                                  <p:stCondLst>
                                    <p:cond delay="0"/>
                                  </p:stCondLst>
                                  <p:childTnLst>
                                    <p:set>
                                      <p:cBhvr>
                                        <p:cTn id="37" dur="1" fill="hold">
                                          <p:stCondLst>
                                            <p:cond delay="0"/>
                                          </p:stCondLst>
                                        </p:cTn>
                                        <p:tgtEl>
                                          <p:spTgt spid="13">
                                            <p:txEl>
                                              <p:pRg st="4" end="4"/>
                                            </p:txEl>
                                          </p:spTgt>
                                        </p:tgtEl>
                                        <p:attrNameLst>
                                          <p:attrName>style.visibility</p:attrName>
                                        </p:attrNameLst>
                                      </p:cBhvr>
                                      <p:to>
                                        <p:strVal val="visible"/>
                                      </p:to>
                                    </p:set>
                                    <p:animEffect transition="in" filter="checkerboard(across)">
                                      <p:cBhvr>
                                        <p:cTn id="38" dur="500"/>
                                        <p:tgtEl>
                                          <p:spTgt spid="13">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1"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18114"/>
                                        </p:tgtEl>
                                        <p:attrNameLst>
                                          <p:attrName>style.visibility</p:attrName>
                                        </p:attrNameLst>
                                      </p:cBhvr>
                                      <p:to>
                                        <p:strVal val="visible"/>
                                      </p:to>
                                    </p:set>
                                    <p:anim calcmode="lin" valueType="num">
                                      <p:cBhvr additive="base">
                                        <p:cTn id="49" dur="500" fill="hold"/>
                                        <p:tgtEl>
                                          <p:spTgt spid="218114"/>
                                        </p:tgtEl>
                                        <p:attrNameLst>
                                          <p:attrName>ppt_x</p:attrName>
                                        </p:attrNameLst>
                                      </p:cBhvr>
                                      <p:tavLst>
                                        <p:tav tm="0">
                                          <p:val>
                                            <p:strVal val="#ppt_x"/>
                                          </p:val>
                                        </p:tav>
                                        <p:tav tm="100000">
                                          <p:val>
                                            <p:strVal val="#ppt_x"/>
                                          </p:val>
                                        </p:tav>
                                      </p:tavLst>
                                    </p:anim>
                                    <p:anim calcmode="lin" valueType="num">
                                      <p:cBhvr additive="base">
                                        <p:cTn id="50" dur="500" fill="hold"/>
                                        <p:tgtEl>
                                          <p:spTgt spid="2181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Oval 2"/>
          <p:cNvSpPr>
            <a:spLocks noChangeArrowheads="1"/>
          </p:cNvSpPr>
          <p:nvPr/>
        </p:nvSpPr>
        <p:spPr bwMode="auto">
          <a:xfrm>
            <a:off x="2438400" y="2971800"/>
            <a:ext cx="1905000" cy="1295400"/>
          </a:xfrm>
          <a:prstGeom prst="ellipse">
            <a:avLst/>
          </a:prstGeom>
          <a:solidFill>
            <a:srgbClr val="CCEC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1747" name="Oval 3"/>
          <p:cNvSpPr>
            <a:spLocks noChangeArrowheads="1"/>
          </p:cNvSpPr>
          <p:nvPr/>
        </p:nvSpPr>
        <p:spPr bwMode="auto">
          <a:xfrm>
            <a:off x="3352800" y="1752600"/>
            <a:ext cx="1905000" cy="1295400"/>
          </a:xfrm>
          <a:prstGeom prst="ellipse">
            <a:avLst/>
          </a:prstGeom>
          <a:solidFill>
            <a:srgbClr val="CCEC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1748" name="Oval 4"/>
          <p:cNvSpPr>
            <a:spLocks noChangeArrowheads="1"/>
          </p:cNvSpPr>
          <p:nvPr/>
        </p:nvSpPr>
        <p:spPr bwMode="auto">
          <a:xfrm>
            <a:off x="4343400" y="914400"/>
            <a:ext cx="1905000" cy="1295400"/>
          </a:xfrm>
          <a:prstGeom prst="ellipse">
            <a:avLst/>
          </a:prstGeom>
          <a:solidFill>
            <a:srgbClr val="CCEC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ClrTx/>
              <a:buSzTx/>
              <a:buFontTx/>
              <a:buNone/>
            </a:pPr>
            <a:r>
              <a:rPr lang="en-US" altLang="en-US" sz="2000"/>
              <a:t>Network</a:t>
            </a:r>
            <a:endParaRPr lang="en-US" altLang="en-US" sz="2000"/>
          </a:p>
        </p:txBody>
      </p:sp>
      <p:sp>
        <p:nvSpPr>
          <p:cNvPr id="31749" name="Oval 5"/>
          <p:cNvSpPr>
            <a:spLocks noChangeArrowheads="1"/>
          </p:cNvSpPr>
          <p:nvPr/>
        </p:nvSpPr>
        <p:spPr bwMode="auto">
          <a:xfrm>
            <a:off x="4953000" y="2057400"/>
            <a:ext cx="1905000" cy="1295400"/>
          </a:xfrm>
          <a:prstGeom prst="ellipse">
            <a:avLst/>
          </a:prstGeom>
          <a:solidFill>
            <a:srgbClr val="CCEC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1750" name="Oval 6"/>
          <p:cNvSpPr>
            <a:spLocks noChangeArrowheads="1"/>
          </p:cNvSpPr>
          <p:nvPr/>
        </p:nvSpPr>
        <p:spPr bwMode="auto">
          <a:xfrm>
            <a:off x="4114800" y="3276600"/>
            <a:ext cx="1905000" cy="1295400"/>
          </a:xfrm>
          <a:prstGeom prst="ellipse">
            <a:avLst/>
          </a:prstGeom>
          <a:solidFill>
            <a:srgbClr val="CCEC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ClrTx/>
              <a:buSzTx/>
              <a:buFontTx/>
              <a:buNone/>
            </a:pPr>
            <a:endParaRPr lang="en-US" altLang="en-US" sz="2000"/>
          </a:p>
        </p:txBody>
      </p:sp>
      <p:sp>
        <p:nvSpPr>
          <p:cNvPr id="129031" name="Rectangle 7"/>
          <p:cNvSpPr>
            <a:spLocks noGrp="1" noChangeArrowheads="1"/>
          </p:cNvSpPr>
          <p:nvPr>
            <p:ph type="title"/>
          </p:nvPr>
        </p:nvSpPr>
        <p:spPr>
          <a:xfrm>
            <a:off x="1184275" y="209550"/>
            <a:ext cx="6578600" cy="530225"/>
          </a:xfrm>
        </p:spPr>
        <p:txBody>
          <a:bodyPr/>
          <a:lstStyle/>
          <a:p>
            <a:pPr algn="ctr">
              <a:defRPr/>
            </a:pPr>
            <a:r>
              <a:rPr lang="en-US" sz="2800" b="1" u="none" dirty="0">
                <a:effectLst>
                  <a:outerShdw blurRad="38100" dist="38100" dir="2700000" algn="tl">
                    <a:srgbClr val="000000">
                      <a:alpha val="43137"/>
                    </a:srgbClr>
                  </a:outerShdw>
                </a:effectLst>
                <a:latin typeface="Times New Roman" pitchFamily="18" charset="0"/>
                <a:cs typeface="Times New Roman" pitchFamily="18" charset="0"/>
              </a:rPr>
              <a:t>Internet  is a Network of Networks</a:t>
            </a:r>
            <a:endParaRPr lang="en-US" sz="28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1752" name="Rectangle 8"/>
          <p:cNvSpPr>
            <a:spLocks noChangeArrowheads="1"/>
          </p:cNvSpPr>
          <p:nvPr/>
        </p:nvSpPr>
        <p:spPr bwMode="auto">
          <a:xfrm>
            <a:off x="8359775" y="1095375"/>
            <a:ext cx="1588"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1753" name="Rectangle 9"/>
          <p:cNvSpPr>
            <a:spLocks noChangeArrowheads="1"/>
          </p:cNvSpPr>
          <p:nvPr/>
        </p:nvSpPr>
        <p:spPr bwMode="auto">
          <a:xfrm>
            <a:off x="8302625" y="1095375"/>
            <a:ext cx="1588"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1754" name="Rectangle 10"/>
          <p:cNvSpPr>
            <a:spLocks noChangeArrowheads="1"/>
          </p:cNvSpPr>
          <p:nvPr/>
        </p:nvSpPr>
        <p:spPr bwMode="auto">
          <a:xfrm>
            <a:off x="8302625" y="962025"/>
            <a:ext cx="1588"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1755" name="Line 11"/>
          <p:cNvSpPr>
            <a:spLocks noChangeShapeType="1"/>
          </p:cNvSpPr>
          <p:nvPr/>
        </p:nvSpPr>
        <p:spPr bwMode="auto">
          <a:xfrm>
            <a:off x="6705600" y="2895600"/>
            <a:ext cx="133508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1756" name="Line 12"/>
          <p:cNvSpPr>
            <a:spLocks noChangeShapeType="1"/>
          </p:cNvSpPr>
          <p:nvPr/>
        </p:nvSpPr>
        <p:spPr bwMode="auto">
          <a:xfrm>
            <a:off x="1066800" y="2362200"/>
            <a:ext cx="1447800" cy="1066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1757" name="Arc 13"/>
          <p:cNvSpPr/>
          <p:nvPr/>
        </p:nvSpPr>
        <p:spPr bwMode="auto">
          <a:xfrm rot="10733567" flipH="1">
            <a:off x="4114800" y="3505200"/>
            <a:ext cx="228600" cy="5334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1758" name="Group 14"/>
          <p:cNvGrpSpPr/>
          <p:nvPr/>
        </p:nvGrpSpPr>
        <p:grpSpPr bwMode="auto">
          <a:xfrm>
            <a:off x="4995863" y="3109913"/>
            <a:ext cx="827087" cy="250825"/>
            <a:chOff x="3147" y="2487"/>
            <a:chExt cx="521" cy="158"/>
          </a:xfrm>
        </p:grpSpPr>
        <p:sp>
          <p:nvSpPr>
            <p:cNvPr id="33629" name="Freeform 15"/>
            <p:cNvSpPr>
              <a:spLocks noEditPoints="1"/>
            </p:cNvSpPr>
            <p:nvPr/>
          </p:nvSpPr>
          <p:spPr bwMode="auto">
            <a:xfrm>
              <a:off x="3147" y="2487"/>
              <a:ext cx="84" cy="48"/>
            </a:xfrm>
            <a:custGeom>
              <a:avLst/>
              <a:gdLst>
                <a:gd name="T0" fmla="*/ 0 w 84"/>
                <a:gd name="T1" fmla="*/ 48 h 48"/>
                <a:gd name="T2" fmla="*/ 84 w 84"/>
                <a:gd name="T3" fmla="*/ 0 h 48"/>
                <a:gd name="T4" fmla="*/ 0 w 84"/>
                <a:gd name="T5" fmla="*/ 48 h 48"/>
                <a:gd name="T6" fmla="*/ 0 w 84"/>
                <a:gd name="T7" fmla="*/ 48 h 48"/>
                <a:gd name="T8" fmla="*/ 0 w 84"/>
                <a:gd name="T9" fmla="*/ 48 h 48"/>
                <a:gd name="T10" fmla="*/ 0 w 84"/>
                <a:gd name="T11" fmla="*/ 48 h 48"/>
                <a:gd name="T12" fmla="*/ 0 w 84"/>
                <a:gd name="T13" fmla="*/ 48 h 4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4" h="48">
                  <a:moveTo>
                    <a:pt x="0" y="48"/>
                  </a:moveTo>
                  <a:lnTo>
                    <a:pt x="84" y="0"/>
                  </a:lnTo>
                  <a:lnTo>
                    <a:pt x="0" y="48"/>
                  </a:lnTo>
                  <a:close/>
                  <a:moveTo>
                    <a:pt x="0" y="48"/>
                  </a:move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30" name="Freeform 16"/>
            <p:cNvSpPr>
              <a:spLocks noEditPoints="1"/>
            </p:cNvSpPr>
            <p:nvPr/>
          </p:nvSpPr>
          <p:spPr bwMode="auto">
            <a:xfrm>
              <a:off x="3231" y="248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31" name="Freeform 17"/>
            <p:cNvSpPr>
              <a:spLocks noEditPoints="1"/>
            </p:cNvSpPr>
            <p:nvPr/>
          </p:nvSpPr>
          <p:spPr bwMode="auto">
            <a:xfrm>
              <a:off x="3231" y="248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32" name="Freeform 18"/>
            <p:cNvSpPr>
              <a:spLocks noEditPoints="1"/>
            </p:cNvSpPr>
            <p:nvPr/>
          </p:nvSpPr>
          <p:spPr bwMode="auto">
            <a:xfrm>
              <a:off x="3231" y="2487"/>
              <a:ext cx="13" cy="1"/>
            </a:xfrm>
            <a:custGeom>
              <a:avLst/>
              <a:gdLst>
                <a:gd name="T0" fmla="*/ 0 w 13"/>
                <a:gd name="T1" fmla="*/ 0 h 1"/>
                <a:gd name="T2" fmla="*/ 13 w 13"/>
                <a:gd name="T3" fmla="*/ 0 h 1"/>
                <a:gd name="T4" fmla="*/ 0 w 13"/>
                <a:gd name="T5" fmla="*/ 0 h 1"/>
                <a:gd name="T6" fmla="*/ 0 w 13"/>
                <a:gd name="T7" fmla="*/ 0 h 1"/>
                <a:gd name="T8" fmla="*/ 0 w 13"/>
                <a:gd name="T9" fmla="*/ 0 h 1"/>
                <a:gd name="T10" fmla="*/ 0 w 13"/>
                <a:gd name="T11" fmla="*/ 0 h 1"/>
                <a:gd name="T12" fmla="*/ 0 w 13"/>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 h="1">
                  <a:moveTo>
                    <a:pt x="0" y="0"/>
                  </a:moveTo>
                  <a:lnTo>
                    <a:pt x="13"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33" name="Freeform 19"/>
            <p:cNvSpPr>
              <a:spLocks noEditPoints="1"/>
            </p:cNvSpPr>
            <p:nvPr/>
          </p:nvSpPr>
          <p:spPr bwMode="auto">
            <a:xfrm>
              <a:off x="3244" y="248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34" name="Freeform 20"/>
            <p:cNvSpPr>
              <a:spLocks noEditPoints="1"/>
            </p:cNvSpPr>
            <p:nvPr/>
          </p:nvSpPr>
          <p:spPr bwMode="auto">
            <a:xfrm>
              <a:off x="3231" y="2487"/>
              <a:ext cx="13" cy="1"/>
            </a:xfrm>
            <a:custGeom>
              <a:avLst/>
              <a:gdLst>
                <a:gd name="T0" fmla="*/ 13 w 13"/>
                <a:gd name="T1" fmla="*/ 0 h 1"/>
                <a:gd name="T2" fmla="*/ 0 w 13"/>
                <a:gd name="T3" fmla="*/ 0 h 1"/>
                <a:gd name="T4" fmla="*/ 13 w 13"/>
                <a:gd name="T5" fmla="*/ 0 h 1"/>
                <a:gd name="T6" fmla="*/ 13 w 13"/>
                <a:gd name="T7" fmla="*/ 0 h 1"/>
                <a:gd name="T8" fmla="*/ 13 w 13"/>
                <a:gd name="T9" fmla="*/ 0 h 1"/>
                <a:gd name="T10" fmla="*/ 13 w 13"/>
                <a:gd name="T11" fmla="*/ 0 h 1"/>
                <a:gd name="T12" fmla="*/ 13 w 13"/>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 h="1">
                  <a:moveTo>
                    <a:pt x="13" y="0"/>
                  </a:moveTo>
                  <a:lnTo>
                    <a:pt x="0" y="0"/>
                  </a:lnTo>
                  <a:lnTo>
                    <a:pt x="13" y="0"/>
                  </a:lnTo>
                  <a:close/>
                  <a:moveTo>
                    <a:pt x="13" y="0"/>
                  </a:moveTo>
                  <a:lnTo>
                    <a:pt x="13"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35" name="Freeform 21"/>
            <p:cNvSpPr>
              <a:spLocks noEditPoints="1"/>
            </p:cNvSpPr>
            <p:nvPr/>
          </p:nvSpPr>
          <p:spPr bwMode="auto">
            <a:xfrm>
              <a:off x="3231" y="248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36" name="Freeform 22"/>
            <p:cNvSpPr>
              <a:spLocks noEditPoints="1"/>
            </p:cNvSpPr>
            <p:nvPr/>
          </p:nvSpPr>
          <p:spPr bwMode="auto">
            <a:xfrm>
              <a:off x="3231" y="248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37" name="Freeform 23"/>
            <p:cNvSpPr/>
            <p:nvPr/>
          </p:nvSpPr>
          <p:spPr bwMode="auto">
            <a:xfrm>
              <a:off x="3231" y="2487"/>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38" name="Freeform 24"/>
            <p:cNvSpPr/>
            <p:nvPr/>
          </p:nvSpPr>
          <p:spPr bwMode="auto">
            <a:xfrm>
              <a:off x="3231" y="2487"/>
              <a:ext cx="436" cy="1"/>
            </a:xfrm>
            <a:custGeom>
              <a:avLst/>
              <a:gdLst>
                <a:gd name="T0" fmla="*/ 436 w 436"/>
                <a:gd name="T1" fmla="*/ 0 h 1"/>
                <a:gd name="T2" fmla="*/ 436 w 436"/>
                <a:gd name="T3" fmla="*/ 0 h 1"/>
                <a:gd name="T4" fmla="*/ 0 w 436"/>
                <a:gd name="T5" fmla="*/ 0 h 1"/>
                <a:gd name="T6" fmla="*/ 0 w 436"/>
                <a:gd name="T7" fmla="*/ 0 h 1"/>
                <a:gd name="T8" fmla="*/ 436 w 436"/>
                <a:gd name="T9" fmla="*/ 0 h 1"/>
                <a:gd name="T10" fmla="*/ 436 w 436"/>
                <a:gd name="T11" fmla="*/ 0 h 1"/>
                <a:gd name="T12" fmla="*/ 436 w 436"/>
                <a:gd name="T13" fmla="*/ 0 h 1"/>
                <a:gd name="T14" fmla="*/ 436 w 436"/>
                <a:gd name="T15" fmla="*/ 0 h 1"/>
                <a:gd name="T16" fmla="*/ 436 w 436"/>
                <a:gd name="T17" fmla="*/ 0 h 1"/>
                <a:gd name="T18" fmla="*/ 436 w 436"/>
                <a:gd name="T19" fmla="*/ 0 h 1"/>
                <a:gd name="T20" fmla="*/ 436 w 436"/>
                <a:gd name="T21" fmla="*/ 0 h 1"/>
                <a:gd name="T22" fmla="*/ 436 w 436"/>
                <a:gd name="T23" fmla="*/ 0 h 1"/>
                <a:gd name="T24" fmla="*/ 436 w 436"/>
                <a:gd name="T25" fmla="*/ 0 h 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36" h="1">
                  <a:moveTo>
                    <a:pt x="436" y="0"/>
                  </a:moveTo>
                  <a:lnTo>
                    <a:pt x="436" y="0"/>
                  </a:lnTo>
                  <a:lnTo>
                    <a:pt x="0" y="0"/>
                  </a:lnTo>
                  <a:lnTo>
                    <a:pt x="436"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39" name="Rectangle 25"/>
            <p:cNvSpPr>
              <a:spLocks noChangeArrowheads="1"/>
            </p:cNvSpPr>
            <p:nvPr/>
          </p:nvSpPr>
          <p:spPr bwMode="auto">
            <a:xfrm>
              <a:off x="3667" y="2487"/>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3640" name="Freeform 26"/>
            <p:cNvSpPr>
              <a:spLocks noEditPoints="1"/>
            </p:cNvSpPr>
            <p:nvPr/>
          </p:nvSpPr>
          <p:spPr bwMode="auto">
            <a:xfrm>
              <a:off x="3231" y="2487"/>
              <a:ext cx="436" cy="1"/>
            </a:xfrm>
            <a:custGeom>
              <a:avLst/>
              <a:gdLst>
                <a:gd name="T0" fmla="*/ 436 w 436"/>
                <a:gd name="T1" fmla="*/ 0 h 1"/>
                <a:gd name="T2" fmla="*/ 0 w 436"/>
                <a:gd name="T3" fmla="*/ 0 h 1"/>
                <a:gd name="T4" fmla="*/ 436 w 436"/>
                <a:gd name="T5" fmla="*/ 0 h 1"/>
                <a:gd name="T6" fmla="*/ 436 w 436"/>
                <a:gd name="T7" fmla="*/ 0 h 1"/>
                <a:gd name="T8" fmla="*/ 436 w 436"/>
                <a:gd name="T9" fmla="*/ 0 h 1"/>
                <a:gd name="T10" fmla="*/ 436 w 436"/>
                <a:gd name="T11" fmla="*/ 0 h 1"/>
                <a:gd name="T12" fmla="*/ 436 w 436"/>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36" h="1">
                  <a:moveTo>
                    <a:pt x="436" y="0"/>
                  </a:moveTo>
                  <a:lnTo>
                    <a:pt x="0" y="0"/>
                  </a:lnTo>
                  <a:lnTo>
                    <a:pt x="436" y="0"/>
                  </a:lnTo>
                  <a:close/>
                  <a:moveTo>
                    <a:pt x="436" y="0"/>
                  </a:moveTo>
                  <a:lnTo>
                    <a:pt x="436"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41" name="Freeform 27"/>
            <p:cNvSpPr>
              <a:spLocks noEditPoints="1"/>
            </p:cNvSpPr>
            <p:nvPr/>
          </p:nvSpPr>
          <p:spPr bwMode="auto">
            <a:xfrm>
              <a:off x="3231" y="248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42" name="Freeform 28"/>
            <p:cNvSpPr>
              <a:spLocks noEditPoints="1"/>
            </p:cNvSpPr>
            <p:nvPr/>
          </p:nvSpPr>
          <p:spPr bwMode="auto">
            <a:xfrm>
              <a:off x="3231" y="2487"/>
              <a:ext cx="436" cy="1"/>
            </a:xfrm>
            <a:custGeom>
              <a:avLst/>
              <a:gdLst>
                <a:gd name="T0" fmla="*/ 0 w 436"/>
                <a:gd name="T1" fmla="*/ 0 h 1"/>
                <a:gd name="T2" fmla="*/ 436 w 436"/>
                <a:gd name="T3" fmla="*/ 0 h 1"/>
                <a:gd name="T4" fmla="*/ 0 w 436"/>
                <a:gd name="T5" fmla="*/ 0 h 1"/>
                <a:gd name="T6" fmla="*/ 0 w 436"/>
                <a:gd name="T7" fmla="*/ 0 h 1"/>
                <a:gd name="T8" fmla="*/ 0 w 436"/>
                <a:gd name="T9" fmla="*/ 0 h 1"/>
                <a:gd name="T10" fmla="*/ 0 w 436"/>
                <a:gd name="T11" fmla="*/ 0 h 1"/>
                <a:gd name="T12" fmla="*/ 0 w 436"/>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36" h="1">
                  <a:moveTo>
                    <a:pt x="0" y="0"/>
                  </a:moveTo>
                  <a:lnTo>
                    <a:pt x="436"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43" name="Freeform 29"/>
            <p:cNvSpPr>
              <a:spLocks noEditPoints="1"/>
            </p:cNvSpPr>
            <p:nvPr/>
          </p:nvSpPr>
          <p:spPr bwMode="auto">
            <a:xfrm>
              <a:off x="3667" y="248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44" name="Freeform 30"/>
            <p:cNvSpPr>
              <a:spLocks noEditPoints="1"/>
            </p:cNvSpPr>
            <p:nvPr/>
          </p:nvSpPr>
          <p:spPr bwMode="auto">
            <a:xfrm>
              <a:off x="3667" y="248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45" name="Freeform 31"/>
            <p:cNvSpPr>
              <a:spLocks noEditPoints="1"/>
            </p:cNvSpPr>
            <p:nvPr/>
          </p:nvSpPr>
          <p:spPr bwMode="auto">
            <a:xfrm>
              <a:off x="3667" y="248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46" name="Freeform 32"/>
            <p:cNvSpPr>
              <a:spLocks noEditPoints="1"/>
            </p:cNvSpPr>
            <p:nvPr/>
          </p:nvSpPr>
          <p:spPr bwMode="auto">
            <a:xfrm>
              <a:off x="3667" y="248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47" name="Freeform 33"/>
            <p:cNvSpPr>
              <a:spLocks noEditPoints="1"/>
            </p:cNvSpPr>
            <p:nvPr/>
          </p:nvSpPr>
          <p:spPr bwMode="auto">
            <a:xfrm>
              <a:off x="3667" y="248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48" name="Freeform 34"/>
            <p:cNvSpPr>
              <a:spLocks noEditPoints="1"/>
            </p:cNvSpPr>
            <p:nvPr/>
          </p:nvSpPr>
          <p:spPr bwMode="auto">
            <a:xfrm>
              <a:off x="3667" y="248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49" name="Freeform 35"/>
            <p:cNvSpPr>
              <a:spLocks noEditPoints="1"/>
            </p:cNvSpPr>
            <p:nvPr/>
          </p:nvSpPr>
          <p:spPr bwMode="auto">
            <a:xfrm>
              <a:off x="3667" y="248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50" name="Freeform 36"/>
            <p:cNvSpPr/>
            <p:nvPr/>
          </p:nvSpPr>
          <p:spPr bwMode="auto">
            <a:xfrm>
              <a:off x="3667" y="2487"/>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51" name="Freeform 37"/>
            <p:cNvSpPr/>
            <p:nvPr/>
          </p:nvSpPr>
          <p:spPr bwMode="auto">
            <a:xfrm>
              <a:off x="3244" y="2547"/>
              <a:ext cx="1" cy="24"/>
            </a:xfrm>
            <a:custGeom>
              <a:avLst/>
              <a:gdLst>
                <a:gd name="T0" fmla="*/ 0 w 1"/>
                <a:gd name="T1" fmla="*/ 0 h 24"/>
                <a:gd name="T2" fmla="*/ 0 w 1"/>
                <a:gd name="T3" fmla="*/ 0 h 24"/>
                <a:gd name="T4" fmla="*/ 0 w 1"/>
                <a:gd name="T5" fmla="*/ 24 h 24"/>
                <a:gd name="T6" fmla="*/ 0 w 1"/>
                <a:gd name="T7" fmla="*/ 24 h 24"/>
                <a:gd name="T8" fmla="*/ 0 w 1"/>
                <a:gd name="T9" fmla="*/ 0 h 24"/>
                <a:gd name="T10" fmla="*/ 0 w 1"/>
                <a:gd name="T11" fmla="*/ 0 h 24"/>
                <a:gd name="T12" fmla="*/ 0 w 1"/>
                <a:gd name="T13" fmla="*/ 0 h 24"/>
                <a:gd name="T14" fmla="*/ 0 w 1"/>
                <a:gd name="T15" fmla="*/ 0 h 24"/>
                <a:gd name="T16" fmla="*/ 0 w 1"/>
                <a:gd name="T17" fmla="*/ 0 h 24"/>
                <a:gd name="T18" fmla="*/ 0 w 1"/>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24">
                  <a:moveTo>
                    <a:pt x="0" y="0"/>
                  </a:moveTo>
                  <a:lnTo>
                    <a:pt x="0" y="0"/>
                  </a:lnTo>
                  <a:lnTo>
                    <a:pt x="0" y="2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52" name="Rectangle 38"/>
            <p:cNvSpPr>
              <a:spLocks noChangeArrowheads="1"/>
            </p:cNvSpPr>
            <p:nvPr/>
          </p:nvSpPr>
          <p:spPr bwMode="auto">
            <a:xfrm>
              <a:off x="3244" y="2547"/>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3653" name="Freeform 39"/>
            <p:cNvSpPr>
              <a:spLocks noEditPoints="1"/>
            </p:cNvSpPr>
            <p:nvPr/>
          </p:nvSpPr>
          <p:spPr bwMode="auto">
            <a:xfrm>
              <a:off x="3244" y="2547"/>
              <a:ext cx="1" cy="24"/>
            </a:xfrm>
            <a:custGeom>
              <a:avLst/>
              <a:gdLst>
                <a:gd name="T0" fmla="*/ 0 w 1"/>
                <a:gd name="T1" fmla="*/ 0 h 24"/>
                <a:gd name="T2" fmla="*/ 0 w 1"/>
                <a:gd name="T3" fmla="*/ 24 h 24"/>
                <a:gd name="T4" fmla="*/ 0 w 1"/>
                <a:gd name="T5" fmla="*/ 0 h 24"/>
                <a:gd name="T6" fmla="*/ 0 w 1"/>
                <a:gd name="T7" fmla="*/ 0 h 24"/>
                <a:gd name="T8" fmla="*/ 0 w 1"/>
                <a:gd name="T9" fmla="*/ 0 h 24"/>
                <a:gd name="T10" fmla="*/ 0 w 1"/>
                <a:gd name="T11" fmla="*/ 0 h 24"/>
                <a:gd name="T12" fmla="*/ 0 w 1"/>
                <a:gd name="T13" fmla="*/ 0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24">
                  <a:moveTo>
                    <a:pt x="0" y="0"/>
                  </a:moveTo>
                  <a:lnTo>
                    <a:pt x="0" y="24"/>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54" name="Freeform 40"/>
            <p:cNvSpPr>
              <a:spLocks noEditPoints="1"/>
            </p:cNvSpPr>
            <p:nvPr/>
          </p:nvSpPr>
          <p:spPr bwMode="auto">
            <a:xfrm>
              <a:off x="3244" y="257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55" name="Freeform 41"/>
            <p:cNvSpPr>
              <a:spLocks noEditPoints="1"/>
            </p:cNvSpPr>
            <p:nvPr/>
          </p:nvSpPr>
          <p:spPr bwMode="auto">
            <a:xfrm>
              <a:off x="3244" y="2547"/>
              <a:ext cx="1" cy="24"/>
            </a:xfrm>
            <a:custGeom>
              <a:avLst/>
              <a:gdLst>
                <a:gd name="T0" fmla="*/ 0 w 1"/>
                <a:gd name="T1" fmla="*/ 24 h 24"/>
                <a:gd name="T2" fmla="*/ 0 w 1"/>
                <a:gd name="T3" fmla="*/ 0 h 24"/>
                <a:gd name="T4" fmla="*/ 0 w 1"/>
                <a:gd name="T5" fmla="*/ 24 h 24"/>
                <a:gd name="T6" fmla="*/ 0 w 1"/>
                <a:gd name="T7" fmla="*/ 24 h 24"/>
                <a:gd name="T8" fmla="*/ 0 w 1"/>
                <a:gd name="T9" fmla="*/ 24 h 24"/>
                <a:gd name="T10" fmla="*/ 0 w 1"/>
                <a:gd name="T11" fmla="*/ 24 h 24"/>
                <a:gd name="T12" fmla="*/ 0 w 1"/>
                <a:gd name="T13" fmla="*/ 24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24">
                  <a:moveTo>
                    <a:pt x="0" y="24"/>
                  </a:moveTo>
                  <a:lnTo>
                    <a:pt x="0" y="0"/>
                  </a:lnTo>
                  <a:lnTo>
                    <a:pt x="0" y="24"/>
                  </a:lnTo>
                  <a:close/>
                  <a:moveTo>
                    <a:pt x="0" y="24"/>
                  </a:move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56" name="Freeform 42"/>
            <p:cNvSpPr>
              <a:spLocks noEditPoints="1"/>
            </p:cNvSpPr>
            <p:nvPr/>
          </p:nvSpPr>
          <p:spPr bwMode="auto">
            <a:xfrm>
              <a:off x="3244" y="254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57" name="Freeform 43"/>
            <p:cNvSpPr>
              <a:spLocks noEditPoints="1"/>
            </p:cNvSpPr>
            <p:nvPr/>
          </p:nvSpPr>
          <p:spPr bwMode="auto">
            <a:xfrm>
              <a:off x="3244" y="254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58" name="Freeform 44"/>
            <p:cNvSpPr>
              <a:spLocks noEditPoints="1"/>
            </p:cNvSpPr>
            <p:nvPr/>
          </p:nvSpPr>
          <p:spPr bwMode="auto">
            <a:xfrm>
              <a:off x="3244" y="254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59" name="Freeform 45"/>
            <p:cNvSpPr>
              <a:spLocks noEditPoints="1"/>
            </p:cNvSpPr>
            <p:nvPr/>
          </p:nvSpPr>
          <p:spPr bwMode="auto">
            <a:xfrm>
              <a:off x="3244" y="254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60" name="Freeform 46"/>
            <p:cNvSpPr/>
            <p:nvPr/>
          </p:nvSpPr>
          <p:spPr bwMode="auto">
            <a:xfrm>
              <a:off x="3244" y="2547"/>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61" name="Freeform 47"/>
            <p:cNvSpPr/>
            <p:nvPr/>
          </p:nvSpPr>
          <p:spPr bwMode="auto">
            <a:xfrm>
              <a:off x="3171" y="2547"/>
              <a:ext cx="73" cy="1"/>
            </a:xfrm>
            <a:custGeom>
              <a:avLst/>
              <a:gdLst>
                <a:gd name="T0" fmla="*/ 0 w 73"/>
                <a:gd name="T1" fmla="*/ 0 h 1"/>
                <a:gd name="T2" fmla="*/ 0 w 73"/>
                <a:gd name="T3" fmla="*/ 0 h 1"/>
                <a:gd name="T4" fmla="*/ 73 w 73"/>
                <a:gd name="T5" fmla="*/ 0 h 1"/>
                <a:gd name="T6" fmla="*/ 73 w 73"/>
                <a:gd name="T7" fmla="*/ 0 h 1"/>
                <a:gd name="T8" fmla="*/ 0 w 73"/>
                <a:gd name="T9" fmla="*/ 0 h 1"/>
                <a:gd name="T10" fmla="*/ 0 w 73"/>
                <a:gd name="T11" fmla="*/ 0 h 1"/>
                <a:gd name="T12" fmla="*/ 0 w 73"/>
                <a:gd name="T13" fmla="*/ 0 h 1"/>
                <a:gd name="T14" fmla="*/ 0 w 73"/>
                <a:gd name="T15" fmla="*/ 0 h 1"/>
                <a:gd name="T16" fmla="*/ 0 w 73"/>
                <a:gd name="T17" fmla="*/ 0 h 1"/>
                <a:gd name="T18" fmla="*/ 0 w 7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3" h="1">
                  <a:moveTo>
                    <a:pt x="0" y="0"/>
                  </a:moveTo>
                  <a:lnTo>
                    <a:pt x="0" y="0"/>
                  </a:lnTo>
                  <a:lnTo>
                    <a:pt x="7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62" name="Rectangle 48"/>
            <p:cNvSpPr>
              <a:spLocks noChangeArrowheads="1"/>
            </p:cNvSpPr>
            <p:nvPr/>
          </p:nvSpPr>
          <p:spPr bwMode="auto">
            <a:xfrm>
              <a:off x="3171" y="2547"/>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3663" name="Freeform 49"/>
            <p:cNvSpPr>
              <a:spLocks noEditPoints="1"/>
            </p:cNvSpPr>
            <p:nvPr/>
          </p:nvSpPr>
          <p:spPr bwMode="auto">
            <a:xfrm>
              <a:off x="3171" y="2547"/>
              <a:ext cx="73" cy="1"/>
            </a:xfrm>
            <a:custGeom>
              <a:avLst/>
              <a:gdLst>
                <a:gd name="T0" fmla="*/ 0 w 73"/>
                <a:gd name="T1" fmla="*/ 0 h 1"/>
                <a:gd name="T2" fmla="*/ 73 w 73"/>
                <a:gd name="T3" fmla="*/ 0 h 1"/>
                <a:gd name="T4" fmla="*/ 0 w 73"/>
                <a:gd name="T5" fmla="*/ 0 h 1"/>
                <a:gd name="T6" fmla="*/ 0 w 73"/>
                <a:gd name="T7" fmla="*/ 0 h 1"/>
                <a:gd name="T8" fmla="*/ 0 w 73"/>
                <a:gd name="T9" fmla="*/ 0 h 1"/>
                <a:gd name="T10" fmla="*/ 0 w 73"/>
                <a:gd name="T11" fmla="*/ 0 h 1"/>
                <a:gd name="T12" fmla="*/ 0 w 73"/>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
                  <a:moveTo>
                    <a:pt x="0" y="0"/>
                  </a:moveTo>
                  <a:lnTo>
                    <a:pt x="73"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64" name="Freeform 50"/>
            <p:cNvSpPr>
              <a:spLocks noEditPoints="1"/>
            </p:cNvSpPr>
            <p:nvPr/>
          </p:nvSpPr>
          <p:spPr bwMode="auto">
            <a:xfrm>
              <a:off x="3244" y="254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65" name="Freeform 51"/>
            <p:cNvSpPr>
              <a:spLocks noEditPoints="1"/>
            </p:cNvSpPr>
            <p:nvPr/>
          </p:nvSpPr>
          <p:spPr bwMode="auto">
            <a:xfrm>
              <a:off x="3171" y="2547"/>
              <a:ext cx="73" cy="1"/>
            </a:xfrm>
            <a:custGeom>
              <a:avLst/>
              <a:gdLst>
                <a:gd name="T0" fmla="*/ 73 w 73"/>
                <a:gd name="T1" fmla="*/ 0 h 1"/>
                <a:gd name="T2" fmla="*/ 0 w 73"/>
                <a:gd name="T3" fmla="*/ 0 h 1"/>
                <a:gd name="T4" fmla="*/ 73 w 73"/>
                <a:gd name="T5" fmla="*/ 0 h 1"/>
                <a:gd name="T6" fmla="*/ 73 w 73"/>
                <a:gd name="T7" fmla="*/ 0 h 1"/>
                <a:gd name="T8" fmla="*/ 73 w 73"/>
                <a:gd name="T9" fmla="*/ 0 h 1"/>
                <a:gd name="T10" fmla="*/ 73 w 73"/>
                <a:gd name="T11" fmla="*/ 0 h 1"/>
                <a:gd name="T12" fmla="*/ 73 w 73"/>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
                  <a:moveTo>
                    <a:pt x="73" y="0"/>
                  </a:moveTo>
                  <a:lnTo>
                    <a:pt x="0" y="0"/>
                  </a:lnTo>
                  <a:lnTo>
                    <a:pt x="73" y="0"/>
                  </a:lnTo>
                  <a:close/>
                  <a:moveTo>
                    <a:pt x="73" y="0"/>
                  </a:moveTo>
                  <a:lnTo>
                    <a:pt x="73"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66" name="Freeform 52"/>
            <p:cNvSpPr>
              <a:spLocks noEditPoints="1"/>
            </p:cNvSpPr>
            <p:nvPr/>
          </p:nvSpPr>
          <p:spPr bwMode="auto">
            <a:xfrm>
              <a:off x="3171" y="254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67" name="Freeform 53"/>
            <p:cNvSpPr>
              <a:spLocks noEditPoints="1"/>
            </p:cNvSpPr>
            <p:nvPr/>
          </p:nvSpPr>
          <p:spPr bwMode="auto">
            <a:xfrm>
              <a:off x="3171" y="254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68" name="Freeform 54"/>
            <p:cNvSpPr>
              <a:spLocks noEditPoints="1"/>
            </p:cNvSpPr>
            <p:nvPr/>
          </p:nvSpPr>
          <p:spPr bwMode="auto">
            <a:xfrm>
              <a:off x="3171" y="254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69" name="Freeform 55"/>
            <p:cNvSpPr>
              <a:spLocks noEditPoints="1"/>
            </p:cNvSpPr>
            <p:nvPr/>
          </p:nvSpPr>
          <p:spPr bwMode="auto">
            <a:xfrm>
              <a:off x="3171" y="254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70" name="Freeform 56"/>
            <p:cNvSpPr/>
            <p:nvPr/>
          </p:nvSpPr>
          <p:spPr bwMode="auto">
            <a:xfrm>
              <a:off x="3171" y="2547"/>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71" name="Freeform 57"/>
            <p:cNvSpPr/>
            <p:nvPr/>
          </p:nvSpPr>
          <p:spPr bwMode="auto">
            <a:xfrm>
              <a:off x="3171" y="2547"/>
              <a:ext cx="1" cy="24"/>
            </a:xfrm>
            <a:custGeom>
              <a:avLst/>
              <a:gdLst>
                <a:gd name="T0" fmla="*/ 0 w 1"/>
                <a:gd name="T1" fmla="*/ 24 h 24"/>
                <a:gd name="T2" fmla="*/ 0 w 1"/>
                <a:gd name="T3" fmla="*/ 24 h 24"/>
                <a:gd name="T4" fmla="*/ 0 w 1"/>
                <a:gd name="T5" fmla="*/ 0 h 24"/>
                <a:gd name="T6" fmla="*/ 0 w 1"/>
                <a:gd name="T7" fmla="*/ 0 h 24"/>
                <a:gd name="T8" fmla="*/ 0 w 1"/>
                <a:gd name="T9" fmla="*/ 24 h 24"/>
                <a:gd name="T10" fmla="*/ 0 w 1"/>
                <a:gd name="T11" fmla="*/ 24 h 24"/>
                <a:gd name="T12" fmla="*/ 0 w 1"/>
                <a:gd name="T13" fmla="*/ 24 h 24"/>
                <a:gd name="T14" fmla="*/ 0 w 1"/>
                <a:gd name="T15" fmla="*/ 24 h 24"/>
                <a:gd name="T16" fmla="*/ 0 w 1"/>
                <a:gd name="T17" fmla="*/ 24 h 24"/>
                <a:gd name="T18" fmla="*/ 0 w 1"/>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24">
                  <a:moveTo>
                    <a:pt x="0" y="24"/>
                  </a:moveTo>
                  <a:lnTo>
                    <a:pt x="0" y="24"/>
                  </a:lnTo>
                  <a:lnTo>
                    <a:pt x="0" y="0"/>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72" name="Rectangle 58"/>
            <p:cNvSpPr>
              <a:spLocks noChangeArrowheads="1"/>
            </p:cNvSpPr>
            <p:nvPr/>
          </p:nvSpPr>
          <p:spPr bwMode="auto">
            <a:xfrm>
              <a:off x="3171" y="2571"/>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3673" name="Freeform 59"/>
            <p:cNvSpPr>
              <a:spLocks noEditPoints="1"/>
            </p:cNvSpPr>
            <p:nvPr/>
          </p:nvSpPr>
          <p:spPr bwMode="auto">
            <a:xfrm>
              <a:off x="3171" y="2547"/>
              <a:ext cx="1" cy="24"/>
            </a:xfrm>
            <a:custGeom>
              <a:avLst/>
              <a:gdLst>
                <a:gd name="T0" fmla="*/ 0 w 1"/>
                <a:gd name="T1" fmla="*/ 24 h 24"/>
                <a:gd name="T2" fmla="*/ 0 w 1"/>
                <a:gd name="T3" fmla="*/ 0 h 24"/>
                <a:gd name="T4" fmla="*/ 0 w 1"/>
                <a:gd name="T5" fmla="*/ 24 h 24"/>
                <a:gd name="T6" fmla="*/ 0 w 1"/>
                <a:gd name="T7" fmla="*/ 24 h 24"/>
                <a:gd name="T8" fmla="*/ 0 w 1"/>
                <a:gd name="T9" fmla="*/ 24 h 24"/>
                <a:gd name="T10" fmla="*/ 0 w 1"/>
                <a:gd name="T11" fmla="*/ 24 h 24"/>
                <a:gd name="T12" fmla="*/ 0 w 1"/>
                <a:gd name="T13" fmla="*/ 24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24">
                  <a:moveTo>
                    <a:pt x="0" y="24"/>
                  </a:moveTo>
                  <a:lnTo>
                    <a:pt x="0" y="0"/>
                  </a:lnTo>
                  <a:lnTo>
                    <a:pt x="0" y="24"/>
                  </a:lnTo>
                  <a:close/>
                  <a:moveTo>
                    <a:pt x="0" y="24"/>
                  </a:move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74" name="Freeform 60"/>
            <p:cNvSpPr>
              <a:spLocks noEditPoints="1"/>
            </p:cNvSpPr>
            <p:nvPr/>
          </p:nvSpPr>
          <p:spPr bwMode="auto">
            <a:xfrm>
              <a:off x="3171" y="254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75" name="Freeform 61"/>
            <p:cNvSpPr>
              <a:spLocks noEditPoints="1"/>
            </p:cNvSpPr>
            <p:nvPr/>
          </p:nvSpPr>
          <p:spPr bwMode="auto">
            <a:xfrm>
              <a:off x="3171" y="2547"/>
              <a:ext cx="1" cy="24"/>
            </a:xfrm>
            <a:custGeom>
              <a:avLst/>
              <a:gdLst>
                <a:gd name="T0" fmla="*/ 0 w 1"/>
                <a:gd name="T1" fmla="*/ 0 h 24"/>
                <a:gd name="T2" fmla="*/ 0 w 1"/>
                <a:gd name="T3" fmla="*/ 24 h 24"/>
                <a:gd name="T4" fmla="*/ 0 w 1"/>
                <a:gd name="T5" fmla="*/ 0 h 24"/>
                <a:gd name="T6" fmla="*/ 0 w 1"/>
                <a:gd name="T7" fmla="*/ 0 h 24"/>
                <a:gd name="T8" fmla="*/ 0 w 1"/>
                <a:gd name="T9" fmla="*/ 0 h 24"/>
                <a:gd name="T10" fmla="*/ 0 w 1"/>
                <a:gd name="T11" fmla="*/ 0 h 24"/>
                <a:gd name="T12" fmla="*/ 0 w 1"/>
                <a:gd name="T13" fmla="*/ 0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24">
                  <a:moveTo>
                    <a:pt x="0" y="0"/>
                  </a:moveTo>
                  <a:lnTo>
                    <a:pt x="0" y="24"/>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76" name="Freeform 62"/>
            <p:cNvSpPr>
              <a:spLocks noEditPoints="1"/>
            </p:cNvSpPr>
            <p:nvPr/>
          </p:nvSpPr>
          <p:spPr bwMode="auto">
            <a:xfrm>
              <a:off x="3171" y="257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77" name="Freeform 63"/>
            <p:cNvSpPr>
              <a:spLocks noEditPoints="1"/>
            </p:cNvSpPr>
            <p:nvPr/>
          </p:nvSpPr>
          <p:spPr bwMode="auto">
            <a:xfrm>
              <a:off x="3171" y="257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78" name="Freeform 64"/>
            <p:cNvSpPr>
              <a:spLocks noEditPoints="1"/>
            </p:cNvSpPr>
            <p:nvPr/>
          </p:nvSpPr>
          <p:spPr bwMode="auto">
            <a:xfrm>
              <a:off x="3171" y="257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79" name="Freeform 65"/>
            <p:cNvSpPr>
              <a:spLocks noEditPoints="1"/>
            </p:cNvSpPr>
            <p:nvPr/>
          </p:nvSpPr>
          <p:spPr bwMode="auto">
            <a:xfrm>
              <a:off x="3171" y="257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80" name="Freeform 66"/>
            <p:cNvSpPr/>
            <p:nvPr/>
          </p:nvSpPr>
          <p:spPr bwMode="auto">
            <a:xfrm>
              <a:off x="3171" y="2571"/>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81" name="Freeform 67"/>
            <p:cNvSpPr/>
            <p:nvPr/>
          </p:nvSpPr>
          <p:spPr bwMode="auto">
            <a:xfrm>
              <a:off x="3171" y="2571"/>
              <a:ext cx="73" cy="1"/>
            </a:xfrm>
            <a:custGeom>
              <a:avLst/>
              <a:gdLst>
                <a:gd name="T0" fmla="*/ 73 w 73"/>
                <a:gd name="T1" fmla="*/ 0 h 1"/>
                <a:gd name="T2" fmla="*/ 73 w 73"/>
                <a:gd name="T3" fmla="*/ 0 h 1"/>
                <a:gd name="T4" fmla="*/ 0 w 73"/>
                <a:gd name="T5" fmla="*/ 0 h 1"/>
                <a:gd name="T6" fmla="*/ 0 w 73"/>
                <a:gd name="T7" fmla="*/ 0 h 1"/>
                <a:gd name="T8" fmla="*/ 73 w 73"/>
                <a:gd name="T9" fmla="*/ 0 h 1"/>
                <a:gd name="T10" fmla="*/ 73 w 73"/>
                <a:gd name="T11" fmla="*/ 0 h 1"/>
                <a:gd name="T12" fmla="*/ 73 w 73"/>
                <a:gd name="T13" fmla="*/ 0 h 1"/>
                <a:gd name="T14" fmla="*/ 73 w 73"/>
                <a:gd name="T15" fmla="*/ 0 h 1"/>
                <a:gd name="T16" fmla="*/ 73 w 73"/>
                <a:gd name="T17" fmla="*/ 0 h 1"/>
                <a:gd name="T18" fmla="*/ 73 w 7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3" h="1">
                  <a:moveTo>
                    <a:pt x="73" y="0"/>
                  </a:moveTo>
                  <a:lnTo>
                    <a:pt x="73" y="0"/>
                  </a:lnTo>
                  <a:lnTo>
                    <a:pt x="0" y="0"/>
                  </a:lnTo>
                  <a:lnTo>
                    <a:pt x="73"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82" name="Rectangle 68"/>
            <p:cNvSpPr>
              <a:spLocks noChangeArrowheads="1"/>
            </p:cNvSpPr>
            <p:nvPr/>
          </p:nvSpPr>
          <p:spPr bwMode="auto">
            <a:xfrm>
              <a:off x="3244" y="2571"/>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3683" name="Freeform 69"/>
            <p:cNvSpPr>
              <a:spLocks noEditPoints="1"/>
            </p:cNvSpPr>
            <p:nvPr/>
          </p:nvSpPr>
          <p:spPr bwMode="auto">
            <a:xfrm>
              <a:off x="3171" y="2571"/>
              <a:ext cx="73" cy="1"/>
            </a:xfrm>
            <a:custGeom>
              <a:avLst/>
              <a:gdLst>
                <a:gd name="T0" fmla="*/ 73 w 73"/>
                <a:gd name="T1" fmla="*/ 0 h 1"/>
                <a:gd name="T2" fmla="*/ 0 w 73"/>
                <a:gd name="T3" fmla="*/ 0 h 1"/>
                <a:gd name="T4" fmla="*/ 73 w 73"/>
                <a:gd name="T5" fmla="*/ 0 h 1"/>
                <a:gd name="T6" fmla="*/ 73 w 73"/>
                <a:gd name="T7" fmla="*/ 0 h 1"/>
                <a:gd name="T8" fmla="*/ 73 w 73"/>
                <a:gd name="T9" fmla="*/ 0 h 1"/>
                <a:gd name="T10" fmla="*/ 73 w 73"/>
                <a:gd name="T11" fmla="*/ 0 h 1"/>
                <a:gd name="T12" fmla="*/ 73 w 73"/>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
                  <a:moveTo>
                    <a:pt x="73" y="0"/>
                  </a:moveTo>
                  <a:lnTo>
                    <a:pt x="0" y="0"/>
                  </a:lnTo>
                  <a:lnTo>
                    <a:pt x="73" y="0"/>
                  </a:lnTo>
                  <a:close/>
                  <a:moveTo>
                    <a:pt x="73" y="0"/>
                  </a:moveTo>
                  <a:lnTo>
                    <a:pt x="73"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84" name="Freeform 70"/>
            <p:cNvSpPr>
              <a:spLocks noEditPoints="1"/>
            </p:cNvSpPr>
            <p:nvPr/>
          </p:nvSpPr>
          <p:spPr bwMode="auto">
            <a:xfrm>
              <a:off x="3171" y="257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85" name="Freeform 71"/>
            <p:cNvSpPr>
              <a:spLocks noEditPoints="1"/>
            </p:cNvSpPr>
            <p:nvPr/>
          </p:nvSpPr>
          <p:spPr bwMode="auto">
            <a:xfrm>
              <a:off x="3171" y="2571"/>
              <a:ext cx="73" cy="1"/>
            </a:xfrm>
            <a:custGeom>
              <a:avLst/>
              <a:gdLst>
                <a:gd name="T0" fmla="*/ 0 w 73"/>
                <a:gd name="T1" fmla="*/ 0 h 1"/>
                <a:gd name="T2" fmla="*/ 73 w 73"/>
                <a:gd name="T3" fmla="*/ 0 h 1"/>
                <a:gd name="T4" fmla="*/ 0 w 73"/>
                <a:gd name="T5" fmla="*/ 0 h 1"/>
                <a:gd name="T6" fmla="*/ 0 w 73"/>
                <a:gd name="T7" fmla="*/ 0 h 1"/>
                <a:gd name="T8" fmla="*/ 0 w 73"/>
                <a:gd name="T9" fmla="*/ 0 h 1"/>
                <a:gd name="T10" fmla="*/ 0 w 73"/>
                <a:gd name="T11" fmla="*/ 0 h 1"/>
                <a:gd name="T12" fmla="*/ 0 w 73"/>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
                  <a:moveTo>
                    <a:pt x="0" y="0"/>
                  </a:moveTo>
                  <a:lnTo>
                    <a:pt x="73"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86" name="Freeform 72"/>
            <p:cNvSpPr>
              <a:spLocks noEditPoints="1"/>
            </p:cNvSpPr>
            <p:nvPr/>
          </p:nvSpPr>
          <p:spPr bwMode="auto">
            <a:xfrm>
              <a:off x="3244" y="257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87" name="Freeform 73"/>
            <p:cNvSpPr>
              <a:spLocks noEditPoints="1"/>
            </p:cNvSpPr>
            <p:nvPr/>
          </p:nvSpPr>
          <p:spPr bwMode="auto">
            <a:xfrm>
              <a:off x="3244" y="257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88" name="Freeform 74"/>
            <p:cNvSpPr>
              <a:spLocks noEditPoints="1"/>
            </p:cNvSpPr>
            <p:nvPr/>
          </p:nvSpPr>
          <p:spPr bwMode="auto">
            <a:xfrm>
              <a:off x="3244" y="257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89" name="Freeform 75"/>
            <p:cNvSpPr>
              <a:spLocks noEditPoints="1"/>
            </p:cNvSpPr>
            <p:nvPr/>
          </p:nvSpPr>
          <p:spPr bwMode="auto">
            <a:xfrm>
              <a:off x="3244" y="257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90" name="Freeform 76"/>
            <p:cNvSpPr/>
            <p:nvPr/>
          </p:nvSpPr>
          <p:spPr bwMode="auto">
            <a:xfrm>
              <a:off x="3244" y="2571"/>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91" name="Freeform 77"/>
            <p:cNvSpPr/>
            <p:nvPr/>
          </p:nvSpPr>
          <p:spPr bwMode="auto">
            <a:xfrm>
              <a:off x="3316" y="2632"/>
              <a:ext cx="12" cy="12"/>
            </a:xfrm>
            <a:custGeom>
              <a:avLst/>
              <a:gdLst>
                <a:gd name="T0" fmla="*/ 0 w 12"/>
                <a:gd name="T1" fmla="*/ 12 h 12"/>
                <a:gd name="T2" fmla="*/ 12 w 12"/>
                <a:gd name="T3" fmla="*/ 12 h 12"/>
                <a:gd name="T4" fmla="*/ 12 w 12"/>
                <a:gd name="T5" fmla="*/ 12 h 12"/>
                <a:gd name="T6" fmla="*/ 12 w 12"/>
                <a:gd name="T7" fmla="*/ 0 h 12"/>
                <a:gd name="T8" fmla="*/ 12 w 12"/>
                <a:gd name="T9" fmla="*/ 0 h 12"/>
                <a:gd name="T10" fmla="*/ 12 w 12"/>
                <a:gd name="T11" fmla="*/ 0 h 12"/>
                <a:gd name="T12" fmla="*/ 12 w 12"/>
                <a:gd name="T13" fmla="*/ 0 h 12"/>
                <a:gd name="T14" fmla="*/ 12 w 12"/>
                <a:gd name="T15" fmla="*/ 0 h 12"/>
                <a:gd name="T16" fmla="*/ 12 w 12"/>
                <a:gd name="T17" fmla="*/ 0 h 12"/>
                <a:gd name="T18" fmla="*/ 12 w 12"/>
                <a:gd name="T19" fmla="*/ 0 h 12"/>
                <a:gd name="T20" fmla="*/ 0 w 12"/>
                <a:gd name="T21" fmla="*/ 0 h 12"/>
                <a:gd name="T22" fmla="*/ 0 w 12"/>
                <a:gd name="T23" fmla="*/ 0 h 12"/>
                <a:gd name="T24" fmla="*/ 0 w 12"/>
                <a:gd name="T25" fmla="*/ 0 h 12"/>
                <a:gd name="T26" fmla="*/ 0 w 12"/>
                <a:gd name="T27" fmla="*/ 0 h 12"/>
                <a:gd name="T28" fmla="*/ 0 w 12"/>
                <a:gd name="T29" fmla="*/ 0 h 12"/>
                <a:gd name="T30" fmla="*/ 0 w 12"/>
                <a:gd name="T31" fmla="*/ 0 h 12"/>
                <a:gd name="T32" fmla="*/ 0 w 12"/>
                <a:gd name="T33" fmla="*/ 0 h 12"/>
                <a:gd name="T34" fmla="*/ 0 w 12"/>
                <a:gd name="T35" fmla="*/ 0 h 12"/>
                <a:gd name="T36" fmla="*/ 0 w 12"/>
                <a:gd name="T37" fmla="*/ 0 h 12"/>
                <a:gd name="T38" fmla="*/ 0 w 12"/>
                <a:gd name="T39" fmla="*/ 0 h 12"/>
                <a:gd name="T40" fmla="*/ 0 w 12"/>
                <a:gd name="T41" fmla="*/ 0 h 12"/>
                <a:gd name="T42" fmla="*/ 0 w 12"/>
                <a:gd name="T43" fmla="*/ 0 h 12"/>
                <a:gd name="T44" fmla="*/ 0 w 12"/>
                <a:gd name="T45" fmla="*/ 12 h 12"/>
                <a:gd name="T46" fmla="*/ 0 w 12"/>
                <a:gd name="T47" fmla="*/ 12 h 12"/>
                <a:gd name="T48" fmla="*/ 0 w 12"/>
                <a:gd name="T49" fmla="*/ 12 h 12"/>
                <a:gd name="T50" fmla="*/ 0 w 12"/>
                <a:gd name="T51" fmla="*/ 12 h 12"/>
                <a:gd name="T52" fmla="*/ 0 w 12"/>
                <a:gd name="T53" fmla="*/ 12 h 12"/>
                <a:gd name="T54" fmla="*/ 0 w 12"/>
                <a:gd name="T55" fmla="*/ 12 h 12"/>
                <a:gd name="T56" fmla="*/ 0 w 12"/>
                <a:gd name="T57" fmla="*/ 12 h 1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2" h="12">
                  <a:moveTo>
                    <a:pt x="0" y="12"/>
                  </a:moveTo>
                  <a:lnTo>
                    <a:pt x="12" y="12"/>
                  </a:lnTo>
                  <a:lnTo>
                    <a:pt x="12" y="0"/>
                  </a:lnTo>
                  <a:lnTo>
                    <a:pt x="0" y="0"/>
                  </a:lnTo>
                  <a:lnTo>
                    <a:pt x="0" y="12"/>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92" name="Freeform 78"/>
            <p:cNvSpPr/>
            <p:nvPr/>
          </p:nvSpPr>
          <p:spPr bwMode="auto">
            <a:xfrm>
              <a:off x="3316" y="2644"/>
              <a:ext cx="12" cy="1"/>
            </a:xfrm>
            <a:custGeom>
              <a:avLst/>
              <a:gdLst>
                <a:gd name="T0" fmla="*/ 0 w 12"/>
                <a:gd name="T1" fmla="*/ 0 h 1"/>
                <a:gd name="T2" fmla="*/ 12 w 12"/>
                <a:gd name="T3" fmla="*/ 0 h 1"/>
                <a:gd name="T4" fmla="*/ 0 w 12"/>
                <a:gd name="T5" fmla="*/ 0 h 1"/>
                <a:gd name="T6" fmla="*/ 0 w 12"/>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 h="1">
                  <a:moveTo>
                    <a:pt x="0" y="0"/>
                  </a:moveTo>
                  <a:lnTo>
                    <a:pt x="1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93" name="Freeform 79"/>
            <p:cNvSpPr>
              <a:spLocks noEditPoints="1"/>
            </p:cNvSpPr>
            <p:nvPr/>
          </p:nvSpPr>
          <p:spPr bwMode="auto">
            <a:xfrm>
              <a:off x="3328"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94" name="Freeform 80"/>
            <p:cNvSpPr>
              <a:spLocks noEditPoints="1"/>
            </p:cNvSpPr>
            <p:nvPr/>
          </p:nvSpPr>
          <p:spPr bwMode="auto">
            <a:xfrm>
              <a:off x="3328" y="2632"/>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95" name="Freeform 81"/>
            <p:cNvSpPr>
              <a:spLocks noEditPoints="1"/>
            </p:cNvSpPr>
            <p:nvPr/>
          </p:nvSpPr>
          <p:spPr bwMode="auto">
            <a:xfrm>
              <a:off x="3328"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96" name="Freeform 82"/>
            <p:cNvSpPr>
              <a:spLocks noEditPoints="1"/>
            </p:cNvSpPr>
            <p:nvPr/>
          </p:nvSpPr>
          <p:spPr bwMode="auto">
            <a:xfrm>
              <a:off x="3328"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97" name="Freeform 83"/>
            <p:cNvSpPr>
              <a:spLocks noEditPoints="1"/>
            </p:cNvSpPr>
            <p:nvPr/>
          </p:nvSpPr>
          <p:spPr bwMode="auto">
            <a:xfrm>
              <a:off x="3328"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98" name="Freeform 84"/>
            <p:cNvSpPr>
              <a:spLocks noEditPoints="1"/>
            </p:cNvSpPr>
            <p:nvPr/>
          </p:nvSpPr>
          <p:spPr bwMode="auto">
            <a:xfrm>
              <a:off x="3328"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99" name="Freeform 85"/>
            <p:cNvSpPr>
              <a:spLocks noEditPoints="1"/>
            </p:cNvSpPr>
            <p:nvPr/>
          </p:nvSpPr>
          <p:spPr bwMode="auto">
            <a:xfrm>
              <a:off x="3328"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00" name="Freeform 86"/>
            <p:cNvSpPr>
              <a:spLocks noEditPoints="1"/>
            </p:cNvSpPr>
            <p:nvPr/>
          </p:nvSpPr>
          <p:spPr bwMode="auto">
            <a:xfrm>
              <a:off x="3328"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01" name="Freeform 87"/>
            <p:cNvSpPr>
              <a:spLocks noEditPoints="1"/>
            </p:cNvSpPr>
            <p:nvPr/>
          </p:nvSpPr>
          <p:spPr bwMode="auto">
            <a:xfrm>
              <a:off x="3316" y="2632"/>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02" name="Freeform 88"/>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03" name="Freeform 89"/>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04" name="Freeform 90"/>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05" name="Freeform 91"/>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06" name="Freeform 92"/>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07" name="Freeform 93"/>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08" name="Freeform 94"/>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09" name="Freeform 95"/>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10" name="Freeform 96"/>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11" name="Freeform 97"/>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12" name="Freeform 98"/>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13" name="Freeform 99"/>
            <p:cNvSpPr>
              <a:spLocks noEditPoints="1"/>
            </p:cNvSpPr>
            <p:nvPr/>
          </p:nvSpPr>
          <p:spPr bwMode="auto">
            <a:xfrm>
              <a:off x="3316" y="2632"/>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14" name="Freeform 100"/>
            <p:cNvSpPr>
              <a:spLocks noEditPoints="1"/>
            </p:cNvSpPr>
            <p:nvPr/>
          </p:nvSpPr>
          <p:spPr bwMode="auto">
            <a:xfrm>
              <a:off x="3316"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15" name="Freeform 101"/>
            <p:cNvSpPr>
              <a:spLocks noEditPoints="1"/>
            </p:cNvSpPr>
            <p:nvPr/>
          </p:nvSpPr>
          <p:spPr bwMode="auto">
            <a:xfrm>
              <a:off x="3316"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16" name="Freeform 102"/>
            <p:cNvSpPr>
              <a:spLocks noEditPoints="1"/>
            </p:cNvSpPr>
            <p:nvPr/>
          </p:nvSpPr>
          <p:spPr bwMode="auto">
            <a:xfrm>
              <a:off x="3316"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17" name="Freeform 103"/>
            <p:cNvSpPr>
              <a:spLocks noEditPoints="1"/>
            </p:cNvSpPr>
            <p:nvPr/>
          </p:nvSpPr>
          <p:spPr bwMode="auto">
            <a:xfrm>
              <a:off x="3316"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18" name="Freeform 104"/>
            <p:cNvSpPr>
              <a:spLocks noEditPoints="1"/>
            </p:cNvSpPr>
            <p:nvPr/>
          </p:nvSpPr>
          <p:spPr bwMode="auto">
            <a:xfrm>
              <a:off x="3316"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19" name="Freeform 105"/>
            <p:cNvSpPr/>
            <p:nvPr/>
          </p:nvSpPr>
          <p:spPr bwMode="auto">
            <a:xfrm>
              <a:off x="3316" y="2644"/>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20" name="Freeform 106"/>
            <p:cNvSpPr/>
            <p:nvPr/>
          </p:nvSpPr>
          <p:spPr bwMode="auto">
            <a:xfrm>
              <a:off x="3316" y="2632"/>
              <a:ext cx="12" cy="12"/>
            </a:xfrm>
            <a:custGeom>
              <a:avLst/>
              <a:gdLst>
                <a:gd name="T0" fmla="*/ 12 w 12"/>
                <a:gd name="T1" fmla="*/ 0 h 12"/>
                <a:gd name="T2" fmla="*/ 12 w 12"/>
                <a:gd name="T3" fmla="*/ 0 h 12"/>
                <a:gd name="T4" fmla="*/ 12 w 12"/>
                <a:gd name="T5" fmla="*/ 0 h 12"/>
                <a:gd name="T6" fmla="*/ 12 w 12"/>
                <a:gd name="T7" fmla="*/ 12 h 12"/>
                <a:gd name="T8" fmla="*/ 12 w 12"/>
                <a:gd name="T9" fmla="*/ 12 h 12"/>
                <a:gd name="T10" fmla="*/ 0 w 12"/>
                <a:gd name="T11" fmla="*/ 12 h 12"/>
                <a:gd name="T12" fmla="*/ 0 w 12"/>
                <a:gd name="T13" fmla="*/ 12 h 12"/>
                <a:gd name="T14" fmla="*/ 12 w 12"/>
                <a:gd name="T15" fmla="*/ 12 h 12"/>
                <a:gd name="T16" fmla="*/ 12 w 12"/>
                <a:gd name="T17" fmla="*/ 12 h 12"/>
                <a:gd name="T18" fmla="*/ 12 w 12"/>
                <a:gd name="T19" fmla="*/ 0 h 12"/>
                <a:gd name="T20" fmla="*/ 12 w 12"/>
                <a:gd name="T21" fmla="*/ 0 h 12"/>
                <a:gd name="T22" fmla="*/ 12 w 12"/>
                <a:gd name="T23" fmla="*/ 0 h 12"/>
                <a:gd name="T24" fmla="*/ 12 w 12"/>
                <a:gd name="T25" fmla="*/ 0 h 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 h="12">
                  <a:moveTo>
                    <a:pt x="12" y="0"/>
                  </a:moveTo>
                  <a:lnTo>
                    <a:pt x="12" y="0"/>
                  </a:lnTo>
                  <a:lnTo>
                    <a:pt x="12" y="12"/>
                  </a:lnTo>
                  <a:lnTo>
                    <a:pt x="0" y="12"/>
                  </a:lnTo>
                  <a:lnTo>
                    <a:pt x="12" y="12"/>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21" name="Rectangle 107"/>
            <p:cNvSpPr>
              <a:spLocks noChangeArrowheads="1"/>
            </p:cNvSpPr>
            <p:nvPr/>
          </p:nvSpPr>
          <p:spPr bwMode="auto">
            <a:xfrm>
              <a:off x="3328" y="2632"/>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3722" name="Freeform 108"/>
            <p:cNvSpPr>
              <a:spLocks noEditPoints="1"/>
            </p:cNvSpPr>
            <p:nvPr/>
          </p:nvSpPr>
          <p:spPr bwMode="auto">
            <a:xfrm>
              <a:off x="3328" y="2632"/>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23" name="Freeform 109"/>
            <p:cNvSpPr>
              <a:spLocks noEditPoints="1"/>
            </p:cNvSpPr>
            <p:nvPr/>
          </p:nvSpPr>
          <p:spPr bwMode="auto">
            <a:xfrm>
              <a:off x="3328"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24" name="Freeform 110"/>
            <p:cNvSpPr>
              <a:spLocks noEditPoints="1"/>
            </p:cNvSpPr>
            <p:nvPr/>
          </p:nvSpPr>
          <p:spPr bwMode="auto">
            <a:xfrm>
              <a:off x="3316" y="2644"/>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25" name="Freeform 111"/>
            <p:cNvSpPr>
              <a:spLocks noEditPoints="1"/>
            </p:cNvSpPr>
            <p:nvPr/>
          </p:nvSpPr>
          <p:spPr bwMode="auto">
            <a:xfrm>
              <a:off x="3316"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26" name="Freeform 112"/>
            <p:cNvSpPr>
              <a:spLocks noEditPoints="1"/>
            </p:cNvSpPr>
            <p:nvPr/>
          </p:nvSpPr>
          <p:spPr bwMode="auto">
            <a:xfrm>
              <a:off x="3316" y="2644"/>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27" name="Freeform 113"/>
            <p:cNvSpPr>
              <a:spLocks noEditPoints="1"/>
            </p:cNvSpPr>
            <p:nvPr/>
          </p:nvSpPr>
          <p:spPr bwMode="auto">
            <a:xfrm>
              <a:off x="3328"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28" name="Freeform 114"/>
            <p:cNvSpPr>
              <a:spLocks noEditPoints="1"/>
            </p:cNvSpPr>
            <p:nvPr/>
          </p:nvSpPr>
          <p:spPr bwMode="auto">
            <a:xfrm>
              <a:off x="3328" y="2632"/>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29" name="Freeform 115"/>
            <p:cNvSpPr>
              <a:spLocks noEditPoints="1"/>
            </p:cNvSpPr>
            <p:nvPr/>
          </p:nvSpPr>
          <p:spPr bwMode="auto">
            <a:xfrm>
              <a:off x="3328"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30" name="Freeform 116"/>
            <p:cNvSpPr>
              <a:spLocks noEditPoints="1"/>
            </p:cNvSpPr>
            <p:nvPr/>
          </p:nvSpPr>
          <p:spPr bwMode="auto">
            <a:xfrm>
              <a:off x="3328"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31" name="Freeform 117"/>
            <p:cNvSpPr/>
            <p:nvPr/>
          </p:nvSpPr>
          <p:spPr bwMode="auto">
            <a:xfrm>
              <a:off x="3328" y="2632"/>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32" name="Freeform 118"/>
            <p:cNvSpPr/>
            <p:nvPr/>
          </p:nvSpPr>
          <p:spPr bwMode="auto">
            <a:xfrm>
              <a:off x="3316" y="2632"/>
              <a:ext cx="12" cy="1"/>
            </a:xfrm>
            <a:custGeom>
              <a:avLst/>
              <a:gdLst>
                <a:gd name="T0" fmla="*/ 0 w 12"/>
                <a:gd name="T1" fmla="*/ 0 h 1"/>
                <a:gd name="T2" fmla="*/ 0 w 12"/>
                <a:gd name="T3" fmla="*/ 0 h 1"/>
                <a:gd name="T4" fmla="*/ 0 w 12"/>
                <a:gd name="T5" fmla="*/ 0 h 1"/>
                <a:gd name="T6" fmla="*/ 12 w 12"/>
                <a:gd name="T7" fmla="*/ 0 h 1"/>
                <a:gd name="T8" fmla="*/ 12 w 12"/>
                <a:gd name="T9" fmla="*/ 0 h 1"/>
                <a:gd name="T10" fmla="*/ 12 w 12"/>
                <a:gd name="T11" fmla="*/ 0 h 1"/>
                <a:gd name="T12" fmla="*/ 12 w 12"/>
                <a:gd name="T13" fmla="*/ 0 h 1"/>
                <a:gd name="T14" fmla="*/ 12 w 12"/>
                <a:gd name="T15" fmla="*/ 0 h 1"/>
                <a:gd name="T16" fmla="*/ 12 w 12"/>
                <a:gd name="T17" fmla="*/ 0 h 1"/>
                <a:gd name="T18" fmla="*/ 12 w 12"/>
                <a:gd name="T19" fmla="*/ 0 h 1"/>
                <a:gd name="T20" fmla="*/ 12 w 12"/>
                <a:gd name="T21" fmla="*/ 0 h 1"/>
                <a:gd name="T22" fmla="*/ 12 w 12"/>
                <a:gd name="T23" fmla="*/ 0 h 1"/>
                <a:gd name="T24" fmla="*/ 12 w 12"/>
                <a:gd name="T25" fmla="*/ 0 h 1"/>
                <a:gd name="T26" fmla="*/ 12 w 12"/>
                <a:gd name="T27" fmla="*/ 0 h 1"/>
                <a:gd name="T28" fmla="*/ 12 w 12"/>
                <a:gd name="T29" fmla="*/ 0 h 1"/>
                <a:gd name="T30" fmla="*/ 12 w 12"/>
                <a:gd name="T31" fmla="*/ 0 h 1"/>
                <a:gd name="T32" fmla="*/ 12 w 12"/>
                <a:gd name="T33" fmla="*/ 0 h 1"/>
                <a:gd name="T34" fmla="*/ 0 w 12"/>
                <a:gd name="T35" fmla="*/ 0 h 1"/>
                <a:gd name="T36" fmla="*/ 0 w 12"/>
                <a:gd name="T37" fmla="*/ 0 h 1"/>
                <a:gd name="T38" fmla="*/ 0 w 12"/>
                <a:gd name="T39" fmla="*/ 0 h 1"/>
                <a:gd name="T40" fmla="*/ 0 w 12"/>
                <a:gd name="T41" fmla="*/ 0 h 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2" h="1">
                  <a:moveTo>
                    <a:pt x="0" y="0"/>
                  </a:moveTo>
                  <a:lnTo>
                    <a:pt x="0" y="0"/>
                  </a:lnTo>
                  <a:lnTo>
                    <a:pt x="1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33" name="Rectangle 119"/>
            <p:cNvSpPr>
              <a:spLocks noChangeArrowheads="1"/>
            </p:cNvSpPr>
            <p:nvPr/>
          </p:nvSpPr>
          <p:spPr bwMode="auto">
            <a:xfrm>
              <a:off x="3316" y="2632"/>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3734" name="Freeform 120"/>
            <p:cNvSpPr>
              <a:spLocks noEditPoints="1"/>
            </p:cNvSpPr>
            <p:nvPr/>
          </p:nvSpPr>
          <p:spPr bwMode="auto">
            <a:xfrm>
              <a:off x="3316" y="2632"/>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35" name="Freeform 121"/>
            <p:cNvSpPr>
              <a:spLocks noEditPoints="1"/>
            </p:cNvSpPr>
            <p:nvPr/>
          </p:nvSpPr>
          <p:spPr bwMode="auto">
            <a:xfrm>
              <a:off x="3328"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36" name="Freeform 122"/>
            <p:cNvSpPr>
              <a:spLocks noEditPoints="1"/>
            </p:cNvSpPr>
            <p:nvPr/>
          </p:nvSpPr>
          <p:spPr bwMode="auto">
            <a:xfrm>
              <a:off x="3328"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37" name="Freeform 123"/>
            <p:cNvSpPr>
              <a:spLocks noEditPoints="1"/>
            </p:cNvSpPr>
            <p:nvPr/>
          </p:nvSpPr>
          <p:spPr bwMode="auto">
            <a:xfrm>
              <a:off x="3328"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38" name="Freeform 124"/>
            <p:cNvSpPr>
              <a:spLocks noEditPoints="1"/>
            </p:cNvSpPr>
            <p:nvPr/>
          </p:nvSpPr>
          <p:spPr bwMode="auto">
            <a:xfrm>
              <a:off x="3328"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39" name="Freeform 125"/>
            <p:cNvSpPr>
              <a:spLocks noEditPoints="1"/>
            </p:cNvSpPr>
            <p:nvPr/>
          </p:nvSpPr>
          <p:spPr bwMode="auto">
            <a:xfrm>
              <a:off x="3328"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40" name="Freeform 126"/>
            <p:cNvSpPr>
              <a:spLocks noEditPoints="1"/>
            </p:cNvSpPr>
            <p:nvPr/>
          </p:nvSpPr>
          <p:spPr bwMode="auto">
            <a:xfrm>
              <a:off x="3328"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41" name="Freeform 127"/>
            <p:cNvSpPr>
              <a:spLocks noEditPoints="1"/>
            </p:cNvSpPr>
            <p:nvPr/>
          </p:nvSpPr>
          <p:spPr bwMode="auto">
            <a:xfrm>
              <a:off x="3328"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42" name="Freeform 128"/>
            <p:cNvSpPr>
              <a:spLocks noEditPoints="1"/>
            </p:cNvSpPr>
            <p:nvPr/>
          </p:nvSpPr>
          <p:spPr bwMode="auto">
            <a:xfrm>
              <a:off x="3328"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43" name="Freeform 129"/>
            <p:cNvSpPr>
              <a:spLocks noEditPoints="1"/>
            </p:cNvSpPr>
            <p:nvPr/>
          </p:nvSpPr>
          <p:spPr bwMode="auto">
            <a:xfrm>
              <a:off x="3328"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44" name="Freeform 130"/>
            <p:cNvSpPr>
              <a:spLocks noEditPoints="1"/>
            </p:cNvSpPr>
            <p:nvPr/>
          </p:nvSpPr>
          <p:spPr bwMode="auto">
            <a:xfrm>
              <a:off x="3328"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45" name="Freeform 131"/>
            <p:cNvSpPr>
              <a:spLocks noEditPoints="1"/>
            </p:cNvSpPr>
            <p:nvPr/>
          </p:nvSpPr>
          <p:spPr bwMode="auto">
            <a:xfrm>
              <a:off x="3328"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46" name="Freeform 132"/>
            <p:cNvSpPr>
              <a:spLocks noEditPoints="1"/>
            </p:cNvSpPr>
            <p:nvPr/>
          </p:nvSpPr>
          <p:spPr bwMode="auto">
            <a:xfrm>
              <a:off x="3328"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47" name="Freeform 133"/>
            <p:cNvSpPr>
              <a:spLocks noEditPoints="1"/>
            </p:cNvSpPr>
            <p:nvPr/>
          </p:nvSpPr>
          <p:spPr bwMode="auto">
            <a:xfrm>
              <a:off x="3328"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48" name="Freeform 134"/>
            <p:cNvSpPr>
              <a:spLocks noEditPoints="1"/>
            </p:cNvSpPr>
            <p:nvPr/>
          </p:nvSpPr>
          <p:spPr bwMode="auto">
            <a:xfrm>
              <a:off x="3316" y="2632"/>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49" name="Freeform 135"/>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50" name="Freeform 136"/>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51" name="Freeform 137"/>
            <p:cNvSpPr/>
            <p:nvPr/>
          </p:nvSpPr>
          <p:spPr bwMode="auto">
            <a:xfrm>
              <a:off x="3316" y="2632"/>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52" name="Freeform 138"/>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w 1"/>
                <a:gd name="T21" fmla="*/ 0 h 1"/>
                <a:gd name="T22" fmla="*/ 0 w 1"/>
                <a:gd name="T23" fmla="*/ 0 h 1"/>
                <a:gd name="T24" fmla="*/ 0 w 1"/>
                <a:gd name="T25" fmla="*/ 0 h 1"/>
                <a:gd name="T26" fmla="*/ 0 w 1"/>
                <a:gd name="T27" fmla="*/ 0 h 1"/>
                <a:gd name="T28" fmla="*/ 0 w 1"/>
                <a:gd name="T29" fmla="*/ 0 h 1"/>
                <a:gd name="T30" fmla="*/ 0 w 1"/>
                <a:gd name="T31" fmla="*/ 0 h 1"/>
                <a:gd name="T32" fmla="*/ 0 w 1"/>
                <a:gd name="T33" fmla="*/ 0 h 1"/>
                <a:gd name="T34" fmla="*/ 0 w 1"/>
                <a:gd name="T35" fmla="*/ 0 h 1"/>
                <a:gd name="T36" fmla="*/ 0 w 1"/>
                <a:gd name="T37" fmla="*/ 0 h 1"/>
                <a:gd name="T38" fmla="*/ 0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53" name="Rectangle 139"/>
            <p:cNvSpPr>
              <a:spLocks noChangeArrowheads="1"/>
            </p:cNvSpPr>
            <p:nvPr/>
          </p:nvSpPr>
          <p:spPr bwMode="auto">
            <a:xfrm>
              <a:off x="3316" y="2632"/>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3754" name="Freeform 140"/>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55" name="Freeform 141"/>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56" name="Freeform 142"/>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57" name="Freeform 143"/>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58" name="Freeform 144"/>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59" name="Freeform 145"/>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60" name="Freeform 146"/>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61" name="Freeform 147"/>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62" name="Freeform 148"/>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63" name="Freeform 149"/>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64" name="Freeform 150"/>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65" name="Freeform 151"/>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66" name="Freeform 152"/>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67" name="Freeform 153"/>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68" name="Freeform 154"/>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69" name="Freeform 155"/>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70" name="Freeform 156"/>
            <p:cNvSpPr/>
            <p:nvPr/>
          </p:nvSpPr>
          <p:spPr bwMode="auto">
            <a:xfrm>
              <a:off x="3316" y="2632"/>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71" name="Freeform 157"/>
            <p:cNvSpPr/>
            <p:nvPr/>
          </p:nvSpPr>
          <p:spPr bwMode="auto">
            <a:xfrm>
              <a:off x="3316" y="2632"/>
              <a:ext cx="1" cy="12"/>
            </a:xfrm>
            <a:custGeom>
              <a:avLst/>
              <a:gdLst>
                <a:gd name="T0" fmla="*/ 0 w 1"/>
                <a:gd name="T1" fmla="*/ 12 h 12"/>
                <a:gd name="T2" fmla="*/ 0 w 1"/>
                <a:gd name="T3" fmla="*/ 12 h 12"/>
                <a:gd name="T4" fmla="*/ 0 w 1"/>
                <a:gd name="T5" fmla="*/ 12 h 12"/>
                <a:gd name="T6" fmla="*/ 0 w 1"/>
                <a:gd name="T7" fmla="*/ 12 h 12"/>
                <a:gd name="T8" fmla="*/ 0 w 1"/>
                <a:gd name="T9" fmla="*/ 12 h 12"/>
                <a:gd name="T10" fmla="*/ 0 w 1"/>
                <a:gd name="T11" fmla="*/ 0 h 12"/>
                <a:gd name="T12" fmla="*/ 0 w 1"/>
                <a:gd name="T13" fmla="*/ 0 h 12"/>
                <a:gd name="T14" fmla="*/ 0 w 1"/>
                <a:gd name="T15" fmla="*/ 0 h 12"/>
                <a:gd name="T16" fmla="*/ 0 w 1"/>
                <a:gd name="T17" fmla="*/ 0 h 12"/>
                <a:gd name="T18" fmla="*/ 0 w 1"/>
                <a:gd name="T19" fmla="*/ 0 h 12"/>
                <a:gd name="T20" fmla="*/ 0 w 1"/>
                <a:gd name="T21" fmla="*/ 0 h 12"/>
                <a:gd name="T22" fmla="*/ 0 w 1"/>
                <a:gd name="T23" fmla="*/ 0 h 12"/>
                <a:gd name="T24" fmla="*/ 0 w 1"/>
                <a:gd name="T25" fmla="*/ 12 h 12"/>
                <a:gd name="T26" fmla="*/ 0 w 1"/>
                <a:gd name="T27" fmla="*/ 12 h 12"/>
                <a:gd name="T28" fmla="*/ 0 w 1"/>
                <a:gd name="T29" fmla="*/ 12 h 12"/>
                <a:gd name="T30" fmla="*/ 0 w 1"/>
                <a:gd name="T31" fmla="*/ 12 h 12"/>
                <a:gd name="T32" fmla="*/ 0 w 1"/>
                <a:gd name="T33" fmla="*/ 12 h 12"/>
                <a:gd name="T34" fmla="*/ 0 w 1"/>
                <a:gd name="T35" fmla="*/ 12 h 12"/>
                <a:gd name="T36" fmla="*/ 0 w 1"/>
                <a:gd name="T37" fmla="*/ 12 h 12"/>
                <a:gd name="T38" fmla="*/ 0 w 1"/>
                <a:gd name="T39" fmla="*/ 12 h 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 h="12">
                  <a:moveTo>
                    <a:pt x="0" y="12"/>
                  </a:moveTo>
                  <a:lnTo>
                    <a:pt x="0" y="12"/>
                  </a:ln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72" name="Rectangle 158"/>
            <p:cNvSpPr>
              <a:spLocks noChangeArrowheads="1"/>
            </p:cNvSpPr>
            <p:nvPr/>
          </p:nvSpPr>
          <p:spPr bwMode="auto">
            <a:xfrm>
              <a:off x="3316" y="2644"/>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3773" name="Freeform 159"/>
            <p:cNvSpPr>
              <a:spLocks noEditPoints="1"/>
            </p:cNvSpPr>
            <p:nvPr/>
          </p:nvSpPr>
          <p:spPr bwMode="auto">
            <a:xfrm>
              <a:off x="3316"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74" name="Freeform 160"/>
            <p:cNvSpPr>
              <a:spLocks noEditPoints="1"/>
            </p:cNvSpPr>
            <p:nvPr/>
          </p:nvSpPr>
          <p:spPr bwMode="auto">
            <a:xfrm>
              <a:off x="3316"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75" name="Freeform 161"/>
            <p:cNvSpPr>
              <a:spLocks noEditPoints="1"/>
            </p:cNvSpPr>
            <p:nvPr/>
          </p:nvSpPr>
          <p:spPr bwMode="auto">
            <a:xfrm>
              <a:off x="3316" y="2632"/>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76" name="Freeform 162"/>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77" name="Freeform 163"/>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78" name="Freeform 164"/>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79" name="Freeform 165"/>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80" name="Freeform 166"/>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81" name="Freeform 167"/>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82" name="Freeform 168"/>
            <p:cNvSpPr>
              <a:spLocks noEditPoints="1"/>
            </p:cNvSpPr>
            <p:nvPr/>
          </p:nvSpPr>
          <p:spPr bwMode="auto">
            <a:xfrm>
              <a:off x="3316" y="2632"/>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83" name="Freeform 169"/>
            <p:cNvSpPr>
              <a:spLocks noEditPoints="1"/>
            </p:cNvSpPr>
            <p:nvPr/>
          </p:nvSpPr>
          <p:spPr bwMode="auto">
            <a:xfrm>
              <a:off x="3316"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84" name="Freeform 170"/>
            <p:cNvSpPr>
              <a:spLocks noEditPoints="1"/>
            </p:cNvSpPr>
            <p:nvPr/>
          </p:nvSpPr>
          <p:spPr bwMode="auto">
            <a:xfrm>
              <a:off x="3316"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85" name="Freeform 171"/>
            <p:cNvSpPr>
              <a:spLocks noEditPoints="1"/>
            </p:cNvSpPr>
            <p:nvPr/>
          </p:nvSpPr>
          <p:spPr bwMode="auto">
            <a:xfrm>
              <a:off x="3316"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86" name="Freeform 172"/>
            <p:cNvSpPr>
              <a:spLocks noEditPoints="1"/>
            </p:cNvSpPr>
            <p:nvPr/>
          </p:nvSpPr>
          <p:spPr bwMode="auto">
            <a:xfrm>
              <a:off x="3316"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87" name="Freeform 173"/>
            <p:cNvSpPr>
              <a:spLocks noEditPoints="1"/>
            </p:cNvSpPr>
            <p:nvPr/>
          </p:nvSpPr>
          <p:spPr bwMode="auto">
            <a:xfrm>
              <a:off x="3316"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88" name="Freeform 174"/>
            <p:cNvSpPr>
              <a:spLocks noEditPoints="1"/>
            </p:cNvSpPr>
            <p:nvPr/>
          </p:nvSpPr>
          <p:spPr bwMode="auto">
            <a:xfrm>
              <a:off x="3316"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89" name="Freeform 175"/>
            <p:cNvSpPr/>
            <p:nvPr/>
          </p:nvSpPr>
          <p:spPr bwMode="auto">
            <a:xfrm>
              <a:off x="3316" y="2644"/>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90" name="Freeform 176"/>
            <p:cNvSpPr/>
            <p:nvPr/>
          </p:nvSpPr>
          <p:spPr bwMode="auto">
            <a:xfrm>
              <a:off x="3340" y="2632"/>
              <a:ext cx="13" cy="12"/>
            </a:xfrm>
            <a:custGeom>
              <a:avLst/>
              <a:gdLst>
                <a:gd name="T0" fmla="*/ 13 w 13"/>
                <a:gd name="T1" fmla="*/ 12 h 12"/>
                <a:gd name="T2" fmla="*/ 13 w 13"/>
                <a:gd name="T3" fmla="*/ 12 h 12"/>
                <a:gd name="T4" fmla="*/ 13 w 13"/>
                <a:gd name="T5" fmla="*/ 12 h 12"/>
                <a:gd name="T6" fmla="*/ 13 w 13"/>
                <a:gd name="T7" fmla="*/ 12 h 12"/>
                <a:gd name="T8" fmla="*/ 13 w 13"/>
                <a:gd name="T9" fmla="*/ 12 h 12"/>
                <a:gd name="T10" fmla="*/ 13 w 13"/>
                <a:gd name="T11" fmla="*/ 12 h 12"/>
                <a:gd name="T12" fmla="*/ 13 w 13"/>
                <a:gd name="T13" fmla="*/ 0 h 12"/>
                <a:gd name="T14" fmla="*/ 13 w 13"/>
                <a:gd name="T15" fmla="*/ 0 h 12"/>
                <a:gd name="T16" fmla="*/ 13 w 13"/>
                <a:gd name="T17" fmla="*/ 0 h 12"/>
                <a:gd name="T18" fmla="*/ 13 w 13"/>
                <a:gd name="T19" fmla="*/ 0 h 12"/>
                <a:gd name="T20" fmla="*/ 13 w 13"/>
                <a:gd name="T21" fmla="*/ 0 h 12"/>
                <a:gd name="T22" fmla="*/ 13 w 13"/>
                <a:gd name="T23" fmla="*/ 0 h 12"/>
                <a:gd name="T24" fmla="*/ 13 w 13"/>
                <a:gd name="T25" fmla="*/ 0 h 12"/>
                <a:gd name="T26" fmla="*/ 13 w 13"/>
                <a:gd name="T27" fmla="*/ 0 h 12"/>
                <a:gd name="T28" fmla="*/ 13 w 13"/>
                <a:gd name="T29" fmla="*/ 0 h 12"/>
                <a:gd name="T30" fmla="*/ 13 w 13"/>
                <a:gd name="T31" fmla="*/ 0 h 12"/>
                <a:gd name="T32" fmla="*/ 13 w 13"/>
                <a:gd name="T33" fmla="*/ 0 h 12"/>
                <a:gd name="T34" fmla="*/ 13 w 13"/>
                <a:gd name="T35" fmla="*/ 0 h 12"/>
                <a:gd name="T36" fmla="*/ 13 w 13"/>
                <a:gd name="T37" fmla="*/ 0 h 12"/>
                <a:gd name="T38" fmla="*/ 0 w 13"/>
                <a:gd name="T39" fmla="*/ 0 h 12"/>
                <a:gd name="T40" fmla="*/ 0 w 13"/>
                <a:gd name="T41" fmla="*/ 0 h 12"/>
                <a:gd name="T42" fmla="*/ 0 w 13"/>
                <a:gd name="T43" fmla="*/ 0 h 12"/>
                <a:gd name="T44" fmla="*/ 0 w 13"/>
                <a:gd name="T45" fmla="*/ 0 h 12"/>
                <a:gd name="T46" fmla="*/ 0 w 13"/>
                <a:gd name="T47" fmla="*/ 0 h 12"/>
                <a:gd name="T48" fmla="*/ 0 w 13"/>
                <a:gd name="T49" fmla="*/ 12 h 12"/>
                <a:gd name="T50" fmla="*/ 13 w 13"/>
                <a:gd name="T51" fmla="*/ 12 h 12"/>
                <a:gd name="T52" fmla="*/ 13 w 13"/>
                <a:gd name="T53" fmla="*/ 12 h 12"/>
                <a:gd name="T54" fmla="*/ 13 w 13"/>
                <a:gd name="T55" fmla="*/ 12 h 1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3" h="12">
                  <a:moveTo>
                    <a:pt x="13" y="12"/>
                  </a:moveTo>
                  <a:lnTo>
                    <a:pt x="13" y="12"/>
                  </a:lnTo>
                  <a:lnTo>
                    <a:pt x="13" y="0"/>
                  </a:lnTo>
                  <a:lnTo>
                    <a:pt x="0" y="0"/>
                  </a:lnTo>
                  <a:lnTo>
                    <a:pt x="0" y="12"/>
                  </a:lnTo>
                  <a:lnTo>
                    <a:pt x="13" y="12"/>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91" name="Rectangle 177"/>
            <p:cNvSpPr>
              <a:spLocks noChangeArrowheads="1"/>
            </p:cNvSpPr>
            <p:nvPr/>
          </p:nvSpPr>
          <p:spPr bwMode="auto">
            <a:xfrm>
              <a:off x="3353" y="2644"/>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3792" name="Freeform 178"/>
            <p:cNvSpPr>
              <a:spLocks noEditPoints="1"/>
            </p:cNvSpPr>
            <p:nvPr/>
          </p:nvSpPr>
          <p:spPr bwMode="auto">
            <a:xfrm>
              <a:off x="3353"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93" name="Freeform 179"/>
            <p:cNvSpPr>
              <a:spLocks noEditPoints="1"/>
            </p:cNvSpPr>
            <p:nvPr/>
          </p:nvSpPr>
          <p:spPr bwMode="auto">
            <a:xfrm>
              <a:off x="3353"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94" name="Freeform 180"/>
            <p:cNvSpPr>
              <a:spLocks noEditPoints="1"/>
            </p:cNvSpPr>
            <p:nvPr/>
          </p:nvSpPr>
          <p:spPr bwMode="auto">
            <a:xfrm>
              <a:off x="3353"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95" name="Freeform 181"/>
            <p:cNvSpPr>
              <a:spLocks noEditPoints="1"/>
            </p:cNvSpPr>
            <p:nvPr/>
          </p:nvSpPr>
          <p:spPr bwMode="auto">
            <a:xfrm>
              <a:off x="3353" y="2632"/>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96" name="Freeform 182"/>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97" name="Freeform 183"/>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98" name="Freeform 184"/>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799" name="Freeform 185"/>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800" name="Freeform 186"/>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801" name="Freeform 187"/>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802" name="Freeform 188"/>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803" name="Freeform 189"/>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804" name="Freeform 190"/>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805" name="Freeform 191"/>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806" name="Freeform 192"/>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807" name="Freeform 193"/>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808" name="Freeform 194"/>
            <p:cNvSpPr>
              <a:spLocks noEditPoints="1"/>
            </p:cNvSpPr>
            <p:nvPr/>
          </p:nvSpPr>
          <p:spPr bwMode="auto">
            <a:xfrm>
              <a:off x="3340" y="2632"/>
              <a:ext cx="13" cy="1"/>
            </a:xfrm>
            <a:custGeom>
              <a:avLst/>
              <a:gdLst>
                <a:gd name="T0" fmla="*/ 13 w 13"/>
                <a:gd name="T1" fmla="*/ 0 h 1"/>
                <a:gd name="T2" fmla="*/ 0 w 13"/>
                <a:gd name="T3" fmla="*/ 0 h 1"/>
                <a:gd name="T4" fmla="*/ 13 w 13"/>
                <a:gd name="T5" fmla="*/ 0 h 1"/>
                <a:gd name="T6" fmla="*/ 13 w 13"/>
                <a:gd name="T7" fmla="*/ 0 h 1"/>
                <a:gd name="T8" fmla="*/ 13 w 13"/>
                <a:gd name="T9" fmla="*/ 0 h 1"/>
                <a:gd name="T10" fmla="*/ 13 w 13"/>
                <a:gd name="T11" fmla="*/ 0 h 1"/>
                <a:gd name="T12" fmla="*/ 13 w 13"/>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 h="1">
                  <a:moveTo>
                    <a:pt x="13" y="0"/>
                  </a:moveTo>
                  <a:lnTo>
                    <a:pt x="0" y="0"/>
                  </a:lnTo>
                  <a:lnTo>
                    <a:pt x="13" y="0"/>
                  </a:lnTo>
                  <a:close/>
                  <a:moveTo>
                    <a:pt x="13" y="0"/>
                  </a:moveTo>
                  <a:lnTo>
                    <a:pt x="13"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809" name="Freeform 195"/>
            <p:cNvSpPr>
              <a:spLocks noEditPoints="1"/>
            </p:cNvSpPr>
            <p:nvPr/>
          </p:nvSpPr>
          <p:spPr bwMode="auto">
            <a:xfrm>
              <a:off x="3340"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810" name="Freeform 196"/>
            <p:cNvSpPr>
              <a:spLocks noEditPoints="1"/>
            </p:cNvSpPr>
            <p:nvPr/>
          </p:nvSpPr>
          <p:spPr bwMode="auto">
            <a:xfrm>
              <a:off x="3340"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811" name="Freeform 197"/>
            <p:cNvSpPr>
              <a:spLocks noEditPoints="1"/>
            </p:cNvSpPr>
            <p:nvPr/>
          </p:nvSpPr>
          <p:spPr bwMode="auto">
            <a:xfrm>
              <a:off x="3340"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812" name="Freeform 198"/>
            <p:cNvSpPr>
              <a:spLocks noEditPoints="1"/>
            </p:cNvSpPr>
            <p:nvPr/>
          </p:nvSpPr>
          <p:spPr bwMode="auto">
            <a:xfrm>
              <a:off x="3340"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813" name="Freeform 199"/>
            <p:cNvSpPr>
              <a:spLocks noEditPoints="1"/>
            </p:cNvSpPr>
            <p:nvPr/>
          </p:nvSpPr>
          <p:spPr bwMode="auto">
            <a:xfrm>
              <a:off x="3340" y="2632"/>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814" name="Freeform 200"/>
            <p:cNvSpPr>
              <a:spLocks noEditPoints="1"/>
            </p:cNvSpPr>
            <p:nvPr/>
          </p:nvSpPr>
          <p:spPr bwMode="auto">
            <a:xfrm>
              <a:off x="3340" y="2644"/>
              <a:ext cx="13" cy="1"/>
            </a:xfrm>
            <a:custGeom>
              <a:avLst/>
              <a:gdLst>
                <a:gd name="T0" fmla="*/ 0 w 13"/>
                <a:gd name="T1" fmla="*/ 0 h 1"/>
                <a:gd name="T2" fmla="*/ 13 w 13"/>
                <a:gd name="T3" fmla="*/ 0 h 1"/>
                <a:gd name="T4" fmla="*/ 0 w 13"/>
                <a:gd name="T5" fmla="*/ 0 h 1"/>
                <a:gd name="T6" fmla="*/ 0 w 13"/>
                <a:gd name="T7" fmla="*/ 0 h 1"/>
                <a:gd name="T8" fmla="*/ 0 w 13"/>
                <a:gd name="T9" fmla="*/ 0 h 1"/>
                <a:gd name="T10" fmla="*/ 0 w 13"/>
                <a:gd name="T11" fmla="*/ 0 h 1"/>
                <a:gd name="T12" fmla="*/ 0 w 13"/>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 h="1">
                  <a:moveTo>
                    <a:pt x="0" y="0"/>
                  </a:moveTo>
                  <a:lnTo>
                    <a:pt x="13"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815" name="Freeform 201"/>
            <p:cNvSpPr>
              <a:spLocks noEditPoints="1"/>
            </p:cNvSpPr>
            <p:nvPr/>
          </p:nvSpPr>
          <p:spPr bwMode="auto">
            <a:xfrm>
              <a:off x="3353"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816" name="Freeform 202"/>
            <p:cNvSpPr/>
            <p:nvPr/>
          </p:nvSpPr>
          <p:spPr bwMode="auto">
            <a:xfrm>
              <a:off x="3353" y="2644"/>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817" name="Freeform 203"/>
            <p:cNvSpPr/>
            <p:nvPr/>
          </p:nvSpPr>
          <p:spPr bwMode="auto">
            <a:xfrm>
              <a:off x="3353" y="2632"/>
              <a:ext cx="1" cy="12"/>
            </a:xfrm>
            <a:custGeom>
              <a:avLst/>
              <a:gdLst>
                <a:gd name="T0" fmla="*/ 0 w 1"/>
                <a:gd name="T1" fmla="*/ 0 h 12"/>
                <a:gd name="T2" fmla="*/ 0 w 1"/>
                <a:gd name="T3" fmla="*/ 0 h 12"/>
                <a:gd name="T4" fmla="*/ 0 w 1"/>
                <a:gd name="T5" fmla="*/ 0 h 12"/>
                <a:gd name="T6" fmla="*/ 0 w 1"/>
                <a:gd name="T7" fmla="*/ 0 h 12"/>
                <a:gd name="T8" fmla="*/ 0 w 1"/>
                <a:gd name="T9" fmla="*/ 12 h 12"/>
                <a:gd name="T10" fmla="*/ 0 w 1"/>
                <a:gd name="T11" fmla="*/ 12 h 12"/>
                <a:gd name="T12" fmla="*/ 0 w 1"/>
                <a:gd name="T13" fmla="*/ 12 h 12"/>
                <a:gd name="T14" fmla="*/ 0 w 1"/>
                <a:gd name="T15" fmla="*/ 12 h 12"/>
                <a:gd name="T16" fmla="*/ 0 w 1"/>
                <a:gd name="T17" fmla="*/ 12 h 12"/>
                <a:gd name="T18" fmla="*/ 0 w 1"/>
                <a:gd name="T19" fmla="*/ 12 h 12"/>
                <a:gd name="T20" fmla="*/ 0 w 1"/>
                <a:gd name="T21" fmla="*/ 12 h 12"/>
                <a:gd name="T22" fmla="*/ 0 w 1"/>
                <a:gd name="T23" fmla="*/ 12 h 12"/>
                <a:gd name="T24" fmla="*/ 0 w 1"/>
                <a:gd name="T25" fmla="*/ 12 h 12"/>
                <a:gd name="T26" fmla="*/ 0 w 1"/>
                <a:gd name="T27" fmla="*/ 0 h 12"/>
                <a:gd name="T28" fmla="*/ 0 w 1"/>
                <a:gd name="T29" fmla="*/ 0 h 12"/>
                <a:gd name="T30" fmla="*/ 0 w 1"/>
                <a:gd name="T31" fmla="*/ 0 h 12"/>
                <a:gd name="T32" fmla="*/ 0 w 1"/>
                <a:gd name="T33" fmla="*/ 0 h 12"/>
                <a:gd name="T34" fmla="*/ 0 w 1"/>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 h="12">
                  <a:moveTo>
                    <a:pt x="0" y="0"/>
                  </a:moveTo>
                  <a:lnTo>
                    <a:pt x="0" y="0"/>
                  </a:lnTo>
                  <a:lnTo>
                    <a:pt x="0" y="1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818" name="Rectangle 204"/>
            <p:cNvSpPr>
              <a:spLocks noChangeArrowheads="1"/>
            </p:cNvSpPr>
            <p:nvPr/>
          </p:nvSpPr>
          <p:spPr bwMode="auto">
            <a:xfrm>
              <a:off x="3353" y="2632"/>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3819" name="Freeform 205"/>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820" name="Freeform 206"/>
            <p:cNvSpPr>
              <a:spLocks noEditPoints="1"/>
            </p:cNvSpPr>
            <p:nvPr/>
          </p:nvSpPr>
          <p:spPr bwMode="auto">
            <a:xfrm>
              <a:off x="3353" y="2632"/>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821" name="Freeform 207"/>
            <p:cNvSpPr>
              <a:spLocks noEditPoints="1"/>
            </p:cNvSpPr>
            <p:nvPr/>
          </p:nvSpPr>
          <p:spPr bwMode="auto">
            <a:xfrm>
              <a:off x="3353"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822" name="Freeform 208"/>
            <p:cNvSpPr>
              <a:spLocks noEditPoints="1"/>
            </p:cNvSpPr>
            <p:nvPr/>
          </p:nvSpPr>
          <p:spPr bwMode="auto">
            <a:xfrm>
              <a:off x="3353"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823" name="Freeform 209"/>
            <p:cNvSpPr>
              <a:spLocks noEditPoints="1"/>
            </p:cNvSpPr>
            <p:nvPr/>
          </p:nvSpPr>
          <p:spPr bwMode="auto">
            <a:xfrm>
              <a:off x="3353"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824" name="Freeform 210"/>
            <p:cNvSpPr>
              <a:spLocks noEditPoints="1"/>
            </p:cNvSpPr>
            <p:nvPr/>
          </p:nvSpPr>
          <p:spPr bwMode="auto">
            <a:xfrm>
              <a:off x="3353"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825" name="Freeform 211"/>
            <p:cNvSpPr>
              <a:spLocks noEditPoints="1"/>
            </p:cNvSpPr>
            <p:nvPr/>
          </p:nvSpPr>
          <p:spPr bwMode="auto">
            <a:xfrm>
              <a:off x="3353"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826" name="Freeform 212"/>
            <p:cNvSpPr>
              <a:spLocks noEditPoints="1"/>
            </p:cNvSpPr>
            <p:nvPr/>
          </p:nvSpPr>
          <p:spPr bwMode="auto">
            <a:xfrm>
              <a:off x="3353"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827" name="Freeform 213"/>
            <p:cNvSpPr>
              <a:spLocks noEditPoints="1"/>
            </p:cNvSpPr>
            <p:nvPr/>
          </p:nvSpPr>
          <p:spPr bwMode="auto">
            <a:xfrm>
              <a:off x="3353"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828" name="Freeform 214"/>
            <p:cNvSpPr>
              <a:spLocks noEditPoints="1"/>
            </p:cNvSpPr>
            <p:nvPr/>
          </p:nvSpPr>
          <p:spPr bwMode="auto">
            <a:xfrm>
              <a:off x="3353"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pSp>
      <p:grpSp>
        <p:nvGrpSpPr>
          <p:cNvPr id="31759" name="Group 215"/>
          <p:cNvGrpSpPr/>
          <p:nvPr/>
        </p:nvGrpSpPr>
        <p:grpSpPr bwMode="auto">
          <a:xfrm>
            <a:off x="5302250" y="3340100"/>
            <a:ext cx="117475" cy="20638"/>
            <a:chOff x="3340" y="2632"/>
            <a:chExt cx="74" cy="13"/>
          </a:xfrm>
        </p:grpSpPr>
        <p:sp>
          <p:nvSpPr>
            <p:cNvPr id="33429" name="Freeform 216"/>
            <p:cNvSpPr>
              <a:spLocks noEditPoints="1"/>
            </p:cNvSpPr>
            <p:nvPr/>
          </p:nvSpPr>
          <p:spPr bwMode="auto">
            <a:xfrm>
              <a:off x="3353" y="2632"/>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30" name="Freeform 217"/>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31" name="Freeform 218"/>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32" name="Freeform 219"/>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33" name="Freeform 220"/>
            <p:cNvSpPr/>
            <p:nvPr/>
          </p:nvSpPr>
          <p:spPr bwMode="auto">
            <a:xfrm>
              <a:off x="3353" y="2632"/>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34" name="Freeform 22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w 1"/>
                <a:gd name="T21" fmla="*/ 0 h 1"/>
                <a:gd name="T22" fmla="*/ 0 w 1"/>
                <a:gd name="T23" fmla="*/ 0 h 1"/>
                <a:gd name="T24" fmla="*/ 0 w 1"/>
                <a:gd name="T25" fmla="*/ 0 h 1"/>
                <a:gd name="T26" fmla="*/ 0 w 1"/>
                <a:gd name="T27" fmla="*/ 0 h 1"/>
                <a:gd name="T28" fmla="*/ 0 w 1"/>
                <a:gd name="T29" fmla="*/ 0 h 1"/>
                <a:gd name="T30" fmla="*/ 0 w 1"/>
                <a:gd name="T31" fmla="*/ 0 h 1"/>
                <a:gd name="T32" fmla="*/ 0 w 1"/>
                <a:gd name="T33" fmla="*/ 0 h 1"/>
                <a:gd name="T34" fmla="*/ 0 w 1"/>
                <a:gd name="T35" fmla="*/ 0 h 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35" name="Rectangle 222"/>
            <p:cNvSpPr>
              <a:spLocks noChangeArrowheads="1"/>
            </p:cNvSpPr>
            <p:nvPr/>
          </p:nvSpPr>
          <p:spPr bwMode="auto">
            <a:xfrm>
              <a:off x="3353" y="2632"/>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3436" name="Freeform 223"/>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37" name="Freeform 224"/>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38" name="Freeform 225"/>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39" name="Freeform 226"/>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40" name="Freeform 227"/>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41" name="Freeform 228"/>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42" name="Freeform 229"/>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43" name="Freeform 230"/>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44" name="Freeform 231"/>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45" name="Freeform 232"/>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46" name="Freeform 233"/>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47" name="Freeform 234"/>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48" name="Freeform 235"/>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49" name="Freeform 236"/>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50" name="Freeform 237"/>
            <p:cNvSpPr/>
            <p:nvPr/>
          </p:nvSpPr>
          <p:spPr bwMode="auto">
            <a:xfrm>
              <a:off x="3353" y="2632"/>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51" name="Freeform 238"/>
            <p:cNvSpPr/>
            <p:nvPr/>
          </p:nvSpPr>
          <p:spPr bwMode="auto">
            <a:xfrm>
              <a:off x="3340" y="2632"/>
              <a:ext cx="13" cy="1"/>
            </a:xfrm>
            <a:custGeom>
              <a:avLst/>
              <a:gdLst>
                <a:gd name="T0" fmla="*/ 0 w 13"/>
                <a:gd name="T1" fmla="*/ 0 h 1"/>
                <a:gd name="T2" fmla="*/ 0 w 13"/>
                <a:gd name="T3" fmla="*/ 0 h 1"/>
                <a:gd name="T4" fmla="*/ 0 w 13"/>
                <a:gd name="T5" fmla="*/ 0 h 1"/>
                <a:gd name="T6" fmla="*/ 0 w 13"/>
                <a:gd name="T7" fmla="*/ 0 h 1"/>
                <a:gd name="T8" fmla="*/ 13 w 13"/>
                <a:gd name="T9" fmla="*/ 0 h 1"/>
                <a:gd name="T10" fmla="*/ 13 w 13"/>
                <a:gd name="T11" fmla="*/ 0 h 1"/>
                <a:gd name="T12" fmla="*/ 13 w 13"/>
                <a:gd name="T13" fmla="*/ 0 h 1"/>
                <a:gd name="T14" fmla="*/ 13 w 13"/>
                <a:gd name="T15" fmla="*/ 0 h 1"/>
                <a:gd name="T16" fmla="*/ 13 w 13"/>
                <a:gd name="T17" fmla="*/ 0 h 1"/>
                <a:gd name="T18" fmla="*/ 13 w 13"/>
                <a:gd name="T19" fmla="*/ 0 h 1"/>
                <a:gd name="T20" fmla="*/ 13 w 13"/>
                <a:gd name="T21" fmla="*/ 0 h 1"/>
                <a:gd name="T22" fmla="*/ 0 w 13"/>
                <a:gd name="T23" fmla="*/ 0 h 1"/>
                <a:gd name="T24" fmla="*/ 0 w 13"/>
                <a:gd name="T25" fmla="*/ 0 h 1"/>
                <a:gd name="T26" fmla="*/ 0 w 13"/>
                <a:gd name="T27" fmla="*/ 0 h 1"/>
                <a:gd name="T28" fmla="*/ 0 w 13"/>
                <a:gd name="T29" fmla="*/ 0 h 1"/>
                <a:gd name="T30" fmla="*/ 0 w 13"/>
                <a:gd name="T31" fmla="*/ 0 h 1"/>
                <a:gd name="T32" fmla="*/ 0 w 13"/>
                <a:gd name="T33" fmla="*/ 0 h 1"/>
                <a:gd name="T34" fmla="*/ 0 w 13"/>
                <a:gd name="T35" fmla="*/ 0 h 1"/>
                <a:gd name="T36" fmla="*/ 0 w 13"/>
                <a:gd name="T37" fmla="*/ 0 h 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 h="1">
                  <a:moveTo>
                    <a:pt x="0" y="0"/>
                  </a:moveTo>
                  <a:lnTo>
                    <a:pt x="0" y="0"/>
                  </a:lnTo>
                  <a:lnTo>
                    <a:pt x="1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52" name="Rectangle 239"/>
            <p:cNvSpPr>
              <a:spLocks noChangeArrowheads="1"/>
            </p:cNvSpPr>
            <p:nvPr/>
          </p:nvSpPr>
          <p:spPr bwMode="auto">
            <a:xfrm>
              <a:off x="3340" y="2632"/>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3453" name="Freeform 240"/>
            <p:cNvSpPr>
              <a:spLocks noEditPoints="1"/>
            </p:cNvSpPr>
            <p:nvPr/>
          </p:nvSpPr>
          <p:spPr bwMode="auto">
            <a:xfrm>
              <a:off x="3340"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54" name="Freeform 241"/>
            <p:cNvSpPr>
              <a:spLocks noEditPoints="1"/>
            </p:cNvSpPr>
            <p:nvPr/>
          </p:nvSpPr>
          <p:spPr bwMode="auto">
            <a:xfrm>
              <a:off x="3340" y="2632"/>
              <a:ext cx="13" cy="1"/>
            </a:xfrm>
            <a:custGeom>
              <a:avLst/>
              <a:gdLst>
                <a:gd name="T0" fmla="*/ 0 w 13"/>
                <a:gd name="T1" fmla="*/ 0 h 1"/>
                <a:gd name="T2" fmla="*/ 13 w 13"/>
                <a:gd name="T3" fmla="*/ 0 h 1"/>
                <a:gd name="T4" fmla="*/ 0 w 13"/>
                <a:gd name="T5" fmla="*/ 0 h 1"/>
                <a:gd name="T6" fmla="*/ 0 w 13"/>
                <a:gd name="T7" fmla="*/ 0 h 1"/>
                <a:gd name="T8" fmla="*/ 0 w 13"/>
                <a:gd name="T9" fmla="*/ 0 h 1"/>
                <a:gd name="T10" fmla="*/ 0 w 13"/>
                <a:gd name="T11" fmla="*/ 0 h 1"/>
                <a:gd name="T12" fmla="*/ 0 w 13"/>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 h="1">
                  <a:moveTo>
                    <a:pt x="0" y="0"/>
                  </a:moveTo>
                  <a:lnTo>
                    <a:pt x="13"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55" name="Freeform 242"/>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56" name="Freeform 243"/>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57" name="Freeform 244"/>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58" name="Freeform 245"/>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59" name="Freeform 246"/>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60" name="Freeform 247"/>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61" name="Freeform 248"/>
            <p:cNvSpPr>
              <a:spLocks noEditPoints="1"/>
            </p:cNvSpPr>
            <p:nvPr/>
          </p:nvSpPr>
          <p:spPr bwMode="auto">
            <a:xfrm>
              <a:off x="3340" y="2632"/>
              <a:ext cx="13" cy="1"/>
            </a:xfrm>
            <a:custGeom>
              <a:avLst/>
              <a:gdLst>
                <a:gd name="T0" fmla="*/ 13 w 13"/>
                <a:gd name="T1" fmla="*/ 0 h 1"/>
                <a:gd name="T2" fmla="*/ 0 w 13"/>
                <a:gd name="T3" fmla="*/ 0 h 1"/>
                <a:gd name="T4" fmla="*/ 13 w 13"/>
                <a:gd name="T5" fmla="*/ 0 h 1"/>
                <a:gd name="T6" fmla="*/ 13 w 13"/>
                <a:gd name="T7" fmla="*/ 0 h 1"/>
                <a:gd name="T8" fmla="*/ 13 w 13"/>
                <a:gd name="T9" fmla="*/ 0 h 1"/>
                <a:gd name="T10" fmla="*/ 13 w 13"/>
                <a:gd name="T11" fmla="*/ 0 h 1"/>
                <a:gd name="T12" fmla="*/ 13 w 13"/>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 h="1">
                  <a:moveTo>
                    <a:pt x="13" y="0"/>
                  </a:moveTo>
                  <a:lnTo>
                    <a:pt x="0" y="0"/>
                  </a:lnTo>
                  <a:lnTo>
                    <a:pt x="13" y="0"/>
                  </a:lnTo>
                  <a:close/>
                  <a:moveTo>
                    <a:pt x="13" y="0"/>
                  </a:moveTo>
                  <a:lnTo>
                    <a:pt x="13"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62" name="Freeform 249"/>
            <p:cNvSpPr>
              <a:spLocks noEditPoints="1"/>
            </p:cNvSpPr>
            <p:nvPr/>
          </p:nvSpPr>
          <p:spPr bwMode="auto">
            <a:xfrm>
              <a:off x="3340"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63" name="Freeform 250"/>
            <p:cNvSpPr>
              <a:spLocks noEditPoints="1"/>
            </p:cNvSpPr>
            <p:nvPr/>
          </p:nvSpPr>
          <p:spPr bwMode="auto">
            <a:xfrm>
              <a:off x="3340"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64" name="Freeform 251"/>
            <p:cNvSpPr>
              <a:spLocks noEditPoints="1"/>
            </p:cNvSpPr>
            <p:nvPr/>
          </p:nvSpPr>
          <p:spPr bwMode="auto">
            <a:xfrm>
              <a:off x="3340"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65" name="Freeform 252"/>
            <p:cNvSpPr>
              <a:spLocks noEditPoints="1"/>
            </p:cNvSpPr>
            <p:nvPr/>
          </p:nvSpPr>
          <p:spPr bwMode="auto">
            <a:xfrm>
              <a:off x="3340"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66" name="Freeform 253"/>
            <p:cNvSpPr>
              <a:spLocks noEditPoints="1"/>
            </p:cNvSpPr>
            <p:nvPr/>
          </p:nvSpPr>
          <p:spPr bwMode="auto">
            <a:xfrm>
              <a:off x="3340"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67" name="Freeform 254"/>
            <p:cNvSpPr>
              <a:spLocks noEditPoints="1"/>
            </p:cNvSpPr>
            <p:nvPr/>
          </p:nvSpPr>
          <p:spPr bwMode="auto">
            <a:xfrm>
              <a:off x="3340"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68" name="Freeform 255"/>
            <p:cNvSpPr/>
            <p:nvPr/>
          </p:nvSpPr>
          <p:spPr bwMode="auto">
            <a:xfrm>
              <a:off x="3340" y="2632"/>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69" name="Freeform 256"/>
            <p:cNvSpPr/>
            <p:nvPr/>
          </p:nvSpPr>
          <p:spPr bwMode="auto">
            <a:xfrm>
              <a:off x="3340" y="2632"/>
              <a:ext cx="13" cy="12"/>
            </a:xfrm>
            <a:custGeom>
              <a:avLst/>
              <a:gdLst>
                <a:gd name="T0" fmla="*/ 13 w 13"/>
                <a:gd name="T1" fmla="*/ 12 h 12"/>
                <a:gd name="T2" fmla="*/ 13 w 13"/>
                <a:gd name="T3" fmla="*/ 12 h 12"/>
                <a:gd name="T4" fmla="*/ 13 w 13"/>
                <a:gd name="T5" fmla="*/ 12 h 12"/>
                <a:gd name="T6" fmla="*/ 13 w 13"/>
                <a:gd name="T7" fmla="*/ 12 h 12"/>
                <a:gd name="T8" fmla="*/ 0 w 13"/>
                <a:gd name="T9" fmla="*/ 0 h 12"/>
                <a:gd name="T10" fmla="*/ 0 w 13"/>
                <a:gd name="T11" fmla="*/ 0 h 12"/>
                <a:gd name="T12" fmla="*/ 0 w 13"/>
                <a:gd name="T13" fmla="*/ 0 h 12"/>
                <a:gd name="T14" fmla="*/ 0 w 13"/>
                <a:gd name="T15" fmla="*/ 0 h 12"/>
                <a:gd name="T16" fmla="*/ 0 w 13"/>
                <a:gd name="T17" fmla="*/ 12 h 12"/>
                <a:gd name="T18" fmla="*/ 13 w 13"/>
                <a:gd name="T19" fmla="*/ 12 h 12"/>
                <a:gd name="T20" fmla="*/ 13 w 13"/>
                <a:gd name="T21" fmla="*/ 12 h 12"/>
                <a:gd name="T22" fmla="*/ 13 w 13"/>
                <a:gd name="T23" fmla="*/ 12 h 12"/>
                <a:gd name="T24" fmla="*/ 13 w 13"/>
                <a:gd name="T25" fmla="*/ 12 h 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 h="12">
                  <a:moveTo>
                    <a:pt x="13" y="12"/>
                  </a:moveTo>
                  <a:lnTo>
                    <a:pt x="13" y="12"/>
                  </a:lnTo>
                  <a:lnTo>
                    <a:pt x="0" y="0"/>
                  </a:lnTo>
                  <a:lnTo>
                    <a:pt x="0" y="12"/>
                  </a:lnTo>
                  <a:lnTo>
                    <a:pt x="13"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70" name="Rectangle 257"/>
            <p:cNvSpPr>
              <a:spLocks noChangeArrowheads="1"/>
            </p:cNvSpPr>
            <p:nvPr/>
          </p:nvSpPr>
          <p:spPr bwMode="auto">
            <a:xfrm>
              <a:off x="3353" y="2644"/>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3471" name="Freeform 258"/>
            <p:cNvSpPr>
              <a:spLocks noEditPoints="1"/>
            </p:cNvSpPr>
            <p:nvPr/>
          </p:nvSpPr>
          <p:spPr bwMode="auto">
            <a:xfrm>
              <a:off x="3353"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72" name="Freeform 259"/>
            <p:cNvSpPr>
              <a:spLocks noEditPoints="1"/>
            </p:cNvSpPr>
            <p:nvPr/>
          </p:nvSpPr>
          <p:spPr bwMode="auto">
            <a:xfrm>
              <a:off x="3340" y="2632"/>
              <a:ext cx="13" cy="12"/>
            </a:xfrm>
            <a:custGeom>
              <a:avLst/>
              <a:gdLst>
                <a:gd name="T0" fmla="*/ 13 w 13"/>
                <a:gd name="T1" fmla="*/ 12 h 12"/>
                <a:gd name="T2" fmla="*/ 0 w 13"/>
                <a:gd name="T3" fmla="*/ 0 h 12"/>
                <a:gd name="T4" fmla="*/ 13 w 13"/>
                <a:gd name="T5" fmla="*/ 12 h 12"/>
                <a:gd name="T6" fmla="*/ 13 w 13"/>
                <a:gd name="T7" fmla="*/ 12 h 12"/>
                <a:gd name="T8" fmla="*/ 13 w 13"/>
                <a:gd name="T9" fmla="*/ 12 h 12"/>
                <a:gd name="T10" fmla="*/ 13 w 13"/>
                <a:gd name="T11" fmla="*/ 12 h 12"/>
                <a:gd name="T12" fmla="*/ 13 w 13"/>
                <a:gd name="T13" fmla="*/ 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 h="12">
                  <a:moveTo>
                    <a:pt x="13" y="12"/>
                  </a:moveTo>
                  <a:lnTo>
                    <a:pt x="0" y="0"/>
                  </a:lnTo>
                  <a:lnTo>
                    <a:pt x="13" y="12"/>
                  </a:lnTo>
                  <a:close/>
                  <a:moveTo>
                    <a:pt x="13" y="12"/>
                  </a:moveTo>
                  <a:lnTo>
                    <a:pt x="13"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73" name="Freeform 260"/>
            <p:cNvSpPr>
              <a:spLocks noEditPoints="1"/>
            </p:cNvSpPr>
            <p:nvPr/>
          </p:nvSpPr>
          <p:spPr bwMode="auto">
            <a:xfrm>
              <a:off x="3340"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74" name="Freeform 261"/>
            <p:cNvSpPr>
              <a:spLocks noEditPoints="1"/>
            </p:cNvSpPr>
            <p:nvPr/>
          </p:nvSpPr>
          <p:spPr bwMode="auto">
            <a:xfrm>
              <a:off x="3340"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75" name="Freeform 262"/>
            <p:cNvSpPr>
              <a:spLocks noEditPoints="1"/>
            </p:cNvSpPr>
            <p:nvPr/>
          </p:nvSpPr>
          <p:spPr bwMode="auto">
            <a:xfrm>
              <a:off x="3340"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76" name="Freeform 263"/>
            <p:cNvSpPr>
              <a:spLocks noEditPoints="1"/>
            </p:cNvSpPr>
            <p:nvPr/>
          </p:nvSpPr>
          <p:spPr bwMode="auto">
            <a:xfrm>
              <a:off x="3340" y="2632"/>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77" name="Freeform 264"/>
            <p:cNvSpPr>
              <a:spLocks noEditPoints="1"/>
            </p:cNvSpPr>
            <p:nvPr/>
          </p:nvSpPr>
          <p:spPr bwMode="auto">
            <a:xfrm>
              <a:off x="3340" y="2644"/>
              <a:ext cx="13" cy="1"/>
            </a:xfrm>
            <a:custGeom>
              <a:avLst/>
              <a:gdLst>
                <a:gd name="T0" fmla="*/ 0 w 13"/>
                <a:gd name="T1" fmla="*/ 0 h 1"/>
                <a:gd name="T2" fmla="*/ 13 w 13"/>
                <a:gd name="T3" fmla="*/ 0 h 1"/>
                <a:gd name="T4" fmla="*/ 0 w 13"/>
                <a:gd name="T5" fmla="*/ 0 h 1"/>
                <a:gd name="T6" fmla="*/ 0 w 13"/>
                <a:gd name="T7" fmla="*/ 0 h 1"/>
                <a:gd name="T8" fmla="*/ 0 w 13"/>
                <a:gd name="T9" fmla="*/ 0 h 1"/>
                <a:gd name="T10" fmla="*/ 0 w 13"/>
                <a:gd name="T11" fmla="*/ 0 h 1"/>
                <a:gd name="T12" fmla="*/ 0 w 13"/>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 h="1">
                  <a:moveTo>
                    <a:pt x="0" y="0"/>
                  </a:moveTo>
                  <a:lnTo>
                    <a:pt x="13"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78" name="Freeform 265"/>
            <p:cNvSpPr>
              <a:spLocks noEditPoints="1"/>
            </p:cNvSpPr>
            <p:nvPr/>
          </p:nvSpPr>
          <p:spPr bwMode="auto">
            <a:xfrm>
              <a:off x="3353"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79" name="Freeform 266"/>
            <p:cNvSpPr>
              <a:spLocks noEditPoints="1"/>
            </p:cNvSpPr>
            <p:nvPr/>
          </p:nvSpPr>
          <p:spPr bwMode="auto">
            <a:xfrm>
              <a:off x="3353"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80" name="Freeform 267"/>
            <p:cNvSpPr/>
            <p:nvPr/>
          </p:nvSpPr>
          <p:spPr bwMode="auto">
            <a:xfrm>
              <a:off x="3353" y="2644"/>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81" name="Freeform 268"/>
            <p:cNvSpPr/>
            <p:nvPr/>
          </p:nvSpPr>
          <p:spPr bwMode="auto">
            <a:xfrm>
              <a:off x="3377" y="2632"/>
              <a:ext cx="12" cy="12"/>
            </a:xfrm>
            <a:custGeom>
              <a:avLst/>
              <a:gdLst>
                <a:gd name="T0" fmla="*/ 0 w 12"/>
                <a:gd name="T1" fmla="*/ 12 h 12"/>
                <a:gd name="T2" fmla="*/ 0 w 12"/>
                <a:gd name="T3" fmla="*/ 12 h 12"/>
                <a:gd name="T4" fmla="*/ 0 w 12"/>
                <a:gd name="T5" fmla="*/ 12 h 12"/>
                <a:gd name="T6" fmla="*/ 12 w 12"/>
                <a:gd name="T7" fmla="*/ 12 h 12"/>
                <a:gd name="T8" fmla="*/ 12 w 12"/>
                <a:gd name="T9" fmla="*/ 12 h 12"/>
                <a:gd name="T10" fmla="*/ 12 w 12"/>
                <a:gd name="T11" fmla="*/ 12 h 12"/>
                <a:gd name="T12" fmla="*/ 12 w 12"/>
                <a:gd name="T13" fmla="*/ 0 h 12"/>
                <a:gd name="T14" fmla="*/ 12 w 12"/>
                <a:gd name="T15" fmla="*/ 0 h 12"/>
                <a:gd name="T16" fmla="*/ 12 w 12"/>
                <a:gd name="T17" fmla="*/ 0 h 12"/>
                <a:gd name="T18" fmla="*/ 12 w 12"/>
                <a:gd name="T19" fmla="*/ 0 h 12"/>
                <a:gd name="T20" fmla="*/ 12 w 12"/>
                <a:gd name="T21" fmla="*/ 0 h 12"/>
                <a:gd name="T22" fmla="*/ 12 w 12"/>
                <a:gd name="T23" fmla="*/ 0 h 12"/>
                <a:gd name="T24" fmla="*/ 12 w 12"/>
                <a:gd name="T25" fmla="*/ 0 h 12"/>
                <a:gd name="T26" fmla="*/ 12 w 12"/>
                <a:gd name="T27" fmla="*/ 0 h 12"/>
                <a:gd name="T28" fmla="*/ 0 w 12"/>
                <a:gd name="T29" fmla="*/ 0 h 12"/>
                <a:gd name="T30" fmla="*/ 0 w 12"/>
                <a:gd name="T31" fmla="*/ 0 h 12"/>
                <a:gd name="T32" fmla="*/ 0 w 12"/>
                <a:gd name="T33" fmla="*/ 0 h 12"/>
                <a:gd name="T34" fmla="*/ 0 w 12"/>
                <a:gd name="T35" fmla="*/ 0 h 12"/>
                <a:gd name="T36" fmla="*/ 0 w 12"/>
                <a:gd name="T37" fmla="*/ 0 h 12"/>
                <a:gd name="T38" fmla="*/ 0 w 12"/>
                <a:gd name="T39" fmla="*/ 0 h 12"/>
                <a:gd name="T40" fmla="*/ 0 w 12"/>
                <a:gd name="T41" fmla="*/ 0 h 12"/>
                <a:gd name="T42" fmla="*/ 0 w 12"/>
                <a:gd name="T43" fmla="*/ 0 h 12"/>
                <a:gd name="T44" fmla="*/ 0 w 12"/>
                <a:gd name="T45" fmla="*/ 0 h 12"/>
                <a:gd name="T46" fmla="*/ 0 w 12"/>
                <a:gd name="T47" fmla="*/ 0 h 12"/>
                <a:gd name="T48" fmla="*/ 0 w 12"/>
                <a:gd name="T49" fmla="*/ 0 h 12"/>
                <a:gd name="T50" fmla="*/ 0 w 12"/>
                <a:gd name="T51" fmla="*/ 0 h 12"/>
                <a:gd name="T52" fmla="*/ 0 w 12"/>
                <a:gd name="T53" fmla="*/ 12 h 12"/>
                <a:gd name="T54" fmla="*/ 0 w 12"/>
                <a:gd name="T55" fmla="*/ 12 h 12"/>
                <a:gd name="T56" fmla="*/ 0 w 12"/>
                <a:gd name="T57" fmla="*/ 12 h 12"/>
                <a:gd name="T58" fmla="*/ 0 w 12"/>
                <a:gd name="T59" fmla="*/ 12 h 1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 h="12">
                  <a:moveTo>
                    <a:pt x="0" y="12"/>
                  </a:moveTo>
                  <a:lnTo>
                    <a:pt x="0" y="12"/>
                  </a:lnTo>
                  <a:lnTo>
                    <a:pt x="12" y="12"/>
                  </a:lnTo>
                  <a:lnTo>
                    <a:pt x="12" y="0"/>
                  </a:lnTo>
                  <a:lnTo>
                    <a:pt x="0" y="0"/>
                  </a:lnTo>
                  <a:lnTo>
                    <a:pt x="0" y="12"/>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82" name="Rectangle 269"/>
            <p:cNvSpPr>
              <a:spLocks noChangeArrowheads="1"/>
            </p:cNvSpPr>
            <p:nvPr/>
          </p:nvSpPr>
          <p:spPr bwMode="auto">
            <a:xfrm>
              <a:off x="3377" y="2644"/>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3483" name="Freeform 270"/>
            <p:cNvSpPr>
              <a:spLocks noEditPoints="1"/>
            </p:cNvSpPr>
            <p:nvPr/>
          </p:nvSpPr>
          <p:spPr bwMode="auto">
            <a:xfrm>
              <a:off x="3377"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84" name="Freeform 271"/>
            <p:cNvSpPr>
              <a:spLocks noEditPoints="1"/>
            </p:cNvSpPr>
            <p:nvPr/>
          </p:nvSpPr>
          <p:spPr bwMode="auto">
            <a:xfrm>
              <a:off x="3377" y="2644"/>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85" name="Freeform 272"/>
            <p:cNvSpPr>
              <a:spLocks noEditPoints="1"/>
            </p:cNvSpPr>
            <p:nvPr/>
          </p:nvSpPr>
          <p:spPr bwMode="auto">
            <a:xfrm>
              <a:off x="3389"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86" name="Freeform 273"/>
            <p:cNvSpPr>
              <a:spLocks noEditPoints="1"/>
            </p:cNvSpPr>
            <p:nvPr/>
          </p:nvSpPr>
          <p:spPr bwMode="auto">
            <a:xfrm>
              <a:off x="3389"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87" name="Freeform 274"/>
            <p:cNvSpPr>
              <a:spLocks noEditPoints="1"/>
            </p:cNvSpPr>
            <p:nvPr/>
          </p:nvSpPr>
          <p:spPr bwMode="auto">
            <a:xfrm>
              <a:off x="3389" y="2632"/>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88" name="Freeform 275"/>
            <p:cNvSpPr>
              <a:spLocks noEditPoints="1"/>
            </p:cNvSpPr>
            <p:nvPr/>
          </p:nvSpPr>
          <p:spPr bwMode="auto">
            <a:xfrm>
              <a:off x="3389"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89" name="Freeform 276"/>
            <p:cNvSpPr>
              <a:spLocks noEditPoints="1"/>
            </p:cNvSpPr>
            <p:nvPr/>
          </p:nvSpPr>
          <p:spPr bwMode="auto">
            <a:xfrm>
              <a:off x="3389"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90" name="Freeform 277"/>
            <p:cNvSpPr>
              <a:spLocks noEditPoints="1"/>
            </p:cNvSpPr>
            <p:nvPr/>
          </p:nvSpPr>
          <p:spPr bwMode="auto">
            <a:xfrm>
              <a:off x="3389"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91" name="Freeform 278"/>
            <p:cNvSpPr>
              <a:spLocks noEditPoints="1"/>
            </p:cNvSpPr>
            <p:nvPr/>
          </p:nvSpPr>
          <p:spPr bwMode="auto">
            <a:xfrm>
              <a:off x="3389"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92" name="Freeform 279"/>
            <p:cNvSpPr>
              <a:spLocks noEditPoints="1"/>
            </p:cNvSpPr>
            <p:nvPr/>
          </p:nvSpPr>
          <p:spPr bwMode="auto">
            <a:xfrm>
              <a:off x="3389"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93" name="Freeform 280"/>
            <p:cNvSpPr>
              <a:spLocks noEditPoints="1"/>
            </p:cNvSpPr>
            <p:nvPr/>
          </p:nvSpPr>
          <p:spPr bwMode="auto">
            <a:xfrm>
              <a:off x="3389"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94" name="Freeform 281"/>
            <p:cNvSpPr>
              <a:spLocks noEditPoints="1"/>
            </p:cNvSpPr>
            <p:nvPr/>
          </p:nvSpPr>
          <p:spPr bwMode="auto">
            <a:xfrm>
              <a:off x="3389"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95" name="Freeform 282"/>
            <p:cNvSpPr>
              <a:spLocks noEditPoints="1"/>
            </p:cNvSpPr>
            <p:nvPr/>
          </p:nvSpPr>
          <p:spPr bwMode="auto">
            <a:xfrm>
              <a:off x="3377" y="2632"/>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96" name="Freeform 283"/>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97" name="Freeform 284"/>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98" name="Freeform 285"/>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99" name="Freeform 286"/>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00" name="Freeform 287"/>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01" name="Freeform 288"/>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02" name="Freeform 289"/>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03" name="Freeform 290"/>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04" name="Freeform 291"/>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05" name="Freeform 292"/>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06" name="Freeform 293"/>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07" name="Freeform 294"/>
            <p:cNvSpPr>
              <a:spLocks noEditPoints="1"/>
            </p:cNvSpPr>
            <p:nvPr/>
          </p:nvSpPr>
          <p:spPr bwMode="auto">
            <a:xfrm>
              <a:off x="3377" y="2632"/>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08" name="Freeform 295"/>
            <p:cNvSpPr>
              <a:spLocks noEditPoints="1"/>
            </p:cNvSpPr>
            <p:nvPr/>
          </p:nvSpPr>
          <p:spPr bwMode="auto">
            <a:xfrm>
              <a:off x="3377"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09" name="Freeform 296"/>
            <p:cNvSpPr>
              <a:spLocks noEditPoints="1"/>
            </p:cNvSpPr>
            <p:nvPr/>
          </p:nvSpPr>
          <p:spPr bwMode="auto">
            <a:xfrm>
              <a:off x="3377"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10" name="Freeform 297"/>
            <p:cNvSpPr/>
            <p:nvPr/>
          </p:nvSpPr>
          <p:spPr bwMode="auto">
            <a:xfrm>
              <a:off x="3377" y="2644"/>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11" name="Freeform 298"/>
            <p:cNvSpPr/>
            <p:nvPr/>
          </p:nvSpPr>
          <p:spPr bwMode="auto">
            <a:xfrm>
              <a:off x="3377" y="2632"/>
              <a:ext cx="12" cy="12"/>
            </a:xfrm>
            <a:custGeom>
              <a:avLst/>
              <a:gdLst>
                <a:gd name="T0" fmla="*/ 12 w 12"/>
                <a:gd name="T1" fmla="*/ 0 h 12"/>
                <a:gd name="T2" fmla="*/ 12 w 12"/>
                <a:gd name="T3" fmla="*/ 0 h 12"/>
                <a:gd name="T4" fmla="*/ 12 w 12"/>
                <a:gd name="T5" fmla="*/ 0 h 12"/>
                <a:gd name="T6" fmla="*/ 12 w 12"/>
                <a:gd name="T7" fmla="*/ 0 h 12"/>
                <a:gd name="T8" fmla="*/ 12 w 12"/>
                <a:gd name="T9" fmla="*/ 0 h 12"/>
                <a:gd name="T10" fmla="*/ 12 w 12"/>
                <a:gd name="T11" fmla="*/ 12 h 12"/>
                <a:gd name="T12" fmla="*/ 0 w 12"/>
                <a:gd name="T13" fmla="*/ 12 h 12"/>
                <a:gd name="T14" fmla="*/ 0 w 12"/>
                <a:gd name="T15" fmla="*/ 12 h 12"/>
                <a:gd name="T16" fmla="*/ 0 w 12"/>
                <a:gd name="T17" fmla="*/ 12 h 12"/>
                <a:gd name="T18" fmla="*/ 0 w 12"/>
                <a:gd name="T19" fmla="*/ 12 h 12"/>
                <a:gd name="T20" fmla="*/ 0 w 12"/>
                <a:gd name="T21" fmla="*/ 12 h 12"/>
                <a:gd name="T22" fmla="*/ 0 w 12"/>
                <a:gd name="T23" fmla="*/ 12 h 12"/>
                <a:gd name="T24" fmla="*/ 12 w 12"/>
                <a:gd name="T25" fmla="*/ 12 h 12"/>
                <a:gd name="T26" fmla="*/ 12 w 12"/>
                <a:gd name="T27" fmla="*/ 12 h 12"/>
                <a:gd name="T28" fmla="*/ 12 w 12"/>
                <a:gd name="T29" fmla="*/ 12 h 12"/>
                <a:gd name="T30" fmla="*/ 12 w 12"/>
                <a:gd name="T31" fmla="*/ 0 h 12"/>
                <a:gd name="T32" fmla="*/ 12 w 12"/>
                <a:gd name="T33" fmla="*/ 0 h 12"/>
                <a:gd name="T34" fmla="*/ 12 w 12"/>
                <a:gd name="T35" fmla="*/ 0 h 12"/>
                <a:gd name="T36" fmla="*/ 12 w 12"/>
                <a:gd name="T37" fmla="*/ 0 h 12"/>
                <a:gd name="T38" fmla="*/ 12 w 12"/>
                <a:gd name="T39" fmla="*/ 0 h 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 h="12">
                  <a:moveTo>
                    <a:pt x="12" y="0"/>
                  </a:moveTo>
                  <a:lnTo>
                    <a:pt x="12" y="0"/>
                  </a:lnTo>
                  <a:lnTo>
                    <a:pt x="12" y="12"/>
                  </a:lnTo>
                  <a:lnTo>
                    <a:pt x="0" y="12"/>
                  </a:lnTo>
                  <a:lnTo>
                    <a:pt x="12" y="12"/>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12" name="Rectangle 299"/>
            <p:cNvSpPr>
              <a:spLocks noChangeArrowheads="1"/>
            </p:cNvSpPr>
            <p:nvPr/>
          </p:nvSpPr>
          <p:spPr bwMode="auto">
            <a:xfrm>
              <a:off x="3389" y="2632"/>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3513" name="Freeform 300"/>
            <p:cNvSpPr>
              <a:spLocks noEditPoints="1"/>
            </p:cNvSpPr>
            <p:nvPr/>
          </p:nvSpPr>
          <p:spPr bwMode="auto">
            <a:xfrm>
              <a:off x="3389"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14" name="Freeform 301"/>
            <p:cNvSpPr>
              <a:spLocks noEditPoints="1"/>
            </p:cNvSpPr>
            <p:nvPr/>
          </p:nvSpPr>
          <p:spPr bwMode="auto">
            <a:xfrm>
              <a:off x="3389"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15" name="Freeform 302"/>
            <p:cNvSpPr>
              <a:spLocks noEditPoints="1"/>
            </p:cNvSpPr>
            <p:nvPr/>
          </p:nvSpPr>
          <p:spPr bwMode="auto">
            <a:xfrm>
              <a:off x="3389" y="2632"/>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16" name="Freeform 303"/>
            <p:cNvSpPr>
              <a:spLocks noEditPoints="1"/>
            </p:cNvSpPr>
            <p:nvPr/>
          </p:nvSpPr>
          <p:spPr bwMode="auto">
            <a:xfrm>
              <a:off x="3377" y="2644"/>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17" name="Freeform 304"/>
            <p:cNvSpPr>
              <a:spLocks noEditPoints="1"/>
            </p:cNvSpPr>
            <p:nvPr/>
          </p:nvSpPr>
          <p:spPr bwMode="auto">
            <a:xfrm>
              <a:off x="3377"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18" name="Freeform 305"/>
            <p:cNvSpPr>
              <a:spLocks noEditPoints="1"/>
            </p:cNvSpPr>
            <p:nvPr/>
          </p:nvSpPr>
          <p:spPr bwMode="auto">
            <a:xfrm>
              <a:off x="3377"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19" name="Freeform 306"/>
            <p:cNvSpPr>
              <a:spLocks noEditPoints="1"/>
            </p:cNvSpPr>
            <p:nvPr/>
          </p:nvSpPr>
          <p:spPr bwMode="auto">
            <a:xfrm>
              <a:off x="3377"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20" name="Freeform 307"/>
            <p:cNvSpPr>
              <a:spLocks noEditPoints="1"/>
            </p:cNvSpPr>
            <p:nvPr/>
          </p:nvSpPr>
          <p:spPr bwMode="auto">
            <a:xfrm>
              <a:off x="3377"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21" name="Freeform 308"/>
            <p:cNvSpPr>
              <a:spLocks noEditPoints="1"/>
            </p:cNvSpPr>
            <p:nvPr/>
          </p:nvSpPr>
          <p:spPr bwMode="auto">
            <a:xfrm>
              <a:off x="3377"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22" name="Freeform 309"/>
            <p:cNvSpPr>
              <a:spLocks noEditPoints="1"/>
            </p:cNvSpPr>
            <p:nvPr/>
          </p:nvSpPr>
          <p:spPr bwMode="auto">
            <a:xfrm>
              <a:off x="3377" y="2644"/>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23" name="Freeform 310"/>
            <p:cNvSpPr>
              <a:spLocks noEditPoints="1"/>
            </p:cNvSpPr>
            <p:nvPr/>
          </p:nvSpPr>
          <p:spPr bwMode="auto">
            <a:xfrm>
              <a:off x="3389"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24" name="Freeform 311"/>
            <p:cNvSpPr>
              <a:spLocks noEditPoints="1"/>
            </p:cNvSpPr>
            <p:nvPr/>
          </p:nvSpPr>
          <p:spPr bwMode="auto">
            <a:xfrm>
              <a:off x="3389"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25" name="Freeform 312"/>
            <p:cNvSpPr>
              <a:spLocks noEditPoints="1"/>
            </p:cNvSpPr>
            <p:nvPr/>
          </p:nvSpPr>
          <p:spPr bwMode="auto">
            <a:xfrm>
              <a:off x="3389" y="2632"/>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26" name="Freeform 313"/>
            <p:cNvSpPr>
              <a:spLocks noEditPoints="1"/>
            </p:cNvSpPr>
            <p:nvPr/>
          </p:nvSpPr>
          <p:spPr bwMode="auto">
            <a:xfrm>
              <a:off x="3389"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27" name="Freeform 314"/>
            <p:cNvSpPr>
              <a:spLocks noEditPoints="1"/>
            </p:cNvSpPr>
            <p:nvPr/>
          </p:nvSpPr>
          <p:spPr bwMode="auto">
            <a:xfrm>
              <a:off x="3389"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28" name="Freeform 315"/>
            <p:cNvSpPr>
              <a:spLocks noEditPoints="1"/>
            </p:cNvSpPr>
            <p:nvPr/>
          </p:nvSpPr>
          <p:spPr bwMode="auto">
            <a:xfrm>
              <a:off x="3389"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29" name="Freeform 316"/>
            <p:cNvSpPr/>
            <p:nvPr/>
          </p:nvSpPr>
          <p:spPr bwMode="auto">
            <a:xfrm>
              <a:off x="3389" y="2632"/>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30" name="Freeform 317"/>
            <p:cNvSpPr/>
            <p:nvPr/>
          </p:nvSpPr>
          <p:spPr bwMode="auto">
            <a:xfrm>
              <a:off x="3377" y="2632"/>
              <a:ext cx="12" cy="1"/>
            </a:xfrm>
            <a:custGeom>
              <a:avLst/>
              <a:gdLst>
                <a:gd name="T0" fmla="*/ 0 w 12"/>
                <a:gd name="T1" fmla="*/ 0 h 1"/>
                <a:gd name="T2" fmla="*/ 0 w 12"/>
                <a:gd name="T3" fmla="*/ 0 h 1"/>
                <a:gd name="T4" fmla="*/ 0 w 12"/>
                <a:gd name="T5" fmla="*/ 0 h 1"/>
                <a:gd name="T6" fmla="*/ 0 w 12"/>
                <a:gd name="T7" fmla="*/ 0 h 1"/>
                <a:gd name="T8" fmla="*/ 12 w 12"/>
                <a:gd name="T9" fmla="*/ 0 h 1"/>
                <a:gd name="T10" fmla="*/ 12 w 12"/>
                <a:gd name="T11" fmla="*/ 0 h 1"/>
                <a:gd name="T12" fmla="*/ 12 w 12"/>
                <a:gd name="T13" fmla="*/ 0 h 1"/>
                <a:gd name="T14" fmla="*/ 12 w 12"/>
                <a:gd name="T15" fmla="*/ 0 h 1"/>
                <a:gd name="T16" fmla="*/ 12 w 12"/>
                <a:gd name="T17" fmla="*/ 0 h 1"/>
                <a:gd name="T18" fmla="*/ 12 w 12"/>
                <a:gd name="T19" fmla="*/ 0 h 1"/>
                <a:gd name="T20" fmla="*/ 12 w 12"/>
                <a:gd name="T21" fmla="*/ 0 h 1"/>
                <a:gd name="T22" fmla="*/ 12 w 12"/>
                <a:gd name="T23" fmla="*/ 0 h 1"/>
                <a:gd name="T24" fmla="*/ 12 w 12"/>
                <a:gd name="T25" fmla="*/ 0 h 1"/>
                <a:gd name="T26" fmla="*/ 12 w 12"/>
                <a:gd name="T27" fmla="*/ 0 h 1"/>
                <a:gd name="T28" fmla="*/ 12 w 12"/>
                <a:gd name="T29" fmla="*/ 0 h 1"/>
                <a:gd name="T30" fmla="*/ 0 w 12"/>
                <a:gd name="T31" fmla="*/ 0 h 1"/>
                <a:gd name="T32" fmla="*/ 0 w 12"/>
                <a:gd name="T33" fmla="*/ 0 h 1"/>
                <a:gd name="T34" fmla="*/ 0 w 12"/>
                <a:gd name="T35" fmla="*/ 0 h 1"/>
                <a:gd name="T36" fmla="*/ 0 w 12"/>
                <a:gd name="T37" fmla="*/ 0 h 1"/>
                <a:gd name="T38" fmla="*/ 0 w 12"/>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 h="1">
                  <a:moveTo>
                    <a:pt x="0" y="0"/>
                  </a:moveTo>
                  <a:lnTo>
                    <a:pt x="0" y="0"/>
                  </a:lnTo>
                  <a:lnTo>
                    <a:pt x="1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31" name="Rectangle 318"/>
            <p:cNvSpPr>
              <a:spLocks noChangeArrowheads="1"/>
            </p:cNvSpPr>
            <p:nvPr/>
          </p:nvSpPr>
          <p:spPr bwMode="auto">
            <a:xfrm>
              <a:off x="3377" y="2632"/>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3532" name="Freeform 319"/>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33" name="Freeform 320"/>
            <p:cNvSpPr>
              <a:spLocks noEditPoints="1"/>
            </p:cNvSpPr>
            <p:nvPr/>
          </p:nvSpPr>
          <p:spPr bwMode="auto">
            <a:xfrm>
              <a:off x="3377" y="2632"/>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34" name="Freeform 321"/>
            <p:cNvSpPr>
              <a:spLocks noEditPoints="1"/>
            </p:cNvSpPr>
            <p:nvPr/>
          </p:nvSpPr>
          <p:spPr bwMode="auto">
            <a:xfrm>
              <a:off x="3389"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35" name="Freeform 322"/>
            <p:cNvSpPr>
              <a:spLocks noEditPoints="1"/>
            </p:cNvSpPr>
            <p:nvPr/>
          </p:nvSpPr>
          <p:spPr bwMode="auto">
            <a:xfrm>
              <a:off x="3389"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36" name="Freeform 323"/>
            <p:cNvSpPr>
              <a:spLocks noEditPoints="1"/>
            </p:cNvSpPr>
            <p:nvPr/>
          </p:nvSpPr>
          <p:spPr bwMode="auto">
            <a:xfrm>
              <a:off x="3389"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37" name="Freeform 324"/>
            <p:cNvSpPr>
              <a:spLocks noEditPoints="1"/>
            </p:cNvSpPr>
            <p:nvPr/>
          </p:nvSpPr>
          <p:spPr bwMode="auto">
            <a:xfrm>
              <a:off x="3389"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38" name="Freeform 325"/>
            <p:cNvSpPr>
              <a:spLocks noEditPoints="1"/>
            </p:cNvSpPr>
            <p:nvPr/>
          </p:nvSpPr>
          <p:spPr bwMode="auto">
            <a:xfrm>
              <a:off x="3389"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39" name="Freeform 326"/>
            <p:cNvSpPr>
              <a:spLocks noEditPoints="1"/>
            </p:cNvSpPr>
            <p:nvPr/>
          </p:nvSpPr>
          <p:spPr bwMode="auto">
            <a:xfrm>
              <a:off x="3389"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40" name="Freeform 327"/>
            <p:cNvSpPr>
              <a:spLocks noEditPoints="1"/>
            </p:cNvSpPr>
            <p:nvPr/>
          </p:nvSpPr>
          <p:spPr bwMode="auto">
            <a:xfrm>
              <a:off x="3389"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41" name="Freeform 328"/>
            <p:cNvSpPr>
              <a:spLocks noEditPoints="1"/>
            </p:cNvSpPr>
            <p:nvPr/>
          </p:nvSpPr>
          <p:spPr bwMode="auto">
            <a:xfrm>
              <a:off x="3389"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42" name="Freeform 329"/>
            <p:cNvSpPr>
              <a:spLocks noEditPoints="1"/>
            </p:cNvSpPr>
            <p:nvPr/>
          </p:nvSpPr>
          <p:spPr bwMode="auto">
            <a:xfrm>
              <a:off x="3389"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43" name="Freeform 330"/>
            <p:cNvSpPr>
              <a:spLocks noEditPoints="1"/>
            </p:cNvSpPr>
            <p:nvPr/>
          </p:nvSpPr>
          <p:spPr bwMode="auto">
            <a:xfrm>
              <a:off x="3389"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44" name="Freeform 331"/>
            <p:cNvSpPr>
              <a:spLocks noEditPoints="1"/>
            </p:cNvSpPr>
            <p:nvPr/>
          </p:nvSpPr>
          <p:spPr bwMode="auto">
            <a:xfrm>
              <a:off x="3377" y="2632"/>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45" name="Freeform 332"/>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46" name="Freeform 333"/>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47" name="Freeform 334"/>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48" name="Freeform 335"/>
            <p:cNvSpPr/>
            <p:nvPr/>
          </p:nvSpPr>
          <p:spPr bwMode="auto">
            <a:xfrm>
              <a:off x="3377" y="2632"/>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49" name="Freeform 336"/>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w 1"/>
                <a:gd name="T21" fmla="*/ 0 h 1"/>
                <a:gd name="T22" fmla="*/ 0 w 1"/>
                <a:gd name="T23" fmla="*/ 0 h 1"/>
                <a:gd name="T24" fmla="*/ 0 w 1"/>
                <a:gd name="T25" fmla="*/ 0 h 1"/>
                <a:gd name="T26" fmla="*/ 0 w 1"/>
                <a:gd name="T27" fmla="*/ 0 h 1"/>
                <a:gd name="T28" fmla="*/ 0 w 1"/>
                <a:gd name="T29" fmla="*/ 0 h 1"/>
                <a:gd name="T30" fmla="*/ 0 w 1"/>
                <a:gd name="T31" fmla="*/ 0 h 1"/>
                <a:gd name="T32" fmla="*/ 0 w 1"/>
                <a:gd name="T33" fmla="*/ 0 h 1"/>
                <a:gd name="T34" fmla="*/ 0 w 1"/>
                <a:gd name="T35" fmla="*/ 0 h 1"/>
                <a:gd name="T36" fmla="*/ 0 w 1"/>
                <a:gd name="T37" fmla="*/ 0 h 1"/>
                <a:gd name="T38" fmla="*/ 0 w 1"/>
                <a:gd name="T39" fmla="*/ 0 h 1"/>
                <a:gd name="T40" fmla="*/ 0 w 1"/>
                <a:gd name="T41" fmla="*/ 0 h 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50" name="Rectangle 337"/>
            <p:cNvSpPr>
              <a:spLocks noChangeArrowheads="1"/>
            </p:cNvSpPr>
            <p:nvPr/>
          </p:nvSpPr>
          <p:spPr bwMode="auto">
            <a:xfrm>
              <a:off x="3377" y="2632"/>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3551" name="Freeform 338"/>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52" name="Freeform 339"/>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53" name="Freeform 340"/>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54" name="Freeform 341"/>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55" name="Freeform 342"/>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56" name="Freeform 343"/>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57" name="Freeform 344"/>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58" name="Freeform 345"/>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59" name="Freeform 346"/>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60" name="Freeform 347"/>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61" name="Freeform 348"/>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62" name="Freeform 349"/>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63" name="Freeform 350"/>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64" name="Freeform 351"/>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65" name="Freeform 352"/>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66" name="Freeform 353"/>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67" name="Freeform 354"/>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68" name="Freeform 355"/>
            <p:cNvSpPr/>
            <p:nvPr/>
          </p:nvSpPr>
          <p:spPr bwMode="auto">
            <a:xfrm>
              <a:off x="3377" y="2632"/>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69" name="Freeform 356"/>
            <p:cNvSpPr/>
            <p:nvPr/>
          </p:nvSpPr>
          <p:spPr bwMode="auto">
            <a:xfrm>
              <a:off x="3377" y="2632"/>
              <a:ext cx="1" cy="12"/>
            </a:xfrm>
            <a:custGeom>
              <a:avLst/>
              <a:gdLst>
                <a:gd name="T0" fmla="*/ 0 w 1"/>
                <a:gd name="T1" fmla="*/ 12 h 12"/>
                <a:gd name="T2" fmla="*/ 0 w 1"/>
                <a:gd name="T3" fmla="*/ 12 h 12"/>
                <a:gd name="T4" fmla="*/ 0 w 1"/>
                <a:gd name="T5" fmla="*/ 12 h 12"/>
                <a:gd name="T6" fmla="*/ 0 w 1"/>
                <a:gd name="T7" fmla="*/ 12 h 12"/>
                <a:gd name="T8" fmla="*/ 0 w 1"/>
                <a:gd name="T9" fmla="*/ 0 h 12"/>
                <a:gd name="T10" fmla="*/ 0 w 1"/>
                <a:gd name="T11" fmla="*/ 0 h 12"/>
                <a:gd name="T12" fmla="*/ 0 w 1"/>
                <a:gd name="T13" fmla="*/ 0 h 12"/>
                <a:gd name="T14" fmla="*/ 0 w 1"/>
                <a:gd name="T15" fmla="*/ 0 h 12"/>
                <a:gd name="T16" fmla="*/ 0 w 1"/>
                <a:gd name="T17" fmla="*/ 12 h 12"/>
                <a:gd name="T18" fmla="*/ 0 w 1"/>
                <a:gd name="T19" fmla="*/ 12 h 12"/>
                <a:gd name="T20" fmla="*/ 0 w 1"/>
                <a:gd name="T21" fmla="*/ 12 h 12"/>
                <a:gd name="T22" fmla="*/ 0 w 1"/>
                <a:gd name="T23" fmla="*/ 12 h 12"/>
                <a:gd name="T24" fmla="*/ 0 w 1"/>
                <a:gd name="T25" fmla="*/ 12 h 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 h="12">
                  <a:moveTo>
                    <a:pt x="0" y="12"/>
                  </a:moveTo>
                  <a:lnTo>
                    <a:pt x="0" y="12"/>
                  </a:ln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70" name="Rectangle 357"/>
            <p:cNvSpPr>
              <a:spLocks noChangeArrowheads="1"/>
            </p:cNvSpPr>
            <p:nvPr/>
          </p:nvSpPr>
          <p:spPr bwMode="auto">
            <a:xfrm>
              <a:off x="3377" y="2644"/>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3571" name="Freeform 358"/>
            <p:cNvSpPr>
              <a:spLocks noEditPoints="1"/>
            </p:cNvSpPr>
            <p:nvPr/>
          </p:nvSpPr>
          <p:spPr bwMode="auto">
            <a:xfrm>
              <a:off x="3377"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72" name="Freeform 359"/>
            <p:cNvSpPr>
              <a:spLocks noEditPoints="1"/>
            </p:cNvSpPr>
            <p:nvPr/>
          </p:nvSpPr>
          <p:spPr bwMode="auto">
            <a:xfrm>
              <a:off x="3377" y="2632"/>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73" name="Freeform 360"/>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74" name="Freeform 361"/>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75" name="Freeform 362"/>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76" name="Freeform 363"/>
            <p:cNvSpPr>
              <a:spLocks noEditPoints="1"/>
            </p:cNvSpPr>
            <p:nvPr/>
          </p:nvSpPr>
          <p:spPr bwMode="auto">
            <a:xfrm>
              <a:off x="3377" y="2632"/>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77" name="Freeform 364"/>
            <p:cNvSpPr>
              <a:spLocks noEditPoints="1"/>
            </p:cNvSpPr>
            <p:nvPr/>
          </p:nvSpPr>
          <p:spPr bwMode="auto">
            <a:xfrm>
              <a:off x="3377"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78" name="Freeform 365"/>
            <p:cNvSpPr>
              <a:spLocks noEditPoints="1"/>
            </p:cNvSpPr>
            <p:nvPr/>
          </p:nvSpPr>
          <p:spPr bwMode="auto">
            <a:xfrm>
              <a:off x="3377"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79" name="Freeform 366"/>
            <p:cNvSpPr>
              <a:spLocks noEditPoints="1"/>
            </p:cNvSpPr>
            <p:nvPr/>
          </p:nvSpPr>
          <p:spPr bwMode="auto">
            <a:xfrm>
              <a:off x="3377"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80" name="Freeform 367"/>
            <p:cNvSpPr/>
            <p:nvPr/>
          </p:nvSpPr>
          <p:spPr bwMode="auto">
            <a:xfrm>
              <a:off x="3377" y="2644"/>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81" name="Freeform 368"/>
            <p:cNvSpPr/>
            <p:nvPr/>
          </p:nvSpPr>
          <p:spPr bwMode="auto">
            <a:xfrm>
              <a:off x="3401" y="2632"/>
              <a:ext cx="12" cy="12"/>
            </a:xfrm>
            <a:custGeom>
              <a:avLst/>
              <a:gdLst>
                <a:gd name="T0" fmla="*/ 12 w 12"/>
                <a:gd name="T1" fmla="*/ 12 h 12"/>
                <a:gd name="T2" fmla="*/ 12 w 12"/>
                <a:gd name="T3" fmla="*/ 12 h 12"/>
                <a:gd name="T4" fmla="*/ 12 w 12"/>
                <a:gd name="T5" fmla="*/ 12 h 12"/>
                <a:gd name="T6" fmla="*/ 12 w 12"/>
                <a:gd name="T7" fmla="*/ 0 h 12"/>
                <a:gd name="T8" fmla="*/ 12 w 12"/>
                <a:gd name="T9" fmla="*/ 0 h 12"/>
                <a:gd name="T10" fmla="*/ 12 w 12"/>
                <a:gd name="T11" fmla="*/ 0 h 12"/>
                <a:gd name="T12" fmla="*/ 12 w 12"/>
                <a:gd name="T13" fmla="*/ 0 h 12"/>
                <a:gd name="T14" fmla="*/ 12 w 12"/>
                <a:gd name="T15" fmla="*/ 0 h 12"/>
                <a:gd name="T16" fmla="*/ 12 w 12"/>
                <a:gd name="T17" fmla="*/ 0 h 12"/>
                <a:gd name="T18" fmla="*/ 12 w 12"/>
                <a:gd name="T19" fmla="*/ 0 h 12"/>
                <a:gd name="T20" fmla="*/ 12 w 12"/>
                <a:gd name="T21" fmla="*/ 0 h 12"/>
                <a:gd name="T22" fmla="*/ 12 w 12"/>
                <a:gd name="T23" fmla="*/ 0 h 12"/>
                <a:gd name="T24" fmla="*/ 12 w 12"/>
                <a:gd name="T25" fmla="*/ 0 h 12"/>
                <a:gd name="T26" fmla="*/ 0 w 12"/>
                <a:gd name="T27" fmla="*/ 0 h 12"/>
                <a:gd name="T28" fmla="*/ 0 w 12"/>
                <a:gd name="T29" fmla="*/ 0 h 12"/>
                <a:gd name="T30" fmla="*/ 0 w 12"/>
                <a:gd name="T31" fmla="*/ 0 h 12"/>
                <a:gd name="T32" fmla="*/ 0 w 12"/>
                <a:gd name="T33" fmla="*/ 0 h 12"/>
                <a:gd name="T34" fmla="*/ 0 w 12"/>
                <a:gd name="T35" fmla="*/ 0 h 12"/>
                <a:gd name="T36" fmla="*/ 0 w 12"/>
                <a:gd name="T37" fmla="*/ 0 h 12"/>
                <a:gd name="T38" fmla="*/ 0 w 12"/>
                <a:gd name="T39" fmla="*/ 0 h 12"/>
                <a:gd name="T40" fmla="*/ 0 w 12"/>
                <a:gd name="T41" fmla="*/ 0 h 12"/>
                <a:gd name="T42" fmla="*/ 0 w 12"/>
                <a:gd name="T43" fmla="*/ 12 h 12"/>
                <a:gd name="T44" fmla="*/ 0 w 12"/>
                <a:gd name="T45" fmla="*/ 12 h 12"/>
                <a:gd name="T46" fmla="*/ 0 w 12"/>
                <a:gd name="T47" fmla="*/ 12 h 12"/>
                <a:gd name="T48" fmla="*/ 12 w 12"/>
                <a:gd name="T49" fmla="*/ 12 h 12"/>
                <a:gd name="T50" fmla="*/ 12 w 12"/>
                <a:gd name="T51" fmla="*/ 12 h 12"/>
                <a:gd name="T52" fmla="*/ 12 w 12"/>
                <a:gd name="T53" fmla="*/ 12 h 1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2" h="12">
                  <a:moveTo>
                    <a:pt x="12" y="12"/>
                  </a:moveTo>
                  <a:lnTo>
                    <a:pt x="12" y="12"/>
                  </a:lnTo>
                  <a:lnTo>
                    <a:pt x="12" y="0"/>
                  </a:lnTo>
                  <a:lnTo>
                    <a:pt x="0" y="0"/>
                  </a:lnTo>
                  <a:lnTo>
                    <a:pt x="0" y="12"/>
                  </a:lnTo>
                  <a:lnTo>
                    <a:pt x="12" y="12"/>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82" name="Rectangle 369"/>
            <p:cNvSpPr>
              <a:spLocks noChangeArrowheads="1"/>
            </p:cNvSpPr>
            <p:nvPr/>
          </p:nvSpPr>
          <p:spPr bwMode="auto">
            <a:xfrm>
              <a:off x="3413" y="2644"/>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3583" name="Freeform 370"/>
            <p:cNvSpPr>
              <a:spLocks noEditPoints="1"/>
            </p:cNvSpPr>
            <p:nvPr/>
          </p:nvSpPr>
          <p:spPr bwMode="auto">
            <a:xfrm>
              <a:off x="3413"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84" name="Freeform 371"/>
            <p:cNvSpPr>
              <a:spLocks noEditPoints="1"/>
            </p:cNvSpPr>
            <p:nvPr/>
          </p:nvSpPr>
          <p:spPr bwMode="auto">
            <a:xfrm>
              <a:off x="3413" y="2632"/>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85" name="Freeform 372"/>
            <p:cNvSpPr>
              <a:spLocks noEditPoints="1"/>
            </p:cNvSpPr>
            <p:nvPr/>
          </p:nvSpPr>
          <p:spPr bwMode="auto">
            <a:xfrm>
              <a:off x="341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86" name="Freeform 373"/>
            <p:cNvSpPr>
              <a:spLocks noEditPoints="1"/>
            </p:cNvSpPr>
            <p:nvPr/>
          </p:nvSpPr>
          <p:spPr bwMode="auto">
            <a:xfrm>
              <a:off x="341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87" name="Freeform 374"/>
            <p:cNvSpPr>
              <a:spLocks noEditPoints="1"/>
            </p:cNvSpPr>
            <p:nvPr/>
          </p:nvSpPr>
          <p:spPr bwMode="auto">
            <a:xfrm>
              <a:off x="341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88" name="Freeform 375"/>
            <p:cNvSpPr>
              <a:spLocks noEditPoints="1"/>
            </p:cNvSpPr>
            <p:nvPr/>
          </p:nvSpPr>
          <p:spPr bwMode="auto">
            <a:xfrm>
              <a:off x="341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89" name="Freeform 376"/>
            <p:cNvSpPr>
              <a:spLocks noEditPoints="1"/>
            </p:cNvSpPr>
            <p:nvPr/>
          </p:nvSpPr>
          <p:spPr bwMode="auto">
            <a:xfrm>
              <a:off x="341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90" name="Freeform 377"/>
            <p:cNvSpPr>
              <a:spLocks noEditPoints="1"/>
            </p:cNvSpPr>
            <p:nvPr/>
          </p:nvSpPr>
          <p:spPr bwMode="auto">
            <a:xfrm>
              <a:off x="341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91" name="Freeform 378"/>
            <p:cNvSpPr>
              <a:spLocks noEditPoints="1"/>
            </p:cNvSpPr>
            <p:nvPr/>
          </p:nvSpPr>
          <p:spPr bwMode="auto">
            <a:xfrm>
              <a:off x="341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92" name="Freeform 379"/>
            <p:cNvSpPr>
              <a:spLocks noEditPoints="1"/>
            </p:cNvSpPr>
            <p:nvPr/>
          </p:nvSpPr>
          <p:spPr bwMode="auto">
            <a:xfrm>
              <a:off x="341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93" name="Freeform 380"/>
            <p:cNvSpPr>
              <a:spLocks noEditPoints="1"/>
            </p:cNvSpPr>
            <p:nvPr/>
          </p:nvSpPr>
          <p:spPr bwMode="auto">
            <a:xfrm>
              <a:off x="341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94" name="Freeform 381"/>
            <p:cNvSpPr>
              <a:spLocks noEditPoints="1"/>
            </p:cNvSpPr>
            <p:nvPr/>
          </p:nvSpPr>
          <p:spPr bwMode="auto">
            <a:xfrm>
              <a:off x="3401" y="2632"/>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95" name="Freeform 382"/>
            <p:cNvSpPr>
              <a:spLocks noEditPoints="1"/>
            </p:cNvSpPr>
            <p:nvPr/>
          </p:nvSpPr>
          <p:spPr bwMode="auto">
            <a:xfrm>
              <a:off x="3401"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96" name="Freeform 383"/>
            <p:cNvSpPr>
              <a:spLocks noEditPoints="1"/>
            </p:cNvSpPr>
            <p:nvPr/>
          </p:nvSpPr>
          <p:spPr bwMode="auto">
            <a:xfrm>
              <a:off x="3401"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97" name="Freeform 384"/>
            <p:cNvSpPr>
              <a:spLocks noEditPoints="1"/>
            </p:cNvSpPr>
            <p:nvPr/>
          </p:nvSpPr>
          <p:spPr bwMode="auto">
            <a:xfrm>
              <a:off x="3401"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98" name="Freeform 385"/>
            <p:cNvSpPr>
              <a:spLocks noEditPoints="1"/>
            </p:cNvSpPr>
            <p:nvPr/>
          </p:nvSpPr>
          <p:spPr bwMode="auto">
            <a:xfrm>
              <a:off x="3401"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599" name="Freeform 386"/>
            <p:cNvSpPr>
              <a:spLocks noEditPoints="1"/>
            </p:cNvSpPr>
            <p:nvPr/>
          </p:nvSpPr>
          <p:spPr bwMode="auto">
            <a:xfrm>
              <a:off x="3401"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00" name="Freeform 387"/>
            <p:cNvSpPr>
              <a:spLocks noEditPoints="1"/>
            </p:cNvSpPr>
            <p:nvPr/>
          </p:nvSpPr>
          <p:spPr bwMode="auto">
            <a:xfrm>
              <a:off x="3401"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01" name="Freeform 388"/>
            <p:cNvSpPr>
              <a:spLocks noEditPoints="1"/>
            </p:cNvSpPr>
            <p:nvPr/>
          </p:nvSpPr>
          <p:spPr bwMode="auto">
            <a:xfrm>
              <a:off x="3401"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02" name="Freeform 389"/>
            <p:cNvSpPr>
              <a:spLocks noEditPoints="1"/>
            </p:cNvSpPr>
            <p:nvPr/>
          </p:nvSpPr>
          <p:spPr bwMode="auto">
            <a:xfrm>
              <a:off x="3401" y="2632"/>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03" name="Freeform 390"/>
            <p:cNvSpPr>
              <a:spLocks noEditPoints="1"/>
            </p:cNvSpPr>
            <p:nvPr/>
          </p:nvSpPr>
          <p:spPr bwMode="auto">
            <a:xfrm>
              <a:off x="3401"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04" name="Freeform 391"/>
            <p:cNvSpPr>
              <a:spLocks noEditPoints="1"/>
            </p:cNvSpPr>
            <p:nvPr/>
          </p:nvSpPr>
          <p:spPr bwMode="auto">
            <a:xfrm>
              <a:off x="3401"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05" name="Freeform 392"/>
            <p:cNvSpPr>
              <a:spLocks noEditPoints="1"/>
            </p:cNvSpPr>
            <p:nvPr/>
          </p:nvSpPr>
          <p:spPr bwMode="auto">
            <a:xfrm>
              <a:off x="3401" y="2644"/>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06" name="Freeform 393"/>
            <p:cNvSpPr>
              <a:spLocks noEditPoints="1"/>
            </p:cNvSpPr>
            <p:nvPr/>
          </p:nvSpPr>
          <p:spPr bwMode="auto">
            <a:xfrm>
              <a:off x="3413"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07" name="Freeform 394"/>
            <p:cNvSpPr/>
            <p:nvPr/>
          </p:nvSpPr>
          <p:spPr bwMode="auto">
            <a:xfrm>
              <a:off x="3413" y="2644"/>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08" name="Freeform 395"/>
            <p:cNvSpPr/>
            <p:nvPr/>
          </p:nvSpPr>
          <p:spPr bwMode="auto">
            <a:xfrm>
              <a:off x="3413" y="2632"/>
              <a:ext cx="1" cy="12"/>
            </a:xfrm>
            <a:custGeom>
              <a:avLst/>
              <a:gdLst>
                <a:gd name="T0" fmla="*/ 0 w 1"/>
                <a:gd name="T1" fmla="*/ 0 h 12"/>
                <a:gd name="T2" fmla="*/ 0 w 1"/>
                <a:gd name="T3" fmla="*/ 0 h 12"/>
                <a:gd name="T4" fmla="*/ 0 w 1"/>
                <a:gd name="T5" fmla="*/ 0 h 12"/>
                <a:gd name="T6" fmla="*/ 0 w 1"/>
                <a:gd name="T7" fmla="*/ 12 h 12"/>
                <a:gd name="T8" fmla="*/ 0 w 1"/>
                <a:gd name="T9" fmla="*/ 12 h 12"/>
                <a:gd name="T10" fmla="*/ 0 w 1"/>
                <a:gd name="T11" fmla="*/ 12 h 12"/>
                <a:gd name="T12" fmla="*/ 0 w 1"/>
                <a:gd name="T13" fmla="*/ 12 h 12"/>
                <a:gd name="T14" fmla="*/ 0 w 1"/>
                <a:gd name="T15" fmla="*/ 12 h 12"/>
                <a:gd name="T16" fmla="*/ 0 w 1"/>
                <a:gd name="T17" fmla="*/ 12 h 12"/>
                <a:gd name="T18" fmla="*/ 0 w 1"/>
                <a:gd name="T19" fmla="*/ 0 h 12"/>
                <a:gd name="T20" fmla="*/ 0 w 1"/>
                <a:gd name="T21" fmla="*/ 0 h 12"/>
                <a:gd name="T22" fmla="*/ 0 w 1"/>
                <a:gd name="T23" fmla="*/ 0 h 12"/>
                <a:gd name="T24" fmla="*/ 0 w 1"/>
                <a:gd name="T25" fmla="*/ 0 h 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 h="12">
                  <a:moveTo>
                    <a:pt x="0" y="0"/>
                  </a:moveTo>
                  <a:lnTo>
                    <a:pt x="0" y="0"/>
                  </a:lnTo>
                  <a:lnTo>
                    <a:pt x="0" y="1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09" name="Rectangle 396"/>
            <p:cNvSpPr>
              <a:spLocks noChangeArrowheads="1"/>
            </p:cNvSpPr>
            <p:nvPr/>
          </p:nvSpPr>
          <p:spPr bwMode="auto">
            <a:xfrm>
              <a:off x="3413" y="2632"/>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3610" name="Freeform 397"/>
            <p:cNvSpPr>
              <a:spLocks noEditPoints="1"/>
            </p:cNvSpPr>
            <p:nvPr/>
          </p:nvSpPr>
          <p:spPr bwMode="auto">
            <a:xfrm>
              <a:off x="3413" y="2632"/>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11" name="Freeform 398"/>
            <p:cNvSpPr>
              <a:spLocks noEditPoints="1"/>
            </p:cNvSpPr>
            <p:nvPr/>
          </p:nvSpPr>
          <p:spPr bwMode="auto">
            <a:xfrm>
              <a:off x="3413"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12" name="Freeform 399"/>
            <p:cNvSpPr>
              <a:spLocks noEditPoints="1"/>
            </p:cNvSpPr>
            <p:nvPr/>
          </p:nvSpPr>
          <p:spPr bwMode="auto">
            <a:xfrm>
              <a:off x="3413"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13" name="Freeform 400"/>
            <p:cNvSpPr>
              <a:spLocks noEditPoints="1"/>
            </p:cNvSpPr>
            <p:nvPr/>
          </p:nvSpPr>
          <p:spPr bwMode="auto">
            <a:xfrm>
              <a:off x="3413"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14" name="Freeform 401"/>
            <p:cNvSpPr>
              <a:spLocks noEditPoints="1"/>
            </p:cNvSpPr>
            <p:nvPr/>
          </p:nvSpPr>
          <p:spPr bwMode="auto">
            <a:xfrm>
              <a:off x="3413"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15" name="Freeform 402"/>
            <p:cNvSpPr>
              <a:spLocks noEditPoints="1"/>
            </p:cNvSpPr>
            <p:nvPr/>
          </p:nvSpPr>
          <p:spPr bwMode="auto">
            <a:xfrm>
              <a:off x="3413"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16" name="Freeform 403"/>
            <p:cNvSpPr>
              <a:spLocks noEditPoints="1"/>
            </p:cNvSpPr>
            <p:nvPr/>
          </p:nvSpPr>
          <p:spPr bwMode="auto">
            <a:xfrm>
              <a:off x="3413" y="2632"/>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17" name="Freeform 404"/>
            <p:cNvSpPr>
              <a:spLocks noEditPoints="1"/>
            </p:cNvSpPr>
            <p:nvPr/>
          </p:nvSpPr>
          <p:spPr bwMode="auto">
            <a:xfrm>
              <a:off x="341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18" name="Freeform 405"/>
            <p:cNvSpPr>
              <a:spLocks noEditPoints="1"/>
            </p:cNvSpPr>
            <p:nvPr/>
          </p:nvSpPr>
          <p:spPr bwMode="auto">
            <a:xfrm>
              <a:off x="341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19" name="Freeform 406"/>
            <p:cNvSpPr/>
            <p:nvPr/>
          </p:nvSpPr>
          <p:spPr bwMode="auto">
            <a:xfrm>
              <a:off x="3413" y="2632"/>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20" name="Freeform 407"/>
            <p:cNvSpPr/>
            <p:nvPr/>
          </p:nvSpPr>
          <p:spPr bwMode="auto">
            <a:xfrm>
              <a:off x="341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w 1"/>
                <a:gd name="T21" fmla="*/ 0 h 1"/>
                <a:gd name="T22" fmla="*/ 0 w 1"/>
                <a:gd name="T23" fmla="*/ 0 h 1"/>
                <a:gd name="T24" fmla="*/ 0 w 1"/>
                <a:gd name="T25" fmla="*/ 0 h 1"/>
                <a:gd name="T26" fmla="*/ 0 w 1"/>
                <a:gd name="T27" fmla="*/ 0 h 1"/>
                <a:gd name="T28" fmla="*/ 0 w 1"/>
                <a:gd name="T29" fmla="*/ 0 h 1"/>
                <a:gd name="T30" fmla="*/ 0 w 1"/>
                <a:gd name="T31" fmla="*/ 0 h 1"/>
                <a:gd name="T32" fmla="*/ 0 w 1"/>
                <a:gd name="T33" fmla="*/ 0 h 1"/>
                <a:gd name="T34" fmla="*/ 0 w 1"/>
                <a:gd name="T35" fmla="*/ 0 h 1"/>
                <a:gd name="T36" fmla="*/ 0 w 1"/>
                <a:gd name="T37" fmla="*/ 0 h 1"/>
                <a:gd name="T38" fmla="*/ 0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21" name="Rectangle 408"/>
            <p:cNvSpPr>
              <a:spLocks noChangeArrowheads="1"/>
            </p:cNvSpPr>
            <p:nvPr/>
          </p:nvSpPr>
          <p:spPr bwMode="auto">
            <a:xfrm>
              <a:off x="3413" y="2632"/>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3622" name="Freeform 409"/>
            <p:cNvSpPr>
              <a:spLocks noEditPoints="1"/>
            </p:cNvSpPr>
            <p:nvPr/>
          </p:nvSpPr>
          <p:spPr bwMode="auto">
            <a:xfrm>
              <a:off x="341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23" name="Freeform 410"/>
            <p:cNvSpPr>
              <a:spLocks noEditPoints="1"/>
            </p:cNvSpPr>
            <p:nvPr/>
          </p:nvSpPr>
          <p:spPr bwMode="auto">
            <a:xfrm>
              <a:off x="341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24" name="Freeform 411"/>
            <p:cNvSpPr>
              <a:spLocks noEditPoints="1"/>
            </p:cNvSpPr>
            <p:nvPr/>
          </p:nvSpPr>
          <p:spPr bwMode="auto">
            <a:xfrm>
              <a:off x="341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25" name="Freeform 412"/>
            <p:cNvSpPr>
              <a:spLocks noEditPoints="1"/>
            </p:cNvSpPr>
            <p:nvPr/>
          </p:nvSpPr>
          <p:spPr bwMode="auto">
            <a:xfrm>
              <a:off x="341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26" name="Freeform 413"/>
            <p:cNvSpPr>
              <a:spLocks noEditPoints="1"/>
            </p:cNvSpPr>
            <p:nvPr/>
          </p:nvSpPr>
          <p:spPr bwMode="auto">
            <a:xfrm>
              <a:off x="341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27" name="Freeform 414"/>
            <p:cNvSpPr>
              <a:spLocks noEditPoints="1"/>
            </p:cNvSpPr>
            <p:nvPr/>
          </p:nvSpPr>
          <p:spPr bwMode="auto">
            <a:xfrm>
              <a:off x="341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628" name="Freeform 415"/>
            <p:cNvSpPr>
              <a:spLocks noEditPoints="1"/>
            </p:cNvSpPr>
            <p:nvPr/>
          </p:nvSpPr>
          <p:spPr bwMode="auto">
            <a:xfrm>
              <a:off x="341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pSp>
      <p:grpSp>
        <p:nvGrpSpPr>
          <p:cNvPr id="31760" name="Group 416"/>
          <p:cNvGrpSpPr/>
          <p:nvPr/>
        </p:nvGrpSpPr>
        <p:grpSpPr bwMode="auto">
          <a:xfrm>
            <a:off x="4803775" y="2974975"/>
            <a:ext cx="115888" cy="20638"/>
            <a:chOff x="3026" y="2402"/>
            <a:chExt cx="73" cy="13"/>
          </a:xfrm>
        </p:grpSpPr>
        <p:sp>
          <p:nvSpPr>
            <p:cNvPr id="33229" name="Freeform 417"/>
            <p:cNvSpPr>
              <a:spLocks noEditPoints="1"/>
            </p:cNvSpPr>
            <p:nvPr/>
          </p:nvSpPr>
          <p:spPr bwMode="auto">
            <a:xfrm>
              <a:off x="3038" y="240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30" name="Freeform 418"/>
            <p:cNvSpPr/>
            <p:nvPr/>
          </p:nvSpPr>
          <p:spPr bwMode="auto">
            <a:xfrm>
              <a:off x="3038" y="2402"/>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31" name="Freeform 419"/>
            <p:cNvSpPr/>
            <p:nvPr/>
          </p:nvSpPr>
          <p:spPr bwMode="auto">
            <a:xfrm>
              <a:off x="3026" y="2402"/>
              <a:ext cx="12" cy="12"/>
            </a:xfrm>
            <a:custGeom>
              <a:avLst/>
              <a:gdLst>
                <a:gd name="T0" fmla="*/ 0 w 12"/>
                <a:gd name="T1" fmla="*/ 12 h 12"/>
                <a:gd name="T2" fmla="*/ 0 w 12"/>
                <a:gd name="T3" fmla="*/ 12 h 12"/>
                <a:gd name="T4" fmla="*/ 0 w 12"/>
                <a:gd name="T5" fmla="*/ 12 h 12"/>
                <a:gd name="T6" fmla="*/ 12 w 12"/>
                <a:gd name="T7" fmla="*/ 12 h 12"/>
                <a:gd name="T8" fmla="*/ 12 w 12"/>
                <a:gd name="T9" fmla="*/ 12 h 12"/>
                <a:gd name="T10" fmla="*/ 12 w 12"/>
                <a:gd name="T11" fmla="*/ 12 h 12"/>
                <a:gd name="T12" fmla="*/ 12 w 12"/>
                <a:gd name="T13" fmla="*/ 0 h 12"/>
                <a:gd name="T14" fmla="*/ 12 w 12"/>
                <a:gd name="T15" fmla="*/ 0 h 12"/>
                <a:gd name="T16" fmla="*/ 12 w 12"/>
                <a:gd name="T17" fmla="*/ 0 h 12"/>
                <a:gd name="T18" fmla="*/ 12 w 12"/>
                <a:gd name="T19" fmla="*/ 0 h 12"/>
                <a:gd name="T20" fmla="*/ 12 w 12"/>
                <a:gd name="T21" fmla="*/ 0 h 12"/>
                <a:gd name="T22" fmla="*/ 0 w 12"/>
                <a:gd name="T23" fmla="*/ 0 h 12"/>
                <a:gd name="T24" fmla="*/ 0 w 12"/>
                <a:gd name="T25" fmla="*/ 12 h 12"/>
                <a:gd name="T26" fmla="*/ 0 w 12"/>
                <a:gd name="T27" fmla="*/ 12 h 12"/>
                <a:gd name="T28" fmla="*/ 0 w 12"/>
                <a:gd name="T29" fmla="*/ 12 h 12"/>
                <a:gd name="T30" fmla="*/ 0 w 12"/>
                <a:gd name="T31" fmla="*/ 12 h 12"/>
                <a:gd name="T32" fmla="*/ 0 w 12"/>
                <a:gd name="T33" fmla="*/ 12 h 12"/>
                <a:gd name="T34" fmla="*/ 0 w 12"/>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2" h="12">
                  <a:moveTo>
                    <a:pt x="0" y="12"/>
                  </a:moveTo>
                  <a:lnTo>
                    <a:pt x="0" y="12"/>
                  </a:lnTo>
                  <a:lnTo>
                    <a:pt x="12" y="12"/>
                  </a:lnTo>
                  <a:lnTo>
                    <a:pt x="12" y="0"/>
                  </a:ln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32" name="Rectangle 420"/>
            <p:cNvSpPr>
              <a:spLocks noChangeArrowheads="1"/>
            </p:cNvSpPr>
            <p:nvPr/>
          </p:nvSpPr>
          <p:spPr bwMode="auto">
            <a:xfrm>
              <a:off x="3026" y="2414"/>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3233" name="Freeform 421"/>
            <p:cNvSpPr>
              <a:spLocks noEditPoints="1"/>
            </p:cNvSpPr>
            <p:nvPr/>
          </p:nvSpPr>
          <p:spPr bwMode="auto">
            <a:xfrm>
              <a:off x="3026" y="2414"/>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34" name="Freeform 422"/>
            <p:cNvSpPr>
              <a:spLocks noEditPoints="1"/>
            </p:cNvSpPr>
            <p:nvPr/>
          </p:nvSpPr>
          <p:spPr bwMode="auto">
            <a:xfrm>
              <a:off x="303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35" name="Freeform 423"/>
            <p:cNvSpPr>
              <a:spLocks noEditPoints="1"/>
            </p:cNvSpPr>
            <p:nvPr/>
          </p:nvSpPr>
          <p:spPr bwMode="auto">
            <a:xfrm>
              <a:off x="303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36" name="Freeform 424"/>
            <p:cNvSpPr>
              <a:spLocks noEditPoints="1"/>
            </p:cNvSpPr>
            <p:nvPr/>
          </p:nvSpPr>
          <p:spPr bwMode="auto">
            <a:xfrm>
              <a:off x="3038" y="2402"/>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37" name="Freeform 425"/>
            <p:cNvSpPr>
              <a:spLocks noEditPoints="1"/>
            </p:cNvSpPr>
            <p:nvPr/>
          </p:nvSpPr>
          <p:spPr bwMode="auto">
            <a:xfrm>
              <a:off x="3038" y="240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38" name="Freeform 426"/>
            <p:cNvSpPr>
              <a:spLocks noEditPoints="1"/>
            </p:cNvSpPr>
            <p:nvPr/>
          </p:nvSpPr>
          <p:spPr bwMode="auto">
            <a:xfrm>
              <a:off x="3038" y="240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39" name="Freeform 427"/>
            <p:cNvSpPr>
              <a:spLocks noEditPoints="1"/>
            </p:cNvSpPr>
            <p:nvPr/>
          </p:nvSpPr>
          <p:spPr bwMode="auto">
            <a:xfrm>
              <a:off x="3038" y="240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40" name="Freeform 428"/>
            <p:cNvSpPr>
              <a:spLocks noEditPoints="1"/>
            </p:cNvSpPr>
            <p:nvPr/>
          </p:nvSpPr>
          <p:spPr bwMode="auto">
            <a:xfrm>
              <a:off x="3038" y="240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41" name="Freeform 429"/>
            <p:cNvSpPr>
              <a:spLocks noEditPoints="1"/>
            </p:cNvSpPr>
            <p:nvPr/>
          </p:nvSpPr>
          <p:spPr bwMode="auto">
            <a:xfrm>
              <a:off x="3026" y="2402"/>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42" name="Freeform 430"/>
            <p:cNvSpPr>
              <a:spLocks noEditPoints="1"/>
            </p:cNvSpPr>
            <p:nvPr/>
          </p:nvSpPr>
          <p:spPr bwMode="auto">
            <a:xfrm>
              <a:off x="3026" y="2402"/>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43" name="Freeform 431"/>
            <p:cNvSpPr>
              <a:spLocks noEditPoints="1"/>
            </p:cNvSpPr>
            <p:nvPr/>
          </p:nvSpPr>
          <p:spPr bwMode="auto">
            <a:xfrm>
              <a:off x="3026"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44" name="Freeform 432"/>
            <p:cNvSpPr>
              <a:spLocks noEditPoints="1"/>
            </p:cNvSpPr>
            <p:nvPr/>
          </p:nvSpPr>
          <p:spPr bwMode="auto">
            <a:xfrm>
              <a:off x="3026"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45" name="Freeform 433"/>
            <p:cNvSpPr>
              <a:spLocks noEditPoints="1"/>
            </p:cNvSpPr>
            <p:nvPr/>
          </p:nvSpPr>
          <p:spPr bwMode="auto">
            <a:xfrm>
              <a:off x="3026"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46" name="Freeform 434"/>
            <p:cNvSpPr>
              <a:spLocks noEditPoints="1"/>
            </p:cNvSpPr>
            <p:nvPr/>
          </p:nvSpPr>
          <p:spPr bwMode="auto">
            <a:xfrm>
              <a:off x="3026"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47" name="Freeform 435"/>
            <p:cNvSpPr/>
            <p:nvPr/>
          </p:nvSpPr>
          <p:spPr bwMode="auto">
            <a:xfrm>
              <a:off x="3026" y="2414"/>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48" name="Freeform 436"/>
            <p:cNvSpPr/>
            <p:nvPr/>
          </p:nvSpPr>
          <p:spPr bwMode="auto">
            <a:xfrm>
              <a:off x="3026" y="2414"/>
              <a:ext cx="12" cy="1"/>
            </a:xfrm>
            <a:custGeom>
              <a:avLst/>
              <a:gdLst>
                <a:gd name="T0" fmla="*/ 12 w 12"/>
                <a:gd name="T1" fmla="*/ 0 h 1"/>
                <a:gd name="T2" fmla="*/ 12 w 12"/>
                <a:gd name="T3" fmla="*/ 0 h 1"/>
                <a:gd name="T4" fmla="*/ 12 w 12"/>
                <a:gd name="T5" fmla="*/ 0 h 1"/>
                <a:gd name="T6" fmla="*/ 12 w 12"/>
                <a:gd name="T7" fmla="*/ 0 h 1"/>
                <a:gd name="T8" fmla="*/ 12 w 12"/>
                <a:gd name="T9" fmla="*/ 0 h 1"/>
                <a:gd name="T10" fmla="*/ 0 w 12"/>
                <a:gd name="T11" fmla="*/ 0 h 1"/>
                <a:gd name="T12" fmla="*/ 0 w 12"/>
                <a:gd name="T13" fmla="*/ 0 h 1"/>
                <a:gd name="T14" fmla="*/ 0 w 12"/>
                <a:gd name="T15" fmla="*/ 0 h 1"/>
                <a:gd name="T16" fmla="*/ 0 w 12"/>
                <a:gd name="T17" fmla="*/ 0 h 1"/>
                <a:gd name="T18" fmla="*/ 0 w 12"/>
                <a:gd name="T19" fmla="*/ 0 h 1"/>
                <a:gd name="T20" fmla="*/ 0 w 12"/>
                <a:gd name="T21" fmla="*/ 0 h 1"/>
                <a:gd name="T22" fmla="*/ 0 w 12"/>
                <a:gd name="T23" fmla="*/ 0 h 1"/>
                <a:gd name="T24" fmla="*/ 0 w 12"/>
                <a:gd name="T25" fmla="*/ 0 h 1"/>
                <a:gd name="T26" fmla="*/ 12 w 12"/>
                <a:gd name="T27" fmla="*/ 0 h 1"/>
                <a:gd name="T28" fmla="*/ 12 w 12"/>
                <a:gd name="T29" fmla="*/ 0 h 1"/>
                <a:gd name="T30" fmla="*/ 12 w 12"/>
                <a:gd name="T31" fmla="*/ 0 h 1"/>
                <a:gd name="T32" fmla="*/ 12 w 12"/>
                <a:gd name="T33" fmla="*/ 0 h 1"/>
                <a:gd name="T34" fmla="*/ 12 w 12"/>
                <a:gd name="T35" fmla="*/ 0 h 1"/>
                <a:gd name="T36" fmla="*/ 12 w 12"/>
                <a:gd name="T37" fmla="*/ 0 h 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 h="1">
                  <a:moveTo>
                    <a:pt x="12" y="0"/>
                  </a:moveTo>
                  <a:lnTo>
                    <a:pt x="12" y="0"/>
                  </a:lnTo>
                  <a:lnTo>
                    <a:pt x="0"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49" name="Rectangle 437"/>
            <p:cNvSpPr>
              <a:spLocks noChangeArrowheads="1"/>
            </p:cNvSpPr>
            <p:nvPr/>
          </p:nvSpPr>
          <p:spPr bwMode="auto">
            <a:xfrm>
              <a:off x="3038" y="2414"/>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3250" name="Freeform 438"/>
            <p:cNvSpPr>
              <a:spLocks noEditPoints="1"/>
            </p:cNvSpPr>
            <p:nvPr/>
          </p:nvSpPr>
          <p:spPr bwMode="auto">
            <a:xfrm>
              <a:off x="303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51" name="Freeform 439"/>
            <p:cNvSpPr>
              <a:spLocks noEditPoints="1"/>
            </p:cNvSpPr>
            <p:nvPr/>
          </p:nvSpPr>
          <p:spPr bwMode="auto">
            <a:xfrm>
              <a:off x="303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52" name="Freeform 440"/>
            <p:cNvSpPr>
              <a:spLocks noEditPoints="1"/>
            </p:cNvSpPr>
            <p:nvPr/>
          </p:nvSpPr>
          <p:spPr bwMode="auto">
            <a:xfrm>
              <a:off x="3026" y="2414"/>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53" name="Freeform 441"/>
            <p:cNvSpPr>
              <a:spLocks noEditPoints="1"/>
            </p:cNvSpPr>
            <p:nvPr/>
          </p:nvSpPr>
          <p:spPr bwMode="auto">
            <a:xfrm>
              <a:off x="3026"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54" name="Freeform 442"/>
            <p:cNvSpPr>
              <a:spLocks noEditPoints="1"/>
            </p:cNvSpPr>
            <p:nvPr/>
          </p:nvSpPr>
          <p:spPr bwMode="auto">
            <a:xfrm>
              <a:off x="3026"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55" name="Freeform 443"/>
            <p:cNvSpPr>
              <a:spLocks noEditPoints="1"/>
            </p:cNvSpPr>
            <p:nvPr/>
          </p:nvSpPr>
          <p:spPr bwMode="auto">
            <a:xfrm>
              <a:off x="3026"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56" name="Freeform 444"/>
            <p:cNvSpPr>
              <a:spLocks noEditPoints="1"/>
            </p:cNvSpPr>
            <p:nvPr/>
          </p:nvSpPr>
          <p:spPr bwMode="auto">
            <a:xfrm>
              <a:off x="3026"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57" name="Freeform 445"/>
            <p:cNvSpPr>
              <a:spLocks noEditPoints="1"/>
            </p:cNvSpPr>
            <p:nvPr/>
          </p:nvSpPr>
          <p:spPr bwMode="auto">
            <a:xfrm>
              <a:off x="3026"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58" name="Freeform 446"/>
            <p:cNvSpPr>
              <a:spLocks noEditPoints="1"/>
            </p:cNvSpPr>
            <p:nvPr/>
          </p:nvSpPr>
          <p:spPr bwMode="auto">
            <a:xfrm>
              <a:off x="3026"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59" name="Freeform 447"/>
            <p:cNvSpPr>
              <a:spLocks noEditPoints="1"/>
            </p:cNvSpPr>
            <p:nvPr/>
          </p:nvSpPr>
          <p:spPr bwMode="auto">
            <a:xfrm>
              <a:off x="3026"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60" name="Freeform 448"/>
            <p:cNvSpPr>
              <a:spLocks noEditPoints="1"/>
            </p:cNvSpPr>
            <p:nvPr/>
          </p:nvSpPr>
          <p:spPr bwMode="auto">
            <a:xfrm>
              <a:off x="3026" y="2414"/>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61" name="Freeform 449"/>
            <p:cNvSpPr>
              <a:spLocks noEditPoints="1"/>
            </p:cNvSpPr>
            <p:nvPr/>
          </p:nvSpPr>
          <p:spPr bwMode="auto">
            <a:xfrm>
              <a:off x="303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62" name="Freeform 450"/>
            <p:cNvSpPr>
              <a:spLocks noEditPoints="1"/>
            </p:cNvSpPr>
            <p:nvPr/>
          </p:nvSpPr>
          <p:spPr bwMode="auto">
            <a:xfrm>
              <a:off x="303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63" name="Freeform 451"/>
            <p:cNvSpPr>
              <a:spLocks noEditPoints="1"/>
            </p:cNvSpPr>
            <p:nvPr/>
          </p:nvSpPr>
          <p:spPr bwMode="auto">
            <a:xfrm>
              <a:off x="303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64" name="Freeform 452"/>
            <p:cNvSpPr>
              <a:spLocks noEditPoints="1"/>
            </p:cNvSpPr>
            <p:nvPr/>
          </p:nvSpPr>
          <p:spPr bwMode="auto">
            <a:xfrm>
              <a:off x="303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65" name="Freeform 453"/>
            <p:cNvSpPr/>
            <p:nvPr/>
          </p:nvSpPr>
          <p:spPr bwMode="auto">
            <a:xfrm>
              <a:off x="3038" y="2414"/>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66" name="Freeform 454"/>
            <p:cNvSpPr/>
            <p:nvPr/>
          </p:nvSpPr>
          <p:spPr bwMode="auto">
            <a:xfrm>
              <a:off x="3062" y="2402"/>
              <a:ext cx="12" cy="12"/>
            </a:xfrm>
            <a:custGeom>
              <a:avLst/>
              <a:gdLst>
                <a:gd name="T0" fmla="*/ 0 w 12"/>
                <a:gd name="T1" fmla="*/ 12 h 12"/>
                <a:gd name="T2" fmla="*/ 0 w 12"/>
                <a:gd name="T3" fmla="*/ 12 h 12"/>
                <a:gd name="T4" fmla="*/ 0 w 12"/>
                <a:gd name="T5" fmla="*/ 12 h 12"/>
                <a:gd name="T6" fmla="*/ 12 w 12"/>
                <a:gd name="T7" fmla="*/ 12 h 12"/>
                <a:gd name="T8" fmla="*/ 12 w 12"/>
                <a:gd name="T9" fmla="*/ 12 h 12"/>
                <a:gd name="T10" fmla="*/ 12 w 12"/>
                <a:gd name="T11" fmla="*/ 12 h 12"/>
                <a:gd name="T12" fmla="*/ 12 w 12"/>
                <a:gd name="T13" fmla="*/ 12 h 12"/>
                <a:gd name="T14" fmla="*/ 12 w 12"/>
                <a:gd name="T15" fmla="*/ 12 h 12"/>
                <a:gd name="T16" fmla="*/ 12 w 12"/>
                <a:gd name="T17" fmla="*/ 12 h 12"/>
                <a:gd name="T18" fmla="*/ 12 w 12"/>
                <a:gd name="T19" fmla="*/ 12 h 12"/>
                <a:gd name="T20" fmla="*/ 12 w 12"/>
                <a:gd name="T21" fmla="*/ 12 h 12"/>
                <a:gd name="T22" fmla="*/ 12 w 12"/>
                <a:gd name="T23" fmla="*/ 12 h 12"/>
                <a:gd name="T24" fmla="*/ 12 w 12"/>
                <a:gd name="T25" fmla="*/ 0 h 12"/>
                <a:gd name="T26" fmla="*/ 0 w 12"/>
                <a:gd name="T27" fmla="*/ 0 h 12"/>
                <a:gd name="T28" fmla="*/ 0 w 12"/>
                <a:gd name="T29" fmla="*/ 0 h 12"/>
                <a:gd name="T30" fmla="*/ 0 w 12"/>
                <a:gd name="T31" fmla="*/ 0 h 12"/>
                <a:gd name="T32" fmla="*/ 0 w 12"/>
                <a:gd name="T33" fmla="*/ 0 h 12"/>
                <a:gd name="T34" fmla="*/ 0 w 12"/>
                <a:gd name="T35" fmla="*/ 0 h 12"/>
                <a:gd name="T36" fmla="*/ 0 w 12"/>
                <a:gd name="T37" fmla="*/ 12 h 12"/>
                <a:gd name="T38" fmla="*/ 0 w 12"/>
                <a:gd name="T39" fmla="*/ 12 h 12"/>
                <a:gd name="T40" fmla="*/ 0 w 12"/>
                <a:gd name="T41" fmla="*/ 12 h 12"/>
                <a:gd name="T42" fmla="*/ 0 w 12"/>
                <a:gd name="T43" fmla="*/ 12 h 12"/>
                <a:gd name="T44" fmla="*/ 0 w 12"/>
                <a:gd name="T45" fmla="*/ 12 h 12"/>
                <a:gd name="T46" fmla="*/ 0 w 12"/>
                <a:gd name="T47" fmla="*/ 12 h 12"/>
                <a:gd name="T48" fmla="*/ 0 w 12"/>
                <a:gd name="T49" fmla="*/ 12 h 12"/>
                <a:gd name="T50" fmla="*/ 0 w 12"/>
                <a:gd name="T51" fmla="*/ 12 h 12"/>
                <a:gd name="T52" fmla="*/ 0 w 12"/>
                <a:gd name="T53" fmla="*/ 12 h 1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2" h="12">
                  <a:moveTo>
                    <a:pt x="0" y="12"/>
                  </a:moveTo>
                  <a:lnTo>
                    <a:pt x="0" y="12"/>
                  </a:lnTo>
                  <a:lnTo>
                    <a:pt x="12" y="12"/>
                  </a:lnTo>
                  <a:lnTo>
                    <a:pt x="12" y="0"/>
                  </a:lnTo>
                  <a:lnTo>
                    <a:pt x="0" y="0"/>
                  </a:lnTo>
                  <a:lnTo>
                    <a:pt x="0" y="12"/>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67" name="Rectangle 455"/>
            <p:cNvSpPr>
              <a:spLocks noChangeArrowheads="1"/>
            </p:cNvSpPr>
            <p:nvPr/>
          </p:nvSpPr>
          <p:spPr bwMode="auto">
            <a:xfrm>
              <a:off x="3062" y="2414"/>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3268" name="Freeform 456"/>
            <p:cNvSpPr>
              <a:spLocks noEditPoints="1"/>
            </p:cNvSpPr>
            <p:nvPr/>
          </p:nvSpPr>
          <p:spPr bwMode="auto">
            <a:xfrm>
              <a:off x="3062"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69" name="Freeform 457"/>
            <p:cNvSpPr>
              <a:spLocks noEditPoints="1"/>
            </p:cNvSpPr>
            <p:nvPr/>
          </p:nvSpPr>
          <p:spPr bwMode="auto">
            <a:xfrm>
              <a:off x="3062" y="2414"/>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70" name="Freeform 458"/>
            <p:cNvSpPr>
              <a:spLocks noEditPoints="1"/>
            </p:cNvSpPr>
            <p:nvPr/>
          </p:nvSpPr>
          <p:spPr bwMode="auto">
            <a:xfrm>
              <a:off x="3074"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71" name="Freeform 459"/>
            <p:cNvSpPr>
              <a:spLocks noEditPoints="1"/>
            </p:cNvSpPr>
            <p:nvPr/>
          </p:nvSpPr>
          <p:spPr bwMode="auto">
            <a:xfrm>
              <a:off x="3074"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72" name="Freeform 460"/>
            <p:cNvSpPr>
              <a:spLocks noEditPoints="1"/>
            </p:cNvSpPr>
            <p:nvPr/>
          </p:nvSpPr>
          <p:spPr bwMode="auto">
            <a:xfrm>
              <a:off x="3074"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73" name="Freeform 461"/>
            <p:cNvSpPr>
              <a:spLocks noEditPoints="1"/>
            </p:cNvSpPr>
            <p:nvPr/>
          </p:nvSpPr>
          <p:spPr bwMode="auto">
            <a:xfrm>
              <a:off x="3074"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74" name="Freeform 462"/>
            <p:cNvSpPr>
              <a:spLocks noEditPoints="1"/>
            </p:cNvSpPr>
            <p:nvPr/>
          </p:nvSpPr>
          <p:spPr bwMode="auto">
            <a:xfrm>
              <a:off x="3074"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75" name="Freeform 463"/>
            <p:cNvSpPr>
              <a:spLocks noEditPoints="1"/>
            </p:cNvSpPr>
            <p:nvPr/>
          </p:nvSpPr>
          <p:spPr bwMode="auto">
            <a:xfrm>
              <a:off x="3074"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76" name="Freeform 464"/>
            <p:cNvSpPr>
              <a:spLocks noEditPoints="1"/>
            </p:cNvSpPr>
            <p:nvPr/>
          </p:nvSpPr>
          <p:spPr bwMode="auto">
            <a:xfrm>
              <a:off x="3074"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77" name="Freeform 465"/>
            <p:cNvSpPr>
              <a:spLocks noEditPoints="1"/>
            </p:cNvSpPr>
            <p:nvPr/>
          </p:nvSpPr>
          <p:spPr bwMode="auto">
            <a:xfrm>
              <a:off x="3074"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78" name="Freeform 466"/>
            <p:cNvSpPr>
              <a:spLocks noEditPoints="1"/>
            </p:cNvSpPr>
            <p:nvPr/>
          </p:nvSpPr>
          <p:spPr bwMode="auto">
            <a:xfrm>
              <a:off x="3074" y="2402"/>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79" name="Freeform 467"/>
            <p:cNvSpPr>
              <a:spLocks noEditPoints="1"/>
            </p:cNvSpPr>
            <p:nvPr/>
          </p:nvSpPr>
          <p:spPr bwMode="auto">
            <a:xfrm>
              <a:off x="3062" y="2402"/>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80" name="Freeform 468"/>
            <p:cNvSpPr>
              <a:spLocks noEditPoints="1"/>
            </p:cNvSpPr>
            <p:nvPr/>
          </p:nvSpPr>
          <p:spPr bwMode="auto">
            <a:xfrm>
              <a:off x="3062" y="240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81" name="Freeform 469"/>
            <p:cNvSpPr>
              <a:spLocks noEditPoints="1"/>
            </p:cNvSpPr>
            <p:nvPr/>
          </p:nvSpPr>
          <p:spPr bwMode="auto">
            <a:xfrm>
              <a:off x="3062" y="240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82" name="Freeform 470"/>
            <p:cNvSpPr>
              <a:spLocks noEditPoints="1"/>
            </p:cNvSpPr>
            <p:nvPr/>
          </p:nvSpPr>
          <p:spPr bwMode="auto">
            <a:xfrm>
              <a:off x="3062" y="240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83" name="Freeform 471"/>
            <p:cNvSpPr>
              <a:spLocks noEditPoints="1"/>
            </p:cNvSpPr>
            <p:nvPr/>
          </p:nvSpPr>
          <p:spPr bwMode="auto">
            <a:xfrm>
              <a:off x="3062" y="240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84" name="Freeform 472"/>
            <p:cNvSpPr>
              <a:spLocks noEditPoints="1"/>
            </p:cNvSpPr>
            <p:nvPr/>
          </p:nvSpPr>
          <p:spPr bwMode="auto">
            <a:xfrm>
              <a:off x="3062" y="2402"/>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85" name="Freeform 473"/>
            <p:cNvSpPr>
              <a:spLocks noEditPoints="1"/>
            </p:cNvSpPr>
            <p:nvPr/>
          </p:nvSpPr>
          <p:spPr bwMode="auto">
            <a:xfrm>
              <a:off x="3062"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86" name="Freeform 474"/>
            <p:cNvSpPr>
              <a:spLocks noEditPoints="1"/>
            </p:cNvSpPr>
            <p:nvPr/>
          </p:nvSpPr>
          <p:spPr bwMode="auto">
            <a:xfrm>
              <a:off x="3062"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87" name="Freeform 475"/>
            <p:cNvSpPr>
              <a:spLocks noEditPoints="1"/>
            </p:cNvSpPr>
            <p:nvPr/>
          </p:nvSpPr>
          <p:spPr bwMode="auto">
            <a:xfrm>
              <a:off x="3062"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88" name="Freeform 476"/>
            <p:cNvSpPr>
              <a:spLocks noEditPoints="1"/>
            </p:cNvSpPr>
            <p:nvPr/>
          </p:nvSpPr>
          <p:spPr bwMode="auto">
            <a:xfrm>
              <a:off x="3062"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89" name="Freeform 477"/>
            <p:cNvSpPr>
              <a:spLocks noEditPoints="1"/>
            </p:cNvSpPr>
            <p:nvPr/>
          </p:nvSpPr>
          <p:spPr bwMode="auto">
            <a:xfrm>
              <a:off x="3062"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90" name="Freeform 478"/>
            <p:cNvSpPr>
              <a:spLocks noEditPoints="1"/>
            </p:cNvSpPr>
            <p:nvPr/>
          </p:nvSpPr>
          <p:spPr bwMode="auto">
            <a:xfrm>
              <a:off x="3062"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91" name="Freeform 479"/>
            <p:cNvSpPr>
              <a:spLocks noEditPoints="1"/>
            </p:cNvSpPr>
            <p:nvPr/>
          </p:nvSpPr>
          <p:spPr bwMode="auto">
            <a:xfrm>
              <a:off x="3062"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92" name="Freeform 480"/>
            <p:cNvSpPr/>
            <p:nvPr/>
          </p:nvSpPr>
          <p:spPr bwMode="auto">
            <a:xfrm>
              <a:off x="3062" y="2414"/>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93" name="Freeform 481"/>
            <p:cNvSpPr/>
            <p:nvPr/>
          </p:nvSpPr>
          <p:spPr bwMode="auto">
            <a:xfrm>
              <a:off x="3062" y="2414"/>
              <a:ext cx="12" cy="1"/>
            </a:xfrm>
            <a:custGeom>
              <a:avLst/>
              <a:gdLst>
                <a:gd name="T0" fmla="*/ 12 w 12"/>
                <a:gd name="T1" fmla="*/ 0 h 1"/>
                <a:gd name="T2" fmla="*/ 12 w 12"/>
                <a:gd name="T3" fmla="*/ 0 h 1"/>
                <a:gd name="T4" fmla="*/ 12 w 12"/>
                <a:gd name="T5" fmla="*/ 0 h 1"/>
                <a:gd name="T6" fmla="*/ 12 w 12"/>
                <a:gd name="T7" fmla="*/ 0 h 1"/>
                <a:gd name="T8" fmla="*/ 12 w 12"/>
                <a:gd name="T9" fmla="*/ 0 h 1"/>
                <a:gd name="T10" fmla="*/ 12 w 12"/>
                <a:gd name="T11" fmla="*/ 0 h 1"/>
                <a:gd name="T12" fmla="*/ 0 w 12"/>
                <a:gd name="T13" fmla="*/ 0 h 1"/>
                <a:gd name="T14" fmla="*/ 0 w 12"/>
                <a:gd name="T15" fmla="*/ 0 h 1"/>
                <a:gd name="T16" fmla="*/ 0 w 12"/>
                <a:gd name="T17" fmla="*/ 0 h 1"/>
                <a:gd name="T18" fmla="*/ 0 w 12"/>
                <a:gd name="T19" fmla="*/ 0 h 1"/>
                <a:gd name="T20" fmla="*/ 0 w 12"/>
                <a:gd name="T21" fmla="*/ 0 h 1"/>
                <a:gd name="T22" fmla="*/ 0 w 12"/>
                <a:gd name="T23" fmla="*/ 0 h 1"/>
                <a:gd name="T24" fmla="*/ 12 w 12"/>
                <a:gd name="T25" fmla="*/ 0 h 1"/>
                <a:gd name="T26" fmla="*/ 12 w 12"/>
                <a:gd name="T27" fmla="*/ 0 h 1"/>
                <a:gd name="T28" fmla="*/ 12 w 12"/>
                <a:gd name="T29" fmla="*/ 0 h 1"/>
                <a:gd name="T30" fmla="*/ 12 w 12"/>
                <a:gd name="T31" fmla="*/ 0 h 1"/>
                <a:gd name="T32" fmla="*/ 12 w 12"/>
                <a:gd name="T33" fmla="*/ 0 h 1"/>
                <a:gd name="T34" fmla="*/ 12 w 12"/>
                <a:gd name="T35" fmla="*/ 0 h 1"/>
                <a:gd name="T36" fmla="*/ 12 w 12"/>
                <a:gd name="T37" fmla="*/ 0 h 1"/>
                <a:gd name="T38" fmla="*/ 12 w 12"/>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 h="1">
                  <a:moveTo>
                    <a:pt x="12" y="0"/>
                  </a:moveTo>
                  <a:lnTo>
                    <a:pt x="12" y="0"/>
                  </a:lnTo>
                  <a:lnTo>
                    <a:pt x="0"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94" name="Rectangle 482"/>
            <p:cNvSpPr>
              <a:spLocks noChangeArrowheads="1"/>
            </p:cNvSpPr>
            <p:nvPr/>
          </p:nvSpPr>
          <p:spPr bwMode="auto">
            <a:xfrm>
              <a:off x="3074" y="2414"/>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3295" name="Freeform 483"/>
            <p:cNvSpPr>
              <a:spLocks noEditPoints="1"/>
            </p:cNvSpPr>
            <p:nvPr/>
          </p:nvSpPr>
          <p:spPr bwMode="auto">
            <a:xfrm>
              <a:off x="3074"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96" name="Freeform 484"/>
            <p:cNvSpPr>
              <a:spLocks noEditPoints="1"/>
            </p:cNvSpPr>
            <p:nvPr/>
          </p:nvSpPr>
          <p:spPr bwMode="auto">
            <a:xfrm>
              <a:off x="3074"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97" name="Freeform 485"/>
            <p:cNvSpPr>
              <a:spLocks noEditPoints="1"/>
            </p:cNvSpPr>
            <p:nvPr/>
          </p:nvSpPr>
          <p:spPr bwMode="auto">
            <a:xfrm>
              <a:off x="3074"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98" name="Freeform 486"/>
            <p:cNvSpPr>
              <a:spLocks noEditPoints="1"/>
            </p:cNvSpPr>
            <p:nvPr/>
          </p:nvSpPr>
          <p:spPr bwMode="auto">
            <a:xfrm>
              <a:off x="3062" y="2414"/>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99" name="Freeform 487"/>
            <p:cNvSpPr>
              <a:spLocks noEditPoints="1"/>
            </p:cNvSpPr>
            <p:nvPr/>
          </p:nvSpPr>
          <p:spPr bwMode="auto">
            <a:xfrm>
              <a:off x="3062"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00" name="Freeform 488"/>
            <p:cNvSpPr>
              <a:spLocks noEditPoints="1"/>
            </p:cNvSpPr>
            <p:nvPr/>
          </p:nvSpPr>
          <p:spPr bwMode="auto">
            <a:xfrm>
              <a:off x="3062"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01" name="Freeform 489"/>
            <p:cNvSpPr>
              <a:spLocks noEditPoints="1"/>
            </p:cNvSpPr>
            <p:nvPr/>
          </p:nvSpPr>
          <p:spPr bwMode="auto">
            <a:xfrm>
              <a:off x="3062"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02" name="Freeform 490"/>
            <p:cNvSpPr>
              <a:spLocks noEditPoints="1"/>
            </p:cNvSpPr>
            <p:nvPr/>
          </p:nvSpPr>
          <p:spPr bwMode="auto">
            <a:xfrm>
              <a:off x="3062"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03" name="Freeform 491"/>
            <p:cNvSpPr>
              <a:spLocks noEditPoints="1"/>
            </p:cNvSpPr>
            <p:nvPr/>
          </p:nvSpPr>
          <p:spPr bwMode="auto">
            <a:xfrm>
              <a:off x="3062"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04" name="Freeform 492"/>
            <p:cNvSpPr>
              <a:spLocks noEditPoints="1"/>
            </p:cNvSpPr>
            <p:nvPr/>
          </p:nvSpPr>
          <p:spPr bwMode="auto">
            <a:xfrm>
              <a:off x="3062" y="2414"/>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05" name="Freeform 493"/>
            <p:cNvSpPr>
              <a:spLocks noEditPoints="1"/>
            </p:cNvSpPr>
            <p:nvPr/>
          </p:nvSpPr>
          <p:spPr bwMode="auto">
            <a:xfrm>
              <a:off x="3074"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06" name="Freeform 494"/>
            <p:cNvSpPr>
              <a:spLocks noEditPoints="1"/>
            </p:cNvSpPr>
            <p:nvPr/>
          </p:nvSpPr>
          <p:spPr bwMode="auto">
            <a:xfrm>
              <a:off x="3074"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07" name="Freeform 495"/>
            <p:cNvSpPr>
              <a:spLocks noEditPoints="1"/>
            </p:cNvSpPr>
            <p:nvPr/>
          </p:nvSpPr>
          <p:spPr bwMode="auto">
            <a:xfrm>
              <a:off x="3074"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08" name="Freeform 496"/>
            <p:cNvSpPr>
              <a:spLocks noEditPoints="1"/>
            </p:cNvSpPr>
            <p:nvPr/>
          </p:nvSpPr>
          <p:spPr bwMode="auto">
            <a:xfrm>
              <a:off x="3074"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09" name="Freeform 497"/>
            <p:cNvSpPr>
              <a:spLocks noEditPoints="1"/>
            </p:cNvSpPr>
            <p:nvPr/>
          </p:nvSpPr>
          <p:spPr bwMode="auto">
            <a:xfrm>
              <a:off x="3074"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10" name="Freeform 498"/>
            <p:cNvSpPr>
              <a:spLocks noEditPoints="1"/>
            </p:cNvSpPr>
            <p:nvPr/>
          </p:nvSpPr>
          <p:spPr bwMode="auto">
            <a:xfrm>
              <a:off x="3074"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11" name="Freeform 499"/>
            <p:cNvSpPr/>
            <p:nvPr/>
          </p:nvSpPr>
          <p:spPr bwMode="auto">
            <a:xfrm>
              <a:off x="3074" y="2414"/>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12" name="Freeform 500"/>
            <p:cNvSpPr/>
            <p:nvPr/>
          </p:nvSpPr>
          <p:spPr bwMode="auto">
            <a:xfrm>
              <a:off x="3062" y="2402"/>
              <a:ext cx="12" cy="12"/>
            </a:xfrm>
            <a:custGeom>
              <a:avLst/>
              <a:gdLst>
                <a:gd name="T0" fmla="*/ 0 w 12"/>
                <a:gd name="T1" fmla="*/ 0 h 12"/>
                <a:gd name="T2" fmla="*/ 0 w 12"/>
                <a:gd name="T3" fmla="*/ 0 h 12"/>
                <a:gd name="T4" fmla="*/ 0 w 12"/>
                <a:gd name="T5" fmla="*/ 12 h 12"/>
                <a:gd name="T6" fmla="*/ 0 w 12"/>
                <a:gd name="T7" fmla="*/ 12 h 12"/>
                <a:gd name="T8" fmla="*/ 12 w 12"/>
                <a:gd name="T9" fmla="*/ 12 h 12"/>
                <a:gd name="T10" fmla="*/ 12 w 12"/>
                <a:gd name="T11" fmla="*/ 12 h 12"/>
                <a:gd name="T12" fmla="*/ 12 w 12"/>
                <a:gd name="T13" fmla="*/ 12 h 12"/>
                <a:gd name="T14" fmla="*/ 12 w 12"/>
                <a:gd name="T15" fmla="*/ 12 h 12"/>
                <a:gd name="T16" fmla="*/ 12 w 12"/>
                <a:gd name="T17" fmla="*/ 12 h 12"/>
                <a:gd name="T18" fmla="*/ 12 w 12"/>
                <a:gd name="T19" fmla="*/ 12 h 12"/>
                <a:gd name="T20" fmla="*/ 12 w 12"/>
                <a:gd name="T21" fmla="*/ 12 h 12"/>
                <a:gd name="T22" fmla="*/ 12 w 12"/>
                <a:gd name="T23" fmla="*/ 12 h 12"/>
                <a:gd name="T24" fmla="*/ 12 w 12"/>
                <a:gd name="T25" fmla="*/ 0 h 12"/>
                <a:gd name="T26" fmla="*/ 12 w 12"/>
                <a:gd name="T27" fmla="*/ 0 h 12"/>
                <a:gd name="T28" fmla="*/ 0 w 12"/>
                <a:gd name="T29" fmla="*/ 0 h 12"/>
                <a:gd name="T30" fmla="*/ 0 w 12"/>
                <a:gd name="T31" fmla="*/ 0 h 12"/>
                <a:gd name="T32" fmla="*/ 0 w 12"/>
                <a:gd name="T33" fmla="*/ 0 h 12"/>
                <a:gd name="T34" fmla="*/ 0 w 12"/>
                <a:gd name="T35" fmla="*/ 0 h 12"/>
                <a:gd name="T36" fmla="*/ 0 w 12"/>
                <a:gd name="T37" fmla="*/ 0 h 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 h="12">
                  <a:moveTo>
                    <a:pt x="0" y="0"/>
                  </a:moveTo>
                  <a:lnTo>
                    <a:pt x="0" y="0"/>
                  </a:lnTo>
                  <a:lnTo>
                    <a:pt x="0" y="12"/>
                  </a:lnTo>
                  <a:lnTo>
                    <a:pt x="12" y="12"/>
                  </a:lnTo>
                  <a:lnTo>
                    <a:pt x="1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13" name="Freeform 501"/>
            <p:cNvSpPr/>
            <p:nvPr/>
          </p:nvSpPr>
          <p:spPr bwMode="auto">
            <a:xfrm>
              <a:off x="3062" y="2402"/>
              <a:ext cx="1" cy="12"/>
            </a:xfrm>
            <a:custGeom>
              <a:avLst/>
              <a:gdLst>
                <a:gd name="T0" fmla="*/ 0 w 1"/>
                <a:gd name="T1" fmla="*/ 0 h 12"/>
                <a:gd name="T2" fmla="*/ 0 w 1"/>
                <a:gd name="T3" fmla="*/ 12 h 12"/>
                <a:gd name="T4" fmla="*/ 0 w 1"/>
                <a:gd name="T5" fmla="*/ 0 h 12"/>
                <a:gd name="T6" fmla="*/ 0 w 1"/>
                <a:gd name="T7" fmla="*/ 0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12">
                  <a:moveTo>
                    <a:pt x="0" y="0"/>
                  </a:moveTo>
                  <a:lnTo>
                    <a:pt x="0" y="1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14" name="Freeform 502"/>
            <p:cNvSpPr>
              <a:spLocks noEditPoints="1"/>
            </p:cNvSpPr>
            <p:nvPr/>
          </p:nvSpPr>
          <p:spPr bwMode="auto">
            <a:xfrm>
              <a:off x="3062"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15" name="Freeform 503"/>
            <p:cNvSpPr>
              <a:spLocks noEditPoints="1"/>
            </p:cNvSpPr>
            <p:nvPr/>
          </p:nvSpPr>
          <p:spPr bwMode="auto">
            <a:xfrm>
              <a:off x="3062" y="2414"/>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16" name="Freeform 504"/>
            <p:cNvSpPr>
              <a:spLocks noEditPoints="1"/>
            </p:cNvSpPr>
            <p:nvPr/>
          </p:nvSpPr>
          <p:spPr bwMode="auto">
            <a:xfrm>
              <a:off x="3074"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17" name="Freeform 505"/>
            <p:cNvSpPr>
              <a:spLocks noEditPoints="1"/>
            </p:cNvSpPr>
            <p:nvPr/>
          </p:nvSpPr>
          <p:spPr bwMode="auto">
            <a:xfrm>
              <a:off x="3074"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18" name="Freeform 506"/>
            <p:cNvSpPr>
              <a:spLocks noEditPoints="1"/>
            </p:cNvSpPr>
            <p:nvPr/>
          </p:nvSpPr>
          <p:spPr bwMode="auto">
            <a:xfrm>
              <a:off x="3074"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19" name="Freeform 507"/>
            <p:cNvSpPr>
              <a:spLocks noEditPoints="1"/>
            </p:cNvSpPr>
            <p:nvPr/>
          </p:nvSpPr>
          <p:spPr bwMode="auto">
            <a:xfrm>
              <a:off x="3074"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20" name="Freeform 508"/>
            <p:cNvSpPr>
              <a:spLocks noEditPoints="1"/>
            </p:cNvSpPr>
            <p:nvPr/>
          </p:nvSpPr>
          <p:spPr bwMode="auto">
            <a:xfrm>
              <a:off x="3074"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21" name="Freeform 509"/>
            <p:cNvSpPr>
              <a:spLocks noEditPoints="1"/>
            </p:cNvSpPr>
            <p:nvPr/>
          </p:nvSpPr>
          <p:spPr bwMode="auto">
            <a:xfrm>
              <a:off x="3074"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22" name="Freeform 510"/>
            <p:cNvSpPr>
              <a:spLocks noEditPoints="1"/>
            </p:cNvSpPr>
            <p:nvPr/>
          </p:nvSpPr>
          <p:spPr bwMode="auto">
            <a:xfrm>
              <a:off x="3074"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23" name="Freeform 511"/>
            <p:cNvSpPr>
              <a:spLocks noEditPoints="1"/>
            </p:cNvSpPr>
            <p:nvPr/>
          </p:nvSpPr>
          <p:spPr bwMode="auto">
            <a:xfrm>
              <a:off x="3074" y="2402"/>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24" name="Freeform 512"/>
            <p:cNvSpPr>
              <a:spLocks noEditPoints="1"/>
            </p:cNvSpPr>
            <p:nvPr/>
          </p:nvSpPr>
          <p:spPr bwMode="auto">
            <a:xfrm>
              <a:off x="3074" y="240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25" name="Freeform 513"/>
            <p:cNvSpPr>
              <a:spLocks noEditPoints="1"/>
            </p:cNvSpPr>
            <p:nvPr/>
          </p:nvSpPr>
          <p:spPr bwMode="auto">
            <a:xfrm>
              <a:off x="3062" y="2402"/>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26" name="Freeform 514"/>
            <p:cNvSpPr>
              <a:spLocks noEditPoints="1"/>
            </p:cNvSpPr>
            <p:nvPr/>
          </p:nvSpPr>
          <p:spPr bwMode="auto">
            <a:xfrm>
              <a:off x="3062" y="240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27" name="Freeform 515"/>
            <p:cNvSpPr>
              <a:spLocks noEditPoints="1"/>
            </p:cNvSpPr>
            <p:nvPr/>
          </p:nvSpPr>
          <p:spPr bwMode="auto">
            <a:xfrm>
              <a:off x="3062" y="240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28" name="Freeform 516"/>
            <p:cNvSpPr>
              <a:spLocks noEditPoints="1"/>
            </p:cNvSpPr>
            <p:nvPr/>
          </p:nvSpPr>
          <p:spPr bwMode="auto">
            <a:xfrm>
              <a:off x="3062" y="240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29" name="Freeform 517"/>
            <p:cNvSpPr/>
            <p:nvPr/>
          </p:nvSpPr>
          <p:spPr bwMode="auto">
            <a:xfrm>
              <a:off x="3062" y="2402"/>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30" name="Freeform 518"/>
            <p:cNvSpPr/>
            <p:nvPr/>
          </p:nvSpPr>
          <p:spPr bwMode="auto">
            <a:xfrm>
              <a:off x="3062" y="2402"/>
              <a:ext cx="1" cy="12"/>
            </a:xfrm>
            <a:custGeom>
              <a:avLst/>
              <a:gdLst>
                <a:gd name="T0" fmla="*/ 0 w 1"/>
                <a:gd name="T1" fmla="*/ 12 h 12"/>
                <a:gd name="T2" fmla="*/ 0 w 1"/>
                <a:gd name="T3" fmla="*/ 12 h 12"/>
                <a:gd name="T4" fmla="*/ 0 w 1"/>
                <a:gd name="T5" fmla="*/ 12 h 12"/>
                <a:gd name="T6" fmla="*/ 0 w 1"/>
                <a:gd name="T7" fmla="*/ 12 h 12"/>
                <a:gd name="T8" fmla="*/ 0 w 1"/>
                <a:gd name="T9" fmla="*/ 12 h 12"/>
                <a:gd name="T10" fmla="*/ 0 w 1"/>
                <a:gd name="T11" fmla="*/ 12 h 12"/>
                <a:gd name="T12" fmla="*/ 0 w 1"/>
                <a:gd name="T13" fmla="*/ 12 h 12"/>
                <a:gd name="T14" fmla="*/ 0 w 1"/>
                <a:gd name="T15" fmla="*/ 12 h 12"/>
                <a:gd name="T16" fmla="*/ 0 w 1"/>
                <a:gd name="T17" fmla="*/ 0 h 12"/>
                <a:gd name="T18" fmla="*/ 0 w 1"/>
                <a:gd name="T19" fmla="*/ 0 h 12"/>
                <a:gd name="T20" fmla="*/ 0 w 1"/>
                <a:gd name="T21" fmla="*/ 0 h 12"/>
                <a:gd name="T22" fmla="*/ 0 w 1"/>
                <a:gd name="T23" fmla="*/ 0 h 12"/>
                <a:gd name="T24" fmla="*/ 0 w 1"/>
                <a:gd name="T25" fmla="*/ 0 h 12"/>
                <a:gd name="T26" fmla="*/ 0 w 1"/>
                <a:gd name="T27" fmla="*/ 0 h 12"/>
                <a:gd name="T28" fmla="*/ 0 w 1"/>
                <a:gd name="T29" fmla="*/ 12 h 12"/>
                <a:gd name="T30" fmla="*/ 0 w 1"/>
                <a:gd name="T31" fmla="*/ 12 h 12"/>
                <a:gd name="T32" fmla="*/ 0 w 1"/>
                <a:gd name="T33" fmla="*/ 12 h 12"/>
                <a:gd name="T34" fmla="*/ 0 w 1"/>
                <a:gd name="T35" fmla="*/ 12 h 12"/>
                <a:gd name="T36" fmla="*/ 0 w 1"/>
                <a:gd name="T37" fmla="*/ 12 h 12"/>
                <a:gd name="T38" fmla="*/ 0 w 1"/>
                <a:gd name="T39" fmla="*/ 12 h 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 h="12">
                  <a:moveTo>
                    <a:pt x="0" y="12"/>
                  </a:moveTo>
                  <a:lnTo>
                    <a:pt x="0" y="12"/>
                  </a:ln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31" name="Rectangle 519"/>
            <p:cNvSpPr>
              <a:spLocks noChangeArrowheads="1"/>
            </p:cNvSpPr>
            <p:nvPr/>
          </p:nvSpPr>
          <p:spPr bwMode="auto">
            <a:xfrm>
              <a:off x="3062" y="2414"/>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3332" name="Freeform 520"/>
            <p:cNvSpPr>
              <a:spLocks noEditPoints="1"/>
            </p:cNvSpPr>
            <p:nvPr/>
          </p:nvSpPr>
          <p:spPr bwMode="auto">
            <a:xfrm>
              <a:off x="3062"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33" name="Freeform 521"/>
            <p:cNvSpPr>
              <a:spLocks noEditPoints="1"/>
            </p:cNvSpPr>
            <p:nvPr/>
          </p:nvSpPr>
          <p:spPr bwMode="auto">
            <a:xfrm>
              <a:off x="3062"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34" name="Freeform 522"/>
            <p:cNvSpPr>
              <a:spLocks noEditPoints="1"/>
            </p:cNvSpPr>
            <p:nvPr/>
          </p:nvSpPr>
          <p:spPr bwMode="auto">
            <a:xfrm>
              <a:off x="3062"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35" name="Freeform 523"/>
            <p:cNvSpPr>
              <a:spLocks noEditPoints="1"/>
            </p:cNvSpPr>
            <p:nvPr/>
          </p:nvSpPr>
          <p:spPr bwMode="auto">
            <a:xfrm>
              <a:off x="3062"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36" name="Freeform 524"/>
            <p:cNvSpPr>
              <a:spLocks noEditPoints="1"/>
            </p:cNvSpPr>
            <p:nvPr/>
          </p:nvSpPr>
          <p:spPr bwMode="auto">
            <a:xfrm>
              <a:off x="3062"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37" name="Freeform 525"/>
            <p:cNvSpPr>
              <a:spLocks noEditPoints="1"/>
            </p:cNvSpPr>
            <p:nvPr/>
          </p:nvSpPr>
          <p:spPr bwMode="auto">
            <a:xfrm>
              <a:off x="3062" y="2402"/>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38" name="Freeform 526"/>
            <p:cNvSpPr>
              <a:spLocks noEditPoints="1"/>
            </p:cNvSpPr>
            <p:nvPr/>
          </p:nvSpPr>
          <p:spPr bwMode="auto">
            <a:xfrm>
              <a:off x="3062" y="240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39" name="Freeform 527"/>
            <p:cNvSpPr>
              <a:spLocks noEditPoints="1"/>
            </p:cNvSpPr>
            <p:nvPr/>
          </p:nvSpPr>
          <p:spPr bwMode="auto">
            <a:xfrm>
              <a:off x="3062" y="240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40" name="Freeform 528"/>
            <p:cNvSpPr>
              <a:spLocks noEditPoints="1"/>
            </p:cNvSpPr>
            <p:nvPr/>
          </p:nvSpPr>
          <p:spPr bwMode="auto">
            <a:xfrm>
              <a:off x="3062" y="240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41" name="Freeform 529"/>
            <p:cNvSpPr>
              <a:spLocks noEditPoints="1"/>
            </p:cNvSpPr>
            <p:nvPr/>
          </p:nvSpPr>
          <p:spPr bwMode="auto">
            <a:xfrm>
              <a:off x="3062" y="240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42" name="Freeform 530"/>
            <p:cNvSpPr>
              <a:spLocks noEditPoints="1"/>
            </p:cNvSpPr>
            <p:nvPr/>
          </p:nvSpPr>
          <p:spPr bwMode="auto">
            <a:xfrm>
              <a:off x="3062" y="240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43" name="Freeform 531"/>
            <p:cNvSpPr>
              <a:spLocks noEditPoints="1"/>
            </p:cNvSpPr>
            <p:nvPr/>
          </p:nvSpPr>
          <p:spPr bwMode="auto">
            <a:xfrm>
              <a:off x="3062" y="2402"/>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44" name="Freeform 532"/>
            <p:cNvSpPr>
              <a:spLocks noEditPoints="1"/>
            </p:cNvSpPr>
            <p:nvPr/>
          </p:nvSpPr>
          <p:spPr bwMode="auto">
            <a:xfrm>
              <a:off x="3062"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45" name="Freeform 533"/>
            <p:cNvSpPr>
              <a:spLocks noEditPoints="1"/>
            </p:cNvSpPr>
            <p:nvPr/>
          </p:nvSpPr>
          <p:spPr bwMode="auto">
            <a:xfrm>
              <a:off x="3062"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46" name="Freeform 534"/>
            <p:cNvSpPr>
              <a:spLocks noEditPoints="1"/>
            </p:cNvSpPr>
            <p:nvPr/>
          </p:nvSpPr>
          <p:spPr bwMode="auto">
            <a:xfrm>
              <a:off x="3062"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47" name="Freeform 535"/>
            <p:cNvSpPr>
              <a:spLocks noEditPoints="1"/>
            </p:cNvSpPr>
            <p:nvPr/>
          </p:nvSpPr>
          <p:spPr bwMode="auto">
            <a:xfrm>
              <a:off x="3062"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48" name="Freeform 536"/>
            <p:cNvSpPr/>
            <p:nvPr/>
          </p:nvSpPr>
          <p:spPr bwMode="auto">
            <a:xfrm>
              <a:off x="3062" y="2414"/>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49" name="Oval 537"/>
            <p:cNvSpPr>
              <a:spLocks noChangeArrowheads="1"/>
            </p:cNvSpPr>
            <p:nvPr/>
          </p:nvSpPr>
          <p:spPr bwMode="auto">
            <a:xfrm>
              <a:off x="3062" y="2414"/>
              <a:ext cx="1" cy="1"/>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3350" name="Rectangle 538"/>
            <p:cNvSpPr>
              <a:spLocks noChangeArrowheads="1"/>
            </p:cNvSpPr>
            <p:nvPr/>
          </p:nvSpPr>
          <p:spPr bwMode="auto">
            <a:xfrm>
              <a:off x="3062" y="2414"/>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3351" name="Freeform 539"/>
            <p:cNvSpPr>
              <a:spLocks noEditPoints="1"/>
            </p:cNvSpPr>
            <p:nvPr/>
          </p:nvSpPr>
          <p:spPr bwMode="auto">
            <a:xfrm>
              <a:off x="3062"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52" name="Freeform 540"/>
            <p:cNvSpPr>
              <a:spLocks noEditPoints="1"/>
            </p:cNvSpPr>
            <p:nvPr/>
          </p:nvSpPr>
          <p:spPr bwMode="auto">
            <a:xfrm>
              <a:off x="3062"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53" name="Freeform 541"/>
            <p:cNvSpPr>
              <a:spLocks noEditPoints="1"/>
            </p:cNvSpPr>
            <p:nvPr/>
          </p:nvSpPr>
          <p:spPr bwMode="auto">
            <a:xfrm>
              <a:off x="3062"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54" name="Freeform 542"/>
            <p:cNvSpPr>
              <a:spLocks noEditPoints="1"/>
            </p:cNvSpPr>
            <p:nvPr/>
          </p:nvSpPr>
          <p:spPr bwMode="auto">
            <a:xfrm>
              <a:off x="3062"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55" name="Freeform 543"/>
            <p:cNvSpPr>
              <a:spLocks noEditPoints="1"/>
            </p:cNvSpPr>
            <p:nvPr/>
          </p:nvSpPr>
          <p:spPr bwMode="auto">
            <a:xfrm>
              <a:off x="3062"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56" name="Freeform 544"/>
            <p:cNvSpPr>
              <a:spLocks noEditPoints="1"/>
            </p:cNvSpPr>
            <p:nvPr/>
          </p:nvSpPr>
          <p:spPr bwMode="auto">
            <a:xfrm>
              <a:off x="3062"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57" name="Freeform 545"/>
            <p:cNvSpPr>
              <a:spLocks noEditPoints="1"/>
            </p:cNvSpPr>
            <p:nvPr/>
          </p:nvSpPr>
          <p:spPr bwMode="auto">
            <a:xfrm>
              <a:off x="3062"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58" name="Freeform 546"/>
            <p:cNvSpPr>
              <a:spLocks noEditPoints="1"/>
            </p:cNvSpPr>
            <p:nvPr/>
          </p:nvSpPr>
          <p:spPr bwMode="auto">
            <a:xfrm>
              <a:off x="3062"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59" name="Freeform 547"/>
            <p:cNvSpPr>
              <a:spLocks noEditPoints="1"/>
            </p:cNvSpPr>
            <p:nvPr/>
          </p:nvSpPr>
          <p:spPr bwMode="auto">
            <a:xfrm>
              <a:off x="3062"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60" name="Freeform 548"/>
            <p:cNvSpPr/>
            <p:nvPr/>
          </p:nvSpPr>
          <p:spPr bwMode="auto">
            <a:xfrm>
              <a:off x="3062" y="2414"/>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61" name="Freeform 549"/>
            <p:cNvSpPr/>
            <p:nvPr/>
          </p:nvSpPr>
          <p:spPr bwMode="auto">
            <a:xfrm>
              <a:off x="3086" y="2402"/>
              <a:ext cx="12" cy="12"/>
            </a:xfrm>
            <a:custGeom>
              <a:avLst/>
              <a:gdLst>
                <a:gd name="T0" fmla="*/ 12 w 12"/>
                <a:gd name="T1" fmla="*/ 12 h 12"/>
                <a:gd name="T2" fmla="*/ 12 w 12"/>
                <a:gd name="T3" fmla="*/ 12 h 12"/>
                <a:gd name="T4" fmla="*/ 12 w 12"/>
                <a:gd name="T5" fmla="*/ 12 h 12"/>
                <a:gd name="T6" fmla="*/ 12 w 12"/>
                <a:gd name="T7" fmla="*/ 12 h 12"/>
                <a:gd name="T8" fmla="*/ 12 w 12"/>
                <a:gd name="T9" fmla="*/ 12 h 12"/>
                <a:gd name="T10" fmla="*/ 12 w 12"/>
                <a:gd name="T11" fmla="*/ 12 h 12"/>
                <a:gd name="T12" fmla="*/ 12 w 12"/>
                <a:gd name="T13" fmla="*/ 12 h 12"/>
                <a:gd name="T14" fmla="*/ 12 w 12"/>
                <a:gd name="T15" fmla="*/ 12 h 12"/>
                <a:gd name="T16" fmla="*/ 12 w 12"/>
                <a:gd name="T17" fmla="*/ 12 h 12"/>
                <a:gd name="T18" fmla="*/ 12 w 12"/>
                <a:gd name="T19" fmla="*/ 12 h 12"/>
                <a:gd name="T20" fmla="*/ 12 w 12"/>
                <a:gd name="T21" fmla="*/ 12 h 12"/>
                <a:gd name="T22" fmla="*/ 12 w 12"/>
                <a:gd name="T23" fmla="*/ 12 h 12"/>
                <a:gd name="T24" fmla="*/ 12 w 12"/>
                <a:gd name="T25" fmla="*/ 0 h 12"/>
                <a:gd name="T26" fmla="*/ 12 w 12"/>
                <a:gd name="T27" fmla="*/ 0 h 12"/>
                <a:gd name="T28" fmla="*/ 12 w 12"/>
                <a:gd name="T29" fmla="*/ 0 h 12"/>
                <a:gd name="T30" fmla="*/ 12 w 12"/>
                <a:gd name="T31" fmla="*/ 0 h 12"/>
                <a:gd name="T32" fmla="*/ 12 w 12"/>
                <a:gd name="T33" fmla="*/ 0 h 12"/>
                <a:gd name="T34" fmla="*/ 0 w 12"/>
                <a:gd name="T35" fmla="*/ 0 h 12"/>
                <a:gd name="T36" fmla="*/ 0 w 12"/>
                <a:gd name="T37" fmla="*/ 12 h 12"/>
                <a:gd name="T38" fmla="*/ 0 w 12"/>
                <a:gd name="T39" fmla="*/ 12 h 12"/>
                <a:gd name="T40" fmla="*/ 0 w 12"/>
                <a:gd name="T41" fmla="*/ 12 h 12"/>
                <a:gd name="T42" fmla="*/ 0 w 12"/>
                <a:gd name="T43" fmla="*/ 12 h 12"/>
                <a:gd name="T44" fmla="*/ 0 w 12"/>
                <a:gd name="T45" fmla="*/ 12 h 12"/>
                <a:gd name="T46" fmla="*/ 0 w 12"/>
                <a:gd name="T47" fmla="*/ 12 h 12"/>
                <a:gd name="T48" fmla="*/ 12 w 12"/>
                <a:gd name="T49" fmla="*/ 12 h 12"/>
                <a:gd name="T50" fmla="*/ 12 w 12"/>
                <a:gd name="T51" fmla="*/ 12 h 12"/>
                <a:gd name="T52" fmla="*/ 12 w 12"/>
                <a:gd name="T53" fmla="*/ 12 h 1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2" h="12">
                  <a:moveTo>
                    <a:pt x="12" y="12"/>
                  </a:moveTo>
                  <a:lnTo>
                    <a:pt x="12" y="12"/>
                  </a:lnTo>
                  <a:lnTo>
                    <a:pt x="12" y="0"/>
                  </a:lnTo>
                  <a:lnTo>
                    <a:pt x="0" y="0"/>
                  </a:lnTo>
                  <a:lnTo>
                    <a:pt x="0" y="12"/>
                  </a:lnTo>
                  <a:lnTo>
                    <a:pt x="12" y="12"/>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62" name="Rectangle 550"/>
            <p:cNvSpPr>
              <a:spLocks noChangeArrowheads="1"/>
            </p:cNvSpPr>
            <p:nvPr/>
          </p:nvSpPr>
          <p:spPr bwMode="auto">
            <a:xfrm>
              <a:off x="3098" y="2414"/>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3363" name="Freeform 551"/>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64" name="Freeform 552"/>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65" name="Freeform 553"/>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66" name="Freeform 554"/>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67" name="Freeform 555"/>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68" name="Freeform 556"/>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69" name="Freeform 557"/>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70" name="Freeform 558"/>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71" name="Freeform 559"/>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72" name="Freeform 560"/>
            <p:cNvSpPr>
              <a:spLocks noEditPoints="1"/>
            </p:cNvSpPr>
            <p:nvPr/>
          </p:nvSpPr>
          <p:spPr bwMode="auto">
            <a:xfrm>
              <a:off x="3098" y="2402"/>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73" name="Freeform 561"/>
            <p:cNvSpPr>
              <a:spLocks noEditPoints="1"/>
            </p:cNvSpPr>
            <p:nvPr/>
          </p:nvSpPr>
          <p:spPr bwMode="auto">
            <a:xfrm>
              <a:off x="3098" y="240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74" name="Freeform 562"/>
            <p:cNvSpPr>
              <a:spLocks noEditPoints="1"/>
            </p:cNvSpPr>
            <p:nvPr/>
          </p:nvSpPr>
          <p:spPr bwMode="auto">
            <a:xfrm>
              <a:off x="3098" y="240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75" name="Freeform 563"/>
            <p:cNvSpPr>
              <a:spLocks noEditPoints="1"/>
            </p:cNvSpPr>
            <p:nvPr/>
          </p:nvSpPr>
          <p:spPr bwMode="auto">
            <a:xfrm>
              <a:off x="3098" y="240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76" name="Freeform 564"/>
            <p:cNvSpPr>
              <a:spLocks noEditPoints="1"/>
            </p:cNvSpPr>
            <p:nvPr/>
          </p:nvSpPr>
          <p:spPr bwMode="auto">
            <a:xfrm>
              <a:off x="3098" y="240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77" name="Freeform 565"/>
            <p:cNvSpPr>
              <a:spLocks noEditPoints="1"/>
            </p:cNvSpPr>
            <p:nvPr/>
          </p:nvSpPr>
          <p:spPr bwMode="auto">
            <a:xfrm>
              <a:off x="3086" y="2402"/>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78" name="Freeform 566"/>
            <p:cNvSpPr>
              <a:spLocks noEditPoints="1"/>
            </p:cNvSpPr>
            <p:nvPr/>
          </p:nvSpPr>
          <p:spPr bwMode="auto">
            <a:xfrm>
              <a:off x="3086" y="2402"/>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79" name="Freeform 567"/>
            <p:cNvSpPr>
              <a:spLocks noEditPoints="1"/>
            </p:cNvSpPr>
            <p:nvPr/>
          </p:nvSpPr>
          <p:spPr bwMode="auto">
            <a:xfrm>
              <a:off x="3086"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80" name="Freeform 568"/>
            <p:cNvSpPr>
              <a:spLocks noEditPoints="1"/>
            </p:cNvSpPr>
            <p:nvPr/>
          </p:nvSpPr>
          <p:spPr bwMode="auto">
            <a:xfrm>
              <a:off x="3086"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81" name="Freeform 569"/>
            <p:cNvSpPr>
              <a:spLocks noEditPoints="1"/>
            </p:cNvSpPr>
            <p:nvPr/>
          </p:nvSpPr>
          <p:spPr bwMode="auto">
            <a:xfrm>
              <a:off x="3086"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82" name="Freeform 570"/>
            <p:cNvSpPr>
              <a:spLocks noEditPoints="1"/>
            </p:cNvSpPr>
            <p:nvPr/>
          </p:nvSpPr>
          <p:spPr bwMode="auto">
            <a:xfrm>
              <a:off x="3086"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83" name="Freeform 571"/>
            <p:cNvSpPr>
              <a:spLocks noEditPoints="1"/>
            </p:cNvSpPr>
            <p:nvPr/>
          </p:nvSpPr>
          <p:spPr bwMode="auto">
            <a:xfrm>
              <a:off x="3086"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84" name="Freeform 572"/>
            <p:cNvSpPr>
              <a:spLocks noEditPoints="1"/>
            </p:cNvSpPr>
            <p:nvPr/>
          </p:nvSpPr>
          <p:spPr bwMode="auto">
            <a:xfrm>
              <a:off x="3086" y="2414"/>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85" name="Freeform 573"/>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86" name="Freeform 574"/>
            <p:cNvSpPr/>
            <p:nvPr/>
          </p:nvSpPr>
          <p:spPr bwMode="auto">
            <a:xfrm>
              <a:off x="3098" y="2414"/>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87" name="Freeform 575"/>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w 1"/>
                <a:gd name="T21" fmla="*/ 0 h 1"/>
                <a:gd name="T22" fmla="*/ 0 w 1"/>
                <a:gd name="T23" fmla="*/ 0 h 1"/>
                <a:gd name="T24" fmla="*/ 0 w 1"/>
                <a:gd name="T25" fmla="*/ 0 h 1"/>
                <a:gd name="T26" fmla="*/ 0 w 1"/>
                <a:gd name="T27" fmla="*/ 0 h 1"/>
                <a:gd name="T28" fmla="*/ 0 w 1"/>
                <a:gd name="T29" fmla="*/ 0 h 1"/>
                <a:gd name="T30" fmla="*/ 0 w 1"/>
                <a:gd name="T31" fmla="*/ 0 h 1"/>
                <a:gd name="T32" fmla="*/ 0 w 1"/>
                <a:gd name="T33" fmla="*/ 0 h 1"/>
                <a:gd name="T34" fmla="*/ 0 w 1"/>
                <a:gd name="T35" fmla="*/ 0 h 1"/>
                <a:gd name="T36" fmla="*/ 0 w 1"/>
                <a:gd name="T37" fmla="*/ 0 h 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88" name="Rectangle 576"/>
            <p:cNvSpPr>
              <a:spLocks noChangeArrowheads="1"/>
            </p:cNvSpPr>
            <p:nvPr/>
          </p:nvSpPr>
          <p:spPr bwMode="auto">
            <a:xfrm>
              <a:off x="3098" y="2414"/>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3389" name="Freeform 577"/>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90" name="Freeform 578"/>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91" name="Freeform 579"/>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92" name="Freeform 580"/>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93" name="Freeform 581"/>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94" name="Freeform 582"/>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95" name="Freeform 583"/>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96" name="Freeform 584"/>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97" name="Freeform 585"/>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98" name="Freeform 586"/>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399" name="Freeform 587"/>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00" name="Freeform 588"/>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01" name="Freeform 589"/>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02" name="Freeform 590"/>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03" name="Freeform 591"/>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04" name="Freeform 592"/>
            <p:cNvSpPr/>
            <p:nvPr/>
          </p:nvSpPr>
          <p:spPr bwMode="auto">
            <a:xfrm>
              <a:off x="3098" y="2414"/>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05" name="Freeform 593"/>
            <p:cNvSpPr/>
            <p:nvPr/>
          </p:nvSpPr>
          <p:spPr bwMode="auto">
            <a:xfrm>
              <a:off x="3098" y="2402"/>
              <a:ext cx="1" cy="12"/>
            </a:xfrm>
            <a:custGeom>
              <a:avLst/>
              <a:gdLst>
                <a:gd name="T0" fmla="*/ 0 w 1"/>
                <a:gd name="T1" fmla="*/ 0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w 1"/>
                <a:gd name="T15" fmla="*/ 12 h 12"/>
                <a:gd name="T16" fmla="*/ 0 w 1"/>
                <a:gd name="T17" fmla="*/ 12 h 12"/>
                <a:gd name="T18" fmla="*/ 0 w 1"/>
                <a:gd name="T19" fmla="*/ 12 h 12"/>
                <a:gd name="T20" fmla="*/ 0 w 1"/>
                <a:gd name="T21" fmla="*/ 12 h 12"/>
                <a:gd name="T22" fmla="*/ 0 w 1"/>
                <a:gd name="T23" fmla="*/ 12 h 12"/>
                <a:gd name="T24" fmla="*/ 0 w 1"/>
                <a:gd name="T25" fmla="*/ 12 h 12"/>
                <a:gd name="T26" fmla="*/ 0 w 1"/>
                <a:gd name="T27" fmla="*/ 12 h 12"/>
                <a:gd name="T28" fmla="*/ 0 w 1"/>
                <a:gd name="T29" fmla="*/ 0 h 12"/>
                <a:gd name="T30" fmla="*/ 0 w 1"/>
                <a:gd name="T31" fmla="*/ 0 h 12"/>
                <a:gd name="T32" fmla="*/ 0 w 1"/>
                <a:gd name="T33" fmla="*/ 0 h 12"/>
                <a:gd name="T34" fmla="*/ 0 w 1"/>
                <a:gd name="T35" fmla="*/ 0 h 12"/>
                <a:gd name="T36" fmla="*/ 0 w 1"/>
                <a:gd name="T37" fmla="*/ 0 h 12"/>
                <a:gd name="T38" fmla="*/ 0 w 1"/>
                <a:gd name="T39" fmla="*/ 0 h 12"/>
                <a:gd name="T40" fmla="*/ 0 w 1"/>
                <a:gd name="T41" fmla="*/ 0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 h="12">
                  <a:moveTo>
                    <a:pt x="0" y="0"/>
                  </a:moveTo>
                  <a:lnTo>
                    <a:pt x="0" y="0"/>
                  </a:lnTo>
                  <a:lnTo>
                    <a:pt x="0" y="1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06" name="Freeform 594"/>
            <p:cNvSpPr/>
            <p:nvPr/>
          </p:nvSpPr>
          <p:spPr bwMode="auto">
            <a:xfrm>
              <a:off x="3098" y="2402"/>
              <a:ext cx="1" cy="12"/>
            </a:xfrm>
            <a:custGeom>
              <a:avLst/>
              <a:gdLst>
                <a:gd name="T0" fmla="*/ 0 w 1"/>
                <a:gd name="T1" fmla="*/ 0 h 12"/>
                <a:gd name="T2" fmla="*/ 0 w 1"/>
                <a:gd name="T3" fmla="*/ 12 h 12"/>
                <a:gd name="T4" fmla="*/ 0 w 1"/>
                <a:gd name="T5" fmla="*/ 0 h 12"/>
                <a:gd name="T6" fmla="*/ 0 w 1"/>
                <a:gd name="T7" fmla="*/ 0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12">
                  <a:moveTo>
                    <a:pt x="0" y="0"/>
                  </a:moveTo>
                  <a:lnTo>
                    <a:pt x="0" y="1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07" name="Freeform 595"/>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08" name="Freeform 596"/>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09" name="Freeform 597"/>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10" name="Freeform 598"/>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11" name="Freeform 599"/>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12" name="Freeform 600"/>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13" name="Freeform 601"/>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14" name="Freeform 602"/>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15" name="Freeform 603"/>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16" name="Freeform 604"/>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17" name="Freeform 605"/>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18" name="Freeform 606"/>
            <p:cNvSpPr>
              <a:spLocks noEditPoints="1"/>
            </p:cNvSpPr>
            <p:nvPr/>
          </p:nvSpPr>
          <p:spPr bwMode="auto">
            <a:xfrm>
              <a:off x="3098" y="2402"/>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19" name="Freeform 607"/>
            <p:cNvSpPr>
              <a:spLocks noEditPoints="1"/>
            </p:cNvSpPr>
            <p:nvPr/>
          </p:nvSpPr>
          <p:spPr bwMode="auto">
            <a:xfrm>
              <a:off x="3098" y="240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20" name="Freeform 608"/>
            <p:cNvSpPr>
              <a:spLocks noEditPoints="1"/>
            </p:cNvSpPr>
            <p:nvPr/>
          </p:nvSpPr>
          <p:spPr bwMode="auto">
            <a:xfrm>
              <a:off x="3098" y="240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21" name="Freeform 609"/>
            <p:cNvSpPr>
              <a:spLocks noEditPoints="1"/>
            </p:cNvSpPr>
            <p:nvPr/>
          </p:nvSpPr>
          <p:spPr bwMode="auto">
            <a:xfrm>
              <a:off x="3098" y="240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22" name="Freeform 610"/>
            <p:cNvSpPr>
              <a:spLocks noEditPoints="1"/>
            </p:cNvSpPr>
            <p:nvPr/>
          </p:nvSpPr>
          <p:spPr bwMode="auto">
            <a:xfrm>
              <a:off x="3098" y="240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23" name="Freeform 611"/>
            <p:cNvSpPr>
              <a:spLocks noEditPoints="1"/>
            </p:cNvSpPr>
            <p:nvPr/>
          </p:nvSpPr>
          <p:spPr bwMode="auto">
            <a:xfrm>
              <a:off x="3098" y="240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24" name="Freeform 612"/>
            <p:cNvSpPr/>
            <p:nvPr/>
          </p:nvSpPr>
          <p:spPr bwMode="auto">
            <a:xfrm>
              <a:off x="3098" y="2402"/>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25" name="Freeform 613"/>
            <p:cNvSpPr/>
            <p:nvPr/>
          </p:nvSpPr>
          <p:spPr bwMode="auto">
            <a:xfrm>
              <a:off x="3086" y="2402"/>
              <a:ext cx="12" cy="12"/>
            </a:xfrm>
            <a:custGeom>
              <a:avLst/>
              <a:gdLst>
                <a:gd name="T0" fmla="*/ 0 w 12"/>
                <a:gd name="T1" fmla="*/ 12 h 12"/>
                <a:gd name="T2" fmla="*/ 0 w 12"/>
                <a:gd name="T3" fmla="*/ 12 h 12"/>
                <a:gd name="T4" fmla="*/ 0 w 12"/>
                <a:gd name="T5" fmla="*/ 12 h 12"/>
                <a:gd name="T6" fmla="*/ 0 w 12"/>
                <a:gd name="T7" fmla="*/ 12 h 12"/>
                <a:gd name="T8" fmla="*/ 0 w 12"/>
                <a:gd name="T9" fmla="*/ 12 h 12"/>
                <a:gd name="T10" fmla="*/ 0 w 12"/>
                <a:gd name="T11" fmla="*/ 12 h 12"/>
                <a:gd name="T12" fmla="*/ 12 w 12"/>
                <a:gd name="T13" fmla="*/ 12 h 12"/>
                <a:gd name="T14" fmla="*/ 12 w 12"/>
                <a:gd name="T15" fmla="*/ 12 h 12"/>
                <a:gd name="T16" fmla="*/ 12 w 12"/>
                <a:gd name="T17" fmla="*/ 0 h 12"/>
                <a:gd name="T18" fmla="*/ 12 w 12"/>
                <a:gd name="T19" fmla="*/ 0 h 12"/>
                <a:gd name="T20" fmla="*/ 12 w 12"/>
                <a:gd name="T21" fmla="*/ 0 h 12"/>
                <a:gd name="T22" fmla="*/ 0 w 12"/>
                <a:gd name="T23" fmla="*/ 0 h 12"/>
                <a:gd name="T24" fmla="*/ 0 w 12"/>
                <a:gd name="T25" fmla="*/ 0 h 12"/>
                <a:gd name="T26" fmla="*/ 0 w 12"/>
                <a:gd name="T27" fmla="*/ 12 h 12"/>
                <a:gd name="T28" fmla="*/ 0 w 12"/>
                <a:gd name="T29" fmla="*/ 12 h 12"/>
                <a:gd name="T30" fmla="*/ 0 w 12"/>
                <a:gd name="T31" fmla="*/ 12 h 12"/>
                <a:gd name="T32" fmla="*/ 0 w 12"/>
                <a:gd name="T33" fmla="*/ 12 h 12"/>
                <a:gd name="T34" fmla="*/ 0 w 12"/>
                <a:gd name="T35" fmla="*/ 12 h 12"/>
                <a:gd name="T36" fmla="*/ 0 w 12"/>
                <a:gd name="T37" fmla="*/ 12 h 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 h="12">
                  <a:moveTo>
                    <a:pt x="0" y="12"/>
                  </a:moveTo>
                  <a:lnTo>
                    <a:pt x="0" y="12"/>
                  </a:lnTo>
                  <a:lnTo>
                    <a:pt x="12" y="12"/>
                  </a:lnTo>
                  <a:lnTo>
                    <a:pt x="12" y="0"/>
                  </a:ln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26" name="Rectangle 614"/>
            <p:cNvSpPr>
              <a:spLocks noChangeArrowheads="1"/>
            </p:cNvSpPr>
            <p:nvPr/>
          </p:nvSpPr>
          <p:spPr bwMode="auto">
            <a:xfrm>
              <a:off x="3086" y="2414"/>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3427" name="Freeform 615"/>
            <p:cNvSpPr>
              <a:spLocks noEditPoints="1"/>
            </p:cNvSpPr>
            <p:nvPr/>
          </p:nvSpPr>
          <p:spPr bwMode="auto">
            <a:xfrm>
              <a:off x="3086"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428" name="Freeform 616"/>
            <p:cNvSpPr>
              <a:spLocks noEditPoints="1"/>
            </p:cNvSpPr>
            <p:nvPr/>
          </p:nvSpPr>
          <p:spPr bwMode="auto">
            <a:xfrm>
              <a:off x="3086"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pSp>
      <p:grpSp>
        <p:nvGrpSpPr>
          <p:cNvPr id="31761" name="Group 617"/>
          <p:cNvGrpSpPr/>
          <p:nvPr/>
        </p:nvGrpSpPr>
        <p:grpSpPr bwMode="auto">
          <a:xfrm>
            <a:off x="3898900" y="3857625"/>
            <a:ext cx="290513" cy="155575"/>
            <a:chOff x="2456" y="2958"/>
            <a:chExt cx="183" cy="98"/>
          </a:xfrm>
        </p:grpSpPr>
        <p:sp>
          <p:nvSpPr>
            <p:cNvPr id="33029" name="Freeform 618"/>
            <p:cNvSpPr/>
            <p:nvPr/>
          </p:nvSpPr>
          <p:spPr bwMode="auto">
            <a:xfrm>
              <a:off x="2456" y="2958"/>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30" name="Freeform 619"/>
            <p:cNvSpPr/>
            <p:nvPr/>
          </p:nvSpPr>
          <p:spPr bwMode="auto">
            <a:xfrm>
              <a:off x="2456" y="2958"/>
              <a:ext cx="1" cy="25"/>
            </a:xfrm>
            <a:custGeom>
              <a:avLst/>
              <a:gdLst>
                <a:gd name="T0" fmla="*/ 0 w 1"/>
                <a:gd name="T1" fmla="*/ 25 h 25"/>
                <a:gd name="T2" fmla="*/ 0 w 1"/>
                <a:gd name="T3" fmla="*/ 25 h 25"/>
                <a:gd name="T4" fmla="*/ 0 w 1"/>
                <a:gd name="T5" fmla="*/ 0 h 25"/>
                <a:gd name="T6" fmla="*/ 0 w 1"/>
                <a:gd name="T7" fmla="*/ 0 h 25"/>
                <a:gd name="T8" fmla="*/ 0 w 1"/>
                <a:gd name="T9" fmla="*/ 25 h 25"/>
                <a:gd name="T10" fmla="*/ 0 w 1"/>
                <a:gd name="T11" fmla="*/ 25 h 25"/>
                <a:gd name="T12" fmla="*/ 0 w 1"/>
                <a:gd name="T13" fmla="*/ 25 h 25"/>
                <a:gd name="T14" fmla="*/ 0 w 1"/>
                <a:gd name="T15" fmla="*/ 25 h 25"/>
                <a:gd name="T16" fmla="*/ 0 w 1"/>
                <a:gd name="T17" fmla="*/ 25 h 25"/>
                <a:gd name="T18" fmla="*/ 0 w 1"/>
                <a:gd name="T19" fmla="*/ 25 h 25"/>
                <a:gd name="T20" fmla="*/ 0 w 1"/>
                <a:gd name="T21" fmla="*/ 25 h 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 h="25">
                  <a:moveTo>
                    <a:pt x="0" y="25"/>
                  </a:moveTo>
                  <a:lnTo>
                    <a:pt x="0" y="25"/>
                  </a:lnTo>
                  <a:lnTo>
                    <a:pt x="0" y="0"/>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31" name="Rectangle 620"/>
            <p:cNvSpPr>
              <a:spLocks noChangeArrowheads="1"/>
            </p:cNvSpPr>
            <p:nvPr/>
          </p:nvSpPr>
          <p:spPr bwMode="auto">
            <a:xfrm>
              <a:off x="2456" y="2983"/>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3032" name="Freeform 621"/>
            <p:cNvSpPr>
              <a:spLocks noEditPoints="1"/>
            </p:cNvSpPr>
            <p:nvPr/>
          </p:nvSpPr>
          <p:spPr bwMode="auto">
            <a:xfrm>
              <a:off x="2456" y="2958"/>
              <a:ext cx="1" cy="25"/>
            </a:xfrm>
            <a:custGeom>
              <a:avLst/>
              <a:gdLst>
                <a:gd name="T0" fmla="*/ 0 w 1"/>
                <a:gd name="T1" fmla="*/ 25 h 25"/>
                <a:gd name="T2" fmla="*/ 0 w 1"/>
                <a:gd name="T3" fmla="*/ 0 h 25"/>
                <a:gd name="T4" fmla="*/ 0 w 1"/>
                <a:gd name="T5" fmla="*/ 25 h 25"/>
                <a:gd name="T6" fmla="*/ 0 w 1"/>
                <a:gd name="T7" fmla="*/ 25 h 25"/>
                <a:gd name="T8" fmla="*/ 0 w 1"/>
                <a:gd name="T9" fmla="*/ 25 h 25"/>
                <a:gd name="T10" fmla="*/ 0 w 1"/>
                <a:gd name="T11" fmla="*/ 25 h 25"/>
                <a:gd name="T12" fmla="*/ 0 w 1"/>
                <a:gd name="T13" fmla="*/ 25 h 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25">
                  <a:moveTo>
                    <a:pt x="0" y="25"/>
                  </a:moveTo>
                  <a:lnTo>
                    <a:pt x="0" y="0"/>
                  </a:lnTo>
                  <a:lnTo>
                    <a:pt x="0" y="25"/>
                  </a:lnTo>
                  <a:close/>
                  <a:moveTo>
                    <a:pt x="0" y="25"/>
                  </a:move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33" name="Freeform 622"/>
            <p:cNvSpPr>
              <a:spLocks noEditPoints="1"/>
            </p:cNvSpPr>
            <p:nvPr/>
          </p:nvSpPr>
          <p:spPr bwMode="auto">
            <a:xfrm>
              <a:off x="2456" y="2958"/>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34" name="Freeform 623"/>
            <p:cNvSpPr>
              <a:spLocks noEditPoints="1"/>
            </p:cNvSpPr>
            <p:nvPr/>
          </p:nvSpPr>
          <p:spPr bwMode="auto">
            <a:xfrm>
              <a:off x="2456" y="2958"/>
              <a:ext cx="1" cy="25"/>
            </a:xfrm>
            <a:custGeom>
              <a:avLst/>
              <a:gdLst>
                <a:gd name="T0" fmla="*/ 0 w 1"/>
                <a:gd name="T1" fmla="*/ 0 h 25"/>
                <a:gd name="T2" fmla="*/ 0 w 1"/>
                <a:gd name="T3" fmla="*/ 25 h 25"/>
                <a:gd name="T4" fmla="*/ 0 w 1"/>
                <a:gd name="T5" fmla="*/ 0 h 25"/>
                <a:gd name="T6" fmla="*/ 0 w 1"/>
                <a:gd name="T7" fmla="*/ 0 h 25"/>
                <a:gd name="T8" fmla="*/ 0 w 1"/>
                <a:gd name="T9" fmla="*/ 0 h 25"/>
                <a:gd name="T10" fmla="*/ 0 w 1"/>
                <a:gd name="T11" fmla="*/ 0 h 25"/>
                <a:gd name="T12" fmla="*/ 0 w 1"/>
                <a:gd name="T13" fmla="*/ 0 h 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25">
                  <a:moveTo>
                    <a:pt x="0" y="0"/>
                  </a:moveTo>
                  <a:lnTo>
                    <a:pt x="0" y="25"/>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35" name="Freeform 624"/>
            <p:cNvSpPr>
              <a:spLocks noEditPoints="1"/>
            </p:cNvSpPr>
            <p:nvPr/>
          </p:nvSpPr>
          <p:spPr bwMode="auto">
            <a:xfrm>
              <a:off x="2456" y="298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36" name="Freeform 625"/>
            <p:cNvSpPr>
              <a:spLocks noEditPoints="1"/>
            </p:cNvSpPr>
            <p:nvPr/>
          </p:nvSpPr>
          <p:spPr bwMode="auto">
            <a:xfrm>
              <a:off x="2456" y="298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37" name="Freeform 626"/>
            <p:cNvSpPr>
              <a:spLocks noEditPoints="1"/>
            </p:cNvSpPr>
            <p:nvPr/>
          </p:nvSpPr>
          <p:spPr bwMode="auto">
            <a:xfrm>
              <a:off x="2456" y="298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38" name="Freeform 627"/>
            <p:cNvSpPr>
              <a:spLocks noEditPoints="1"/>
            </p:cNvSpPr>
            <p:nvPr/>
          </p:nvSpPr>
          <p:spPr bwMode="auto">
            <a:xfrm>
              <a:off x="2456" y="298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39" name="Freeform 628"/>
            <p:cNvSpPr>
              <a:spLocks noEditPoints="1"/>
            </p:cNvSpPr>
            <p:nvPr/>
          </p:nvSpPr>
          <p:spPr bwMode="auto">
            <a:xfrm>
              <a:off x="2456" y="298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40" name="Freeform 629"/>
            <p:cNvSpPr/>
            <p:nvPr/>
          </p:nvSpPr>
          <p:spPr bwMode="auto">
            <a:xfrm>
              <a:off x="2456" y="2983"/>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41" name="Freeform 630"/>
            <p:cNvSpPr/>
            <p:nvPr/>
          </p:nvSpPr>
          <p:spPr bwMode="auto">
            <a:xfrm>
              <a:off x="2456" y="2983"/>
              <a:ext cx="61" cy="1"/>
            </a:xfrm>
            <a:custGeom>
              <a:avLst/>
              <a:gdLst>
                <a:gd name="T0" fmla="*/ 61 w 61"/>
                <a:gd name="T1" fmla="*/ 0 h 1"/>
                <a:gd name="T2" fmla="*/ 61 w 61"/>
                <a:gd name="T3" fmla="*/ 0 h 1"/>
                <a:gd name="T4" fmla="*/ 0 w 61"/>
                <a:gd name="T5" fmla="*/ 0 h 1"/>
                <a:gd name="T6" fmla="*/ 0 w 61"/>
                <a:gd name="T7" fmla="*/ 0 h 1"/>
                <a:gd name="T8" fmla="*/ 61 w 61"/>
                <a:gd name="T9" fmla="*/ 0 h 1"/>
                <a:gd name="T10" fmla="*/ 61 w 61"/>
                <a:gd name="T11" fmla="*/ 0 h 1"/>
                <a:gd name="T12" fmla="*/ 61 w 61"/>
                <a:gd name="T13" fmla="*/ 0 h 1"/>
                <a:gd name="T14" fmla="*/ 61 w 61"/>
                <a:gd name="T15" fmla="*/ 0 h 1"/>
                <a:gd name="T16" fmla="*/ 61 w 61"/>
                <a:gd name="T17" fmla="*/ 0 h 1"/>
                <a:gd name="T18" fmla="*/ 61 w 61"/>
                <a:gd name="T19" fmla="*/ 0 h 1"/>
                <a:gd name="T20" fmla="*/ 61 w 61"/>
                <a:gd name="T21" fmla="*/ 0 h 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1">
                  <a:moveTo>
                    <a:pt x="61" y="0"/>
                  </a:moveTo>
                  <a:lnTo>
                    <a:pt x="61" y="0"/>
                  </a:lnTo>
                  <a:lnTo>
                    <a:pt x="0" y="0"/>
                  </a:lnTo>
                  <a:lnTo>
                    <a:pt x="61"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42" name="Rectangle 631"/>
            <p:cNvSpPr>
              <a:spLocks noChangeArrowheads="1"/>
            </p:cNvSpPr>
            <p:nvPr/>
          </p:nvSpPr>
          <p:spPr bwMode="auto">
            <a:xfrm>
              <a:off x="2517" y="2983"/>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3043" name="Freeform 632"/>
            <p:cNvSpPr>
              <a:spLocks noEditPoints="1"/>
            </p:cNvSpPr>
            <p:nvPr/>
          </p:nvSpPr>
          <p:spPr bwMode="auto">
            <a:xfrm>
              <a:off x="2456" y="2983"/>
              <a:ext cx="61" cy="1"/>
            </a:xfrm>
            <a:custGeom>
              <a:avLst/>
              <a:gdLst>
                <a:gd name="T0" fmla="*/ 61 w 61"/>
                <a:gd name="T1" fmla="*/ 0 h 1"/>
                <a:gd name="T2" fmla="*/ 0 w 61"/>
                <a:gd name="T3" fmla="*/ 0 h 1"/>
                <a:gd name="T4" fmla="*/ 61 w 61"/>
                <a:gd name="T5" fmla="*/ 0 h 1"/>
                <a:gd name="T6" fmla="*/ 61 w 61"/>
                <a:gd name="T7" fmla="*/ 0 h 1"/>
                <a:gd name="T8" fmla="*/ 61 w 61"/>
                <a:gd name="T9" fmla="*/ 0 h 1"/>
                <a:gd name="T10" fmla="*/ 61 w 61"/>
                <a:gd name="T11" fmla="*/ 0 h 1"/>
                <a:gd name="T12" fmla="*/ 61 w 6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1" h="1">
                  <a:moveTo>
                    <a:pt x="61" y="0"/>
                  </a:moveTo>
                  <a:lnTo>
                    <a:pt x="0" y="0"/>
                  </a:lnTo>
                  <a:lnTo>
                    <a:pt x="61" y="0"/>
                  </a:lnTo>
                  <a:close/>
                  <a:moveTo>
                    <a:pt x="61" y="0"/>
                  </a:moveTo>
                  <a:lnTo>
                    <a:pt x="61"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44" name="Freeform 633"/>
            <p:cNvSpPr>
              <a:spLocks noEditPoints="1"/>
            </p:cNvSpPr>
            <p:nvPr/>
          </p:nvSpPr>
          <p:spPr bwMode="auto">
            <a:xfrm>
              <a:off x="2456" y="298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45" name="Freeform 634"/>
            <p:cNvSpPr>
              <a:spLocks noEditPoints="1"/>
            </p:cNvSpPr>
            <p:nvPr/>
          </p:nvSpPr>
          <p:spPr bwMode="auto">
            <a:xfrm>
              <a:off x="2456" y="2983"/>
              <a:ext cx="61" cy="1"/>
            </a:xfrm>
            <a:custGeom>
              <a:avLst/>
              <a:gdLst>
                <a:gd name="T0" fmla="*/ 0 w 61"/>
                <a:gd name="T1" fmla="*/ 0 h 1"/>
                <a:gd name="T2" fmla="*/ 61 w 61"/>
                <a:gd name="T3" fmla="*/ 0 h 1"/>
                <a:gd name="T4" fmla="*/ 0 w 61"/>
                <a:gd name="T5" fmla="*/ 0 h 1"/>
                <a:gd name="T6" fmla="*/ 0 w 61"/>
                <a:gd name="T7" fmla="*/ 0 h 1"/>
                <a:gd name="T8" fmla="*/ 0 w 61"/>
                <a:gd name="T9" fmla="*/ 0 h 1"/>
                <a:gd name="T10" fmla="*/ 0 w 61"/>
                <a:gd name="T11" fmla="*/ 0 h 1"/>
                <a:gd name="T12" fmla="*/ 0 w 6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1" h="1">
                  <a:moveTo>
                    <a:pt x="0" y="0"/>
                  </a:moveTo>
                  <a:lnTo>
                    <a:pt x="61"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46" name="Freeform 635"/>
            <p:cNvSpPr>
              <a:spLocks noEditPoints="1"/>
            </p:cNvSpPr>
            <p:nvPr/>
          </p:nvSpPr>
          <p:spPr bwMode="auto">
            <a:xfrm>
              <a:off x="2517" y="298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47" name="Freeform 636"/>
            <p:cNvSpPr>
              <a:spLocks noEditPoints="1"/>
            </p:cNvSpPr>
            <p:nvPr/>
          </p:nvSpPr>
          <p:spPr bwMode="auto">
            <a:xfrm>
              <a:off x="2517" y="298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48" name="Freeform 637"/>
            <p:cNvSpPr>
              <a:spLocks noEditPoints="1"/>
            </p:cNvSpPr>
            <p:nvPr/>
          </p:nvSpPr>
          <p:spPr bwMode="auto">
            <a:xfrm>
              <a:off x="2517" y="298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49" name="Freeform 638"/>
            <p:cNvSpPr>
              <a:spLocks noEditPoints="1"/>
            </p:cNvSpPr>
            <p:nvPr/>
          </p:nvSpPr>
          <p:spPr bwMode="auto">
            <a:xfrm>
              <a:off x="2517" y="298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50" name="Freeform 639"/>
            <p:cNvSpPr>
              <a:spLocks noEditPoints="1"/>
            </p:cNvSpPr>
            <p:nvPr/>
          </p:nvSpPr>
          <p:spPr bwMode="auto">
            <a:xfrm>
              <a:off x="2517" y="298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51" name="Freeform 640"/>
            <p:cNvSpPr/>
            <p:nvPr/>
          </p:nvSpPr>
          <p:spPr bwMode="auto">
            <a:xfrm>
              <a:off x="2517" y="2983"/>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52" name="Freeform 641"/>
            <p:cNvSpPr/>
            <p:nvPr/>
          </p:nvSpPr>
          <p:spPr bwMode="auto">
            <a:xfrm>
              <a:off x="2590" y="3043"/>
              <a:ext cx="12" cy="12"/>
            </a:xfrm>
            <a:custGeom>
              <a:avLst/>
              <a:gdLst>
                <a:gd name="T0" fmla="*/ 12 w 12"/>
                <a:gd name="T1" fmla="*/ 12 h 12"/>
                <a:gd name="T2" fmla="*/ 12 w 12"/>
                <a:gd name="T3" fmla="*/ 12 h 12"/>
                <a:gd name="T4" fmla="*/ 12 w 12"/>
                <a:gd name="T5" fmla="*/ 0 h 12"/>
                <a:gd name="T6" fmla="*/ 12 w 12"/>
                <a:gd name="T7" fmla="*/ 0 h 12"/>
                <a:gd name="T8" fmla="*/ 12 w 12"/>
                <a:gd name="T9" fmla="*/ 0 h 12"/>
                <a:gd name="T10" fmla="*/ 12 w 12"/>
                <a:gd name="T11" fmla="*/ 0 h 12"/>
                <a:gd name="T12" fmla="*/ 12 w 12"/>
                <a:gd name="T13" fmla="*/ 0 h 12"/>
                <a:gd name="T14" fmla="*/ 12 w 12"/>
                <a:gd name="T15" fmla="*/ 0 h 12"/>
                <a:gd name="T16" fmla="*/ 12 w 12"/>
                <a:gd name="T17" fmla="*/ 0 h 12"/>
                <a:gd name="T18" fmla="*/ 12 w 12"/>
                <a:gd name="T19" fmla="*/ 0 h 12"/>
                <a:gd name="T20" fmla="*/ 12 w 12"/>
                <a:gd name="T21" fmla="*/ 0 h 12"/>
                <a:gd name="T22" fmla="*/ 12 w 12"/>
                <a:gd name="T23" fmla="*/ 0 h 12"/>
                <a:gd name="T24" fmla="*/ 12 w 12"/>
                <a:gd name="T25" fmla="*/ 0 h 12"/>
                <a:gd name="T26" fmla="*/ 12 w 12"/>
                <a:gd name="T27" fmla="*/ 0 h 12"/>
                <a:gd name="T28" fmla="*/ 0 w 12"/>
                <a:gd name="T29" fmla="*/ 0 h 12"/>
                <a:gd name="T30" fmla="*/ 0 w 12"/>
                <a:gd name="T31" fmla="*/ 0 h 12"/>
                <a:gd name="T32" fmla="*/ 0 w 12"/>
                <a:gd name="T33" fmla="*/ 0 h 12"/>
                <a:gd name="T34" fmla="*/ 0 w 12"/>
                <a:gd name="T35" fmla="*/ 0 h 12"/>
                <a:gd name="T36" fmla="*/ 0 w 12"/>
                <a:gd name="T37" fmla="*/ 0 h 12"/>
                <a:gd name="T38" fmla="*/ 0 w 12"/>
                <a:gd name="T39" fmla="*/ 0 h 12"/>
                <a:gd name="T40" fmla="*/ 0 w 12"/>
                <a:gd name="T41" fmla="*/ 0 h 12"/>
                <a:gd name="T42" fmla="*/ 0 w 12"/>
                <a:gd name="T43" fmla="*/ 0 h 12"/>
                <a:gd name="T44" fmla="*/ 0 w 12"/>
                <a:gd name="T45" fmla="*/ 0 h 12"/>
                <a:gd name="T46" fmla="*/ 0 w 12"/>
                <a:gd name="T47" fmla="*/ 0 h 12"/>
                <a:gd name="T48" fmla="*/ 0 w 12"/>
                <a:gd name="T49" fmla="*/ 0 h 12"/>
                <a:gd name="T50" fmla="*/ 0 w 12"/>
                <a:gd name="T51" fmla="*/ 12 h 12"/>
                <a:gd name="T52" fmla="*/ 0 w 12"/>
                <a:gd name="T53" fmla="*/ 12 h 12"/>
                <a:gd name="T54" fmla="*/ 12 w 12"/>
                <a:gd name="T55" fmla="*/ 12 h 12"/>
                <a:gd name="T56" fmla="*/ 12 w 12"/>
                <a:gd name="T57" fmla="*/ 12 h 12"/>
                <a:gd name="T58" fmla="*/ 12 w 12"/>
                <a:gd name="T59" fmla="*/ 12 h 1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 h="12">
                  <a:moveTo>
                    <a:pt x="12" y="12"/>
                  </a:moveTo>
                  <a:lnTo>
                    <a:pt x="12" y="12"/>
                  </a:lnTo>
                  <a:lnTo>
                    <a:pt x="12" y="0"/>
                  </a:lnTo>
                  <a:lnTo>
                    <a:pt x="0" y="0"/>
                  </a:lnTo>
                  <a:lnTo>
                    <a:pt x="0" y="12"/>
                  </a:lnTo>
                  <a:lnTo>
                    <a:pt x="12" y="12"/>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53" name="Rectangle 642"/>
            <p:cNvSpPr>
              <a:spLocks noChangeArrowheads="1"/>
            </p:cNvSpPr>
            <p:nvPr/>
          </p:nvSpPr>
          <p:spPr bwMode="auto">
            <a:xfrm>
              <a:off x="2602" y="3055"/>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3054" name="Freeform 643"/>
            <p:cNvSpPr>
              <a:spLocks noEditPoints="1"/>
            </p:cNvSpPr>
            <p:nvPr/>
          </p:nvSpPr>
          <p:spPr bwMode="auto">
            <a:xfrm>
              <a:off x="2602" y="3043"/>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55" name="Freeform 644"/>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56" name="Freeform 645"/>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57" name="Freeform 646"/>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58" name="Freeform 647"/>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59" name="Freeform 648"/>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60" name="Freeform 649"/>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61" name="Freeform 650"/>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62" name="Freeform 651"/>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63" name="Freeform 652"/>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64" name="Freeform 653"/>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65" name="Freeform 654"/>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66" name="Freeform 655"/>
            <p:cNvSpPr>
              <a:spLocks noEditPoints="1"/>
            </p:cNvSpPr>
            <p:nvPr/>
          </p:nvSpPr>
          <p:spPr bwMode="auto">
            <a:xfrm>
              <a:off x="2590" y="3043"/>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67" name="Freeform 656"/>
            <p:cNvSpPr>
              <a:spLocks noEditPoints="1"/>
            </p:cNvSpPr>
            <p:nvPr/>
          </p:nvSpPr>
          <p:spPr bwMode="auto">
            <a:xfrm>
              <a:off x="259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68" name="Freeform 657"/>
            <p:cNvSpPr>
              <a:spLocks noEditPoints="1"/>
            </p:cNvSpPr>
            <p:nvPr/>
          </p:nvSpPr>
          <p:spPr bwMode="auto">
            <a:xfrm>
              <a:off x="259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69" name="Freeform 658"/>
            <p:cNvSpPr>
              <a:spLocks noEditPoints="1"/>
            </p:cNvSpPr>
            <p:nvPr/>
          </p:nvSpPr>
          <p:spPr bwMode="auto">
            <a:xfrm>
              <a:off x="259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70" name="Freeform 659"/>
            <p:cNvSpPr>
              <a:spLocks noEditPoints="1"/>
            </p:cNvSpPr>
            <p:nvPr/>
          </p:nvSpPr>
          <p:spPr bwMode="auto">
            <a:xfrm>
              <a:off x="259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71" name="Freeform 660"/>
            <p:cNvSpPr>
              <a:spLocks noEditPoints="1"/>
            </p:cNvSpPr>
            <p:nvPr/>
          </p:nvSpPr>
          <p:spPr bwMode="auto">
            <a:xfrm>
              <a:off x="259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72" name="Freeform 661"/>
            <p:cNvSpPr>
              <a:spLocks noEditPoints="1"/>
            </p:cNvSpPr>
            <p:nvPr/>
          </p:nvSpPr>
          <p:spPr bwMode="auto">
            <a:xfrm>
              <a:off x="259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73" name="Freeform 662"/>
            <p:cNvSpPr>
              <a:spLocks noEditPoints="1"/>
            </p:cNvSpPr>
            <p:nvPr/>
          </p:nvSpPr>
          <p:spPr bwMode="auto">
            <a:xfrm>
              <a:off x="259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74" name="Freeform 663"/>
            <p:cNvSpPr>
              <a:spLocks noEditPoints="1"/>
            </p:cNvSpPr>
            <p:nvPr/>
          </p:nvSpPr>
          <p:spPr bwMode="auto">
            <a:xfrm>
              <a:off x="259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75" name="Freeform 664"/>
            <p:cNvSpPr>
              <a:spLocks noEditPoints="1"/>
            </p:cNvSpPr>
            <p:nvPr/>
          </p:nvSpPr>
          <p:spPr bwMode="auto">
            <a:xfrm>
              <a:off x="259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76" name="Freeform 665"/>
            <p:cNvSpPr>
              <a:spLocks noEditPoints="1"/>
            </p:cNvSpPr>
            <p:nvPr/>
          </p:nvSpPr>
          <p:spPr bwMode="auto">
            <a:xfrm>
              <a:off x="259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77" name="Freeform 666"/>
            <p:cNvSpPr>
              <a:spLocks noEditPoints="1"/>
            </p:cNvSpPr>
            <p:nvPr/>
          </p:nvSpPr>
          <p:spPr bwMode="auto">
            <a:xfrm>
              <a:off x="2590" y="3043"/>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78" name="Freeform 667"/>
            <p:cNvSpPr>
              <a:spLocks noEditPoints="1"/>
            </p:cNvSpPr>
            <p:nvPr/>
          </p:nvSpPr>
          <p:spPr bwMode="auto">
            <a:xfrm>
              <a:off x="2590"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79" name="Freeform 668"/>
            <p:cNvSpPr>
              <a:spLocks noEditPoints="1"/>
            </p:cNvSpPr>
            <p:nvPr/>
          </p:nvSpPr>
          <p:spPr bwMode="auto">
            <a:xfrm>
              <a:off x="2590" y="3055"/>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80" name="Freeform 669"/>
            <p:cNvSpPr>
              <a:spLocks noEditPoints="1"/>
            </p:cNvSpPr>
            <p:nvPr/>
          </p:nvSpPr>
          <p:spPr bwMode="auto">
            <a:xfrm>
              <a:off x="2602"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81" name="Freeform 670"/>
            <p:cNvSpPr/>
            <p:nvPr/>
          </p:nvSpPr>
          <p:spPr bwMode="auto">
            <a:xfrm>
              <a:off x="2602" y="3055"/>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82" name="Freeform 671"/>
            <p:cNvSpPr/>
            <p:nvPr/>
          </p:nvSpPr>
          <p:spPr bwMode="auto">
            <a:xfrm>
              <a:off x="2602" y="3043"/>
              <a:ext cx="1" cy="12"/>
            </a:xfrm>
            <a:custGeom>
              <a:avLst/>
              <a:gdLst>
                <a:gd name="T0" fmla="*/ 0 w 1"/>
                <a:gd name="T1" fmla="*/ 0 h 12"/>
                <a:gd name="T2" fmla="*/ 0 w 1"/>
                <a:gd name="T3" fmla="*/ 0 h 12"/>
                <a:gd name="T4" fmla="*/ 0 w 1"/>
                <a:gd name="T5" fmla="*/ 0 h 12"/>
                <a:gd name="T6" fmla="*/ 0 w 1"/>
                <a:gd name="T7" fmla="*/ 0 h 12"/>
                <a:gd name="T8" fmla="*/ 0 w 1"/>
                <a:gd name="T9" fmla="*/ 12 h 12"/>
                <a:gd name="T10" fmla="*/ 0 w 1"/>
                <a:gd name="T11" fmla="*/ 12 h 12"/>
                <a:gd name="T12" fmla="*/ 0 w 1"/>
                <a:gd name="T13" fmla="*/ 12 h 12"/>
                <a:gd name="T14" fmla="*/ 0 w 1"/>
                <a:gd name="T15" fmla="*/ 12 h 12"/>
                <a:gd name="T16" fmla="*/ 0 w 1"/>
                <a:gd name="T17" fmla="*/ 12 h 12"/>
                <a:gd name="T18" fmla="*/ 0 w 1"/>
                <a:gd name="T19" fmla="*/ 0 h 12"/>
                <a:gd name="T20" fmla="*/ 0 w 1"/>
                <a:gd name="T21" fmla="*/ 0 h 12"/>
                <a:gd name="T22" fmla="*/ 0 w 1"/>
                <a:gd name="T23" fmla="*/ 0 h 12"/>
                <a:gd name="T24" fmla="*/ 0 w 1"/>
                <a:gd name="T25" fmla="*/ 0 h 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 h="12">
                  <a:moveTo>
                    <a:pt x="0" y="0"/>
                  </a:moveTo>
                  <a:lnTo>
                    <a:pt x="0" y="0"/>
                  </a:lnTo>
                  <a:lnTo>
                    <a:pt x="0" y="1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83" name="Rectangle 672"/>
            <p:cNvSpPr>
              <a:spLocks noChangeArrowheads="1"/>
            </p:cNvSpPr>
            <p:nvPr/>
          </p:nvSpPr>
          <p:spPr bwMode="auto">
            <a:xfrm>
              <a:off x="2602" y="3043"/>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3084" name="Freeform 673"/>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85" name="Freeform 674"/>
            <p:cNvSpPr>
              <a:spLocks noEditPoints="1"/>
            </p:cNvSpPr>
            <p:nvPr/>
          </p:nvSpPr>
          <p:spPr bwMode="auto">
            <a:xfrm>
              <a:off x="2602" y="3043"/>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86" name="Freeform 675"/>
            <p:cNvSpPr>
              <a:spLocks noEditPoints="1"/>
            </p:cNvSpPr>
            <p:nvPr/>
          </p:nvSpPr>
          <p:spPr bwMode="auto">
            <a:xfrm>
              <a:off x="2602"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87" name="Freeform 676"/>
            <p:cNvSpPr>
              <a:spLocks noEditPoints="1"/>
            </p:cNvSpPr>
            <p:nvPr/>
          </p:nvSpPr>
          <p:spPr bwMode="auto">
            <a:xfrm>
              <a:off x="2602"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88" name="Freeform 677"/>
            <p:cNvSpPr>
              <a:spLocks noEditPoints="1"/>
            </p:cNvSpPr>
            <p:nvPr/>
          </p:nvSpPr>
          <p:spPr bwMode="auto">
            <a:xfrm>
              <a:off x="2602"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89" name="Freeform 678"/>
            <p:cNvSpPr>
              <a:spLocks noEditPoints="1"/>
            </p:cNvSpPr>
            <p:nvPr/>
          </p:nvSpPr>
          <p:spPr bwMode="auto">
            <a:xfrm>
              <a:off x="2602"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90" name="Freeform 679"/>
            <p:cNvSpPr>
              <a:spLocks noEditPoints="1"/>
            </p:cNvSpPr>
            <p:nvPr/>
          </p:nvSpPr>
          <p:spPr bwMode="auto">
            <a:xfrm>
              <a:off x="2602" y="3043"/>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91" name="Freeform 680"/>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92" name="Freeform 681"/>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93" name="Freeform 682"/>
            <p:cNvSpPr/>
            <p:nvPr/>
          </p:nvSpPr>
          <p:spPr bwMode="auto">
            <a:xfrm>
              <a:off x="2602" y="3043"/>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94" name="Freeform 683"/>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w 1"/>
                <a:gd name="T21" fmla="*/ 0 h 1"/>
                <a:gd name="T22" fmla="*/ 0 w 1"/>
                <a:gd name="T23" fmla="*/ 0 h 1"/>
                <a:gd name="T24" fmla="*/ 0 w 1"/>
                <a:gd name="T25" fmla="*/ 0 h 1"/>
                <a:gd name="T26" fmla="*/ 0 w 1"/>
                <a:gd name="T27" fmla="*/ 0 h 1"/>
                <a:gd name="T28" fmla="*/ 0 w 1"/>
                <a:gd name="T29" fmla="*/ 0 h 1"/>
                <a:gd name="T30" fmla="*/ 0 w 1"/>
                <a:gd name="T31" fmla="*/ 0 h 1"/>
                <a:gd name="T32" fmla="*/ 0 w 1"/>
                <a:gd name="T33" fmla="*/ 0 h 1"/>
                <a:gd name="T34" fmla="*/ 0 w 1"/>
                <a:gd name="T35" fmla="*/ 0 h 1"/>
                <a:gd name="T36" fmla="*/ 0 w 1"/>
                <a:gd name="T37" fmla="*/ 0 h 1"/>
                <a:gd name="T38" fmla="*/ 0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95" name="Rectangle 684"/>
            <p:cNvSpPr>
              <a:spLocks noChangeArrowheads="1"/>
            </p:cNvSpPr>
            <p:nvPr/>
          </p:nvSpPr>
          <p:spPr bwMode="auto">
            <a:xfrm>
              <a:off x="2602" y="3043"/>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3096" name="Freeform 685"/>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97" name="Freeform 686"/>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98" name="Freeform 687"/>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99" name="Freeform 688"/>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00" name="Freeform 689"/>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01" name="Freeform 690"/>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02" name="Freeform 691"/>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03" name="Freeform 692"/>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04" name="Freeform 693"/>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05" name="Freeform 694"/>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06" name="Freeform 695"/>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07" name="Freeform 696"/>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08" name="Freeform 697"/>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09" name="Freeform 698"/>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10" name="Freeform 699"/>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11" name="Freeform 700"/>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12" name="Freeform 701"/>
            <p:cNvSpPr/>
            <p:nvPr/>
          </p:nvSpPr>
          <p:spPr bwMode="auto">
            <a:xfrm>
              <a:off x="2602" y="3043"/>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13" name="Freeform 702"/>
            <p:cNvSpPr/>
            <p:nvPr/>
          </p:nvSpPr>
          <p:spPr bwMode="auto">
            <a:xfrm>
              <a:off x="2590" y="3043"/>
              <a:ext cx="12" cy="1"/>
            </a:xfrm>
            <a:custGeom>
              <a:avLst/>
              <a:gdLst>
                <a:gd name="T0" fmla="*/ 0 w 12"/>
                <a:gd name="T1" fmla="*/ 0 h 1"/>
                <a:gd name="T2" fmla="*/ 0 w 12"/>
                <a:gd name="T3" fmla="*/ 0 h 1"/>
                <a:gd name="T4" fmla="*/ 0 w 12"/>
                <a:gd name="T5" fmla="*/ 0 h 1"/>
                <a:gd name="T6" fmla="*/ 0 w 12"/>
                <a:gd name="T7" fmla="*/ 0 h 1"/>
                <a:gd name="T8" fmla="*/ 0 w 12"/>
                <a:gd name="T9" fmla="*/ 0 h 1"/>
                <a:gd name="T10" fmla="*/ 0 w 12"/>
                <a:gd name="T11" fmla="*/ 0 h 1"/>
                <a:gd name="T12" fmla="*/ 12 w 12"/>
                <a:gd name="T13" fmla="*/ 0 h 1"/>
                <a:gd name="T14" fmla="*/ 12 w 12"/>
                <a:gd name="T15" fmla="*/ 0 h 1"/>
                <a:gd name="T16" fmla="*/ 12 w 12"/>
                <a:gd name="T17" fmla="*/ 0 h 1"/>
                <a:gd name="T18" fmla="*/ 12 w 12"/>
                <a:gd name="T19" fmla="*/ 0 h 1"/>
                <a:gd name="T20" fmla="*/ 0 w 12"/>
                <a:gd name="T21" fmla="*/ 0 h 1"/>
                <a:gd name="T22" fmla="*/ 0 w 12"/>
                <a:gd name="T23" fmla="*/ 0 h 1"/>
                <a:gd name="T24" fmla="*/ 0 w 12"/>
                <a:gd name="T25" fmla="*/ 0 h 1"/>
                <a:gd name="T26" fmla="*/ 0 w 12"/>
                <a:gd name="T27" fmla="*/ 0 h 1"/>
                <a:gd name="T28" fmla="*/ 0 w 12"/>
                <a:gd name="T29" fmla="*/ 0 h 1"/>
                <a:gd name="T30" fmla="*/ 0 w 12"/>
                <a:gd name="T31" fmla="*/ 0 h 1"/>
                <a:gd name="T32" fmla="*/ 0 w 12"/>
                <a:gd name="T33" fmla="*/ 0 h 1"/>
                <a:gd name="T34" fmla="*/ 0 w 12"/>
                <a:gd name="T35" fmla="*/ 0 h 1"/>
                <a:gd name="T36" fmla="*/ 0 w 12"/>
                <a:gd name="T37" fmla="*/ 0 h 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 h="1">
                  <a:moveTo>
                    <a:pt x="0" y="0"/>
                  </a:moveTo>
                  <a:lnTo>
                    <a:pt x="0" y="0"/>
                  </a:lnTo>
                  <a:lnTo>
                    <a:pt x="1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14" name="Rectangle 703"/>
            <p:cNvSpPr>
              <a:spLocks noChangeArrowheads="1"/>
            </p:cNvSpPr>
            <p:nvPr/>
          </p:nvSpPr>
          <p:spPr bwMode="auto">
            <a:xfrm>
              <a:off x="2590" y="3043"/>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3115" name="Freeform 704"/>
            <p:cNvSpPr>
              <a:spLocks noEditPoints="1"/>
            </p:cNvSpPr>
            <p:nvPr/>
          </p:nvSpPr>
          <p:spPr bwMode="auto">
            <a:xfrm>
              <a:off x="259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16" name="Freeform 705"/>
            <p:cNvSpPr>
              <a:spLocks noEditPoints="1"/>
            </p:cNvSpPr>
            <p:nvPr/>
          </p:nvSpPr>
          <p:spPr bwMode="auto">
            <a:xfrm>
              <a:off x="259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17" name="Freeform 706"/>
            <p:cNvSpPr>
              <a:spLocks noEditPoints="1"/>
            </p:cNvSpPr>
            <p:nvPr/>
          </p:nvSpPr>
          <p:spPr bwMode="auto">
            <a:xfrm>
              <a:off x="259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18" name="Freeform 707"/>
            <p:cNvSpPr>
              <a:spLocks noEditPoints="1"/>
            </p:cNvSpPr>
            <p:nvPr/>
          </p:nvSpPr>
          <p:spPr bwMode="auto">
            <a:xfrm>
              <a:off x="2590" y="3043"/>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19" name="Freeform 708"/>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20" name="Freeform 709"/>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21" name="Freeform 710"/>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22" name="Freeform 711"/>
            <p:cNvSpPr>
              <a:spLocks noEditPoints="1"/>
            </p:cNvSpPr>
            <p:nvPr/>
          </p:nvSpPr>
          <p:spPr bwMode="auto">
            <a:xfrm>
              <a:off x="2590" y="3043"/>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23" name="Freeform 712"/>
            <p:cNvSpPr>
              <a:spLocks noEditPoints="1"/>
            </p:cNvSpPr>
            <p:nvPr/>
          </p:nvSpPr>
          <p:spPr bwMode="auto">
            <a:xfrm>
              <a:off x="259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24" name="Freeform 713"/>
            <p:cNvSpPr>
              <a:spLocks noEditPoints="1"/>
            </p:cNvSpPr>
            <p:nvPr/>
          </p:nvSpPr>
          <p:spPr bwMode="auto">
            <a:xfrm>
              <a:off x="259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25" name="Freeform 714"/>
            <p:cNvSpPr>
              <a:spLocks noEditPoints="1"/>
            </p:cNvSpPr>
            <p:nvPr/>
          </p:nvSpPr>
          <p:spPr bwMode="auto">
            <a:xfrm>
              <a:off x="259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26" name="Freeform 715"/>
            <p:cNvSpPr>
              <a:spLocks noEditPoints="1"/>
            </p:cNvSpPr>
            <p:nvPr/>
          </p:nvSpPr>
          <p:spPr bwMode="auto">
            <a:xfrm>
              <a:off x="259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27" name="Freeform 716"/>
            <p:cNvSpPr>
              <a:spLocks noEditPoints="1"/>
            </p:cNvSpPr>
            <p:nvPr/>
          </p:nvSpPr>
          <p:spPr bwMode="auto">
            <a:xfrm>
              <a:off x="259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28" name="Freeform 717"/>
            <p:cNvSpPr>
              <a:spLocks noEditPoints="1"/>
            </p:cNvSpPr>
            <p:nvPr/>
          </p:nvSpPr>
          <p:spPr bwMode="auto">
            <a:xfrm>
              <a:off x="259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29" name="Freeform 718"/>
            <p:cNvSpPr>
              <a:spLocks noEditPoints="1"/>
            </p:cNvSpPr>
            <p:nvPr/>
          </p:nvSpPr>
          <p:spPr bwMode="auto">
            <a:xfrm>
              <a:off x="259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30" name="Freeform 719"/>
            <p:cNvSpPr/>
            <p:nvPr/>
          </p:nvSpPr>
          <p:spPr bwMode="auto">
            <a:xfrm>
              <a:off x="2590" y="3043"/>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31" name="Freeform 720"/>
            <p:cNvSpPr/>
            <p:nvPr/>
          </p:nvSpPr>
          <p:spPr bwMode="auto">
            <a:xfrm>
              <a:off x="2590" y="3043"/>
              <a:ext cx="12" cy="12"/>
            </a:xfrm>
            <a:custGeom>
              <a:avLst/>
              <a:gdLst>
                <a:gd name="T0" fmla="*/ 12 w 12"/>
                <a:gd name="T1" fmla="*/ 12 h 12"/>
                <a:gd name="T2" fmla="*/ 12 w 12"/>
                <a:gd name="T3" fmla="*/ 12 h 12"/>
                <a:gd name="T4" fmla="*/ 12 w 12"/>
                <a:gd name="T5" fmla="*/ 12 h 12"/>
                <a:gd name="T6" fmla="*/ 0 w 12"/>
                <a:gd name="T7" fmla="*/ 12 h 12"/>
                <a:gd name="T8" fmla="*/ 0 w 12"/>
                <a:gd name="T9" fmla="*/ 0 h 12"/>
                <a:gd name="T10" fmla="*/ 0 w 12"/>
                <a:gd name="T11" fmla="*/ 0 h 12"/>
                <a:gd name="T12" fmla="*/ 0 w 12"/>
                <a:gd name="T13" fmla="*/ 0 h 12"/>
                <a:gd name="T14" fmla="*/ 0 w 12"/>
                <a:gd name="T15" fmla="*/ 0 h 12"/>
                <a:gd name="T16" fmla="*/ 0 w 12"/>
                <a:gd name="T17" fmla="*/ 0 h 12"/>
                <a:gd name="T18" fmla="*/ 0 w 12"/>
                <a:gd name="T19" fmla="*/ 0 h 12"/>
                <a:gd name="T20" fmla="*/ 0 w 12"/>
                <a:gd name="T21" fmla="*/ 0 h 12"/>
                <a:gd name="T22" fmla="*/ 0 w 12"/>
                <a:gd name="T23" fmla="*/ 0 h 12"/>
                <a:gd name="T24" fmla="*/ 0 w 12"/>
                <a:gd name="T25" fmla="*/ 0 h 12"/>
                <a:gd name="T26" fmla="*/ 0 w 12"/>
                <a:gd name="T27" fmla="*/ 0 h 12"/>
                <a:gd name="T28" fmla="*/ 0 w 12"/>
                <a:gd name="T29" fmla="*/ 12 h 12"/>
                <a:gd name="T30" fmla="*/ 0 w 12"/>
                <a:gd name="T31" fmla="*/ 12 h 12"/>
                <a:gd name="T32" fmla="*/ 0 w 12"/>
                <a:gd name="T33" fmla="*/ 12 h 12"/>
                <a:gd name="T34" fmla="*/ 12 w 12"/>
                <a:gd name="T35" fmla="*/ 12 h 12"/>
                <a:gd name="T36" fmla="*/ 12 w 12"/>
                <a:gd name="T37" fmla="*/ 12 h 12"/>
                <a:gd name="T38" fmla="*/ 12 w 12"/>
                <a:gd name="T39" fmla="*/ 12 h 12"/>
                <a:gd name="T40" fmla="*/ 12 w 12"/>
                <a:gd name="T41" fmla="*/ 12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2" h="12">
                  <a:moveTo>
                    <a:pt x="12" y="12"/>
                  </a:moveTo>
                  <a:lnTo>
                    <a:pt x="12" y="12"/>
                  </a:lnTo>
                  <a:lnTo>
                    <a:pt x="0" y="12"/>
                  </a:lnTo>
                  <a:lnTo>
                    <a:pt x="0" y="0"/>
                  </a:lnTo>
                  <a:lnTo>
                    <a:pt x="0" y="12"/>
                  </a:lnTo>
                  <a:lnTo>
                    <a:pt x="12"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32" name="Rectangle 721"/>
            <p:cNvSpPr>
              <a:spLocks noChangeArrowheads="1"/>
            </p:cNvSpPr>
            <p:nvPr/>
          </p:nvSpPr>
          <p:spPr bwMode="auto">
            <a:xfrm>
              <a:off x="2602" y="3055"/>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3133" name="Freeform 722"/>
            <p:cNvSpPr>
              <a:spLocks noEditPoints="1"/>
            </p:cNvSpPr>
            <p:nvPr/>
          </p:nvSpPr>
          <p:spPr bwMode="auto">
            <a:xfrm>
              <a:off x="2590" y="3055"/>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34" name="Freeform 723"/>
            <p:cNvSpPr>
              <a:spLocks noEditPoints="1"/>
            </p:cNvSpPr>
            <p:nvPr/>
          </p:nvSpPr>
          <p:spPr bwMode="auto">
            <a:xfrm>
              <a:off x="2590" y="3043"/>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35" name="Freeform 724"/>
            <p:cNvSpPr>
              <a:spLocks noEditPoints="1"/>
            </p:cNvSpPr>
            <p:nvPr/>
          </p:nvSpPr>
          <p:spPr bwMode="auto">
            <a:xfrm>
              <a:off x="259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36" name="Freeform 725"/>
            <p:cNvSpPr>
              <a:spLocks noEditPoints="1"/>
            </p:cNvSpPr>
            <p:nvPr/>
          </p:nvSpPr>
          <p:spPr bwMode="auto">
            <a:xfrm>
              <a:off x="259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37" name="Freeform 726"/>
            <p:cNvSpPr>
              <a:spLocks noEditPoints="1"/>
            </p:cNvSpPr>
            <p:nvPr/>
          </p:nvSpPr>
          <p:spPr bwMode="auto">
            <a:xfrm>
              <a:off x="259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38" name="Freeform 727"/>
            <p:cNvSpPr>
              <a:spLocks noEditPoints="1"/>
            </p:cNvSpPr>
            <p:nvPr/>
          </p:nvSpPr>
          <p:spPr bwMode="auto">
            <a:xfrm>
              <a:off x="259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39" name="Freeform 728"/>
            <p:cNvSpPr>
              <a:spLocks noEditPoints="1"/>
            </p:cNvSpPr>
            <p:nvPr/>
          </p:nvSpPr>
          <p:spPr bwMode="auto">
            <a:xfrm>
              <a:off x="259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40" name="Freeform 729"/>
            <p:cNvSpPr>
              <a:spLocks noEditPoints="1"/>
            </p:cNvSpPr>
            <p:nvPr/>
          </p:nvSpPr>
          <p:spPr bwMode="auto">
            <a:xfrm>
              <a:off x="259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41" name="Freeform 730"/>
            <p:cNvSpPr>
              <a:spLocks noEditPoints="1"/>
            </p:cNvSpPr>
            <p:nvPr/>
          </p:nvSpPr>
          <p:spPr bwMode="auto">
            <a:xfrm>
              <a:off x="259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42" name="Freeform 731"/>
            <p:cNvSpPr>
              <a:spLocks noEditPoints="1"/>
            </p:cNvSpPr>
            <p:nvPr/>
          </p:nvSpPr>
          <p:spPr bwMode="auto">
            <a:xfrm>
              <a:off x="259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43" name="Freeform 732"/>
            <p:cNvSpPr>
              <a:spLocks noEditPoints="1"/>
            </p:cNvSpPr>
            <p:nvPr/>
          </p:nvSpPr>
          <p:spPr bwMode="auto">
            <a:xfrm>
              <a:off x="259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44" name="Freeform 733"/>
            <p:cNvSpPr>
              <a:spLocks noEditPoints="1"/>
            </p:cNvSpPr>
            <p:nvPr/>
          </p:nvSpPr>
          <p:spPr bwMode="auto">
            <a:xfrm>
              <a:off x="2590" y="3043"/>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45" name="Freeform 734"/>
            <p:cNvSpPr>
              <a:spLocks noEditPoints="1"/>
            </p:cNvSpPr>
            <p:nvPr/>
          </p:nvSpPr>
          <p:spPr bwMode="auto">
            <a:xfrm>
              <a:off x="2590"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46" name="Freeform 735"/>
            <p:cNvSpPr>
              <a:spLocks noEditPoints="1"/>
            </p:cNvSpPr>
            <p:nvPr/>
          </p:nvSpPr>
          <p:spPr bwMode="auto">
            <a:xfrm>
              <a:off x="2590"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47" name="Freeform 736"/>
            <p:cNvSpPr>
              <a:spLocks noEditPoints="1"/>
            </p:cNvSpPr>
            <p:nvPr/>
          </p:nvSpPr>
          <p:spPr bwMode="auto">
            <a:xfrm>
              <a:off x="2590" y="3055"/>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48" name="Freeform 737"/>
            <p:cNvSpPr>
              <a:spLocks noEditPoints="1"/>
            </p:cNvSpPr>
            <p:nvPr/>
          </p:nvSpPr>
          <p:spPr bwMode="auto">
            <a:xfrm>
              <a:off x="2602"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49" name="Freeform 738"/>
            <p:cNvSpPr>
              <a:spLocks noEditPoints="1"/>
            </p:cNvSpPr>
            <p:nvPr/>
          </p:nvSpPr>
          <p:spPr bwMode="auto">
            <a:xfrm>
              <a:off x="2602"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50" name="Freeform 739"/>
            <p:cNvSpPr/>
            <p:nvPr/>
          </p:nvSpPr>
          <p:spPr bwMode="auto">
            <a:xfrm>
              <a:off x="2602" y="3055"/>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51" name="Freeform 740"/>
            <p:cNvSpPr/>
            <p:nvPr/>
          </p:nvSpPr>
          <p:spPr bwMode="auto">
            <a:xfrm>
              <a:off x="2626" y="3043"/>
              <a:ext cx="12" cy="12"/>
            </a:xfrm>
            <a:custGeom>
              <a:avLst/>
              <a:gdLst>
                <a:gd name="T0" fmla="*/ 0 w 12"/>
                <a:gd name="T1" fmla="*/ 12 h 12"/>
                <a:gd name="T2" fmla="*/ 0 w 12"/>
                <a:gd name="T3" fmla="*/ 12 h 12"/>
                <a:gd name="T4" fmla="*/ 0 w 12"/>
                <a:gd name="T5" fmla="*/ 12 h 12"/>
                <a:gd name="T6" fmla="*/ 0 w 12"/>
                <a:gd name="T7" fmla="*/ 12 h 12"/>
                <a:gd name="T8" fmla="*/ 0 w 12"/>
                <a:gd name="T9" fmla="*/ 0 h 12"/>
                <a:gd name="T10" fmla="*/ 12 w 12"/>
                <a:gd name="T11" fmla="*/ 0 h 12"/>
                <a:gd name="T12" fmla="*/ 12 w 12"/>
                <a:gd name="T13" fmla="*/ 0 h 12"/>
                <a:gd name="T14" fmla="*/ 12 w 12"/>
                <a:gd name="T15" fmla="*/ 0 h 12"/>
                <a:gd name="T16" fmla="*/ 12 w 12"/>
                <a:gd name="T17" fmla="*/ 0 h 12"/>
                <a:gd name="T18" fmla="*/ 12 w 12"/>
                <a:gd name="T19" fmla="*/ 0 h 12"/>
                <a:gd name="T20" fmla="*/ 0 w 12"/>
                <a:gd name="T21" fmla="*/ 0 h 12"/>
                <a:gd name="T22" fmla="*/ 0 w 12"/>
                <a:gd name="T23" fmla="*/ 0 h 12"/>
                <a:gd name="T24" fmla="*/ 0 w 12"/>
                <a:gd name="T25" fmla="*/ 0 h 12"/>
                <a:gd name="T26" fmla="*/ 0 w 12"/>
                <a:gd name="T27" fmla="*/ 0 h 12"/>
                <a:gd name="T28" fmla="*/ 0 w 12"/>
                <a:gd name="T29" fmla="*/ 0 h 12"/>
                <a:gd name="T30" fmla="*/ 0 w 12"/>
                <a:gd name="T31" fmla="*/ 0 h 12"/>
                <a:gd name="T32" fmla="*/ 0 w 12"/>
                <a:gd name="T33" fmla="*/ 0 h 12"/>
                <a:gd name="T34" fmla="*/ 0 w 12"/>
                <a:gd name="T35" fmla="*/ 0 h 12"/>
                <a:gd name="T36" fmla="*/ 0 w 12"/>
                <a:gd name="T37" fmla="*/ 0 h 12"/>
                <a:gd name="T38" fmla="*/ 0 w 12"/>
                <a:gd name="T39" fmla="*/ 0 h 12"/>
                <a:gd name="T40" fmla="*/ 0 w 12"/>
                <a:gd name="T41" fmla="*/ 0 h 12"/>
                <a:gd name="T42" fmla="*/ 0 w 12"/>
                <a:gd name="T43" fmla="*/ 0 h 12"/>
                <a:gd name="T44" fmla="*/ 0 w 12"/>
                <a:gd name="T45" fmla="*/ 0 h 12"/>
                <a:gd name="T46" fmla="*/ 0 w 12"/>
                <a:gd name="T47" fmla="*/ 0 h 12"/>
                <a:gd name="T48" fmla="*/ 0 w 12"/>
                <a:gd name="T49" fmla="*/ 12 h 12"/>
                <a:gd name="T50" fmla="*/ 0 w 12"/>
                <a:gd name="T51" fmla="*/ 12 h 12"/>
                <a:gd name="T52" fmla="*/ 0 w 12"/>
                <a:gd name="T53" fmla="*/ 12 h 1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2" h="12">
                  <a:moveTo>
                    <a:pt x="0" y="12"/>
                  </a:moveTo>
                  <a:lnTo>
                    <a:pt x="0" y="12"/>
                  </a:lnTo>
                  <a:lnTo>
                    <a:pt x="0" y="0"/>
                  </a:lnTo>
                  <a:lnTo>
                    <a:pt x="12" y="0"/>
                  </a:lnTo>
                  <a:lnTo>
                    <a:pt x="0" y="0"/>
                  </a:lnTo>
                  <a:lnTo>
                    <a:pt x="0" y="12"/>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52" name="Rectangle 741"/>
            <p:cNvSpPr>
              <a:spLocks noChangeArrowheads="1"/>
            </p:cNvSpPr>
            <p:nvPr/>
          </p:nvSpPr>
          <p:spPr bwMode="auto">
            <a:xfrm>
              <a:off x="2626" y="3055"/>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3153" name="Freeform 742"/>
            <p:cNvSpPr>
              <a:spLocks noEditPoints="1"/>
            </p:cNvSpPr>
            <p:nvPr/>
          </p:nvSpPr>
          <p:spPr bwMode="auto">
            <a:xfrm>
              <a:off x="2626"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54" name="Freeform 743"/>
            <p:cNvSpPr>
              <a:spLocks noEditPoints="1"/>
            </p:cNvSpPr>
            <p:nvPr/>
          </p:nvSpPr>
          <p:spPr bwMode="auto">
            <a:xfrm>
              <a:off x="2626"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55" name="Freeform 744"/>
            <p:cNvSpPr>
              <a:spLocks noEditPoints="1"/>
            </p:cNvSpPr>
            <p:nvPr/>
          </p:nvSpPr>
          <p:spPr bwMode="auto">
            <a:xfrm>
              <a:off x="2626" y="3043"/>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56" name="Freeform 745"/>
            <p:cNvSpPr>
              <a:spLocks noEditPoints="1"/>
            </p:cNvSpPr>
            <p:nvPr/>
          </p:nvSpPr>
          <p:spPr bwMode="auto">
            <a:xfrm>
              <a:off x="2626" y="3043"/>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57" name="Freeform 746"/>
            <p:cNvSpPr>
              <a:spLocks noEditPoints="1"/>
            </p:cNvSpPr>
            <p:nvPr/>
          </p:nvSpPr>
          <p:spPr bwMode="auto">
            <a:xfrm>
              <a:off x="2638"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58" name="Freeform 747"/>
            <p:cNvSpPr>
              <a:spLocks noEditPoints="1"/>
            </p:cNvSpPr>
            <p:nvPr/>
          </p:nvSpPr>
          <p:spPr bwMode="auto">
            <a:xfrm>
              <a:off x="2638"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59" name="Freeform 748"/>
            <p:cNvSpPr>
              <a:spLocks noEditPoints="1"/>
            </p:cNvSpPr>
            <p:nvPr/>
          </p:nvSpPr>
          <p:spPr bwMode="auto">
            <a:xfrm>
              <a:off x="2638"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60" name="Freeform 749"/>
            <p:cNvSpPr>
              <a:spLocks noEditPoints="1"/>
            </p:cNvSpPr>
            <p:nvPr/>
          </p:nvSpPr>
          <p:spPr bwMode="auto">
            <a:xfrm>
              <a:off x="2638"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61" name="Freeform 750"/>
            <p:cNvSpPr>
              <a:spLocks noEditPoints="1"/>
            </p:cNvSpPr>
            <p:nvPr/>
          </p:nvSpPr>
          <p:spPr bwMode="auto">
            <a:xfrm>
              <a:off x="2626" y="3043"/>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62" name="Freeform 751"/>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63" name="Freeform 752"/>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64" name="Freeform 753"/>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65" name="Freeform 754"/>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66" name="Freeform 755"/>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67" name="Freeform 756"/>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68" name="Freeform 757"/>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69" name="Freeform 758"/>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70" name="Freeform 759"/>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71" name="Freeform 760"/>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72" name="Freeform 761"/>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73" name="Freeform 762"/>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74" name="Freeform 763"/>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75" name="Freeform 764"/>
            <p:cNvSpPr>
              <a:spLocks noEditPoints="1"/>
            </p:cNvSpPr>
            <p:nvPr/>
          </p:nvSpPr>
          <p:spPr bwMode="auto">
            <a:xfrm>
              <a:off x="2626" y="3043"/>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76" name="Freeform 765"/>
            <p:cNvSpPr>
              <a:spLocks noEditPoints="1"/>
            </p:cNvSpPr>
            <p:nvPr/>
          </p:nvSpPr>
          <p:spPr bwMode="auto">
            <a:xfrm>
              <a:off x="2626"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77" name="Freeform 766"/>
            <p:cNvSpPr/>
            <p:nvPr/>
          </p:nvSpPr>
          <p:spPr bwMode="auto">
            <a:xfrm>
              <a:off x="2626" y="3055"/>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78" name="Freeform 767"/>
            <p:cNvSpPr/>
            <p:nvPr/>
          </p:nvSpPr>
          <p:spPr bwMode="auto">
            <a:xfrm>
              <a:off x="2626" y="3043"/>
              <a:ext cx="12" cy="12"/>
            </a:xfrm>
            <a:custGeom>
              <a:avLst/>
              <a:gdLst>
                <a:gd name="T0" fmla="*/ 0 w 12"/>
                <a:gd name="T1" fmla="*/ 0 h 12"/>
                <a:gd name="T2" fmla="*/ 0 w 12"/>
                <a:gd name="T3" fmla="*/ 0 h 12"/>
                <a:gd name="T4" fmla="*/ 0 w 12"/>
                <a:gd name="T5" fmla="*/ 0 h 12"/>
                <a:gd name="T6" fmla="*/ 0 w 12"/>
                <a:gd name="T7" fmla="*/ 0 h 12"/>
                <a:gd name="T8" fmla="*/ 0 w 12"/>
                <a:gd name="T9" fmla="*/ 0 h 12"/>
                <a:gd name="T10" fmla="*/ 0 w 12"/>
                <a:gd name="T11" fmla="*/ 12 h 12"/>
                <a:gd name="T12" fmla="*/ 0 w 12"/>
                <a:gd name="T13" fmla="*/ 12 h 12"/>
                <a:gd name="T14" fmla="*/ 0 w 12"/>
                <a:gd name="T15" fmla="*/ 12 h 12"/>
                <a:gd name="T16" fmla="*/ 0 w 12"/>
                <a:gd name="T17" fmla="*/ 12 h 12"/>
                <a:gd name="T18" fmla="*/ 0 w 12"/>
                <a:gd name="T19" fmla="*/ 12 h 12"/>
                <a:gd name="T20" fmla="*/ 0 w 12"/>
                <a:gd name="T21" fmla="*/ 12 h 12"/>
                <a:gd name="T22" fmla="*/ 0 w 12"/>
                <a:gd name="T23" fmla="*/ 12 h 12"/>
                <a:gd name="T24" fmla="*/ 0 w 12"/>
                <a:gd name="T25" fmla="*/ 12 h 12"/>
                <a:gd name="T26" fmla="*/ 12 w 12"/>
                <a:gd name="T27" fmla="*/ 0 h 12"/>
                <a:gd name="T28" fmla="*/ 12 w 12"/>
                <a:gd name="T29" fmla="*/ 0 h 12"/>
                <a:gd name="T30" fmla="*/ 12 w 12"/>
                <a:gd name="T31" fmla="*/ 0 h 12"/>
                <a:gd name="T32" fmla="*/ 12 w 12"/>
                <a:gd name="T33" fmla="*/ 0 h 12"/>
                <a:gd name="T34" fmla="*/ 0 w 12"/>
                <a:gd name="T35" fmla="*/ 0 h 12"/>
                <a:gd name="T36" fmla="*/ 0 w 12"/>
                <a:gd name="T37" fmla="*/ 0 h 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 h="12">
                  <a:moveTo>
                    <a:pt x="0" y="0"/>
                  </a:moveTo>
                  <a:lnTo>
                    <a:pt x="0" y="0"/>
                  </a:lnTo>
                  <a:lnTo>
                    <a:pt x="0" y="12"/>
                  </a:lnTo>
                  <a:lnTo>
                    <a:pt x="1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79" name="Rectangle 768"/>
            <p:cNvSpPr>
              <a:spLocks noChangeArrowheads="1"/>
            </p:cNvSpPr>
            <p:nvPr/>
          </p:nvSpPr>
          <p:spPr bwMode="auto">
            <a:xfrm>
              <a:off x="2626" y="3043"/>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3180" name="Freeform 769"/>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81" name="Freeform 770"/>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82" name="Freeform 771"/>
            <p:cNvSpPr>
              <a:spLocks noEditPoints="1"/>
            </p:cNvSpPr>
            <p:nvPr/>
          </p:nvSpPr>
          <p:spPr bwMode="auto">
            <a:xfrm>
              <a:off x="2626" y="3043"/>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83" name="Freeform 772"/>
            <p:cNvSpPr>
              <a:spLocks noEditPoints="1"/>
            </p:cNvSpPr>
            <p:nvPr/>
          </p:nvSpPr>
          <p:spPr bwMode="auto">
            <a:xfrm>
              <a:off x="2626"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84" name="Freeform 773"/>
            <p:cNvSpPr>
              <a:spLocks noEditPoints="1"/>
            </p:cNvSpPr>
            <p:nvPr/>
          </p:nvSpPr>
          <p:spPr bwMode="auto">
            <a:xfrm>
              <a:off x="2626"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85" name="Freeform 774"/>
            <p:cNvSpPr>
              <a:spLocks noEditPoints="1"/>
            </p:cNvSpPr>
            <p:nvPr/>
          </p:nvSpPr>
          <p:spPr bwMode="auto">
            <a:xfrm>
              <a:off x="2626"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86" name="Freeform 775"/>
            <p:cNvSpPr>
              <a:spLocks noEditPoints="1"/>
            </p:cNvSpPr>
            <p:nvPr/>
          </p:nvSpPr>
          <p:spPr bwMode="auto">
            <a:xfrm>
              <a:off x="2626"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87" name="Freeform 776"/>
            <p:cNvSpPr>
              <a:spLocks noEditPoints="1"/>
            </p:cNvSpPr>
            <p:nvPr/>
          </p:nvSpPr>
          <p:spPr bwMode="auto">
            <a:xfrm>
              <a:off x="2626"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88" name="Freeform 777"/>
            <p:cNvSpPr>
              <a:spLocks noEditPoints="1"/>
            </p:cNvSpPr>
            <p:nvPr/>
          </p:nvSpPr>
          <p:spPr bwMode="auto">
            <a:xfrm>
              <a:off x="2626"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89" name="Freeform 778"/>
            <p:cNvSpPr>
              <a:spLocks noEditPoints="1"/>
            </p:cNvSpPr>
            <p:nvPr/>
          </p:nvSpPr>
          <p:spPr bwMode="auto">
            <a:xfrm>
              <a:off x="2626"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90" name="Freeform 779"/>
            <p:cNvSpPr>
              <a:spLocks noEditPoints="1"/>
            </p:cNvSpPr>
            <p:nvPr/>
          </p:nvSpPr>
          <p:spPr bwMode="auto">
            <a:xfrm>
              <a:off x="2626" y="3043"/>
              <a:ext cx="12" cy="12"/>
            </a:xfrm>
            <a:custGeom>
              <a:avLst/>
              <a:gdLst>
                <a:gd name="T0" fmla="*/ 0 w 12"/>
                <a:gd name="T1" fmla="*/ 12 h 12"/>
                <a:gd name="T2" fmla="*/ 12 w 12"/>
                <a:gd name="T3" fmla="*/ 0 h 12"/>
                <a:gd name="T4" fmla="*/ 0 w 12"/>
                <a:gd name="T5" fmla="*/ 12 h 12"/>
                <a:gd name="T6" fmla="*/ 0 w 12"/>
                <a:gd name="T7" fmla="*/ 12 h 12"/>
                <a:gd name="T8" fmla="*/ 0 w 12"/>
                <a:gd name="T9" fmla="*/ 12 h 12"/>
                <a:gd name="T10" fmla="*/ 0 w 12"/>
                <a:gd name="T11" fmla="*/ 12 h 12"/>
                <a:gd name="T12" fmla="*/ 0 w 12"/>
                <a:gd name="T13" fmla="*/ 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2">
                  <a:moveTo>
                    <a:pt x="0" y="12"/>
                  </a:moveTo>
                  <a:lnTo>
                    <a:pt x="12"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91" name="Freeform 780"/>
            <p:cNvSpPr>
              <a:spLocks noEditPoints="1"/>
            </p:cNvSpPr>
            <p:nvPr/>
          </p:nvSpPr>
          <p:spPr bwMode="auto">
            <a:xfrm>
              <a:off x="2638"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92" name="Freeform 781"/>
            <p:cNvSpPr>
              <a:spLocks noEditPoints="1"/>
            </p:cNvSpPr>
            <p:nvPr/>
          </p:nvSpPr>
          <p:spPr bwMode="auto">
            <a:xfrm>
              <a:off x="2638"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93" name="Freeform 782"/>
            <p:cNvSpPr>
              <a:spLocks noEditPoints="1"/>
            </p:cNvSpPr>
            <p:nvPr/>
          </p:nvSpPr>
          <p:spPr bwMode="auto">
            <a:xfrm>
              <a:off x="2638"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94" name="Freeform 783"/>
            <p:cNvSpPr>
              <a:spLocks noEditPoints="1"/>
            </p:cNvSpPr>
            <p:nvPr/>
          </p:nvSpPr>
          <p:spPr bwMode="auto">
            <a:xfrm>
              <a:off x="2626" y="3043"/>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95" name="Freeform 784"/>
            <p:cNvSpPr/>
            <p:nvPr/>
          </p:nvSpPr>
          <p:spPr bwMode="auto">
            <a:xfrm>
              <a:off x="2626" y="3043"/>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96" name="Freeform 785"/>
            <p:cNvSpPr/>
            <p:nvPr/>
          </p:nvSpPr>
          <p:spPr bwMode="auto">
            <a:xfrm>
              <a:off x="2626" y="3043"/>
              <a:ext cx="12" cy="1"/>
            </a:xfrm>
            <a:custGeom>
              <a:avLst/>
              <a:gdLst>
                <a:gd name="T0" fmla="*/ 0 w 12"/>
                <a:gd name="T1" fmla="*/ 0 h 1"/>
                <a:gd name="T2" fmla="*/ 0 w 12"/>
                <a:gd name="T3" fmla="*/ 0 h 1"/>
                <a:gd name="T4" fmla="*/ 0 w 12"/>
                <a:gd name="T5" fmla="*/ 0 h 1"/>
                <a:gd name="T6" fmla="*/ 0 w 12"/>
                <a:gd name="T7" fmla="*/ 0 h 1"/>
                <a:gd name="T8" fmla="*/ 0 w 12"/>
                <a:gd name="T9" fmla="*/ 0 h 1"/>
                <a:gd name="T10" fmla="*/ 0 w 12"/>
                <a:gd name="T11" fmla="*/ 0 h 1"/>
                <a:gd name="T12" fmla="*/ 0 w 12"/>
                <a:gd name="T13" fmla="*/ 0 h 1"/>
                <a:gd name="T14" fmla="*/ 0 w 12"/>
                <a:gd name="T15" fmla="*/ 0 h 1"/>
                <a:gd name="T16" fmla="*/ 12 w 12"/>
                <a:gd name="T17" fmla="*/ 0 h 1"/>
                <a:gd name="T18" fmla="*/ 12 w 12"/>
                <a:gd name="T19" fmla="*/ 0 h 1"/>
                <a:gd name="T20" fmla="*/ 12 w 12"/>
                <a:gd name="T21" fmla="*/ 0 h 1"/>
                <a:gd name="T22" fmla="*/ 12 w 12"/>
                <a:gd name="T23" fmla="*/ 0 h 1"/>
                <a:gd name="T24" fmla="*/ 0 w 12"/>
                <a:gd name="T25" fmla="*/ 0 h 1"/>
                <a:gd name="T26" fmla="*/ 0 w 12"/>
                <a:gd name="T27" fmla="*/ 0 h 1"/>
                <a:gd name="T28" fmla="*/ 0 w 12"/>
                <a:gd name="T29" fmla="*/ 0 h 1"/>
                <a:gd name="T30" fmla="*/ 0 w 12"/>
                <a:gd name="T31" fmla="*/ 0 h 1"/>
                <a:gd name="T32" fmla="*/ 0 w 12"/>
                <a:gd name="T33" fmla="*/ 0 h 1"/>
                <a:gd name="T34" fmla="*/ 0 w 12"/>
                <a:gd name="T35" fmla="*/ 0 h 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2" h="1">
                  <a:moveTo>
                    <a:pt x="0" y="0"/>
                  </a:moveTo>
                  <a:lnTo>
                    <a:pt x="0" y="0"/>
                  </a:lnTo>
                  <a:lnTo>
                    <a:pt x="1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97" name="Rectangle 786"/>
            <p:cNvSpPr>
              <a:spLocks noChangeArrowheads="1"/>
            </p:cNvSpPr>
            <p:nvPr/>
          </p:nvSpPr>
          <p:spPr bwMode="auto">
            <a:xfrm>
              <a:off x="2626" y="3043"/>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3198" name="Freeform 787"/>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199" name="Freeform 788"/>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00" name="Freeform 789"/>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01" name="Freeform 790"/>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02" name="Freeform 791"/>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03" name="Freeform 792"/>
            <p:cNvSpPr>
              <a:spLocks noEditPoints="1"/>
            </p:cNvSpPr>
            <p:nvPr/>
          </p:nvSpPr>
          <p:spPr bwMode="auto">
            <a:xfrm>
              <a:off x="2626" y="3043"/>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04" name="Freeform 793"/>
            <p:cNvSpPr>
              <a:spLocks noEditPoints="1"/>
            </p:cNvSpPr>
            <p:nvPr/>
          </p:nvSpPr>
          <p:spPr bwMode="auto">
            <a:xfrm>
              <a:off x="2638"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05" name="Freeform 794"/>
            <p:cNvSpPr>
              <a:spLocks noEditPoints="1"/>
            </p:cNvSpPr>
            <p:nvPr/>
          </p:nvSpPr>
          <p:spPr bwMode="auto">
            <a:xfrm>
              <a:off x="2638"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06" name="Freeform 795"/>
            <p:cNvSpPr>
              <a:spLocks noEditPoints="1"/>
            </p:cNvSpPr>
            <p:nvPr/>
          </p:nvSpPr>
          <p:spPr bwMode="auto">
            <a:xfrm>
              <a:off x="2638"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07" name="Freeform 796"/>
            <p:cNvSpPr>
              <a:spLocks noEditPoints="1"/>
            </p:cNvSpPr>
            <p:nvPr/>
          </p:nvSpPr>
          <p:spPr bwMode="auto">
            <a:xfrm>
              <a:off x="2626" y="3043"/>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08" name="Freeform 797"/>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09" name="Freeform 798"/>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10" name="Freeform 799"/>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11" name="Freeform 800"/>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12" name="Freeform 801"/>
            <p:cNvSpPr/>
            <p:nvPr/>
          </p:nvSpPr>
          <p:spPr bwMode="auto">
            <a:xfrm>
              <a:off x="2626" y="3043"/>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13" name="Freeform 802"/>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w 1"/>
                <a:gd name="T21" fmla="*/ 0 h 1"/>
                <a:gd name="T22" fmla="*/ 0 w 1"/>
                <a:gd name="T23" fmla="*/ 0 h 1"/>
                <a:gd name="T24" fmla="*/ 0 w 1"/>
                <a:gd name="T25" fmla="*/ 0 h 1"/>
                <a:gd name="T26" fmla="*/ 0 w 1"/>
                <a:gd name="T27" fmla="*/ 0 h 1"/>
                <a:gd name="T28" fmla="*/ 0 w 1"/>
                <a:gd name="T29" fmla="*/ 0 h 1"/>
                <a:gd name="T30" fmla="*/ 0 w 1"/>
                <a:gd name="T31" fmla="*/ 0 h 1"/>
                <a:gd name="T32" fmla="*/ 0 w 1"/>
                <a:gd name="T33" fmla="*/ 0 h 1"/>
                <a:gd name="T34" fmla="*/ 0 w 1"/>
                <a:gd name="T35" fmla="*/ 0 h 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14" name="Rectangle 803"/>
            <p:cNvSpPr>
              <a:spLocks noChangeArrowheads="1"/>
            </p:cNvSpPr>
            <p:nvPr/>
          </p:nvSpPr>
          <p:spPr bwMode="auto">
            <a:xfrm>
              <a:off x="2626" y="3043"/>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3215" name="Freeform 804"/>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16" name="Freeform 805"/>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17" name="Freeform 806"/>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18" name="Freeform 807"/>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19" name="Freeform 808"/>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20" name="Freeform 809"/>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21" name="Freeform 810"/>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22" name="Freeform 811"/>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23" name="Freeform 812"/>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24" name="Freeform 813"/>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25" name="Freeform 814"/>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26" name="Freeform 815"/>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27" name="Freeform 816"/>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228" name="Freeform 817"/>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pSp>
      <p:grpSp>
        <p:nvGrpSpPr>
          <p:cNvPr id="31762" name="Group 818"/>
          <p:cNvGrpSpPr/>
          <p:nvPr/>
        </p:nvGrpSpPr>
        <p:grpSpPr bwMode="auto">
          <a:xfrm>
            <a:off x="4168775" y="3992563"/>
            <a:ext cx="115888" cy="20637"/>
            <a:chOff x="2626" y="3043"/>
            <a:chExt cx="73" cy="13"/>
          </a:xfrm>
        </p:grpSpPr>
        <p:sp>
          <p:nvSpPr>
            <p:cNvPr id="32829" name="Freeform 819"/>
            <p:cNvSpPr/>
            <p:nvPr/>
          </p:nvSpPr>
          <p:spPr bwMode="auto">
            <a:xfrm>
              <a:off x="2626" y="3043"/>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30" name="Freeform 820"/>
            <p:cNvSpPr/>
            <p:nvPr/>
          </p:nvSpPr>
          <p:spPr bwMode="auto">
            <a:xfrm>
              <a:off x="2626" y="3043"/>
              <a:ext cx="1" cy="12"/>
            </a:xfrm>
            <a:custGeom>
              <a:avLst/>
              <a:gdLst>
                <a:gd name="T0" fmla="*/ 0 w 1"/>
                <a:gd name="T1" fmla="*/ 12 h 12"/>
                <a:gd name="T2" fmla="*/ 0 w 1"/>
                <a:gd name="T3" fmla="*/ 12 h 12"/>
                <a:gd name="T4" fmla="*/ 0 w 1"/>
                <a:gd name="T5" fmla="*/ 12 h 12"/>
                <a:gd name="T6" fmla="*/ 0 w 1"/>
                <a:gd name="T7" fmla="*/ 0 h 12"/>
                <a:gd name="T8" fmla="*/ 0 w 1"/>
                <a:gd name="T9" fmla="*/ 0 h 12"/>
                <a:gd name="T10" fmla="*/ 0 w 1"/>
                <a:gd name="T11" fmla="*/ 0 h 12"/>
                <a:gd name="T12" fmla="*/ 0 w 1"/>
                <a:gd name="T13" fmla="*/ 0 h 12"/>
                <a:gd name="T14" fmla="*/ 0 w 1"/>
                <a:gd name="T15" fmla="*/ 0 h 12"/>
                <a:gd name="T16" fmla="*/ 0 w 1"/>
                <a:gd name="T17" fmla="*/ 12 h 12"/>
                <a:gd name="T18" fmla="*/ 0 w 1"/>
                <a:gd name="T19" fmla="*/ 12 h 12"/>
                <a:gd name="T20" fmla="*/ 0 w 1"/>
                <a:gd name="T21" fmla="*/ 12 h 12"/>
                <a:gd name="T22" fmla="*/ 0 w 1"/>
                <a:gd name="T23" fmla="*/ 12 h 12"/>
                <a:gd name="T24" fmla="*/ 0 w 1"/>
                <a:gd name="T25" fmla="*/ 12 h 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 h="12">
                  <a:moveTo>
                    <a:pt x="0" y="12"/>
                  </a:moveTo>
                  <a:lnTo>
                    <a:pt x="0" y="12"/>
                  </a:ln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31" name="Rectangle 821"/>
            <p:cNvSpPr>
              <a:spLocks noChangeArrowheads="1"/>
            </p:cNvSpPr>
            <p:nvPr/>
          </p:nvSpPr>
          <p:spPr bwMode="auto">
            <a:xfrm>
              <a:off x="2626" y="3055"/>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2832" name="Freeform 822"/>
            <p:cNvSpPr>
              <a:spLocks noEditPoints="1"/>
            </p:cNvSpPr>
            <p:nvPr/>
          </p:nvSpPr>
          <p:spPr bwMode="auto">
            <a:xfrm>
              <a:off x="2626" y="3043"/>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33" name="Freeform 823"/>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34" name="Freeform 824"/>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35" name="Freeform 825"/>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36" name="Freeform 826"/>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37" name="Freeform 827"/>
            <p:cNvSpPr>
              <a:spLocks noEditPoints="1"/>
            </p:cNvSpPr>
            <p:nvPr/>
          </p:nvSpPr>
          <p:spPr bwMode="auto">
            <a:xfrm>
              <a:off x="2626" y="3043"/>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38" name="Freeform 828"/>
            <p:cNvSpPr>
              <a:spLocks noEditPoints="1"/>
            </p:cNvSpPr>
            <p:nvPr/>
          </p:nvSpPr>
          <p:spPr bwMode="auto">
            <a:xfrm>
              <a:off x="2626"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39" name="Freeform 829"/>
            <p:cNvSpPr>
              <a:spLocks noEditPoints="1"/>
            </p:cNvSpPr>
            <p:nvPr/>
          </p:nvSpPr>
          <p:spPr bwMode="auto">
            <a:xfrm>
              <a:off x="2626"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40" name="Freeform 830"/>
            <p:cNvSpPr>
              <a:spLocks noEditPoints="1"/>
            </p:cNvSpPr>
            <p:nvPr/>
          </p:nvSpPr>
          <p:spPr bwMode="auto">
            <a:xfrm>
              <a:off x="2626"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41" name="Freeform 831"/>
            <p:cNvSpPr/>
            <p:nvPr/>
          </p:nvSpPr>
          <p:spPr bwMode="auto">
            <a:xfrm>
              <a:off x="2626" y="3055"/>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42" name="Freeform 832"/>
            <p:cNvSpPr/>
            <p:nvPr/>
          </p:nvSpPr>
          <p:spPr bwMode="auto">
            <a:xfrm>
              <a:off x="2650" y="3043"/>
              <a:ext cx="12" cy="12"/>
            </a:xfrm>
            <a:custGeom>
              <a:avLst/>
              <a:gdLst>
                <a:gd name="T0" fmla="*/ 12 w 12"/>
                <a:gd name="T1" fmla="*/ 12 h 12"/>
                <a:gd name="T2" fmla="*/ 12 w 12"/>
                <a:gd name="T3" fmla="*/ 12 h 12"/>
                <a:gd name="T4" fmla="*/ 12 w 12"/>
                <a:gd name="T5" fmla="*/ 12 h 12"/>
                <a:gd name="T6" fmla="*/ 12 w 12"/>
                <a:gd name="T7" fmla="*/ 12 h 12"/>
                <a:gd name="T8" fmla="*/ 12 w 12"/>
                <a:gd name="T9" fmla="*/ 0 h 12"/>
                <a:gd name="T10" fmla="*/ 12 w 12"/>
                <a:gd name="T11" fmla="*/ 0 h 12"/>
                <a:gd name="T12" fmla="*/ 12 w 12"/>
                <a:gd name="T13" fmla="*/ 0 h 12"/>
                <a:gd name="T14" fmla="*/ 12 w 12"/>
                <a:gd name="T15" fmla="*/ 0 h 12"/>
                <a:gd name="T16" fmla="*/ 12 w 12"/>
                <a:gd name="T17" fmla="*/ 0 h 12"/>
                <a:gd name="T18" fmla="*/ 12 w 12"/>
                <a:gd name="T19" fmla="*/ 0 h 12"/>
                <a:gd name="T20" fmla="*/ 12 w 12"/>
                <a:gd name="T21" fmla="*/ 0 h 12"/>
                <a:gd name="T22" fmla="*/ 12 w 12"/>
                <a:gd name="T23" fmla="*/ 0 h 12"/>
                <a:gd name="T24" fmla="*/ 12 w 12"/>
                <a:gd name="T25" fmla="*/ 0 h 12"/>
                <a:gd name="T26" fmla="*/ 12 w 12"/>
                <a:gd name="T27" fmla="*/ 0 h 12"/>
                <a:gd name="T28" fmla="*/ 12 w 12"/>
                <a:gd name="T29" fmla="*/ 0 h 12"/>
                <a:gd name="T30" fmla="*/ 12 w 12"/>
                <a:gd name="T31" fmla="*/ 0 h 12"/>
                <a:gd name="T32" fmla="*/ 0 w 12"/>
                <a:gd name="T33" fmla="*/ 0 h 12"/>
                <a:gd name="T34" fmla="*/ 0 w 12"/>
                <a:gd name="T35" fmla="*/ 0 h 12"/>
                <a:gd name="T36" fmla="*/ 0 w 12"/>
                <a:gd name="T37" fmla="*/ 0 h 12"/>
                <a:gd name="T38" fmla="*/ 0 w 12"/>
                <a:gd name="T39" fmla="*/ 0 h 12"/>
                <a:gd name="T40" fmla="*/ 0 w 12"/>
                <a:gd name="T41" fmla="*/ 0 h 12"/>
                <a:gd name="T42" fmla="*/ 0 w 12"/>
                <a:gd name="T43" fmla="*/ 0 h 12"/>
                <a:gd name="T44" fmla="*/ 0 w 12"/>
                <a:gd name="T45" fmla="*/ 0 h 12"/>
                <a:gd name="T46" fmla="*/ 0 w 12"/>
                <a:gd name="T47" fmla="*/ 0 h 12"/>
                <a:gd name="T48" fmla="*/ 0 w 12"/>
                <a:gd name="T49" fmla="*/ 0 h 12"/>
                <a:gd name="T50" fmla="*/ 0 w 12"/>
                <a:gd name="T51" fmla="*/ 12 h 12"/>
                <a:gd name="T52" fmla="*/ 12 w 12"/>
                <a:gd name="T53" fmla="*/ 12 h 12"/>
                <a:gd name="T54" fmla="*/ 12 w 12"/>
                <a:gd name="T55" fmla="*/ 12 h 1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2" h="12">
                  <a:moveTo>
                    <a:pt x="12" y="12"/>
                  </a:moveTo>
                  <a:lnTo>
                    <a:pt x="12" y="12"/>
                  </a:lnTo>
                  <a:lnTo>
                    <a:pt x="12" y="0"/>
                  </a:lnTo>
                  <a:lnTo>
                    <a:pt x="0" y="0"/>
                  </a:lnTo>
                  <a:lnTo>
                    <a:pt x="0" y="12"/>
                  </a:lnTo>
                  <a:lnTo>
                    <a:pt x="12" y="12"/>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43" name="Rectangle 833"/>
            <p:cNvSpPr>
              <a:spLocks noChangeArrowheads="1"/>
            </p:cNvSpPr>
            <p:nvPr/>
          </p:nvSpPr>
          <p:spPr bwMode="auto">
            <a:xfrm>
              <a:off x="2662" y="3055"/>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2844" name="Freeform 834"/>
            <p:cNvSpPr>
              <a:spLocks noEditPoints="1"/>
            </p:cNvSpPr>
            <p:nvPr/>
          </p:nvSpPr>
          <p:spPr bwMode="auto">
            <a:xfrm>
              <a:off x="2662"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45" name="Freeform 835"/>
            <p:cNvSpPr>
              <a:spLocks noEditPoints="1"/>
            </p:cNvSpPr>
            <p:nvPr/>
          </p:nvSpPr>
          <p:spPr bwMode="auto">
            <a:xfrm>
              <a:off x="2662"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46" name="Freeform 836"/>
            <p:cNvSpPr>
              <a:spLocks noEditPoints="1"/>
            </p:cNvSpPr>
            <p:nvPr/>
          </p:nvSpPr>
          <p:spPr bwMode="auto">
            <a:xfrm>
              <a:off x="2662" y="3043"/>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47" name="Freeform 837"/>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48" name="Freeform 838"/>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49" name="Freeform 839"/>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50" name="Freeform 840"/>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51" name="Freeform 841"/>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52" name="Freeform 842"/>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53" name="Freeform 843"/>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54" name="Freeform 844"/>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55" name="Freeform 845"/>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56" name="Freeform 846"/>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57" name="Freeform 847"/>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58" name="Freeform 848"/>
            <p:cNvSpPr>
              <a:spLocks noEditPoints="1"/>
            </p:cNvSpPr>
            <p:nvPr/>
          </p:nvSpPr>
          <p:spPr bwMode="auto">
            <a:xfrm>
              <a:off x="2650" y="3043"/>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59" name="Freeform 849"/>
            <p:cNvSpPr>
              <a:spLocks noEditPoints="1"/>
            </p:cNvSpPr>
            <p:nvPr/>
          </p:nvSpPr>
          <p:spPr bwMode="auto">
            <a:xfrm>
              <a:off x="265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60" name="Freeform 850"/>
            <p:cNvSpPr>
              <a:spLocks noEditPoints="1"/>
            </p:cNvSpPr>
            <p:nvPr/>
          </p:nvSpPr>
          <p:spPr bwMode="auto">
            <a:xfrm>
              <a:off x="265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61" name="Freeform 851"/>
            <p:cNvSpPr>
              <a:spLocks noEditPoints="1"/>
            </p:cNvSpPr>
            <p:nvPr/>
          </p:nvSpPr>
          <p:spPr bwMode="auto">
            <a:xfrm>
              <a:off x="265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62" name="Freeform 852"/>
            <p:cNvSpPr>
              <a:spLocks noEditPoints="1"/>
            </p:cNvSpPr>
            <p:nvPr/>
          </p:nvSpPr>
          <p:spPr bwMode="auto">
            <a:xfrm>
              <a:off x="265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63" name="Freeform 853"/>
            <p:cNvSpPr>
              <a:spLocks noEditPoints="1"/>
            </p:cNvSpPr>
            <p:nvPr/>
          </p:nvSpPr>
          <p:spPr bwMode="auto">
            <a:xfrm>
              <a:off x="265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64" name="Freeform 854"/>
            <p:cNvSpPr>
              <a:spLocks noEditPoints="1"/>
            </p:cNvSpPr>
            <p:nvPr/>
          </p:nvSpPr>
          <p:spPr bwMode="auto">
            <a:xfrm>
              <a:off x="265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65" name="Freeform 855"/>
            <p:cNvSpPr>
              <a:spLocks noEditPoints="1"/>
            </p:cNvSpPr>
            <p:nvPr/>
          </p:nvSpPr>
          <p:spPr bwMode="auto">
            <a:xfrm>
              <a:off x="265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66" name="Freeform 856"/>
            <p:cNvSpPr>
              <a:spLocks noEditPoints="1"/>
            </p:cNvSpPr>
            <p:nvPr/>
          </p:nvSpPr>
          <p:spPr bwMode="auto">
            <a:xfrm>
              <a:off x="265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67" name="Freeform 857"/>
            <p:cNvSpPr>
              <a:spLocks noEditPoints="1"/>
            </p:cNvSpPr>
            <p:nvPr/>
          </p:nvSpPr>
          <p:spPr bwMode="auto">
            <a:xfrm>
              <a:off x="2650" y="3043"/>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68" name="Freeform 858"/>
            <p:cNvSpPr>
              <a:spLocks noEditPoints="1"/>
            </p:cNvSpPr>
            <p:nvPr/>
          </p:nvSpPr>
          <p:spPr bwMode="auto">
            <a:xfrm>
              <a:off x="2650" y="3055"/>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69" name="Freeform 859"/>
            <p:cNvSpPr/>
            <p:nvPr/>
          </p:nvSpPr>
          <p:spPr bwMode="auto">
            <a:xfrm>
              <a:off x="2662" y="3055"/>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70" name="Freeform 860"/>
            <p:cNvSpPr/>
            <p:nvPr/>
          </p:nvSpPr>
          <p:spPr bwMode="auto">
            <a:xfrm>
              <a:off x="2662" y="3043"/>
              <a:ext cx="1" cy="12"/>
            </a:xfrm>
            <a:custGeom>
              <a:avLst/>
              <a:gdLst>
                <a:gd name="T0" fmla="*/ 0 w 1"/>
                <a:gd name="T1" fmla="*/ 0 h 12"/>
                <a:gd name="T2" fmla="*/ 0 w 1"/>
                <a:gd name="T3" fmla="*/ 0 h 12"/>
                <a:gd name="T4" fmla="*/ 0 w 1"/>
                <a:gd name="T5" fmla="*/ 0 h 12"/>
                <a:gd name="T6" fmla="*/ 0 w 1"/>
                <a:gd name="T7" fmla="*/ 0 h 12"/>
                <a:gd name="T8" fmla="*/ 0 w 1"/>
                <a:gd name="T9" fmla="*/ 0 h 12"/>
                <a:gd name="T10" fmla="*/ 0 w 1"/>
                <a:gd name="T11" fmla="*/ 12 h 12"/>
                <a:gd name="T12" fmla="*/ 0 w 1"/>
                <a:gd name="T13" fmla="*/ 12 h 12"/>
                <a:gd name="T14" fmla="*/ 0 w 1"/>
                <a:gd name="T15" fmla="*/ 12 h 12"/>
                <a:gd name="T16" fmla="*/ 0 w 1"/>
                <a:gd name="T17" fmla="*/ 12 h 12"/>
                <a:gd name="T18" fmla="*/ 0 w 1"/>
                <a:gd name="T19" fmla="*/ 12 h 12"/>
                <a:gd name="T20" fmla="*/ 0 w 1"/>
                <a:gd name="T21" fmla="*/ 12 h 12"/>
                <a:gd name="T22" fmla="*/ 0 w 1"/>
                <a:gd name="T23" fmla="*/ 12 h 12"/>
                <a:gd name="T24" fmla="*/ 0 w 1"/>
                <a:gd name="T25" fmla="*/ 0 h 12"/>
                <a:gd name="T26" fmla="*/ 0 w 1"/>
                <a:gd name="T27" fmla="*/ 0 h 12"/>
                <a:gd name="T28" fmla="*/ 0 w 1"/>
                <a:gd name="T29" fmla="*/ 0 h 12"/>
                <a:gd name="T30" fmla="*/ 0 w 1"/>
                <a:gd name="T31" fmla="*/ 0 h 12"/>
                <a:gd name="T32" fmla="*/ 0 w 1"/>
                <a:gd name="T33" fmla="*/ 0 h 12"/>
                <a:gd name="T34" fmla="*/ 0 w 1"/>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 h="12">
                  <a:moveTo>
                    <a:pt x="0" y="0"/>
                  </a:moveTo>
                  <a:lnTo>
                    <a:pt x="0" y="0"/>
                  </a:lnTo>
                  <a:lnTo>
                    <a:pt x="0" y="1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71" name="Rectangle 861"/>
            <p:cNvSpPr>
              <a:spLocks noChangeArrowheads="1"/>
            </p:cNvSpPr>
            <p:nvPr/>
          </p:nvSpPr>
          <p:spPr bwMode="auto">
            <a:xfrm>
              <a:off x="2662" y="3043"/>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2872" name="Freeform 862"/>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73" name="Freeform 863"/>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74" name="Freeform 864"/>
            <p:cNvSpPr>
              <a:spLocks noEditPoints="1"/>
            </p:cNvSpPr>
            <p:nvPr/>
          </p:nvSpPr>
          <p:spPr bwMode="auto">
            <a:xfrm>
              <a:off x="2662" y="3043"/>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75" name="Freeform 865"/>
            <p:cNvSpPr>
              <a:spLocks noEditPoints="1"/>
            </p:cNvSpPr>
            <p:nvPr/>
          </p:nvSpPr>
          <p:spPr bwMode="auto">
            <a:xfrm>
              <a:off x="2662"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76" name="Freeform 866"/>
            <p:cNvSpPr>
              <a:spLocks noEditPoints="1"/>
            </p:cNvSpPr>
            <p:nvPr/>
          </p:nvSpPr>
          <p:spPr bwMode="auto">
            <a:xfrm>
              <a:off x="2662"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77" name="Freeform 867"/>
            <p:cNvSpPr>
              <a:spLocks noEditPoints="1"/>
            </p:cNvSpPr>
            <p:nvPr/>
          </p:nvSpPr>
          <p:spPr bwMode="auto">
            <a:xfrm>
              <a:off x="2662"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78" name="Freeform 868"/>
            <p:cNvSpPr>
              <a:spLocks noEditPoints="1"/>
            </p:cNvSpPr>
            <p:nvPr/>
          </p:nvSpPr>
          <p:spPr bwMode="auto">
            <a:xfrm>
              <a:off x="2662"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79" name="Freeform 869"/>
            <p:cNvSpPr>
              <a:spLocks noEditPoints="1"/>
            </p:cNvSpPr>
            <p:nvPr/>
          </p:nvSpPr>
          <p:spPr bwMode="auto">
            <a:xfrm>
              <a:off x="2662"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80" name="Freeform 870"/>
            <p:cNvSpPr>
              <a:spLocks noEditPoints="1"/>
            </p:cNvSpPr>
            <p:nvPr/>
          </p:nvSpPr>
          <p:spPr bwMode="auto">
            <a:xfrm>
              <a:off x="2662"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81" name="Freeform 871"/>
            <p:cNvSpPr>
              <a:spLocks noEditPoints="1"/>
            </p:cNvSpPr>
            <p:nvPr/>
          </p:nvSpPr>
          <p:spPr bwMode="auto">
            <a:xfrm>
              <a:off x="2662" y="3043"/>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82" name="Freeform 872"/>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83" name="Freeform 873"/>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84" name="Freeform 874"/>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85" name="Freeform 875"/>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86" name="Freeform 876"/>
            <p:cNvSpPr/>
            <p:nvPr/>
          </p:nvSpPr>
          <p:spPr bwMode="auto">
            <a:xfrm>
              <a:off x="2662" y="3043"/>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87" name="Freeform 877"/>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w 1"/>
                <a:gd name="T21" fmla="*/ 0 h 1"/>
                <a:gd name="T22" fmla="*/ 0 w 1"/>
                <a:gd name="T23" fmla="*/ 0 h 1"/>
                <a:gd name="T24" fmla="*/ 0 w 1"/>
                <a:gd name="T25" fmla="*/ 0 h 1"/>
                <a:gd name="T26" fmla="*/ 0 w 1"/>
                <a:gd name="T27" fmla="*/ 0 h 1"/>
                <a:gd name="T28" fmla="*/ 0 w 1"/>
                <a:gd name="T29" fmla="*/ 0 h 1"/>
                <a:gd name="T30" fmla="*/ 0 w 1"/>
                <a:gd name="T31" fmla="*/ 0 h 1"/>
                <a:gd name="T32" fmla="*/ 0 w 1"/>
                <a:gd name="T33" fmla="*/ 0 h 1"/>
                <a:gd name="T34" fmla="*/ 0 w 1"/>
                <a:gd name="T35" fmla="*/ 0 h 1"/>
                <a:gd name="T36" fmla="*/ 0 w 1"/>
                <a:gd name="T37" fmla="*/ 0 h 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88" name="Rectangle 878"/>
            <p:cNvSpPr>
              <a:spLocks noChangeArrowheads="1"/>
            </p:cNvSpPr>
            <p:nvPr/>
          </p:nvSpPr>
          <p:spPr bwMode="auto">
            <a:xfrm>
              <a:off x="2662" y="3043"/>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2889" name="Freeform 879"/>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90" name="Freeform 880"/>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91" name="Freeform 881"/>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92" name="Freeform 882"/>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93" name="Freeform 883"/>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94" name="Freeform 884"/>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95" name="Freeform 885"/>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96" name="Freeform 886"/>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97" name="Freeform 887"/>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98" name="Freeform 888"/>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99" name="Freeform 889"/>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00" name="Freeform 890"/>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01" name="Freeform 891"/>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02" name="Freeform 892"/>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03" name="Freeform 893"/>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04" name="Freeform 894"/>
            <p:cNvSpPr/>
            <p:nvPr/>
          </p:nvSpPr>
          <p:spPr bwMode="auto">
            <a:xfrm>
              <a:off x="2662" y="3043"/>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05" name="Freeform 895"/>
            <p:cNvSpPr/>
            <p:nvPr/>
          </p:nvSpPr>
          <p:spPr bwMode="auto">
            <a:xfrm>
              <a:off x="2650" y="3043"/>
              <a:ext cx="12" cy="1"/>
            </a:xfrm>
            <a:custGeom>
              <a:avLst/>
              <a:gdLst>
                <a:gd name="T0" fmla="*/ 0 w 12"/>
                <a:gd name="T1" fmla="*/ 0 h 1"/>
                <a:gd name="T2" fmla="*/ 0 w 12"/>
                <a:gd name="T3" fmla="*/ 0 h 1"/>
                <a:gd name="T4" fmla="*/ 0 w 12"/>
                <a:gd name="T5" fmla="*/ 0 h 1"/>
                <a:gd name="T6" fmla="*/ 0 w 12"/>
                <a:gd name="T7" fmla="*/ 0 h 1"/>
                <a:gd name="T8" fmla="*/ 0 w 12"/>
                <a:gd name="T9" fmla="*/ 0 h 1"/>
                <a:gd name="T10" fmla="*/ 0 w 12"/>
                <a:gd name="T11" fmla="*/ 0 h 1"/>
                <a:gd name="T12" fmla="*/ 0 w 12"/>
                <a:gd name="T13" fmla="*/ 0 h 1"/>
                <a:gd name="T14" fmla="*/ 12 w 12"/>
                <a:gd name="T15" fmla="*/ 0 h 1"/>
                <a:gd name="T16" fmla="*/ 12 w 12"/>
                <a:gd name="T17" fmla="*/ 0 h 1"/>
                <a:gd name="T18" fmla="*/ 0 w 12"/>
                <a:gd name="T19" fmla="*/ 0 h 1"/>
                <a:gd name="T20" fmla="*/ 0 w 12"/>
                <a:gd name="T21" fmla="*/ 0 h 1"/>
                <a:gd name="T22" fmla="*/ 0 w 12"/>
                <a:gd name="T23" fmla="*/ 0 h 1"/>
                <a:gd name="T24" fmla="*/ 0 w 12"/>
                <a:gd name="T25" fmla="*/ 0 h 1"/>
                <a:gd name="T26" fmla="*/ 0 w 12"/>
                <a:gd name="T27" fmla="*/ 0 h 1"/>
                <a:gd name="T28" fmla="*/ 0 w 12"/>
                <a:gd name="T29" fmla="*/ 0 h 1"/>
                <a:gd name="T30" fmla="*/ 0 w 12"/>
                <a:gd name="T31" fmla="*/ 0 h 1"/>
                <a:gd name="T32" fmla="*/ 0 w 12"/>
                <a:gd name="T33" fmla="*/ 0 h 1"/>
                <a:gd name="T34" fmla="*/ 0 w 12"/>
                <a:gd name="T35" fmla="*/ 0 h 1"/>
                <a:gd name="T36" fmla="*/ 0 w 12"/>
                <a:gd name="T37" fmla="*/ 0 h 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 h="1">
                  <a:moveTo>
                    <a:pt x="0" y="0"/>
                  </a:moveTo>
                  <a:lnTo>
                    <a:pt x="0" y="0"/>
                  </a:lnTo>
                  <a:lnTo>
                    <a:pt x="1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06" name="Rectangle 896"/>
            <p:cNvSpPr>
              <a:spLocks noChangeArrowheads="1"/>
            </p:cNvSpPr>
            <p:nvPr/>
          </p:nvSpPr>
          <p:spPr bwMode="auto">
            <a:xfrm>
              <a:off x="2650" y="3043"/>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2907" name="Freeform 897"/>
            <p:cNvSpPr>
              <a:spLocks noEditPoints="1"/>
            </p:cNvSpPr>
            <p:nvPr/>
          </p:nvSpPr>
          <p:spPr bwMode="auto">
            <a:xfrm>
              <a:off x="265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08" name="Freeform 898"/>
            <p:cNvSpPr>
              <a:spLocks noEditPoints="1"/>
            </p:cNvSpPr>
            <p:nvPr/>
          </p:nvSpPr>
          <p:spPr bwMode="auto">
            <a:xfrm>
              <a:off x="265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09" name="Freeform 899"/>
            <p:cNvSpPr>
              <a:spLocks noEditPoints="1"/>
            </p:cNvSpPr>
            <p:nvPr/>
          </p:nvSpPr>
          <p:spPr bwMode="auto">
            <a:xfrm>
              <a:off x="265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10" name="Freeform 900"/>
            <p:cNvSpPr>
              <a:spLocks noEditPoints="1"/>
            </p:cNvSpPr>
            <p:nvPr/>
          </p:nvSpPr>
          <p:spPr bwMode="auto">
            <a:xfrm>
              <a:off x="265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11" name="Freeform 901"/>
            <p:cNvSpPr>
              <a:spLocks noEditPoints="1"/>
            </p:cNvSpPr>
            <p:nvPr/>
          </p:nvSpPr>
          <p:spPr bwMode="auto">
            <a:xfrm>
              <a:off x="2650" y="3043"/>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12" name="Freeform 902"/>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13" name="Freeform 903"/>
            <p:cNvSpPr>
              <a:spLocks noEditPoints="1"/>
            </p:cNvSpPr>
            <p:nvPr/>
          </p:nvSpPr>
          <p:spPr bwMode="auto">
            <a:xfrm>
              <a:off x="2650" y="3043"/>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14" name="Freeform 904"/>
            <p:cNvSpPr>
              <a:spLocks noEditPoints="1"/>
            </p:cNvSpPr>
            <p:nvPr/>
          </p:nvSpPr>
          <p:spPr bwMode="auto">
            <a:xfrm>
              <a:off x="265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15" name="Freeform 905"/>
            <p:cNvSpPr>
              <a:spLocks noEditPoints="1"/>
            </p:cNvSpPr>
            <p:nvPr/>
          </p:nvSpPr>
          <p:spPr bwMode="auto">
            <a:xfrm>
              <a:off x="265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16" name="Freeform 906"/>
            <p:cNvSpPr>
              <a:spLocks noEditPoints="1"/>
            </p:cNvSpPr>
            <p:nvPr/>
          </p:nvSpPr>
          <p:spPr bwMode="auto">
            <a:xfrm>
              <a:off x="265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17" name="Freeform 907"/>
            <p:cNvSpPr>
              <a:spLocks noEditPoints="1"/>
            </p:cNvSpPr>
            <p:nvPr/>
          </p:nvSpPr>
          <p:spPr bwMode="auto">
            <a:xfrm>
              <a:off x="265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18" name="Freeform 908"/>
            <p:cNvSpPr>
              <a:spLocks noEditPoints="1"/>
            </p:cNvSpPr>
            <p:nvPr/>
          </p:nvSpPr>
          <p:spPr bwMode="auto">
            <a:xfrm>
              <a:off x="265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19" name="Freeform 909"/>
            <p:cNvSpPr>
              <a:spLocks noEditPoints="1"/>
            </p:cNvSpPr>
            <p:nvPr/>
          </p:nvSpPr>
          <p:spPr bwMode="auto">
            <a:xfrm>
              <a:off x="265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20" name="Freeform 910"/>
            <p:cNvSpPr>
              <a:spLocks noEditPoints="1"/>
            </p:cNvSpPr>
            <p:nvPr/>
          </p:nvSpPr>
          <p:spPr bwMode="auto">
            <a:xfrm>
              <a:off x="265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21" name="Freeform 911"/>
            <p:cNvSpPr>
              <a:spLocks noEditPoints="1"/>
            </p:cNvSpPr>
            <p:nvPr/>
          </p:nvSpPr>
          <p:spPr bwMode="auto">
            <a:xfrm>
              <a:off x="265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22" name="Freeform 912"/>
            <p:cNvSpPr/>
            <p:nvPr/>
          </p:nvSpPr>
          <p:spPr bwMode="auto">
            <a:xfrm>
              <a:off x="2650" y="3043"/>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23" name="Freeform 913"/>
            <p:cNvSpPr/>
            <p:nvPr/>
          </p:nvSpPr>
          <p:spPr bwMode="auto">
            <a:xfrm>
              <a:off x="2650" y="3043"/>
              <a:ext cx="12" cy="12"/>
            </a:xfrm>
            <a:custGeom>
              <a:avLst/>
              <a:gdLst>
                <a:gd name="T0" fmla="*/ 12 w 12"/>
                <a:gd name="T1" fmla="*/ 12 h 12"/>
                <a:gd name="T2" fmla="*/ 12 w 12"/>
                <a:gd name="T3" fmla="*/ 12 h 12"/>
                <a:gd name="T4" fmla="*/ 0 w 12"/>
                <a:gd name="T5" fmla="*/ 12 h 12"/>
                <a:gd name="T6" fmla="*/ 0 w 12"/>
                <a:gd name="T7" fmla="*/ 0 h 12"/>
                <a:gd name="T8" fmla="*/ 0 w 12"/>
                <a:gd name="T9" fmla="*/ 0 h 12"/>
                <a:gd name="T10" fmla="*/ 0 w 12"/>
                <a:gd name="T11" fmla="*/ 0 h 12"/>
                <a:gd name="T12" fmla="*/ 0 w 12"/>
                <a:gd name="T13" fmla="*/ 0 h 12"/>
                <a:gd name="T14" fmla="*/ 0 w 12"/>
                <a:gd name="T15" fmla="*/ 0 h 12"/>
                <a:gd name="T16" fmla="*/ 0 w 12"/>
                <a:gd name="T17" fmla="*/ 12 h 12"/>
                <a:gd name="T18" fmla="*/ 0 w 12"/>
                <a:gd name="T19" fmla="*/ 12 h 12"/>
                <a:gd name="T20" fmla="*/ 12 w 12"/>
                <a:gd name="T21" fmla="*/ 12 h 12"/>
                <a:gd name="T22" fmla="*/ 12 w 12"/>
                <a:gd name="T23" fmla="*/ 12 h 12"/>
                <a:gd name="T24" fmla="*/ 12 w 12"/>
                <a:gd name="T25" fmla="*/ 12 h 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 h="12">
                  <a:moveTo>
                    <a:pt x="12" y="12"/>
                  </a:moveTo>
                  <a:lnTo>
                    <a:pt x="12" y="12"/>
                  </a:lnTo>
                  <a:lnTo>
                    <a:pt x="0" y="12"/>
                  </a:lnTo>
                  <a:lnTo>
                    <a:pt x="0" y="0"/>
                  </a:lnTo>
                  <a:lnTo>
                    <a:pt x="0" y="12"/>
                  </a:lnTo>
                  <a:lnTo>
                    <a:pt x="12"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24" name="Freeform 914"/>
            <p:cNvSpPr/>
            <p:nvPr/>
          </p:nvSpPr>
          <p:spPr bwMode="auto">
            <a:xfrm>
              <a:off x="2650" y="3055"/>
              <a:ext cx="12" cy="1"/>
            </a:xfrm>
            <a:custGeom>
              <a:avLst/>
              <a:gdLst>
                <a:gd name="T0" fmla="*/ 12 w 12"/>
                <a:gd name="T1" fmla="*/ 0 h 1"/>
                <a:gd name="T2" fmla="*/ 0 w 12"/>
                <a:gd name="T3" fmla="*/ 0 h 1"/>
                <a:gd name="T4" fmla="*/ 12 w 12"/>
                <a:gd name="T5" fmla="*/ 0 h 1"/>
                <a:gd name="T6" fmla="*/ 12 w 12"/>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 h="1">
                  <a:moveTo>
                    <a:pt x="12" y="0"/>
                  </a:moveTo>
                  <a:lnTo>
                    <a:pt x="0"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25" name="Freeform 915"/>
            <p:cNvSpPr>
              <a:spLocks noEditPoints="1"/>
            </p:cNvSpPr>
            <p:nvPr/>
          </p:nvSpPr>
          <p:spPr bwMode="auto">
            <a:xfrm>
              <a:off x="2650" y="3043"/>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26" name="Freeform 916"/>
            <p:cNvSpPr>
              <a:spLocks noEditPoints="1"/>
            </p:cNvSpPr>
            <p:nvPr/>
          </p:nvSpPr>
          <p:spPr bwMode="auto">
            <a:xfrm>
              <a:off x="265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27" name="Freeform 917"/>
            <p:cNvSpPr>
              <a:spLocks noEditPoints="1"/>
            </p:cNvSpPr>
            <p:nvPr/>
          </p:nvSpPr>
          <p:spPr bwMode="auto">
            <a:xfrm>
              <a:off x="265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28" name="Freeform 918"/>
            <p:cNvSpPr>
              <a:spLocks noEditPoints="1"/>
            </p:cNvSpPr>
            <p:nvPr/>
          </p:nvSpPr>
          <p:spPr bwMode="auto">
            <a:xfrm>
              <a:off x="265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29" name="Freeform 919"/>
            <p:cNvSpPr>
              <a:spLocks noEditPoints="1"/>
            </p:cNvSpPr>
            <p:nvPr/>
          </p:nvSpPr>
          <p:spPr bwMode="auto">
            <a:xfrm>
              <a:off x="265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30" name="Freeform 920"/>
            <p:cNvSpPr>
              <a:spLocks noEditPoints="1"/>
            </p:cNvSpPr>
            <p:nvPr/>
          </p:nvSpPr>
          <p:spPr bwMode="auto">
            <a:xfrm>
              <a:off x="2650" y="3043"/>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31" name="Freeform 921"/>
            <p:cNvSpPr>
              <a:spLocks noEditPoints="1"/>
            </p:cNvSpPr>
            <p:nvPr/>
          </p:nvSpPr>
          <p:spPr bwMode="auto">
            <a:xfrm>
              <a:off x="2650"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32" name="Freeform 922"/>
            <p:cNvSpPr>
              <a:spLocks noEditPoints="1"/>
            </p:cNvSpPr>
            <p:nvPr/>
          </p:nvSpPr>
          <p:spPr bwMode="auto">
            <a:xfrm>
              <a:off x="2650" y="3055"/>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33" name="Freeform 923"/>
            <p:cNvSpPr>
              <a:spLocks noEditPoints="1"/>
            </p:cNvSpPr>
            <p:nvPr/>
          </p:nvSpPr>
          <p:spPr bwMode="auto">
            <a:xfrm>
              <a:off x="2662"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34" name="Freeform 924"/>
            <p:cNvSpPr/>
            <p:nvPr/>
          </p:nvSpPr>
          <p:spPr bwMode="auto">
            <a:xfrm>
              <a:off x="2662" y="3055"/>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35" name="Freeform 925"/>
            <p:cNvSpPr/>
            <p:nvPr/>
          </p:nvSpPr>
          <p:spPr bwMode="auto">
            <a:xfrm>
              <a:off x="2674" y="3043"/>
              <a:ext cx="12" cy="12"/>
            </a:xfrm>
            <a:custGeom>
              <a:avLst/>
              <a:gdLst>
                <a:gd name="T0" fmla="*/ 12 w 12"/>
                <a:gd name="T1" fmla="*/ 12 h 12"/>
                <a:gd name="T2" fmla="*/ 12 w 12"/>
                <a:gd name="T3" fmla="*/ 12 h 12"/>
                <a:gd name="T4" fmla="*/ 12 w 12"/>
                <a:gd name="T5" fmla="*/ 0 h 12"/>
                <a:gd name="T6" fmla="*/ 12 w 12"/>
                <a:gd name="T7" fmla="*/ 0 h 12"/>
                <a:gd name="T8" fmla="*/ 12 w 12"/>
                <a:gd name="T9" fmla="*/ 0 h 12"/>
                <a:gd name="T10" fmla="*/ 12 w 12"/>
                <a:gd name="T11" fmla="*/ 0 h 12"/>
                <a:gd name="T12" fmla="*/ 12 w 12"/>
                <a:gd name="T13" fmla="*/ 0 h 12"/>
                <a:gd name="T14" fmla="*/ 12 w 12"/>
                <a:gd name="T15" fmla="*/ 0 h 12"/>
                <a:gd name="T16" fmla="*/ 12 w 12"/>
                <a:gd name="T17" fmla="*/ 0 h 12"/>
                <a:gd name="T18" fmla="*/ 12 w 12"/>
                <a:gd name="T19" fmla="*/ 0 h 12"/>
                <a:gd name="T20" fmla="*/ 12 w 12"/>
                <a:gd name="T21" fmla="*/ 0 h 12"/>
                <a:gd name="T22" fmla="*/ 12 w 12"/>
                <a:gd name="T23" fmla="*/ 0 h 12"/>
                <a:gd name="T24" fmla="*/ 12 w 12"/>
                <a:gd name="T25" fmla="*/ 0 h 12"/>
                <a:gd name="T26" fmla="*/ 12 w 12"/>
                <a:gd name="T27" fmla="*/ 0 h 12"/>
                <a:gd name="T28" fmla="*/ 12 w 12"/>
                <a:gd name="T29" fmla="*/ 0 h 12"/>
                <a:gd name="T30" fmla="*/ 12 w 12"/>
                <a:gd name="T31" fmla="*/ 0 h 12"/>
                <a:gd name="T32" fmla="*/ 12 w 12"/>
                <a:gd name="T33" fmla="*/ 0 h 12"/>
                <a:gd name="T34" fmla="*/ 12 w 12"/>
                <a:gd name="T35" fmla="*/ 0 h 12"/>
                <a:gd name="T36" fmla="*/ 0 w 12"/>
                <a:gd name="T37" fmla="*/ 0 h 12"/>
                <a:gd name="T38" fmla="*/ 0 w 12"/>
                <a:gd name="T39" fmla="*/ 0 h 12"/>
                <a:gd name="T40" fmla="*/ 0 w 12"/>
                <a:gd name="T41" fmla="*/ 0 h 12"/>
                <a:gd name="T42" fmla="*/ 12 w 12"/>
                <a:gd name="T43" fmla="*/ 0 h 12"/>
                <a:gd name="T44" fmla="*/ 12 w 12"/>
                <a:gd name="T45" fmla="*/ 0 h 12"/>
                <a:gd name="T46" fmla="*/ 12 w 12"/>
                <a:gd name="T47" fmla="*/ 0 h 12"/>
                <a:gd name="T48" fmla="*/ 12 w 12"/>
                <a:gd name="T49" fmla="*/ 12 h 12"/>
                <a:gd name="T50" fmla="*/ 12 w 12"/>
                <a:gd name="T51" fmla="*/ 12 h 12"/>
                <a:gd name="T52" fmla="*/ 12 w 12"/>
                <a:gd name="T53" fmla="*/ 12 h 12"/>
                <a:gd name="T54" fmla="*/ 12 w 12"/>
                <a:gd name="T55" fmla="*/ 12 h 12"/>
                <a:gd name="T56" fmla="*/ 12 w 12"/>
                <a:gd name="T57" fmla="*/ 12 h 1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2" h="12">
                  <a:moveTo>
                    <a:pt x="12" y="12"/>
                  </a:moveTo>
                  <a:lnTo>
                    <a:pt x="12" y="12"/>
                  </a:lnTo>
                  <a:lnTo>
                    <a:pt x="12" y="0"/>
                  </a:lnTo>
                  <a:lnTo>
                    <a:pt x="0" y="0"/>
                  </a:lnTo>
                  <a:lnTo>
                    <a:pt x="12" y="0"/>
                  </a:lnTo>
                  <a:lnTo>
                    <a:pt x="12" y="12"/>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36" name="Rectangle 926"/>
            <p:cNvSpPr>
              <a:spLocks noChangeArrowheads="1"/>
            </p:cNvSpPr>
            <p:nvPr/>
          </p:nvSpPr>
          <p:spPr bwMode="auto">
            <a:xfrm>
              <a:off x="2686" y="3055"/>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2937" name="Freeform 927"/>
            <p:cNvSpPr>
              <a:spLocks noEditPoints="1"/>
            </p:cNvSpPr>
            <p:nvPr/>
          </p:nvSpPr>
          <p:spPr bwMode="auto">
            <a:xfrm>
              <a:off x="2686" y="3043"/>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38" name="Freeform 928"/>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39" name="Freeform 929"/>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40" name="Freeform 930"/>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41" name="Freeform 931"/>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42" name="Freeform 932"/>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43" name="Freeform 933"/>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44" name="Freeform 934"/>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45" name="Freeform 935"/>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46" name="Freeform 936"/>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47" name="Freeform 937"/>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48" name="Freeform 938"/>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49" name="Freeform 939"/>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50" name="Freeform 940"/>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51" name="Freeform 941"/>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52" name="Freeform 942"/>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53" name="Freeform 943"/>
            <p:cNvSpPr>
              <a:spLocks noEditPoints="1"/>
            </p:cNvSpPr>
            <p:nvPr/>
          </p:nvSpPr>
          <p:spPr bwMode="auto">
            <a:xfrm>
              <a:off x="2674" y="3043"/>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54" name="Freeform 944"/>
            <p:cNvSpPr>
              <a:spLocks noEditPoints="1"/>
            </p:cNvSpPr>
            <p:nvPr/>
          </p:nvSpPr>
          <p:spPr bwMode="auto">
            <a:xfrm>
              <a:off x="2674"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55" name="Freeform 945"/>
            <p:cNvSpPr>
              <a:spLocks noEditPoints="1"/>
            </p:cNvSpPr>
            <p:nvPr/>
          </p:nvSpPr>
          <p:spPr bwMode="auto">
            <a:xfrm>
              <a:off x="2674"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56" name="Freeform 946"/>
            <p:cNvSpPr>
              <a:spLocks noEditPoints="1"/>
            </p:cNvSpPr>
            <p:nvPr/>
          </p:nvSpPr>
          <p:spPr bwMode="auto">
            <a:xfrm>
              <a:off x="2674" y="3043"/>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57" name="Freeform 947"/>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58" name="Freeform 948"/>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59" name="Freeform 949"/>
            <p:cNvSpPr>
              <a:spLocks noEditPoints="1"/>
            </p:cNvSpPr>
            <p:nvPr/>
          </p:nvSpPr>
          <p:spPr bwMode="auto">
            <a:xfrm>
              <a:off x="2686" y="3043"/>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60" name="Freeform 950"/>
            <p:cNvSpPr>
              <a:spLocks noEditPoints="1"/>
            </p:cNvSpPr>
            <p:nvPr/>
          </p:nvSpPr>
          <p:spPr bwMode="auto">
            <a:xfrm>
              <a:off x="2686"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61" name="Freeform 951"/>
            <p:cNvSpPr>
              <a:spLocks noEditPoints="1"/>
            </p:cNvSpPr>
            <p:nvPr/>
          </p:nvSpPr>
          <p:spPr bwMode="auto">
            <a:xfrm>
              <a:off x="2686"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62" name="Freeform 952"/>
            <p:cNvSpPr>
              <a:spLocks noEditPoints="1"/>
            </p:cNvSpPr>
            <p:nvPr/>
          </p:nvSpPr>
          <p:spPr bwMode="auto">
            <a:xfrm>
              <a:off x="2686"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63" name="Freeform 953"/>
            <p:cNvSpPr/>
            <p:nvPr/>
          </p:nvSpPr>
          <p:spPr bwMode="auto">
            <a:xfrm>
              <a:off x="2686" y="3055"/>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64" name="Freeform 954"/>
            <p:cNvSpPr/>
            <p:nvPr/>
          </p:nvSpPr>
          <p:spPr bwMode="auto">
            <a:xfrm>
              <a:off x="2686" y="3043"/>
              <a:ext cx="13" cy="12"/>
            </a:xfrm>
            <a:custGeom>
              <a:avLst/>
              <a:gdLst>
                <a:gd name="T0" fmla="*/ 0 w 13"/>
                <a:gd name="T1" fmla="*/ 0 h 12"/>
                <a:gd name="T2" fmla="*/ 0 w 13"/>
                <a:gd name="T3" fmla="*/ 0 h 12"/>
                <a:gd name="T4" fmla="*/ 0 w 13"/>
                <a:gd name="T5" fmla="*/ 0 h 12"/>
                <a:gd name="T6" fmla="*/ 0 w 13"/>
                <a:gd name="T7" fmla="*/ 0 h 12"/>
                <a:gd name="T8" fmla="*/ 0 w 13"/>
                <a:gd name="T9" fmla="*/ 12 h 12"/>
                <a:gd name="T10" fmla="*/ 0 w 13"/>
                <a:gd name="T11" fmla="*/ 12 h 12"/>
                <a:gd name="T12" fmla="*/ 0 w 13"/>
                <a:gd name="T13" fmla="*/ 12 h 12"/>
                <a:gd name="T14" fmla="*/ 0 w 13"/>
                <a:gd name="T15" fmla="*/ 12 h 12"/>
                <a:gd name="T16" fmla="*/ 0 w 13"/>
                <a:gd name="T17" fmla="*/ 12 h 12"/>
                <a:gd name="T18" fmla="*/ 0 w 13"/>
                <a:gd name="T19" fmla="*/ 0 h 12"/>
                <a:gd name="T20" fmla="*/ 13 w 13"/>
                <a:gd name="T21" fmla="*/ 0 h 12"/>
                <a:gd name="T22" fmla="*/ 0 w 13"/>
                <a:gd name="T23" fmla="*/ 0 h 12"/>
                <a:gd name="T24" fmla="*/ 0 w 13"/>
                <a:gd name="T25" fmla="*/ 0 h 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 h="12">
                  <a:moveTo>
                    <a:pt x="0" y="0"/>
                  </a:moveTo>
                  <a:lnTo>
                    <a:pt x="0" y="0"/>
                  </a:lnTo>
                  <a:lnTo>
                    <a:pt x="0" y="12"/>
                  </a:lnTo>
                  <a:lnTo>
                    <a:pt x="0" y="0"/>
                  </a:lnTo>
                  <a:lnTo>
                    <a:pt x="1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65" name="Rectangle 955"/>
            <p:cNvSpPr>
              <a:spLocks noChangeArrowheads="1"/>
            </p:cNvSpPr>
            <p:nvPr/>
          </p:nvSpPr>
          <p:spPr bwMode="auto">
            <a:xfrm>
              <a:off x="2686" y="3043"/>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2966" name="Freeform 956"/>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67" name="Freeform 957"/>
            <p:cNvSpPr>
              <a:spLocks noEditPoints="1"/>
            </p:cNvSpPr>
            <p:nvPr/>
          </p:nvSpPr>
          <p:spPr bwMode="auto">
            <a:xfrm>
              <a:off x="2686" y="3043"/>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68" name="Freeform 958"/>
            <p:cNvSpPr>
              <a:spLocks noEditPoints="1"/>
            </p:cNvSpPr>
            <p:nvPr/>
          </p:nvSpPr>
          <p:spPr bwMode="auto">
            <a:xfrm>
              <a:off x="2686"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69" name="Freeform 959"/>
            <p:cNvSpPr>
              <a:spLocks noEditPoints="1"/>
            </p:cNvSpPr>
            <p:nvPr/>
          </p:nvSpPr>
          <p:spPr bwMode="auto">
            <a:xfrm>
              <a:off x="2686"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70" name="Freeform 960"/>
            <p:cNvSpPr>
              <a:spLocks noEditPoints="1"/>
            </p:cNvSpPr>
            <p:nvPr/>
          </p:nvSpPr>
          <p:spPr bwMode="auto">
            <a:xfrm>
              <a:off x="2686"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71" name="Freeform 961"/>
            <p:cNvSpPr>
              <a:spLocks noEditPoints="1"/>
            </p:cNvSpPr>
            <p:nvPr/>
          </p:nvSpPr>
          <p:spPr bwMode="auto">
            <a:xfrm>
              <a:off x="2686"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72" name="Freeform 962"/>
            <p:cNvSpPr>
              <a:spLocks noEditPoints="1"/>
            </p:cNvSpPr>
            <p:nvPr/>
          </p:nvSpPr>
          <p:spPr bwMode="auto">
            <a:xfrm>
              <a:off x="2686" y="3043"/>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73" name="Freeform 963"/>
            <p:cNvSpPr>
              <a:spLocks noEditPoints="1"/>
            </p:cNvSpPr>
            <p:nvPr/>
          </p:nvSpPr>
          <p:spPr bwMode="auto">
            <a:xfrm>
              <a:off x="2686" y="3043"/>
              <a:ext cx="13" cy="1"/>
            </a:xfrm>
            <a:custGeom>
              <a:avLst/>
              <a:gdLst>
                <a:gd name="T0" fmla="*/ 0 w 13"/>
                <a:gd name="T1" fmla="*/ 0 h 1"/>
                <a:gd name="T2" fmla="*/ 13 w 13"/>
                <a:gd name="T3" fmla="*/ 0 h 1"/>
                <a:gd name="T4" fmla="*/ 0 w 13"/>
                <a:gd name="T5" fmla="*/ 0 h 1"/>
                <a:gd name="T6" fmla="*/ 0 w 13"/>
                <a:gd name="T7" fmla="*/ 0 h 1"/>
                <a:gd name="T8" fmla="*/ 0 w 13"/>
                <a:gd name="T9" fmla="*/ 0 h 1"/>
                <a:gd name="T10" fmla="*/ 0 w 13"/>
                <a:gd name="T11" fmla="*/ 0 h 1"/>
                <a:gd name="T12" fmla="*/ 0 w 13"/>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 h="1">
                  <a:moveTo>
                    <a:pt x="0" y="0"/>
                  </a:moveTo>
                  <a:lnTo>
                    <a:pt x="13"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74" name="Freeform 964"/>
            <p:cNvSpPr>
              <a:spLocks noEditPoints="1"/>
            </p:cNvSpPr>
            <p:nvPr/>
          </p:nvSpPr>
          <p:spPr bwMode="auto">
            <a:xfrm>
              <a:off x="2686" y="3043"/>
              <a:ext cx="13" cy="1"/>
            </a:xfrm>
            <a:custGeom>
              <a:avLst/>
              <a:gdLst>
                <a:gd name="T0" fmla="*/ 13 w 13"/>
                <a:gd name="T1" fmla="*/ 0 h 1"/>
                <a:gd name="T2" fmla="*/ 0 w 13"/>
                <a:gd name="T3" fmla="*/ 0 h 1"/>
                <a:gd name="T4" fmla="*/ 13 w 13"/>
                <a:gd name="T5" fmla="*/ 0 h 1"/>
                <a:gd name="T6" fmla="*/ 13 w 13"/>
                <a:gd name="T7" fmla="*/ 0 h 1"/>
                <a:gd name="T8" fmla="*/ 13 w 13"/>
                <a:gd name="T9" fmla="*/ 0 h 1"/>
                <a:gd name="T10" fmla="*/ 13 w 13"/>
                <a:gd name="T11" fmla="*/ 0 h 1"/>
                <a:gd name="T12" fmla="*/ 13 w 13"/>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 h="1">
                  <a:moveTo>
                    <a:pt x="13" y="0"/>
                  </a:moveTo>
                  <a:lnTo>
                    <a:pt x="0" y="0"/>
                  </a:lnTo>
                  <a:lnTo>
                    <a:pt x="13" y="0"/>
                  </a:lnTo>
                  <a:close/>
                  <a:moveTo>
                    <a:pt x="13" y="0"/>
                  </a:moveTo>
                  <a:lnTo>
                    <a:pt x="13"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75" name="Freeform 965"/>
            <p:cNvSpPr/>
            <p:nvPr/>
          </p:nvSpPr>
          <p:spPr bwMode="auto">
            <a:xfrm>
              <a:off x="2686" y="3043"/>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76" name="Freeform 966"/>
            <p:cNvSpPr/>
            <p:nvPr/>
          </p:nvSpPr>
          <p:spPr bwMode="auto">
            <a:xfrm>
              <a:off x="2686" y="3043"/>
              <a:ext cx="13" cy="1"/>
            </a:xfrm>
            <a:custGeom>
              <a:avLst/>
              <a:gdLst>
                <a:gd name="T0" fmla="*/ 0 w 13"/>
                <a:gd name="T1" fmla="*/ 0 h 1"/>
                <a:gd name="T2" fmla="*/ 0 w 13"/>
                <a:gd name="T3" fmla="*/ 0 h 1"/>
                <a:gd name="T4" fmla="*/ 0 w 13"/>
                <a:gd name="T5" fmla="*/ 0 h 1"/>
                <a:gd name="T6" fmla="*/ 0 w 13"/>
                <a:gd name="T7" fmla="*/ 0 h 1"/>
                <a:gd name="T8" fmla="*/ 0 w 13"/>
                <a:gd name="T9" fmla="*/ 0 h 1"/>
                <a:gd name="T10" fmla="*/ 0 w 13"/>
                <a:gd name="T11" fmla="*/ 0 h 1"/>
                <a:gd name="T12" fmla="*/ 0 w 13"/>
                <a:gd name="T13" fmla="*/ 0 h 1"/>
                <a:gd name="T14" fmla="*/ 0 w 13"/>
                <a:gd name="T15" fmla="*/ 0 h 1"/>
                <a:gd name="T16" fmla="*/ 13 w 13"/>
                <a:gd name="T17" fmla="*/ 0 h 1"/>
                <a:gd name="T18" fmla="*/ 0 w 13"/>
                <a:gd name="T19" fmla="*/ 0 h 1"/>
                <a:gd name="T20" fmla="*/ 0 w 13"/>
                <a:gd name="T21" fmla="*/ 0 h 1"/>
                <a:gd name="T22" fmla="*/ 0 w 13"/>
                <a:gd name="T23" fmla="*/ 0 h 1"/>
                <a:gd name="T24" fmla="*/ 0 w 13"/>
                <a:gd name="T25" fmla="*/ 0 h 1"/>
                <a:gd name="T26" fmla="*/ 0 w 13"/>
                <a:gd name="T27" fmla="*/ 0 h 1"/>
                <a:gd name="T28" fmla="*/ 0 w 13"/>
                <a:gd name="T29" fmla="*/ 0 h 1"/>
                <a:gd name="T30" fmla="*/ 0 w 13"/>
                <a:gd name="T31" fmla="*/ 0 h 1"/>
                <a:gd name="T32" fmla="*/ 0 w 13"/>
                <a:gd name="T33" fmla="*/ 0 h 1"/>
                <a:gd name="T34" fmla="*/ 0 w 13"/>
                <a:gd name="T35" fmla="*/ 0 h 1"/>
                <a:gd name="T36" fmla="*/ 0 w 13"/>
                <a:gd name="T37" fmla="*/ 0 h 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 h="1">
                  <a:moveTo>
                    <a:pt x="0" y="0"/>
                  </a:moveTo>
                  <a:lnTo>
                    <a:pt x="0" y="0"/>
                  </a:lnTo>
                  <a:lnTo>
                    <a:pt x="1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77" name="Rectangle 967"/>
            <p:cNvSpPr>
              <a:spLocks noChangeArrowheads="1"/>
            </p:cNvSpPr>
            <p:nvPr/>
          </p:nvSpPr>
          <p:spPr bwMode="auto">
            <a:xfrm>
              <a:off x="2686" y="3043"/>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2978" name="Freeform 968"/>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79" name="Freeform 969"/>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80" name="Freeform 970"/>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81" name="Freeform 971"/>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82" name="Freeform 972"/>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83" name="Freeform 973"/>
            <p:cNvSpPr>
              <a:spLocks noEditPoints="1"/>
            </p:cNvSpPr>
            <p:nvPr/>
          </p:nvSpPr>
          <p:spPr bwMode="auto">
            <a:xfrm>
              <a:off x="2686" y="3043"/>
              <a:ext cx="13" cy="1"/>
            </a:xfrm>
            <a:custGeom>
              <a:avLst/>
              <a:gdLst>
                <a:gd name="T0" fmla="*/ 0 w 13"/>
                <a:gd name="T1" fmla="*/ 0 h 1"/>
                <a:gd name="T2" fmla="*/ 13 w 13"/>
                <a:gd name="T3" fmla="*/ 0 h 1"/>
                <a:gd name="T4" fmla="*/ 0 w 13"/>
                <a:gd name="T5" fmla="*/ 0 h 1"/>
                <a:gd name="T6" fmla="*/ 0 w 13"/>
                <a:gd name="T7" fmla="*/ 0 h 1"/>
                <a:gd name="T8" fmla="*/ 0 w 13"/>
                <a:gd name="T9" fmla="*/ 0 h 1"/>
                <a:gd name="T10" fmla="*/ 0 w 13"/>
                <a:gd name="T11" fmla="*/ 0 h 1"/>
                <a:gd name="T12" fmla="*/ 0 w 13"/>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 h="1">
                  <a:moveTo>
                    <a:pt x="0" y="0"/>
                  </a:moveTo>
                  <a:lnTo>
                    <a:pt x="13"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84" name="Freeform 974"/>
            <p:cNvSpPr>
              <a:spLocks noEditPoints="1"/>
            </p:cNvSpPr>
            <p:nvPr/>
          </p:nvSpPr>
          <p:spPr bwMode="auto">
            <a:xfrm>
              <a:off x="2686" y="3043"/>
              <a:ext cx="13" cy="1"/>
            </a:xfrm>
            <a:custGeom>
              <a:avLst/>
              <a:gdLst>
                <a:gd name="T0" fmla="*/ 13 w 13"/>
                <a:gd name="T1" fmla="*/ 0 h 1"/>
                <a:gd name="T2" fmla="*/ 0 w 13"/>
                <a:gd name="T3" fmla="*/ 0 h 1"/>
                <a:gd name="T4" fmla="*/ 13 w 13"/>
                <a:gd name="T5" fmla="*/ 0 h 1"/>
                <a:gd name="T6" fmla="*/ 13 w 13"/>
                <a:gd name="T7" fmla="*/ 0 h 1"/>
                <a:gd name="T8" fmla="*/ 13 w 13"/>
                <a:gd name="T9" fmla="*/ 0 h 1"/>
                <a:gd name="T10" fmla="*/ 13 w 13"/>
                <a:gd name="T11" fmla="*/ 0 h 1"/>
                <a:gd name="T12" fmla="*/ 13 w 13"/>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 h="1">
                  <a:moveTo>
                    <a:pt x="13" y="0"/>
                  </a:moveTo>
                  <a:lnTo>
                    <a:pt x="0" y="0"/>
                  </a:lnTo>
                  <a:lnTo>
                    <a:pt x="13" y="0"/>
                  </a:lnTo>
                  <a:close/>
                  <a:moveTo>
                    <a:pt x="13" y="0"/>
                  </a:moveTo>
                  <a:lnTo>
                    <a:pt x="13"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85" name="Freeform 975"/>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86" name="Freeform 976"/>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87" name="Freeform 977"/>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88" name="Freeform 978"/>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89" name="Freeform 979"/>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90" name="Freeform 980"/>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91" name="Freeform 981"/>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92" name="Freeform 982"/>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93" name="Freeform 983"/>
            <p:cNvSpPr/>
            <p:nvPr/>
          </p:nvSpPr>
          <p:spPr bwMode="auto">
            <a:xfrm>
              <a:off x="2686" y="3043"/>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94" name="Freeform 984"/>
            <p:cNvSpPr/>
            <p:nvPr/>
          </p:nvSpPr>
          <p:spPr bwMode="auto">
            <a:xfrm>
              <a:off x="2674" y="3043"/>
              <a:ext cx="12" cy="1"/>
            </a:xfrm>
            <a:custGeom>
              <a:avLst/>
              <a:gdLst>
                <a:gd name="T0" fmla="*/ 12 w 12"/>
                <a:gd name="T1" fmla="*/ 0 h 1"/>
                <a:gd name="T2" fmla="*/ 12 w 12"/>
                <a:gd name="T3" fmla="*/ 0 h 1"/>
                <a:gd name="T4" fmla="*/ 12 w 12"/>
                <a:gd name="T5" fmla="*/ 0 h 1"/>
                <a:gd name="T6" fmla="*/ 12 w 12"/>
                <a:gd name="T7" fmla="*/ 0 h 1"/>
                <a:gd name="T8" fmla="*/ 12 w 12"/>
                <a:gd name="T9" fmla="*/ 0 h 1"/>
                <a:gd name="T10" fmla="*/ 12 w 12"/>
                <a:gd name="T11" fmla="*/ 0 h 1"/>
                <a:gd name="T12" fmla="*/ 12 w 12"/>
                <a:gd name="T13" fmla="*/ 0 h 1"/>
                <a:gd name="T14" fmla="*/ 12 w 12"/>
                <a:gd name="T15" fmla="*/ 0 h 1"/>
                <a:gd name="T16" fmla="*/ 12 w 12"/>
                <a:gd name="T17" fmla="*/ 0 h 1"/>
                <a:gd name="T18" fmla="*/ 12 w 12"/>
                <a:gd name="T19" fmla="*/ 0 h 1"/>
                <a:gd name="T20" fmla="*/ 12 w 12"/>
                <a:gd name="T21" fmla="*/ 0 h 1"/>
                <a:gd name="T22" fmla="*/ 12 w 12"/>
                <a:gd name="T23" fmla="*/ 0 h 1"/>
                <a:gd name="T24" fmla="*/ 12 w 12"/>
                <a:gd name="T25" fmla="*/ 0 h 1"/>
                <a:gd name="T26" fmla="*/ 12 w 12"/>
                <a:gd name="T27" fmla="*/ 0 h 1"/>
                <a:gd name="T28" fmla="*/ 0 w 12"/>
                <a:gd name="T29" fmla="*/ 0 h 1"/>
                <a:gd name="T30" fmla="*/ 0 w 12"/>
                <a:gd name="T31" fmla="*/ 0 h 1"/>
                <a:gd name="T32" fmla="*/ 0 w 12"/>
                <a:gd name="T33" fmla="*/ 0 h 1"/>
                <a:gd name="T34" fmla="*/ 0 w 12"/>
                <a:gd name="T35" fmla="*/ 0 h 1"/>
                <a:gd name="T36" fmla="*/ 12 w 12"/>
                <a:gd name="T37" fmla="*/ 0 h 1"/>
                <a:gd name="T38" fmla="*/ 12 w 12"/>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 h="1">
                  <a:moveTo>
                    <a:pt x="12" y="0"/>
                  </a:moveTo>
                  <a:lnTo>
                    <a:pt x="12" y="0"/>
                  </a:lnTo>
                  <a:lnTo>
                    <a:pt x="0"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95" name="Rectangle 985"/>
            <p:cNvSpPr>
              <a:spLocks noChangeArrowheads="1"/>
            </p:cNvSpPr>
            <p:nvPr/>
          </p:nvSpPr>
          <p:spPr bwMode="auto">
            <a:xfrm>
              <a:off x="2686" y="3043"/>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2996" name="Freeform 986"/>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97" name="Freeform 987"/>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98" name="Freeform 988"/>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999" name="Freeform 989"/>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00" name="Freeform 990"/>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01" name="Freeform 991"/>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02" name="Freeform 992"/>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03" name="Freeform 993"/>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04" name="Freeform 994"/>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05" name="Freeform 995"/>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06" name="Freeform 996"/>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07" name="Freeform 997"/>
            <p:cNvSpPr>
              <a:spLocks noEditPoints="1"/>
            </p:cNvSpPr>
            <p:nvPr/>
          </p:nvSpPr>
          <p:spPr bwMode="auto">
            <a:xfrm>
              <a:off x="2674" y="3043"/>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08" name="Freeform 998"/>
            <p:cNvSpPr>
              <a:spLocks noEditPoints="1"/>
            </p:cNvSpPr>
            <p:nvPr/>
          </p:nvSpPr>
          <p:spPr bwMode="auto">
            <a:xfrm>
              <a:off x="2674"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09" name="Freeform 999"/>
            <p:cNvSpPr>
              <a:spLocks noEditPoints="1"/>
            </p:cNvSpPr>
            <p:nvPr/>
          </p:nvSpPr>
          <p:spPr bwMode="auto">
            <a:xfrm>
              <a:off x="2674"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10" name="Freeform 1000"/>
            <p:cNvSpPr>
              <a:spLocks noEditPoints="1"/>
            </p:cNvSpPr>
            <p:nvPr/>
          </p:nvSpPr>
          <p:spPr bwMode="auto">
            <a:xfrm>
              <a:off x="2674"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11" name="Freeform 1001"/>
            <p:cNvSpPr>
              <a:spLocks noEditPoints="1"/>
            </p:cNvSpPr>
            <p:nvPr/>
          </p:nvSpPr>
          <p:spPr bwMode="auto">
            <a:xfrm>
              <a:off x="2674" y="3043"/>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12" name="Freeform 1002"/>
            <p:cNvSpPr/>
            <p:nvPr/>
          </p:nvSpPr>
          <p:spPr bwMode="auto">
            <a:xfrm>
              <a:off x="2686" y="3043"/>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13" name="Freeform 1003"/>
            <p:cNvSpPr/>
            <p:nvPr/>
          </p:nvSpPr>
          <p:spPr bwMode="auto">
            <a:xfrm>
              <a:off x="2674" y="3043"/>
              <a:ext cx="12" cy="12"/>
            </a:xfrm>
            <a:custGeom>
              <a:avLst/>
              <a:gdLst>
                <a:gd name="T0" fmla="*/ 12 w 12"/>
                <a:gd name="T1" fmla="*/ 12 h 12"/>
                <a:gd name="T2" fmla="*/ 12 w 12"/>
                <a:gd name="T3" fmla="*/ 12 h 12"/>
                <a:gd name="T4" fmla="*/ 12 w 12"/>
                <a:gd name="T5" fmla="*/ 12 h 12"/>
                <a:gd name="T6" fmla="*/ 12 w 12"/>
                <a:gd name="T7" fmla="*/ 0 h 12"/>
                <a:gd name="T8" fmla="*/ 12 w 12"/>
                <a:gd name="T9" fmla="*/ 0 h 12"/>
                <a:gd name="T10" fmla="*/ 12 w 12"/>
                <a:gd name="T11" fmla="*/ 0 h 12"/>
                <a:gd name="T12" fmla="*/ 12 w 12"/>
                <a:gd name="T13" fmla="*/ 0 h 12"/>
                <a:gd name="T14" fmla="*/ 12 w 12"/>
                <a:gd name="T15" fmla="*/ 0 h 12"/>
                <a:gd name="T16" fmla="*/ 12 w 12"/>
                <a:gd name="T17" fmla="*/ 0 h 12"/>
                <a:gd name="T18" fmla="*/ 0 w 12"/>
                <a:gd name="T19" fmla="*/ 0 h 12"/>
                <a:gd name="T20" fmla="*/ 0 w 12"/>
                <a:gd name="T21" fmla="*/ 0 h 12"/>
                <a:gd name="T22" fmla="*/ 0 w 12"/>
                <a:gd name="T23" fmla="*/ 0 h 12"/>
                <a:gd name="T24" fmla="*/ 0 w 12"/>
                <a:gd name="T25" fmla="*/ 0 h 12"/>
                <a:gd name="T26" fmla="*/ 12 w 12"/>
                <a:gd name="T27" fmla="*/ 12 h 12"/>
                <a:gd name="T28" fmla="*/ 12 w 12"/>
                <a:gd name="T29" fmla="*/ 12 h 12"/>
                <a:gd name="T30" fmla="*/ 12 w 12"/>
                <a:gd name="T31" fmla="*/ 12 h 12"/>
                <a:gd name="T32" fmla="*/ 12 w 12"/>
                <a:gd name="T33" fmla="*/ 12 h 12"/>
                <a:gd name="T34" fmla="*/ 12 w 12"/>
                <a:gd name="T35" fmla="*/ 12 h 12"/>
                <a:gd name="T36" fmla="*/ 12 w 12"/>
                <a:gd name="T37" fmla="*/ 12 h 12"/>
                <a:gd name="T38" fmla="*/ 12 w 12"/>
                <a:gd name="T39" fmla="*/ 12 h 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 h="12">
                  <a:moveTo>
                    <a:pt x="12" y="12"/>
                  </a:moveTo>
                  <a:lnTo>
                    <a:pt x="12" y="12"/>
                  </a:lnTo>
                  <a:lnTo>
                    <a:pt x="12" y="0"/>
                  </a:lnTo>
                  <a:lnTo>
                    <a:pt x="0" y="0"/>
                  </a:lnTo>
                  <a:lnTo>
                    <a:pt x="12"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14" name="Rectangle 1004"/>
            <p:cNvSpPr>
              <a:spLocks noChangeArrowheads="1"/>
            </p:cNvSpPr>
            <p:nvPr/>
          </p:nvSpPr>
          <p:spPr bwMode="auto">
            <a:xfrm>
              <a:off x="2686" y="3055"/>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3015" name="Freeform 1005"/>
            <p:cNvSpPr>
              <a:spLocks noEditPoints="1"/>
            </p:cNvSpPr>
            <p:nvPr/>
          </p:nvSpPr>
          <p:spPr bwMode="auto">
            <a:xfrm>
              <a:off x="2686" y="3043"/>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16" name="Freeform 1006"/>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17" name="Freeform 1007"/>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18" name="Freeform 1008"/>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19" name="Freeform 1009"/>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20" name="Freeform 1010"/>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21" name="Freeform 1011"/>
            <p:cNvSpPr>
              <a:spLocks noEditPoints="1"/>
            </p:cNvSpPr>
            <p:nvPr/>
          </p:nvSpPr>
          <p:spPr bwMode="auto">
            <a:xfrm>
              <a:off x="2674" y="3043"/>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22" name="Freeform 1012"/>
            <p:cNvSpPr>
              <a:spLocks noEditPoints="1"/>
            </p:cNvSpPr>
            <p:nvPr/>
          </p:nvSpPr>
          <p:spPr bwMode="auto">
            <a:xfrm>
              <a:off x="2674"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23" name="Freeform 1013"/>
            <p:cNvSpPr>
              <a:spLocks noEditPoints="1"/>
            </p:cNvSpPr>
            <p:nvPr/>
          </p:nvSpPr>
          <p:spPr bwMode="auto">
            <a:xfrm>
              <a:off x="2674"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24" name="Freeform 1014"/>
            <p:cNvSpPr>
              <a:spLocks noEditPoints="1"/>
            </p:cNvSpPr>
            <p:nvPr/>
          </p:nvSpPr>
          <p:spPr bwMode="auto">
            <a:xfrm>
              <a:off x="2674"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25" name="Freeform 1015"/>
            <p:cNvSpPr>
              <a:spLocks noEditPoints="1"/>
            </p:cNvSpPr>
            <p:nvPr/>
          </p:nvSpPr>
          <p:spPr bwMode="auto">
            <a:xfrm>
              <a:off x="2674" y="3043"/>
              <a:ext cx="12" cy="12"/>
            </a:xfrm>
            <a:custGeom>
              <a:avLst/>
              <a:gdLst>
                <a:gd name="T0" fmla="*/ 0 w 12"/>
                <a:gd name="T1" fmla="*/ 0 h 12"/>
                <a:gd name="T2" fmla="*/ 12 w 12"/>
                <a:gd name="T3" fmla="*/ 12 h 12"/>
                <a:gd name="T4" fmla="*/ 0 w 12"/>
                <a:gd name="T5" fmla="*/ 0 h 12"/>
                <a:gd name="T6" fmla="*/ 0 w 12"/>
                <a:gd name="T7" fmla="*/ 0 h 12"/>
                <a:gd name="T8" fmla="*/ 0 w 12"/>
                <a:gd name="T9" fmla="*/ 0 h 12"/>
                <a:gd name="T10" fmla="*/ 0 w 12"/>
                <a:gd name="T11" fmla="*/ 0 h 12"/>
                <a:gd name="T12" fmla="*/ 0 w 12"/>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2">
                  <a:moveTo>
                    <a:pt x="0" y="0"/>
                  </a:moveTo>
                  <a:lnTo>
                    <a:pt x="12"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26" name="Freeform 1016"/>
            <p:cNvSpPr>
              <a:spLocks noEditPoints="1"/>
            </p:cNvSpPr>
            <p:nvPr/>
          </p:nvSpPr>
          <p:spPr bwMode="auto">
            <a:xfrm>
              <a:off x="2686"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27" name="Freeform 1017"/>
            <p:cNvSpPr>
              <a:spLocks noEditPoints="1"/>
            </p:cNvSpPr>
            <p:nvPr/>
          </p:nvSpPr>
          <p:spPr bwMode="auto">
            <a:xfrm>
              <a:off x="2686"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3028" name="Freeform 1018"/>
            <p:cNvSpPr>
              <a:spLocks noEditPoints="1"/>
            </p:cNvSpPr>
            <p:nvPr/>
          </p:nvSpPr>
          <p:spPr bwMode="auto">
            <a:xfrm>
              <a:off x="2686"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pSp>
      <p:grpSp>
        <p:nvGrpSpPr>
          <p:cNvPr id="31763" name="Group 1019"/>
          <p:cNvGrpSpPr/>
          <p:nvPr/>
        </p:nvGrpSpPr>
        <p:grpSpPr bwMode="auto">
          <a:xfrm>
            <a:off x="3725863" y="3071813"/>
            <a:ext cx="117475" cy="20637"/>
            <a:chOff x="2347" y="2463"/>
            <a:chExt cx="74" cy="13"/>
          </a:xfrm>
        </p:grpSpPr>
        <p:sp>
          <p:nvSpPr>
            <p:cNvPr id="32629" name="Freeform 1020"/>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30" name="Freeform 1021"/>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31" name="Freeform 1022"/>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32" name="Freeform 1023"/>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33" name="Freeform 1024"/>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34" name="Freeform 1025"/>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35" name="Freeform 1026"/>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36" name="Freeform 1027"/>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37" name="Freeform 1028"/>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38" name="Freeform 1029"/>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39" name="Freeform 1030"/>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40" name="Freeform 1031"/>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41" name="Freeform 1032"/>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42" name="Freeform 1033"/>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43" name="Freeform 1034"/>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44" name="Freeform 1035"/>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45" name="Freeform 1036"/>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46" name="Freeform 1037"/>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47" name="Freeform 1038"/>
            <p:cNvSpPr>
              <a:spLocks noEditPoints="1"/>
            </p:cNvSpPr>
            <p:nvPr/>
          </p:nvSpPr>
          <p:spPr bwMode="auto">
            <a:xfrm>
              <a:off x="2359" y="2463"/>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48" name="Freeform 1039"/>
            <p:cNvSpPr>
              <a:spLocks noEditPoints="1"/>
            </p:cNvSpPr>
            <p:nvPr/>
          </p:nvSpPr>
          <p:spPr bwMode="auto">
            <a:xfrm>
              <a:off x="2359" y="247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49" name="Freeform 1040"/>
            <p:cNvSpPr/>
            <p:nvPr/>
          </p:nvSpPr>
          <p:spPr bwMode="auto">
            <a:xfrm>
              <a:off x="2359" y="2475"/>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50" name="Freeform 1041"/>
            <p:cNvSpPr/>
            <p:nvPr/>
          </p:nvSpPr>
          <p:spPr bwMode="auto">
            <a:xfrm>
              <a:off x="2359" y="2463"/>
              <a:ext cx="1" cy="12"/>
            </a:xfrm>
            <a:custGeom>
              <a:avLst/>
              <a:gdLst>
                <a:gd name="T0" fmla="*/ 0 w 1"/>
                <a:gd name="T1" fmla="*/ 0 h 12"/>
                <a:gd name="T2" fmla="*/ 0 w 1"/>
                <a:gd name="T3" fmla="*/ 0 h 12"/>
                <a:gd name="T4" fmla="*/ 0 w 1"/>
                <a:gd name="T5" fmla="*/ 0 h 12"/>
                <a:gd name="T6" fmla="*/ 0 w 1"/>
                <a:gd name="T7" fmla="*/ 0 h 12"/>
                <a:gd name="T8" fmla="*/ 0 w 1"/>
                <a:gd name="T9" fmla="*/ 0 h 12"/>
                <a:gd name="T10" fmla="*/ 0 w 1"/>
                <a:gd name="T11" fmla="*/ 0 h 12"/>
                <a:gd name="T12" fmla="*/ 0 w 1"/>
                <a:gd name="T13" fmla="*/ 0 h 12"/>
                <a:gd name="T14" fmla="*/ 0 w 1"/>
                <a:gd name="T15" fmla="*/ 0 h 12"/>
                <a:gd name="T16" fmla="*/ 0 w 1"/>
                <a:gd name="T17" fmla="*/ 0 h 12"/>
                <a:gd name="T18" fmla="*/ 0 w 1"/>
                <a:gd name="T19" fmla="*/ 12 h 12"/>
                <a:gd name="T20" fmla="*/ 0 w 1"/>
                <a:gd name="T21" fmla="*/ 12 h 12"/>
                <a:gd name="T22" fmla="*/ 0 w 1"/>
                <a:gd name="T23" fmla="*/ 12 h 12"/>
                <a:gd name="T24" fmla="*/ 0 w 1"/>
                <a:gd name="T25" fmla="*/ 12 h 12"/>
                <a:gd name="T26" fmla="*/ 0 w 1"/>
                <a:gd name="T27" fmla="*/ 0 h 12"/>
                <a:gd name="T28" fmla="*/ 0 w 1"/>
                <a:gd name="T29" fmla="*/ 0 h 12"/>
                <a:gd name="T30" fmla="*/ 0 w 1"/>
                <a:gd name="T31" fmla="*/ 0 h 12"/>
                <a:gd name="T32" fmla="*/ 0 w 1"/>
                <a:gd name="T33" fmla="*/ 0 h 12"/>
                <a:gd name="T34" fmla="*/ 0 w 1"/>
                <a:gd name="T35" fmla="*/ 0 h 12"/>
                <a:gd name="T36" fmla="*/ 0 w 1"/>
                <a:gd name="T37" fmla="*/ 0 h 12"/>
                <a:gd name="T38" fmla="*/ 0 w 1"/>
                <a:gd name="T39" fmla="*/ 0 h 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 h="12">
                  <a:moveTo>
                    <a:pt x="0" y="0"/>
                  </a:moveTo>
                  <a:lnTo>
                    <a:pt x="0" y="0"/>
                  </a:lnTo>
                  <a:lnTo>
                    <a:pt x="0" y="1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51" name="Rectangle 1042"/>
            <p:cNvSpPr>
              <a:spLocks noChangeArrowheads="1"/>
            </p:cNvSpPr>
            <p:nvPr/>
          </p:nvSpPr>
          <p:spPr bwMode="auto">
            <a:xfrm>
              <a:off x="2359" y="2463"/>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2652" name="Freeform 1043"/>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53" name="Freeform 1044"/>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54" name="Freeform 1045"/>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55" name="Freeform 1046"/>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56" name="Freeform 1047"/>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57" name="Freeform 1048"/>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58" name="Freeform 1049"/>
            <p:cNvSpPr>
              <a:spLocks noEditPoints="1"/>
            </p:cNvSpPr>
            <p:nvPr/>
          </p:nvSpPr>
          <p:spPr bwMode="auto">
            <a:xfrm>
              <a:off x="2359" y="2463"/>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59" name="Freeform 1050"/>
            <p:cNvSpPr>
              <a:spLocks noEditPoints="1"/>
            </p:cNvSpPr>
            <p:nvPr/>
          </p:nvSpPr>
          <p:spPr bwMode="auto">
            <a:xfrm>
              <a:off x="2359" y="247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60" name="Freeform 1051"/>
            <p:cNvSpPr>
              <a:spLocks noEditPoints="1"/>
            </p:cNvSpPr>
            <p:nvPr/>
          </p:nvSpPr>
          <p:spPr bwMode="auto">
            <a:xfrm>
              <a:off x="2359" y="247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61" name="Freeform 1052"/>
            <p:cNvSpPr>
              <a:spLocks noEditPoints="1"/>
            </p:cNvSpPr>
            <p:nvPr/>
          </p:nvSpPr>
          <p:spPr bwMode="auto">
            <a:xfrm>
              <a:off x="2359" y="247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62" name="Freeform 1053"/>
            <p:cNvSpPr>
              <a:spLocks noEditPoints="1"/>
            </p:cNvSpPr>
            <p:nvPr/>
          </p:nvSpPr>
          <p:spPr bwMode="auto">
            <a:xfrm>
              <a:off x="2359" y="2463"/>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63" name="Freeform 1054"/>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64" name="Freeform 1055"/>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65" name="Freeform 1056"/>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66" name="Freeform 1057"/>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67" name="Freeform 1058"/>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68" name="Freeform 1059"/>
            <p:cNvSpPr/>
            <p:nvPr/>
          </p:nvSpPr>
          <p:spPr bwMode="auto">
            <a:xfrm>
              <a:off x="2359" y="2463"/>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69" name="Freeform 1060"/>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w 1"/>
                <a:gd name="T21" fmla="*/ 0 h 1"/>
                <a:gd name="T22" fmla="*/ 0 w 1"/>
                <a:gd name="T23" fmla="*/ 0 h 1"/>
                <a:gd name="T24" fmla="*/ 0 w 1"/>
                <a:gd name="T25" fmla="*/ 0 h 1"/>
                <a:gd name="T26" fmla="*/ 0 w 1"/>
                <a:gd name="T27" fmla="*/ 0 h 1"/>
                <a:gd name="T28" fmla="*/ 0 w 1"/>
                <a:gd name="T29" fmla="*/ 0 h 1"/>
                <a:gd name="T30" fmla="*/ 0 w 1"/>
                <a:gd name="T31" fmla="*/ 0 h 1"/>
                <a:gd name="T32" fmla="*/ 0 w 1"/>
                <a:gd name="T33" fmla="*/ 0 h 1"/>
                <a:gd name="T34" fmla="*/ 0 w 1"/>
                <a:gd name="T35" fmla="*/ 0 h 1"/>
                <a:gd name="T36" fmla="*/ 0 w 1"/>
                <a:gd name="T37" fmla="*/ 0 h 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70" name="Rectangle 1061"/>
            <p:cNvSpPr>
              <a:spLocks noChangeArrowheads="1"/>
            </p:cNvSpPr>
            <p:nvPr/>
          </p:nvSpPr>
          <p:spPr bwMode="auto">
            <a:xfrm>
              <a:off x="2359" y="2463"/>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2671" name="Freeform 1062"/>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72" name="Freeform 1063"/>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73" name="Freeform 1064"/>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74" name="Freeform 1065"/>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75" name="Freeform 1066"/>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76" name="Freeform 1067"/>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77" name="Freeform 1068"/>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78" name="Freeform 1069"/>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79" name="Freeform 1070"/>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80" name="Freeform 1071"/>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81" name="Freeform 1072"/>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82" name="Freeform 1073"/>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83" name="Freeform 1074"/>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84" name="Freeform 1075"/>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85" name="Freeform 1076"/>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86" name="Freeform 1077"/>
            <p:cNvSpPr/>
            <p:nvPr/>
          </p:nvSpPr>
          <p:spPr bwMode="auto">
            <a:xfrm>
              <a:off x="2359" y="2463"/>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87" name="Freeform 1078"/>
            <p:cNvSpPr/>
            <p:nvPr/>
          </p:nvSpPr>
          <p:spPr bwMode="auto">
            <a:xfrm>
              <a:off x="2347" y="2463"/>
              <a:ext cx="12" cy="1"/>
            </a:xfrm>
            <a:custGeom>
              <a:avLst/>
              <a:gdLst>
                <a:gd name="T0" fmla="*/ 12 w 12"/>
                <a:gd name="T1" fmla="*/ 0 h 1"/>
                <a:gd name="T2" fmla="*/ 12 w 12"/>
                <a:gd name="T3" fmla="*/ 0 h 1"/>
                <a:gd name="T4" fmla="*/ 12 w 12"/>
                <a:gd name="T5" fmla="*/ 0 h 1"/>
                <a:gd name="T6" fmla="*/ 12 w 12"/>
                <a:gd name="T7" fmla="*/ 0 h 1"/>
                <a:gd name="T8" fmla="*/ 12 w 12"/>
                <a:gd name="T9" fmla="*/ 0 h 1"/>
                <a:gd name="T10" fmla="*/ 12 w 12"/>
                <a:gd name="T11" fmla="*/ 0 h 1"/>
                <a:gd name="T12" fmla="*/ 12 w 12"/>
                <a:gd name="T13" fmla="*/ 0 h 1"/>
                <a:gd name="T14" fmla="*/ 12 w 12"/>
                <a:gd name="T15" fmla="*/ 0 h 1"/>
                <a:gd name="T16" fmla="*/ 12 w 12"/>
                <a:gd name="T17" fmla="*/ 0 h 1"/>
                <a:gd name="T18" fmla="*/ 12 w 12"/>
                <a:gd name="T19" fmla="*/ 0 h 1"/>
                <a:gd name="T20" fmla="*/ 12 w 12"/>
                <a:gd name="T21" fmla="*/ 0 h 1"/>
                <a:gd name="T22" fmla="*/ 12 w 12"/>
                <a:gd name="T23" fmla="*/ 0 h 1"/>
                <a:gd name="T24" fmla="*/ 12 w 12"/>
                <a:gd name="T25" fmla="*/ 0 h 1"/>
                <a:gd name="T26" fmla="*/ 12 w 12"/>
                <a:gd name="T27" fmla="*/ 0 h 1"/>
                <a:gd name="T28" fmla="*/ 0 w 12"/>
                <a:gd name="T29" fmla="*/ 0 h 1"/>
                <a:gd name="T30" fmla="*/ 0 w 12"/>
                <a:gd name="T31" fmla="*/ 0 h 1"/>
                <a:gd name="T32" fmla="*/ 12 w 12"/>
                <a:gd name="T33" fmla="*/ 0 h 1"/>
                <a:gd name="T34" fmla="*/ 12 w 12"/>
                <a:gd name="T35" fmla="*/ 0 h 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2" h="1">
                  <a:moveTo>
                    <a:pt x="12" y="0"/>
                  </a:moveTo>
                  <a:lnTo>
                    <a:pt x="12" y="0"/>
                  </a:lnTo>
                  <a:lnTo>
                    <a:pt x="0"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88" name="Rectangle 1079"/>
            <p:cNvSpPr>
              <a:spLocks noChangeArrowheads="1"/>
            </p:cNvSpPr>
            <p:nvPr/>
          </p:nvSpPr>
          <p:spPr bwMode="auto">
            <a:xfrm>
              <a:off x="2359" y="2463"/>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2689" name="Freeform 1080"/>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90" name="Freeform 1081"/>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91" name="Freeform 1082"/>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92" name="Freeform 1083"/>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93" name="Freeform 1084"/>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94" name="Freeform 1085"/>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95" name="Freeform 1086"/>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96" name="Freeform 1087"/>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97" name="Freeform 1088"/>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98" name="Freeform 1089"/>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99" name="Freeform 1090"/>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00" name="Freeform 1091"/>
            <p:cNvSpPr>
              <a:spLocks noEditPoints="1"/>
            </p:cNvSpPr>
            <p:nvPr/>
          </p:nvSpPr>
          <p:spPr bwMode="auto">
            <a:xfrm>
              <a:off x="2347" y="2463"/>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01" name="Freeform 1092"/>
            <p:cNvSpPr>
              <a:spLocks noEditPoints="1"/>
            </p:cNvSpPr>
            <p:nvPr/>
          </p:nvSpPr>
          <p:spPr bwMode="auto">
            <a:xfrm>
              <a:off x="2347"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02" name="Freeform 1093"/>
            <p:cNvSpPr>
              <a:spLocks noEditPoints="1"/>
            </p:cNvSpPr>
            <p:nvPr/>
          </p:nvSpPr>
          <p:spPr bwMode="auto">
            <a:xfrm>
              <a:off x="2347" y="2463"/>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03" name="Freeform 1094"/>
            <p:cNvSpPr/>
            <p:nvPr/>
          </p:nvSpPr>
          <p:spPr bwMode="auto">
            <a:xfrm>
              <a:off x="2359" y="2463"/>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04" name="Freeform 1095"/>
            <p:cNvSpPr/>
            <p:nvPr/>
          </p:nvSpPr>
          <p:spPr bwMode="auto">
            <a:xfrm>
              <a:off x="2347" y="2463"/>
              <a:ext cx="12" cy="12"/>
            </a:xfrm>
            <a:custGeom>
              <a:avLst/>
              <a:gdLst>
                <a:gd name="T0" fmla="*/ 12 w 12"/>
                <a:gd name="T1" fmla="*/ 0 h 12"/>
                <a:gd name="T2" fmla="*/ 12 w 12"/>
                <a:gd name="T3" fmla="*/ 0 h 12"/>
                <a:gd name="T4" fmla="*/ 12 w 12"/>
                <a:gd name="T5" fmla="*/ 0 h 12"/>
                <a:gd name="T6" fmla="*/ 12 w 12"/>
                <a:gd name="T7" fmla="*/ 0 h 12"/>
                <a:gd name="T8" fmla="*/ 12 w 12"/>
                <a:gd name="T9" fmla="*/ 0 h 12"/>
                <a:gd name="T10" fmla="*/ 12 w 12"/>
                <a:gd name="T11" fmla="*/ 0 h 12"/>
                <a:gd name="T12" fmla="*/ 0 w 12"/>
                <a:gd name="T13" fmla="*/ 0 h 12"/>
                <a:gd name="T14" fmla="*/ 12 w 12"/>
                <a:gd name="T15" fmla="*/ 0 h 12"/>
                <a:gd name="T16" fmla="*/ 12 w 12"/>
                <a:gd name="T17" fmla="*/ 0 h 12"/>
                <a:gd name="T18" fmla="*/ 12 w 12"/>
                <a:gd name="T19" fmla="*/ 12 h 12"/>
                <a:gd name="T20" fmla="*/ 12 w 12"/>
                <a:gd name="T21" fmla="*/ 12 h 12"/>
                <a:gd name="T22" fmla="*/ 12 w 12"/>
                <a:gd name="T23" fmla="*/ 0 h 12"/>
                <a:gd name="T24" fmla="*/ 12 w 12"/>
                <a:gd name="T25" fmla="*/ 0 h 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 h="12">
                  <a:moveTo>
                    <a:pt x="12" y="0"/>
                  </a:moveTo>
                  <a:lnTo>
                    <a:pt x="12" y="0"/>
                  </a:lnTo>
                  <a:lnTo>
                    <a:pt x="0" y="0"/>
                  </a:lnTo>
                  <a:lnTo>
                    <a:pt x="12" y="0"/>
                  </a:lnTo>
                  <a:lnTo>
                    <a:pt x="12" y="12"/>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05" name="Rectangle 1096"/>
            <p:cNvSpPr>
              <a:spLocks noChangeArrowheads="1"/>
            </p:cNvSpPr>
            <p:nvPr/>
          </p:nvSpPr>
          <p:spPr bwMode="auto">
            <a:xfrm>
              <a:off x="2359" y="2463"/>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2706" name="Freeform 1097"/>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07" name="Freeform 1098"/>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08" name="Freeform 1099"/>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09" name="Freeform 1100"/>
            <p:cNvSpPr>
              <a:spLocks noEditPoints="1"/>
            </p:cNvSpPr>
            <p:nvPr/>
          </p:nvSpPr>
          <p:spPr bwMode="auto">
            <a:xfrm>
              <a:off x="2347" y="2463"/>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10" name="Freeform 1101"/>
            <p:cNvSpPr>
              <a:spLocks noEditPoints="1"/>
            </p:cNvSpPr>
            <p:nvPr/>
          </p:nvSpPr>
          <p:spPr bwMode="auto">
            <a:xfrm>
              <a:off x="2347" y="2463"/>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11" name="Freeform 1102"/>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12" name="Freeform 1103"/>
            <p:cNvSpPr>
              <a:spLocks noEditPoints="1"/>
            </p:cNvSpPr>
            <p:nvPr/>
          </p:nvSpPr>
          <p:spPr bwMode="auto">
            <a:xfrm>
              <a:off x="2359" y="2463"/>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13" name="Freeform 1104"/>
            <p:cNvSpPr>
              <a:spLocks noEditPoints="1"/>
            </p:cNvSpPr>
            <p:nvPr/>
          </p:nvSpPr>
          <p:spPr bwMode="auto">
            <a:xfrm>
              <a:off x="2359" y="247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14" name="Freeform 1105"/>
            <p:cNvSpPr>
              <a:spLocks noEditPoints="1"/>
            </p:cNvSpPr>
            <p:nvPr/>
          </p:nvSpPr>
          <p:spPr bwMode="auto">
            <a:xfrm>
              <a:off x="2359" y="2463"/>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15" name="Freeform 1106"/>
            <p:cNvSpPr/>
            <p:nvPr/>
          </p:nvSpPr>
          <p:spPr bwMode="auto">
            <a:xfrm>
              <a:off x="2359" y="2463"/>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16" name="Freeform 1107"/>
            <p:cNvSpPr/>
            <p:nvPr/>
          </p:nvSpPr>
          <p:spPr bwMode="auto">
            <a:xfrm>
              <a:off x="2384" y="2463"/>
              <a:ext cx="12" cy="12"/>
            </a:xfrm>
            <a:custGeom>
              <a:avLst/>
              <a:gdLst>
                <a:gd name="T0" fmla="*/ 0 w 12"/>
                <a:gd name="T1" fmla="*/ 12 h 12"/>
                <a:gd name="T2" fmla="*/ 0 w 12"/>
                <a:gd name="T3" fmla="*/ 12 h 12"/>
                <a:gd name="T4" fmla="*/ 12 w 12"/>
                <a:gd name="T5" fmla="*/ 12 h 12"/>
                <a:gd name="T6" fmla="*/ 12 w 12"/>
                <a:gd name="T7" fmla="*/ 0 h 12"/>
                <a:gd name="T8" fmla="*/ 12 w 12"/>
                <a:gd name="T9" fmla="*/ 0 h 12"/>
                <a:gd name="T10" fmla="*/ 12 w 12"/>
                <a:gd name="T11" fmla="*/ 0 h 12"/>
                <a:gd name="T12" fmla="*/ 12 w 12"/>
                <a:gd name="T13" fmla="*/ 0 h 12"/>
                <a:gd name="T14" fmla="*/ 12 w 12"/>
                <a:gd name="T15" fmla="*/ 0 h 12"/>
                <a:gd name="T16" fmla="*/ 12 w 12"/>
                <a:gd name="T17" fmla="*/ 0 h 12"/>
                <a:gd name="T18" fmla="*/ 12 w 12"/>
                <a:gd name="T19" fmla="*/ 0 h 12"/>
                <a:gd name="T20" fmla="*/ 12 w 12"/>
                <a:gd name="T21" fmla="*/ 0 h 12"/>
                <a:gd name="T22" fmla="*/ 12 w 12"/>
                <a:gd name="T23" fmla="*/ 0 h 12"/>
                <a:gd name="T24" fmla="*/ 12 w 12"/>
                <a:gd name="T25" fmla="*/ 0 h 12"/>
                <a:gd name="T26" fmla="*/ 12 w 12"/>
                <a:gd name="T27" fmla="*/ 0 h 12"/>
                <a:gd name="T28" fmla="*/ 12 w 12"/>
                <a:gd name="T29" fmla="*/ 0 h 12"/>
                <a:gd name="T30" fmla="*/ 0 w 12"/>
                <a:gd name="T31" fmla="*/ 0 h 12"/>
                <a:gd name="T32" fmla="*/ 0 w 12"/>
                <a:gd name="T33" fmla="*/ 0 h 12"/>
                <a:gd name="T34" fmla="*/ 0 w 12"/>
                <a:gd name="T35" fmla="*/ 0 h 12"/>
                <a:gd name="T36" fmla="*/ 0 w 12"/>
                <a:gd name="T37" fmla="*/ 0 h 12"/>
                <a:gd name="T38" fmla="*/ 0 w 12"/>
                <a:gd name="T39" fmla="*/ 0 h 12"/>
                <a:gd name="T40" fmla="*/ 0 w 12"/>
                <a:gd name="T41" fmla="*/ 0 h 12"/>
                <a:gd name="T42" fmla="*/ 0 w 12"/>
                <a:gd name="T43" fmla="*/ 0 h 12"/>
                <a:gd name="T44" fmla="*/ 0 w 12"/>
                <a:gd name="T45" fmla="*/ 0 h 12"/>
                <a:gd name="T46" fmla="*/ 0 w 12"/>
                <a:gd name="T47" fmla="*/ 0 h 12"/>
                <a:gd name="T48" fmla="*/ 0 w 12"/>
                <a:gd name="T49" fmla="*/ 0 h 12"/>
                <a:gd name="T50" fmla="*/ 0 w 12"/>
                <a:gd name="T51" fmla="*/ 12 h 12"/>
                <a:gd name="T52" fmla="*/ 0 w 12"/>
                <a:gd name="T53" fmla="*/ 12 h 12"/>
                <a:gd name="T54" fmla="*/ 0 w 12"/>
                <a:gd name="T55" fmla="*/ 12 h 1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2" h="12">
                  <a:moveTo>
                    <a:pt x="0" y="12"/>
                  </a:moveTo>
                  <a:lnTo>
                    <a:pt x="0" y="12"/>
                  </a:lnTo>
                  <a:lnTo>
                    <a:pt x="12" y="12"/>
                  </a:lnTo>
                  <a:lnTo>
                    <a:pt x="12" y="0"/>
                  </a:lnTo>
                  <a:lnTo>
                    <a:pt x="0" y="0"/>
                  </a:lnTo>
                  <a:lnTo>
                    <a:pt x="0" y="12"/>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17" name="Rectangle 1108"/>
            <p:cNvSpPr>
              <a:spLocks noChangeArrowheads="1"/>
            </p:cNvSpPr>
            <p:nvPr/>
          </p:nvSpPr>
          <p:spPr bwMode="auto">
            <a:xfrm>
              <a:off x="2384" y="2475"/>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2718" name="Freeform 1109"/>
            <p:cNvSpPr>
              <a:spLocks noEditPoints="1"/>
            </p:cNvSpPr>
            <p:nvPr/>
          </p:nvSpPr>
          <p:spPr bwMode="auto">
            <a:xfrm>
              <a:off x="2384" y="2475"/>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19" name="Freeform 1110"/>
            <p:cNvSpPr>
              <a:spLocks noEditPoints="1"/>
            </p:cNvSpPr>
            <p:nvPr/>
          </p:nvSpPr>
          <p:spPr bwMode="auto">
            <a:xfrm>
              <a:off x="2396" y="2463"/>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20" name="Freeform 1111"/>
            <p:cNvSpPr>
              <a:spLocks noEditPoints="1"/>
            </p:cNvSpPr>
            <p:nvPr/>
          </p:nvSpPr>
          <p:spPr bwMode="auto">
            <a:xfrm>
              <a:off x="2396"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21" name="Freeform 1112"/>
            <p:cNvSpPr>
              <a:spLocks noEditPoints="1"/>
            </p:cNvSpPr>
            <p:nvPr/>
          </p:nvSpPr>
          <p:spPr bwMode="auto">
            <a:xfrm>
              <a:off x="2396"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22" name="Freeform 1113"/>
            <p:cNvSpPr>
              <a:spLocks noEditPoints="1"/>
            </p:cNvSpPr>
            <p:nvPr/>
          </p:nvSpPr>
          <p:spPr bwMode="auto">
            <a:xfrm>
              <a:off x="2396"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23" name="Freeform 1114"/>
            <p:cNvSpPr>
              <a:spLocks noEditPoints="1"/>
            </p:cNvSpPr>
            <p:nvPr/>
          </p:nvSpPr>
          <p:spPr bwMode="auto">
            <a:xfrm>
              <a:off x="2396"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24" name="Freeform 1115"/>
            <p:cNvSpPr>
              <a:spLocks noEditPoints="1"/>
            </p:cNvSpPr>
            <p:nvPr/>
          </p:nvSpPr>
          <p:spPr bwMode="auto">
            <a:xfrm>
              <a:off x="2396"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25" name="Freeform 1116"/>
            <p:cNvSpPr>
              <a:spLocks noEditPoints="1"/>
            </p:cNvSpPr>
            <p:nvPr/>
          </p:nvSpPr>
          <p:spPr bwMode="auto">
            <a:xfrm>
              <a:off x="2396"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26" name="Freeform 1117"/>
            <p:cNvSpPr>
              <a:spLocks noEditPoints="1"/>
            </p:cNvSpPr>
            <p:nvPr/>
          </p:nvSpPr>
          <p:spPr bwMode="auto">
            <a:xfrm>
              <a:off x="2396"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27" name="Freeform 1118"/>
            <p:cNvSpPr>
              <a:spLocks noEditPoints="1"/>
            </p:cNvSpPr>
            <p:nvPr/>
          </p:nvSpPr>
          <p:spPr bwMode="auto">
            <a:xfrm>
              <a:off x="2396"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28" name="Freeform 1119"/>
            <p:cNvSpPr>
              <a:spLocks noEditPoints="1"/>
            </p:cNvSpPr>
            <p:nvPr/>
          </p:nvSpPr>
          <p:spPr bwMode="auto">
            <a:xfrm>
              <a:off x="2396"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29" name="Freeform 1120"/>
            <p:cNvSpPr>
              <a:spLocks noEditPoints="1"/>
            </p:cNvSpPr>
            <p:nvPr/>
          </p:nvSpPr>
          <p:spPr bwMode="auto">
            <a:xfrm>
              <a:off x="2396"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30" name="Freeform 1121"/>
            <p:cNvSpPr>
              <a:spLocks noEditPoints="1"/>
            </p:cNvSpPr>
            <p:nvPr/>
          </p:nvSpPr>
          <p:spPr bwMode="auto">
            <a:xfrm>
              <a:off x="2396"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31" name="Freeform 1122"/>
            <p:cNvSpPr>
              <a:spLocks noEditPoints="1"/>
            </p:cNvSpPr>
            <p:nvPr/>
          </p:nvSpPr>
          <p:spPr bwMode="auto">
            <a:xfrm>
              <a:off x="2384" y="2463"/>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32" name="Freeform 1123"/>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33" name="Freeform 1124"/>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34" name="Freeform 1125"/>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35" name="Freeform 1126"/>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36" name="Freeform 1127"/>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37" name="Freeform 1128"/>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38" name="Freeform 1129"/>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39" name="Freeform 1130"/>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40" name="Freeform 1131"/>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41" name="Freeform 1132"/>
            <p:cNvSpPr>
              <a:spLocks noEditPoints="1"/>
            </p:cNvSpPr>
            <p:nvPr/>
          </p:nvSpPr>
          <p:spPr bwMode="auto">
            <a:xfrm>
              <a:off x="2384" y="2463"/>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42" name="Freeform 1133"/>
            <p:cNvSpPr>
              <a:spLocks noEditPoints="1"/>
            </p:cNvSpPr>
            <p:nvPr/>
          </p:nvSpPr>
          <p:spPr bwMode="auto">
            <a:xfrm>
              <a:off x="2384" y="247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43" name="Freeform 1134"/>
            <p:cNvSpPr/>
            <p:nvPr/>
          </p:nvSpPr>
          <p:spPr bwMode="auto">
            <a:xfrm>
              <a:off x="2384" y="2475"/>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44" name="Freeform 1135"/>
            <p:cNvSpPr/>
            <p:nvPr/>
          </p:nvSpPr>
          <p:spPr bwMode="auto">
            <a:xfrm>
              <a:off x="2384" y="2463"/>
              <a:ext cx="12" cy="12"/>
            </a:xfrm>
            <a:custGeom>
              <a:avLst/>
              <a:gdLst>
                <a:gd name="T0" fmla="*/ 12 w 12"/>
                <a:gd name="T1" fmla="*/ 0 h 12"/>
                <a:gd name="T2" fmla="*/ 12 w 12"/>
                <a:gd name="T3" fmla="*/ 0 h 12"/>
                <a:gd name="T4" fmla="*/ 12 w 12"/>
                <a:gd name="T5" fmla="*/ 0 h 12"/>
                <a:gd name="T6" fmla="*/ 12 w 12"/>
                <a:gd name="T7" fmla="*/ 0 h 12"/>
                <a:gd name="T8" fmla="*/ 12 w 12"/>
                <a:gd name="T9" fmla="*/ 0 h 12"/>
                <a:gd name="T10" fmla="*/ 12 w 12"/>
                <a:gd name="T11" fmla="*/ 0 h 12"/>
                <a:gd name="T12" fmla="*/ 12 w 12"/>
                <a:gd name="T13" fmla="*/ 0 h 12"/>
                <a:gd name="T14" fmla="*/ 12 w 12"/>
                <a:gd name="T15" fmla="*/ 0 h 12"/>
                <a:gd name="T16" fmla="*/ 0 w 12"/>
                <a:gd name="T17" fmla="*/ 0 h 12"/>
                <a:gd name="T18" fmla="*/ 0 w 12"/>
                <a:gd name="T19" fmla="*/ 0 h 12"/>
                <a:gd name="T20" fmla="*/ 0 w 12"/>
                <a:gd name="T21" fmla="*/ 12 h 12"/>
                <a:gd name="T22" fmla="*/ 0 w 12"/>
                <a:gd name="T23" fmla="*/ 12 h 12"/>
                <a:gd name="T24" fmla="*/ 12 w 12"/>
                <a:gd name="T25" fmla="*/ 12 h 12"/>
                <a:gd name="T26" fmla="*/ 12 w 12"/>
                <a:gd name="T27" fmla="*/ 12 h 12"/>
                <a:gd name="T28" fmla="*/ 12 w 12"/>
                <a:gd name="T29" fmla="*/ 0 h 12"/>
                <a:gd name="T30" fmla="*/ 12 w 12"/>
                <a:gd name="T31" fmla="*/ 0 h 12"/>
                <a:gd name="T32" fmla="*/ 12 w 12"/>
                <a:gd name="T33" fmla="*/ 0 h 12"/>
                <a:gd name="T34" fmla="*/ 12 w 12"/>
                <a:gd name="T35" fmla="*/ 0 h 12"/>
                <a:gd name="T36" fmla="*/ 12 w 12"/>
                <a:gd name="T37" fmla="*/ 0 h 12"/>
                <a:gd name="T38" fmla="*/ 12 w 12"/>
                <a:gd name="T39" fmla="*/ 0 h 12"/>
                <a:gd name="T40" fmla="*/ 12 w 12"/>
                <a:gd name="T41" fmla="*/ 0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2" h="12">
                  <a:moveTo>
                    <a:pt x="12" y="0"/>
                  </a:moveTo>
                  <a:lnTo>
                    <a:pt x="12" y="0"/>
                  </a:lnTo>
                  <a:lnTo>
                    <a:pt x="0" y="0"/>
                  </a:lnTo>
                  <a:lnTo>
                    <a:pt x="0" y="12"/>
                  </a:lnTo>
                  <a:lnTo>
                    <a:pt x="12" y="12"/>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45" name="Rectangle 1136"/>
            <p:cNvSpPr>
              <a:spLocks noChangeArrowheads="1"/>
            </p:cNvSpPr>
            <p:nvPr/>
          </p:nvSpPr>
          <p:spPr bwMode="auto">
            <a:xfrm>
              <a:off x="2396" y="2463"/>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2746" name="Freeform 1137"/>
            <p:cNvSpPr>
              <a:spLocks noEditPoints="1"/>
            </p:cNvSpPr>
            <p:nvPr/>
          </p:nvSpPr>
          <p:spPr bwMode="auto">
            <a:xfrm>
              <a:off x="2396"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47" name="Freeform 1138"/>
            <p:cNvSpPr>
              <a:spLocks noEditPoints="1"/>
            </p:cNvSpPr>
            <p:nvPr/>
          </p:nvSpPr>
          <p:spPr bwMode="auto">
            <a:xfrm>
              <a:off x="2396"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48" name="Freeform 1139"/>
            <p:cNvSpPr>
              <a:spLocks noEditPoints="1"/>
            </p:cNvSpPr>
            <p:nvPr/>
          </p:nvSpPr>
          <p:spPr bwMode="auto">
            <a:xfrm>
              <a:off x="2396"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49" name="Freeform 1140"/>
            <p:cNvSpPr>
              <a:spLocks noEditPoints="1"/>
            </p:cNvSpPr>
            <p:nvPr/>
          </p:nvSpPr>
          <p:spPr bwMode="auto">
            <a:xfrm>
              <a:off x="2396"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50" name="Freeform 1141"/>
            <p:cNvSpPr>
              <a:spLocks noEditPoints="1"/>
            </p:cNvSpPr>
            <p:nvPr/>
          </p:nvSpPr>
          <p:spPr bwMode="auto">
            <a:xfrm>
              <a:off x="2396"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51" name="Freeform 1142"/>
            <p:cNvSpPr>
              <a:spLocks noEditPoints="1"/>
            </p:cNvSpPr>
            <p:nvPr/>
          </p:nvSpPr>
          <p:spPr bwMode="auto">
            <a:xfrm>
              <a:off x="2384" y="2463"/>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52" name="Freeform 1143"/>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53" name="Freeform 1144"/>
            <p:cNvSpPr>
              <a:spLocks noEditPoints="1"/>
            </p:cNvSpPr>
            <p:nvPr/>
          </p:nvSpPr>
          <p:spPr bwMode="auto">
            <a:xfrm>
              <a:off x="2384" y="2463"/>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54" name="Freeform 1145"/>
            <p:cNvSpPr>
              <a:spLocks noEditPoints="1"/>
            </p:cNvSpPr>
            <p:nvPr/>
          </p:nvSpPr>
          <p:spPr bwMode="auto">
            <a:xfrm>
              <a:off x="2384" y="247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55" name="Freeform 1146"/>
            <p:cNvSpPr>
              <a:spLocks noEditPoints="1"/>
            </p:cNvSpPr>
            <p:nvPr/>
          </p:nvSpPr>
          <p:spPr bwMode="auto">
            <a:xfrm>
              <a:off x="2384" y="2475"/>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56" name="Freeform 1147"/>
            <p:cNvSpPr>
              <a:spLocks noEditPoints="1"/>
            </p:cNvSpPr>
            <p:nvPr/>
          </p:nvSpPr>
          <p:spPr bwMode="auto">
            <a:xfrm>
              <a:off x="2396" y="247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57" name="Freeform 1148"/>
            <p:cNvSpPr>
              <a:spLocks noEditPoints="1"/>
            </p:cNvSpPr>
            <p:nvPr/>
          </p:nvSpPr>
          <p:spPr bwMode="auto">
            <a:xfrm>
              <a:off x="2396" y="2463"/>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58" name="Freeform 1149"/>
            <p:cNvSpPr>
              <a:spLocks noEditPoints="1"/>
            </p:cNvSpPr>
            <p:nvPr/>
          </p:nvSpPr>
          <p:spPr bwMode="auto">
            <a:xfrm>
              <a:off x="2396"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59" name="Freeform 1150"/>
            <p:cNvSpPr>
              <a:spLocks noEditPoints="1"/>
            </p:cNvSpPr>
            <p:nvPr/>
          </p:nvSpPr>
          <p:spPr bwMode="auto">
            <a:xfrm>
              <a:off x="2396"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60" name="Freeform 1151"/>
            <p:cNvSpPr>
              <a:spLocks noEditPoints="1"/>
            </p:cNvSpPr>
            <p:nvPr/>
          </p:nvSpPr>
          <p:spPr bwMode="auto">
            <a:xfrm>
              <a:off x="2396"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61" name="Freeform 1152"/>
            <p:cNvSpPr>
              <a:spLocks noEditPoints="1"/>
            </p:cNvSpPr>
            <p:nvPr/>
          </p:nvSpPr>
          <p:spPr bwMode="auto">
            <a:xfrm>
              <a:off x="2396"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62" name="Freeform 1153"/>
            <p:cNvSpPr>
              <a:spLocks noEditPoints="1"/>
            </p:cNvSpPr>
            <p:nvPr/>
          </p:nvSpPr>
          <p:spPr bwMode="auto">
            <a:xfrm>
              <a:off x="2396"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63" name="Freeform 1154"/>
            <p:cNvSpPr/>
            <p:nvPr/>
          </p:nvSpPr>
          <p:spPr bwMode="auto">
            <a:xfrm>
              <a:off x="2396" y="2463"/>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64" name="Freeform 1155"/>
            <p:cNvSpPr/>
            <p:nvPr/>
          </p:nvSpPr>
          <p:spPr bwMode="auto">
            <a:xfrm>
              <a:off x="2384" y="2463"/>
              <a:ext cx="12" cy="1"/>
            </a:xfrm>
            <a:custGeom>
              <a:avLst/>
              <a:gdLst>
                <a:gd name="T0" fmla="*/ 0 w 12"/>
                <a:gd name="T1" fmla="*/ 0 h 1"/>
                <a:gd name="T2" fmla="*/ 0 w 12"/>
                <a:gd name="T3" fmla="*/ 0 h 1"/>
                <a:gd name="T4" fmla="*/ 0 w 12"/>
                <a:gd name="T5" fmla="*/ 0 h 1"/>
                <a:gd name="T6" fmla="*/ 12 w 12"/>
                <a:gd name="T7" fmla="*/ 0 h 1"/>
                <a:gd name="T8" fmla="*/ 12 w 12"/>
                <a:gd name="T9" fmla="*/ 0 h 1"/>
                <a:gd name="T10" fmla="*/ 12 w 12"/>
                <a:gd name="T11" fmla="*/ 0 h 1"/>
                <a:gd name="T12" fmla="*/ 12 w 12"/>
                <a:gd name="T13" fmla="*/ 0 h 1"/>
                <a:gd name="T14" fmla="*/ 12 w 12"/>
                <a:gd name="T15" fmla="*/ 0 h 1"/>
                <a:gd name="T16" fmla="*/ 12 w 12"/>
                <a:gd name="T17" fmla="*/ 0 h 1"/>
                <a:gd name="T18" fmla="*/ 12 w 12"/>
                <a:gd name="T19" fmla="*/ 0 h 1"/>
                <a:gd name="T20" fmla="*/ 12 w 12"/>
                <a:gd name="T21" fmla="*/ 0 h 1"/>
                <a:gd name="T22" fmla="*/ 12 w 12"/>
                <a:gd name="T23" fmla="*/ 0 h 1"/>
                <a:gd name="T24" fmla="*/ 12 w 12"/>
                <a:gd name="T25" fmla="*/ 0 h 1"/>
                <a:gd name="T26" fmla="*/ 12 w 12"/>
                <a:gd name="T27" fmla="*/ 0 h 1"/>
                <a:gd name="T28" fmla="*/ 0 w 12"/>
                <a:gd name="T29" fmla="*/ 0 h 1"/>
                <a:gd name="T30" fmla="*/ 0 w 12"/>
                <a:gd name="T31" fmla="*/ 0 h 1"/>
                <a:gd name="T32" fmla="*/ 0 w 12"/>
                <a:gd name="T33" fmla="*/ 0 h 1"/>
                <a:gd name="T34" fmla="*/ 0 w 12"/>
                <a:gd name="T35" fmla="*/ 0 h 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2" h="1">
                  <a:moveTo>
                    <a:pt x="0" y="0"/>
                  </a:moveTo>
                  <a:lnTo>
                    <a:pt x="0" y="0"/>
                  </a:lnTo>
                  <a:lnTo>
                    <a:pt x="1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65" name="Rectangle 1156"/>
            <p:cNvSpPr>
              <a:spLocks noChangeArrowheads="1"/>
            </p:cNvSpPr>
            <p:nvPr/>
          </p:nvSpPr>
          <p:spPr bwMode="auto">
            <a:xfrm>
              <a:off x="2384" y="2463"/>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2766" name="Freeform 1157"/>
            <p:cNvSpPr>
              <a:spLocks noEditPoints="1"/>
            </p:cNvSpPr>
            <p:nvPr/>
          </p:nvSpPr>
          <p:spPr bwMode="auto">
            <a:xfrm>
              <a:off x="2384" y="2463"/>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67" name="Freeform 1158"/>
            <p:cNvSpPr>
              <a:spLocks noEditPoints="1"/>
            </p:cNvSpPr>
            <p:nvPr/>
          </p:nvSpPr>
          <p:spPr bwMode="auto">
            <a:xfrm>
              <a:off x="2396"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68" name="Freeform 1159"/>
            <p:cNvSpPr>
              <a:spLocks noEditPoints="1"/>
            </p:cNvSpPr>
            <p:nvPr/>
          </p:nvSpPr>
          <p:spPr bwMode="auto">
            <a:xfrm>
              <a:off x="2396"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69" name="Freeform 1160"/>
            <p:cNvSpPr>
              <a:spLocks noEditPoints="1"/>
            </p:cNvSpPr>
            <p:nvPr/>
          </p:nvSpPr>
          <p:spPr bwMode="auto">
            <a:xfrm>
              <a:off x="2396"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70" name="Freeform 1161"/>
            <p:cNvSpPr>
              <a:spLocks noEditPoints="1"/>
            </p:cNvSpPr>
            <p:nvPr/>
          </p:nvSpPr>
          <p:spPr bwMode="auto">
            <a:xfrm>
              <a:off x="2396"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71" name="Freeform 1162"/>
            <p:cNvSpPr>
              <a:spLocks noEditPoints="1"/>
            </p:cNvSpPr>
            <p:nvPr/>
          </p:nvSpPr>
          <p:spPr bwMode="auto">
            <a:xfrm>
              <a:off x="2396"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72" name="Freeform 1163"/>
            <p:cNvSpPr>
              <a:spLocks noEditPoints="1"/>
            </p:cNvSpPr>
            <p:nvPr/>
          </p:nvSpPr>
          <p:spPr bwMode="auto">
            <a:xfrm>
              <a:off x="2396"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73" name="Freeform 1164"/>
            <p:cNvSpPr>
              <a:spLocks noEditPoints="1"/>
            </p:cNvSpPr>
            <p:nvPr/>
          </p:nvSpPr>
          <p:spPr bwMode="auto">
            <a:xfrm>
              <a:off x="2396"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74" name="Freeform 1165"/>
            <p:cNvSpPr>
              <a:spLocks noEditPoints="1"/>
            </p:cNvSpPr>
            <p:nvPr/>
          </p:nvSpPr>
          <p:spPr bwMode="auto">
            <a:xfrm>
              <a:off x="2396"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75" name="Freeform 1166"/>
            <p:cNvSpPr>
              <a:spLocks noEditPoints="1"/>
            </p:cNvSpPr>
            <p:nvPr/>
          </p:nvSpPr>
          <p:spPr bwMode="auto">
            <a:xfrm>
              <a:off x="2396"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76" name="Freeform 1167"/>
            <p:cNvSpPr>
              <a:spLocks noEditPoints="1"/>
            </p:cNvSpPr>
            <p:nvPr/>
          </p:nvSpPr>
          <p:spPr bwMode="auto">
            <a:xfrm>
              <a:off x="2396"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77" name="Freeform 1168"/>
            <p:cNvSpPr>
              <a:spLocks noEditPoints="1"/>
            </p:cNvSpPr>
            <p:nvPr/>
          </p:nvSpPr>
          <p:spPr bwMode="auto">
            <a:xfrm>
              <a:off x="2384" y="2463"/>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78" name="Freeform 1169"/>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79" name="Freeform 1170"/>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80" name="Freeform 1171"/>
            <p:cNvSpPr/>
            <p:nvPr/>
          </p:nvSpPr>
          <p:spPr bwMode="auto">
            <a:xfrm>
              <a:off x="2384" y="2463"/>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81" name="Freeform 1172"/>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w 1"/>
                <a:gd name="T21" fmla="*/ 0 h 1"/>
                <a:gd name="T22" fmla="*/ 0 w 1"/>
                <a:gd name="T23" fmla="*/ 0 h 1"/>
                <a:gd name="T24" fmla="*/ 0 w 1"/>
                <a:gd name="T25" fmla="*/ 0 h 1"/>
                <a:gd name="T26" fmla="*/ 0 w 1"/>
                <a:gd name="T27" fmla="*/ 0 h 1"/>
                <a:gd name="T28" fmla="*/ 0 w 1"/>
                <a:gd name="T29" fmla="*/ 0 h 1"/>
                <a:gd name="T30" fmla="*/ 0 w 1"/>
                <a:gd name="T31" fmla="*/ 0 h 1"/>
                <a:gd name="T32" fmla="*/ 0 w 1"/>
                <a:gd name="T33" fmla="*/ 0 h 1"/>
                <a:gd name="T34" fmla="*/ 0 w 1"/>
                <a:gd name="T35" fmla="*/ 0 h 1"/>
                <a:gd name="T36" fmla="*/ 0 w 1"/>
                <a:gd name="T37" fmla="*/ 0 h 1"/>
                <a:gd name="T38" fmla="*/ 0 w 1"/>
                <a:gd name="T39" fmla="*/ 0 h 1"/>
                <a:gd name="T40" fmla="*/ 0 w 1"/>
                <a:gd name="T41" fmla="*/ 0 h 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82" name="Rectangle 1173"/>
            <p:cNvSpPr>
              <a:spLocks noChangeArrowheads="1"/>
            </p:cNvSpPr>
            <p:nvPr/>
          </p:nvSpPr>
          <p:spPr bwMode="auto">
            <a:xfrm>
              <a:off x="2384" y="2463"/>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2783" name="Freeform 1174"/>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84" name="Freeform 1175"/>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85" name="Freeform 1176"/>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86" name="Freeform 1177"/>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87" name="Freeform 1178"/>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88" name="Freeform 1179"/>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89" name="Freeform 1180"/>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90" name="Freeform 1181"/>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91" name="Freeform 1182"/>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92" name="Freeform 1183"/>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93" name="Freeform 1184"/>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94" name="Freeform 1185"/>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95" name="Freeform 1186"/>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96" name="Freeform 1187"/>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97" name="Freeform 1188"/>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98" name="Freeform 1189"/>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799" name="Freeform 1190"/>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00" name="Freeform 1191"/>
            <p:cNvSpPr/>
            <p:nvPr/>
          </p:nvSpPr>
          <p:spPr bwMode="auto">
            <a:xfrm>
              <a:off x="2384" y="2463"/>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01" name="Freeform 1192"/>
            <p:cNvSpPr/>
            <p:nvPr/>
          </p:nvSpPr>
          <p:spPr bwMode="auto">
            <a:xfrm>
              <a:off x="2384" y="2463"/>
              <a:ext cx="1" cy="12"/>
            </a:xfrm>
            <a:custGeom>
              <a:avLst/>
              <a:gdLst>
                <a:gd name="T0" fmla="*/ 0 w 1"/>
                <a:gd name="T1" fmla="*/ 0 h 12"/>
                <a:gd name="T2" fmla="*/ 0 w 1"/>
                <a:gd name="T3" fmla="*/ 0 h 12"/>
                <a:gd name="T4" fmla="*/ 0 w 1"/>
                <a:gd name="T5" fmla="*/ 0 h 12"/>
                <a:gd name="T6" fmla="*/ 0 w 1"/>
                <a:gd name="T7" fmla="*/ 0 h 12"/>
                <a:gd name="T8" fmla="*/ 0 w 1"/>
                <a:gd name="T9" fmla="*/ 0 h 12"/>
                <a:gd name="T10" fmla="*/ 0 w 1"/>
                <a:gd name="T11" fmla="*/ 0 h 12"/>
                <a:gd name="T12" fmla="*/ 0 w 1"/>
                <a:gd name="T13" fmla="*/ 0 h 12"/>
                <a:gd name="T14" fmla="*/ 0 w 1"/>
                <a:gd name="T15" fmla="*/ 0 h 12"/>
                <a:gd name="T16" fmla="*/ 0 w 1"/>
                <a:gd name="T17" fmla="*/ 0 h 12"/>
                <a:gd name="T18" fmla="*/ 0 w 1"/>
                <a:gd name="T19" fmla="*/ 12 h 12"/>
                <a:gd name="T20" fmla="*/ 0 w 1"/>
                <a:gd name="T21" fmla="*/ 12 h 12"/>
                <a:gd name="T22" fmla="*/ 0 w 1"/>
                <a:gd name="T23" fmla="*/ 0 h 12"/>
                <a:gd name="T24" fmla="*/ 0 w 1"/>
                <a:gd name="T25" fmla="*/ 0 h 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 h="12">
                  <a:moveTo>
                    <a:pt x="0" y="0"/>
                  </a:moveTo>
                  <a:lnTo>
                    <a:pt x="0" y="0"/>
                  </a:lnTo>
                  <a:lnTo>
                    <a:pt x="0" y="1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02" name="Rectangle 1193"/>
            <p:cNvSpPr>
              <a:spLocks noChangeArrowheads="1"/>
            </p:cNvSpPr>
            <p:nvPr/>
          </p:nvSpPr>
          <p:spPr bwMode="auto">
            <a:xfrm>
              <a:off x="2384" y="2463"/>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2803" name="Freeform 1194"/>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04" name="Freeform 1195"/>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05" name="Freeform 1196"/>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06" name="Freeform 1197"/>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07" name="Freeform 1198"/>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08" name="Freeform 1199"/>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09" name="Freeform 1200"/>
            <p:cNvSpPr>
              <a:spLocks noEditPoints="1"/>
            </p:cNvSpPr>
            <p:nvPr/>
          </p:nvSpPr>
          <p:spPr bwMode="auto">
            <a:xfrm>
              <a:off x="2384" y="2463"/>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10" name="Freeform 1201"/>
            <p:cNvSpPr>
              <a:spLocks noEditPoints="1"/>
            </p:cNvSpPr>
            <p:nvPr/>
          </p:nvSpPr>
          <p:spPr bwMode="auto">
            <a:xfrm>
              <a:off x="2384" y="247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11" name="Freeform 1202"/>
            <p:cNvSpPr>
              <a:spLocks noEditPoints="1"/>
            </p:cNvSpPr>
            <p:nvPr/>
          </p:nvSpPr>
          <p:spPr bwMode="auto">
            <a:xfrm>
              <a:off x="2384" y="2463"/>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12" name="Freeform 1203"/>
            <p:cNvSpPr/>
            <p:nvPr/>
          </p:nvSpPr>
          <p:spPr bwMode="auto">
            <a:xfrm>
              <a:off x="2384" y="2463"/>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13" name="Freeform 1204"/>
            <p:cNvSpPr/>
            <p:nvPr/>
          </p:nvSpPr>
          <p:spPr bwMode="auto">
            <a:xfrm>
              <a:off x="2408" y="2463"/>
              <a:ext cx="12" cy="12"/>
            </a:xfrm>
            <a:custGeom>
              <a:avLst/>
              <a:gdLst>
                <a:gd name="T0" fmla="*/ 12 w 12"/>
                <a:gd name="T1" fmla="*/ 12 h 12"/>
                <a:gd name="T2" fmla="*/ 12 w 12"/>
                <a:gd name="T3" fmla="*/ 12 h 12"/>
                <a:gd name="T4" fmla="*/ 12 w 12"/>
                <a:gd name="T5" fmla="*/ 0 h 12"/>
                <a:gd name="T6" fmla="*/ 12 w 12"/>
                <a:gd name="T7" fmla="*/ 0 h 12"/>
                <a:gd name="T8" fmla="*/ 12 w 12"/>
                <a:gd name="T9" fmla="*/ 0 h 12"/>
                <a:gd name="T10" fmla="*/ 12 w 12"/>
                <a:gd name="T11" fmla="*/ 0 h 12"/>
                <a:gd name="T12" fmla="*/ 12 w 12"/>
                <a:gd name="T13" fmla="*/ 0 h 12"/>
                <a:gd name="T14" fmla="*/ 12 w 12"/>
                <a:gd name="T15" fmla="*/ 0 h 12"/>
                <a:gd name="T16" fmla="*/ 12 w 12"/>
                <a:gd name="T17" fmla="*/ 0 h 12"/>
                <a:gd name="T18" fmla="*/ 12 w 12"/>
                <a:gd name="T19" fmla="*/ 0 h 12"/>
                <a:gd name="T20" fmla="*/ 12 w 12"/>
                <a:gd name="T21" fmla="*/ 0 h 12"/>
                <a:gd name="T22" fmla="*/ 12 w 12"/>
                <a:gd name="T23" fmla="*/ 0 h 12"/>
                <a:gd name="T24" fmla="*/ 12 w 12"/>
                <a:gd name="T25" fmla="*/ 0 h 12"/>
                <a:gd name="T26" fmla="*/ 12 w 12"/>
                <a:gd name="T27" fmla="*/ 0 h 12"/>
                <a:gd name="T28" fmla="*/ 12 w 12"/>
                <a:gd name="T29" fmla="*/ 0 h 12"/>
                <a:gd name="T30" fmla="*/ 12 w 12"/>
                <a:gd name="T31" fmla="*/ 0 h 12"/>
                <a:gd name="T32" fmla="*/ 12 w 12"/>
                <a:gd name="T33" fmla="*/ 0 h 12"/>
                <a:gd name="T34" fmla="*/ 0 w 12"/>
                <a:gd name="T35" fmla="*/ 0 h 12"/>
                <a:gd name="T36" fmla="*/ 0 w 12"/>
                <a:gd name="T37" fmla="*/ 0 h 12"/>
                <a:gd name="T38" fmla="*/ 0 w 12"/>
                <a:gd name="T39" fmla="*/ 0 h 12"/>
                <a:gd name="T40" fmla="*/ 0 w 12"/>
                <a:gd name="T41" fmla="*/ 0 h 12"/>
                <a:gd name="T42" fmla="*/ 0 w 12"/>
                <a:gd name="T43" fmla="*/ 0 h 12"/>
                <a:gd name="T44" fmla="*/ 12 w 12"/>
                <a:gd name="T45" fmla="*/ 0 h 12"/>
                <a:gd name="T46" fmla="*/ 12 w 12"/>
                <a:gd name="T47" fmla="*/ 0 h 12"/>
                <a:gd name="T48" fmla="*/ 12 w 12"/>
                <a:gd name="T49" fmla="*/ 12 h 12"/>
                <a:gd name="T50" fmla="*/ 12 w 12"/>
                <a:gd name="T51" fmla="*/ 12 h 12"/>
                <a:gd name="T52" fmla="*/ 12 w 12"/>
                <a:gd name="T53" fmla="*/ 12 h 12"/>
                <a:gd name="T54" fmla="*/ 12 w 12"/>
                <a:gd name="T55" fmla="*/ 12 h 1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2" h="12">
                  <a:moveTo>
                    <a:pt x="12" y="12"/>
                  </a:moveTo>
                  <a:lnTo>
                    <a:pt x="12" y="12"/>
                  </a:lnTo>
                  <a:lnTo>
                    <a:pt x="12" y="0"/>
                  </a:lnTo>
                  <a:lnTo>
                    <a:pt x="0" y="0"/>
                  </a:lnTo>
                  <a:lnTo>
                    <a:pt x="12" y="0"/>
                  </a:lnTo>
                  <a:lnTo>
                    <a:pt x="12" y="12"/>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14" name="Rectangle 1205"/>
            <p:cNvSpPr>
              <a:spLocks noChangeArrowheads="1"/>
            </p:cNvSpPr>
            <p:nvPr/>
          </p:nvSpPr>
          <p:spPr bwMode="auto">
            <a:xfrm>
              <a:off x="2420" y="2475"/>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2815" name="Freeform 1206"/>
            <p:cNvSpPr>
              <a:spLocks noEditPoints="1"/>
            </p:cNvSpPr>
            <p:nvPr/>
          </p:nvSpPr>
          <p:spPr bwMode="auto">
            <a:xfrm>
              <a:off x="2420" y="2463"/>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16" name="Freeform 1207"/>
            <p:cNvSpPr>
              <a:spLocks noEditPoints="1"/>
            </p:cNvSpPr>
            <p:nvPr/>
          </p:nvSpPr>
          <p:spPr bwMode="auto">
            <a:xfrm>
              <a:off x="2420"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17" name="Freeform 1208"/>
            <p:cNvSpPr>
              <a:spLocks noEditPoints="1"/>
            </p:cNvSpPr>
            <p:nvPr/>
          </p:nvSpPr>
          <p:spPr bwMode="auto">
            <a:xfrm>
              <a:off x="2420"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18" name="Freeform 1209"/>
            <p:cNvSpPr>
              <a:spLocks noEditPoints="1"/>
            </p:cNvSpPr>
            <p:nvPr/>
          </p:nvSpPr>
          <p:spPr bwMode="auto">
            <a:xfrm>
              <a:off x="2420"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19" name="Freeform 1210"/>
            <p:cNvSpPr>
              <a:spLocks noEditPoints="1"/>
            </p:cNvSpPr>
            <p:nvPr/>
          </p:nvSpPr>
          <p:spPr bwMode="auto">
            <a:xfrm>
              <a:off x="2420"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20" name="Freeform 1211"/>
            <p:cNvSpPr>
              <a:spLocks noEditPoints="1"/>
            </p:cNvSpPr>
            <p:nvPr/>
          </p:nvSpPr>
          <p:spPr bwMode="auto">
            <a:xfrm>
              <a:off x="2420"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21" name="Freeform 1212"/>
            <p:cNvSpPr>
              <a:spLocks noEditPoints="1"/>
            </p:cNvSpPr>
            <p:nvPr/>
          </p:nvSpPr>
          <p:spPr bwMode="auto">
            <a:xfrm>
              <a:off x="2420"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22" name="Freeform 1213"/>
            <p:cNvSpPr>
              <a:spLocks noEditPoints="1"/>
            </p:cNvSpPr>
            <p:nvPr/>
          </p:nvSpPr>
          <p:spPr bwMode="auto">
            <a:xfrm>
              <a:off x="2420"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23" name="Freeform 1214"/>
            <p:cNvSpPr>
              <a:spLocks noEditPoints="1"/>
            </p:cNvSpPr>
            <p:nvPr/>
          </p:nvSpPr>
          <p:spPr bwMode="auto">
            <a:xfrm>
              <a:off x="2420"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24" name="Freeform 1215"/>
            <p:cNvSpPr>
              <a:spLocks noEditPoints="1"/>
            </p:cNvSpPr>
            <p:nvPr/>
          </p:nvSpPr>
          <p:spPr bwMode="auto">
            <a:xfrm>
              <a:off x="2420"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25" name="Freeform 1216"/>
            <p:cNvSpPr>
              <a:spLocks noEditPoints="1"/>
            </p:cNvSpPr>
            <p:nvPr/>
          </p:nvSpPr>
          <p:spPr bwMode="auto">
            <a:xfrm>
              <a:off x="2420"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26" name="Freeform 1217"/>
            <p:cNvSpPr>
              <a:spLocks noEditPoints="1"/>
            </p:cNvSpPr>
            <p:nvPr/>
          </p:nvSpPr>
          <p:spPr bwMode="auto">
            <a:xfrm>
              <a:off x="2420"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27" name="Freeform 1218"/>
            <p:cNvSpPr>
              <a:spLocks noEditPoints="1"/>
            </p:cNvSpPr>
            <p:nvPr/>
          </p:nvSpPr>
          <p:spPr bwMode="auto">
            <a:xfrm>
              <a:off x="2420"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828" name="Freeform 1219"/>
            <p:cNvSpPr>
              <a:spLocks noEditPoints="1"/>
            </p:cNvSpPr>
            <p:nvPr/>
          </p:nvSpPr>
          <p:spPr bwMode="auto">
            <a:xfrm>
              <a:off x="2420"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pSp>
      <p:grpSp>
        <p:nvGrpSpPr>
          <p:cNvPr id="31764" name="Group 1220"/>
          <p:cNvGrpSpPr/>
          <p:nvPr/>
        </p:nvGrpSpPr>
        <p:grpSpPr bwMode="auto">
          <a:xfrm>
            <a:off x="4841875" y="2284413"/>
            <a:ext cx="115888" cy="20637"/>
            <a:chOff x="3050" y="1967"/>
            <a:chExt cx="73" cy="13"/>
          </a:xfrm>
        </p:grpSpPr>
        <p:sp>
          <p:nvSpPr>
            <p:cNvPr id="32429" name="Freeform 1221"/>
            <p:cNvSpPr>
              <a:spLocks noEditPoints="1"/>
            </p:cNvSpPr>
            <p:nvPr/>
          </p:nvSpPr>
          <p:spPr bwMode="auto">
            <a:xfrm>
              <a:off x="305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30" name="Freeform 1222"/>
            <p:cNvSpPr>
              <a:spLocks noEditPoints="1"/>
            </p:cNvSpPr>
            <p:nvPr/>
          </p:nvSpPr>
          <p:spPr bwMode="auto">
            <a:xfrm>
              <a:off x="305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31" name="Freeform 1223"/>
            <p:cNvSpPr>
              <a:spLocks noEditPoints="1"/>
            </p:cNvSpPr>
            <p:nvPr/>
          </p:nvSpPr>
          <p:spPr bwMode="auto">
            <a:xfrm>
              <a:off x="305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32" name="Freeform 1224"/>
            <p:cNvSpPr>
              <a:spLocks noEditPoints="1"/>
            </p:cNvSpPr>
            <p:nvPr/>
          </p:nvSpPr>
          <p:spPr bwMode="auto">
            <a:xfrm>
              <a:off x="305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33" name="Freeform 1225"/>
            <p:cNvSpPr>
              <a:spLocks noEditPoints="1"/>
            </p:cNvSpPr>
            <p:nvPr/>
          </p:nvSpPr>
          <p:spPr bwMode="auto">
            <a:xfrm>
              <a:off x="305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34" name="Freeform 1226"/>
            <p:cNvSpPr/>
            <p:nvPr/>
          </p:nvSpPr>
          <p:spPr bwMode="auto">
            <a:xfrm>
              <a:off x="3050" y="1979"/>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35" name="Freeform 1227"/>
            <p:cNvSpPr/>
            <p:nvPr/>
          </p:nvSpPr>
          <p:spPr bwMode="auto">
            <a:xfrm>
              <a:off x="3050" y="1979"/>
              <a:ext cx="12" cy="1"/>
            </a:xfrm>
            <a:custGeom>
              <a:avLst/>
              <a:gdLst>
                <a:gd name="T0" fmla="*/ 12 w 12"/>
                <a:gd name="T1" fmla="*/ 0 h 1"/>
                <a:gd name="T2" fmla="*/ 12 w 12"/>
                <a:gd name="T3" fmla="*/ 0 h 1"/>
                <a:gd name="T4" fmla="*/ 12 w 12"/>
                <a:gd name="T5" fmla="*/ 0 h 1"/>
                <a:gd name="T6" fmla="*/ 12 w 12"/>
                <a:gd name="T7" fmla="*/ 0 h 1"/>
                <a:gd name="T8" fmla="*/ 0 w 12"/>
                <a:gd name="T9" fmla="*/ 0 h 1"/>
                <a:gd name="T10" fmla="*/ 0 w 12"/>
                <a:gd name="T11" fmla="*/ 0 h 1"/>
                <a:gd name="T12" fmla="*/ 0 w 12"/>
                <a:gd name="T13" fmla="*/ 0 h 1"/>
                <a:gd name="T14" fmla="*/ 0 w 12"/>
                <a:gd name="T15" fmla="*/ 0 h 1"/>
                <a:gd name="T16" fmla="*/ 12 w 12"/>
                <a:gd name="T17" fmla="*/ 0 h 1"/>
                <a:gd name="T18" fmla="*/ 12 w 12"/>
                <a:gd name="T19" fmla="*/ 0 h 1"/>
                <a:gd name="T20" fmla="*/ 12 w 12"/>
                <a:gd name="T21" fmla="*/ 0 h 1"/>
                <a:gd name="T22" fmla="*/ 12 w 12"/>
                <a:gd name="T23" fmla="*/ 0 h 1"/>
                <a:gd name="T24" fmla="*/ 12 w 12"/>
                <a:gd name="T25" fmla="*/ 0 h 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 h="1">
                  <a:moveTo>
                    <a:pt x="12" y="0"/>
                  </a:moveTo>
                  <a:lnTo>
                    <a:pt x="12" y="0"/>
                  </a:lnTo>
                  <a:lnTo>
                    <a:pt x="0"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36" name="Rectangle 1228"/>
            <p:cNvSpPr>
              <a:spLocks noChangeArrowheads="1"/>
            </p:cNvSpPr>
            <p:nvPr/>
          </p:nvSpPr>
          <p:spPr bwMode="auto">
            <a:xfrm>
              <a:off x="3062" y="1979"/>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2437" name="Freeform 1229"/>
            <p:cNvSpPr>
              <a:spLocks noEditPoints="1"/>
            </p:cNvSpPr>
            <p:nvPr/>
          </p:nvSpPr>
          <p:spPr bwMode="auto">
            <a:xfrm>
              <a:off x="3062"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38" name="Freeform 1230"/>
            <p:cNvSpPr>
              <a:spLocks noEditPoints="1"/>
            </p:cNvSpPr>
            <p:nvPr/>
          </p:nvSpPr>
          <p:spPr bwMode="auto">
            <a:xfrm>
              <a:off x="3050" y="1979"/>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39" name="Freeform 1231"/>
            <p:cNvSpPr>
              <a:spLocks noEditPoints="1"/>
            </p:cNvSpPr>
            <p:nvPr/>
          </p:nvSpPr>
          <p:spPr bwMode="auto">
            <a:xfrm>
              <a:off x="305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40" name="Freeform 1232"/>
            <p:cNvSpPr>
              <a:spLocks noEditPoints="1"/>
            </p:cNvSpPr>
            <p:nvPr/>
          </p:nvSpPr>
          <p:spPr bwMode="auto">
            <a:xfrm>
              <a:off x="305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41" name="Freeform 1233"/>
            <p:cNvSpPr>
              <a:spLocks noEditPoints="1"/>
            </p:cNvSpPr>
            <p:nvPr/>
          </p:nvSpPr>
          <p:spPr bwMode="auto">
            <a:xfrm>
              <a:off x="305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42" name="Freeform 1234"/>
            <p:cNvSpPr>
              <a:spLocks noEditPoints="1"/>
            </p:cNvSpPr>
            <p:nvPr/>
          </p:nvSpPr>
          <p:spPr bwMode="auto">
            <a:xfrm>
              <a:off x="3050" y="1979"/>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43" name="Freeform 1235"/>
            <p:cNvSpPr>
              <a:spLocks noEditPoints="1"/>
            </p:cNvSpPr>
            <p:nvPr/>
          </p:nvSpPr>
          <p:spPr bwMode="auto">
            <a:xfrm>
              <a:off x="3062"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44" name="Freeform 1236"/>
            <p:cNvSpPr>
              <a:spLocks noEditPoints="1"/>
            </p:cNvSpPr>
            <p:nvPr/>
          </p:nvSpPr>
          <p:spPr bwMode="auto">
            <a:xfrm>
              <a:off x="3062"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45" name="Freeform 1237"/>
            <p:cNvSpPr>
              <a:spLocks noEditPoints="1"/>
            </p:cNvSpPr>
            <p:nvPr/>
          </p:nvSpPr>
          <p:spPr bwMode="auto">
            <a:xfrm>
              <a:off x="3062"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46" name="Freeform 1238"/>
            <p:cNvSpPr/>
            <p:nvPr/>
          </p:nvSpPr>
          <p:spPr bwMode="auto">
            <a:xfrm>
              <a:off x="3062" y="1979"/>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47" name="Freeform 1239"/>
            <p:cNvSpPr/>
            <p:nvPr/>
          </p:nvSpPr>
          <p:spPr bwMode="auto">
            <a:xfrm>
              <a:off x="3050" y="1967"/>
              <a:ext cx="12" cy="12"/>
            </a:xfrm>
            <a:custGeom>
              <a:avLst/>
              <a:gdLst>
                <a:gd name="T0" fmla="*/ 0 w 12"/>
                <a:gd name="T1" fmla="*/ 0 h 12"/>
                <a:gd name="T2" fmla="*/ 0 w 12"/>
                <a:gd name="T3" fmla="*/ 0 h 12"/>
                <a:gd name="T4" fmla="*/ 0 w 12"/>
                <a:gd name="T5" fmla="*/ 0 h 12"/>
                <a:gd name="T6" fmla="*/ 0 w 12"/>
                <a:gd name="T7" fmla="*/ 0 h 12"/>
                <a:gd name="T8" fmla="*/ 12 w 12"/>
                <a:gd name="T9" fmla="*/ 0 h 12"/>
                <a:gd name="T10" fmla="*/ 12 w 12"/>
                <a:gd name="T11" fmla="*/ 0 h 12"/>
                <a:gd name="T12" fmla="*/ 12 w 12"/>
                <a:gd name="T13" fmla="*/ 0 h 12"/>
                <a:gd name="T14" fmla="*/ 12 w 12"/>
                <a:gd name="T15" fmla="*/ 0 h 12"/>
                <a:gd name="T16" fmla="*/ 12 w 12"/>
                <a:gd name="T17" fmla="*/ 12 h 12"/>
                <a:gd name="T18" fmla="*/ 12 w 12"/>
                <a:gd name="T19" fmla="*/ 12 h 12"/>
                <a:gd name="T20" fmla="*/ 12 w 12"/>
                <a:gd name="T21" fmla="*/ 0 h 12"/>
                <a:gd name="T22" fmla="*/ 12 w 12"/>
                <a:gd name="T23" fmla="*/ 0 h 12"/>
                <a:gd name="T24" fmla="*/ 12 w 12"/>
                <a:gd name="T25" fmla="*/ 0 h 12"/>
                <a:gd name="T26" fmla="*/ 12 w 12"/>
                <a:gd name="T27" fmla="*/ 0 h 12"/>
                <a:gd name="T28" fmla="*/ 12 w 12"/>
                <a:gd name="T29" fmla="*/ 0 h 12"/>
                <a:gd name="T30" fmla="*/ 0 w 12"/>
                <a:gd name="T31" fmla="*/ 0 h 12"/>
                <a:gd name="T32" fmla="*/ 0 w 12"/>
                <a:gd name="T33" fmla="*/ 0 h 12"/>
                <a:gd name="T34" fmla="*/ 0 w 12"/>
                <a:gd name="T35" fmla="*/ 0 h 12"/>
                <a:gd name="T36" fmla="*/ 0 w 12"/>
                <a:gd name="T37" fmla="*/ 0 h 12"/>
                <a:gd name="T38" fmla="*/ 0 w 12"/>
                <a:gd name="T39" fmla="*/ 0 h 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 h="12">
                  <a:moveTo>
                    <a:pt x="0" y="0"/>
                  </a:moveTo>
                  <a:lnTo>
                    <a:pt x="0" y="0"/>
                  </a:lnTo>
                  <a:lnTo>
                    <a:pt x="12" y="0"/>
                  </a:lnTo>
                  <a:lnTo>
                    <a:pt x="12" y="12"/>
                  </a:lnTo>
                  <a:lnTo>
                    <a:pt x="1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48" name="Rectangle 1240"/>
            <p:cNvSpPr>
              <a:spLocks noChangeArrowheads="1"/>
            </p:cNvSpPr>
            <p:nvPr/>
          </p:nvSpPr>
          <p:spPr bwMode="auto">
            <a:xfrm>
              <a:off x="3050" y="1967"/>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2449" name="Freeform 1241"/>
            <p:cNvSpPr>
              <a:spLocks noEditPoints="1"/>
            </p:cNvSpPr>
            <p:nvPr/>
          </p:nvSpPr>
          <p:spPr bwMode="auto">
            <a:xfrm>
              <a:off x="305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50" name="Freeform 1242"/>
            <p:cNvSpPr>
              <a:spLocks noEditPoints="1"/>
            </p:cNvSpPr>
            <p:nvPr/>
          </p:nvSpPr>
          <p:spPr bwMode="auto">
            <a:xfrm>
              <a:off x="3050" y="1967"/>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51" name="Freeform 1243"/>
            <p:cNvSpPr>
              <a:spLocks noEditPoints="1"/>
            </p:cNvSpPr>
            <p:nvPr/>
          </p:nvSpPr>
          <p:spPr bwMode="auto">
            <a:xfrm>
              <a:off x="3062"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52" name="Freeform 1244"/>
            <p:cNvSpPr>
              <a:spLocks noEditPoints="1"/>
            </p:cNvSpPr>
            <p:nvPr/>
          </p:nvSpPr>
          <p:spPr bwMode="auto">
            <a:xfrm>
              <a:off x="3062"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53" name="Freeform 1245"/>
            <p:cNvSpPr>
              <a:spLocks noEditPoints="1"/>
            </p:cNvSpPr>
            <p:nvPr/>
          </p:nvSpPr>
          <p:spPr bwMode="auto">
            <a:xfrm>
              <a:off x="3062"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54" name="Freeform 1246"/>
            <p:cNvSpPr>
              <a:spLocks noEditPoints="1"/>
            </p:cNvSpPr>
            <p:nvPr/>
          </p:nvSpPr>
          <p:spPr bwMode="auto">
            <a:xfrm>
              <a:off x="3062" y="1967"/>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55" name="Freeform 1247"/>
            <p:cNvSpPr>
              <a:spLocks noEditPoints="1"/>
            </p:cNvSpPr>
            <p:nvPr/>
          </p:nvSpPr>
          <p:spPr bwMode="auto">
            <a:xfrm>
              <a:off x="3062"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56" name="Freeform 1248"/>
            <p:cNvSpPr>
              <a:spLocks noEditPoints="1"/>
            </p:cNvSpPr>
            <p:nvPr/>
          </p:nvSpPr>
          <p:spPr bwMode="auto">
            <a:xfrm>
              <a:off x="3062" y="1967"/>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57" name="Freeform 1249"/>
            <p:cNvSpPr>
              <a:spLocks noEditPoints="1"/>
            </p:cNvSpPr>
            <p:nvPr/>
          </p:nvSpPr>
          <p:spPr bwMode="auto">
            <a:xfrm>
              <a:off x="3062"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58" name="Freeform 1250"/>
            <p:cNvSpPr>
              <a:spLocks noEditPoints="1"/>
            </p:cNvSpPr>
            <p:nvPr/>
          </p:nvSpPr>
          <p:spPr bwMode="auto">
            <a:xfrm>
              <a:off x="3062"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59" name="Freeform 1251"/>
            <p:cNvSpPr>
              <a:spLocks noEditPoints="1"/>
            </p:cNvSpPr>
            <p:nvPr/>
          </p:nvSpPr>
          <p:spPr bwMode="auto">
            <a:xfrm>
              <a:off x="3062"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60" name="Freeform 1252"/>
            <p:cNvSpPr>
              <a:spLocks noEditPoints="1"/>
            </p:cNvSpPr>
            <p:nvPr/>
          </p:nvSpPr>
          <p:spPr bwMode="auto">
            <a:xfrm>
              <a:off x="3062"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61" name="Freeform 1253"/>
            <p:cNvSpPr>
              <a:spLocks noEditPoints="1"/>
            </p:cNvSpPr>
            <p:nvPr/>
          </p:nvSpPr>
          <p:spPr bwMode="auto">
            <a:xfrm>
              <a:off x="3050" y="1967"/>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62" name="Freeform 1254"/>
            <p:cNvSpPr>
              <a:spLocks noEditPoints="1"/>
            </p:cNvSpPr>
            <p:nvPr/>
          </p:nvSpPr>
          <p:spPr bwMode="auto">
            <a:xfrm>
              <a:off x="305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63" name="Freeform 1255"/>
            <p:cNvSpPr>
              <a:spLocks noEditPoints="1"/>
            </p:cNvSpPr>
            <p:nvPr/>
          </p:nvSpPr>
          <p:spPr bwMode="auto">
            <a:xfrm>
              <a:off x="305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64" name="Freeform 1256"/>
            <p:cNvSpPr>
              <a:spLocks noEditPoints="1"/>
            </p:cNvSpPr>
            <p:nvPr/>
          </p:nvSpPr>
          <p:spPr bwMode="auto">
            <a:xfrm>
              <a:off x="305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65" name="Freeform 1257"/>
            <p:cNvSpPr/>
            <p:nvPr/>
          </p:nvSpPr>
          <p:spPr bwMode="auto">
            <a:xfrm>
              <a:off x="3050" y="1967"/>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66" name="Freeform 1258"/>
            <p:cNvSpPr/>
            <p:nvPr/>
          </p:nvSpPr>
          <p:spPr bwMode="auto">
            <a:xfrm>
              <a:off x="3050" y="1967"/>
              <a:ext cx="1" cy="12"/>
            </a:xfrm>
            <a:custGeom>
              <a:avLst/>
              <a:gdLst>
                <a:gd name="T0" fmla="*/ 0 w 1"/>
                <a:gd name="T1" fmla="*/ 12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w 1"/>
                <a:gd name="T15" fmla="*/ 0 h 12"/>
                <a:gd name="T16" fmla="*/ 0 w 1"/>
                <a:gd name="T17" fmla="*/ 0 h 12"/>
                <a:gd name="T18" fmla="*/ 0 w 1"/>
                <a:gd name="T19" fmla="*/ 0 h 12"/>
                <a:gd name="T20" fmla="*/ 0 w 1"/>
                <a:gd name="T21" fmla="*/ 0 h 12"/>
                <a:gd name="T22" fmla="*/ 0 w 1"/>
                <a:gd name="T23" fmla="*/ 0 h 12"/>
                <a:gd name="T24" fmla="*/ 0 w 1"/>
                <a:gd name="T25" fmla="*/ 0 h 12"/>
                <a:gd name="T26" fmla="*/ 0 w 1"/>
                <a:gd name="T27" fmla="*/ 0 h 12"/>
                <a:gd name="T28" fmla="*/ 0 w 1"/>
                <a:gd name="T29" fmla="*/ 0 h 12"/>
                <a:gd name="T30" fmla="*/ 0 w 1"/>
                <a:gd name="T31" fmla="*/ 0 h 12"/>
                <a:gd name="T32" fmla="*/ 0 w 1"/>
                <a:gd name="T33" fmla="*/ 0 h 12"/>
                <a:gd name="T34" fmla="*/ 0 w 1"/>
                <a:gd name="T35" fmla="*/ 12 h 12"/>
                <a:gd name="T36" fmla="*/ 0 w 1"/>
                <a:gd name="T37" fmla="*/ 12 h 12"/>
                <a:gd name="T38" fmla="*/ 0 w 1"/>
                <a:gd name="T39" fmla="*/ 12 h 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 h="12">
                  <a:moveTo>
                    <a:pt x="0" y="12"/>
                  </a:moveTo>
                  <a:lnTo>
                    <a:pt x="0" y="12"/>
                  </a:ln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67" name="Freeform 1259"/>
            <p:cNvSpPr/>
            <p:nvPr/>
          </p:nvSpPr>
          <p:spPr bwMode="auto">
            <a:xfrm>
              <a:off x="3050" y="1967"/>
              <a:ext cx="1" cy="12"/>
            </a:xfrm>
            <a:custGeom>
              <a:avLst/>
              <a:gdLst>
                <a:gd name="T0" fmla="*/ 0 w 1"/>
                <a:gd name="T1" fmla="*/ 12 h 12"/>
                <a:gd name="T2" fmla="*/ 0 w 1"/>
                <a:gd name="T3" fmla="*/ 0 h 12"/>
                <a:gd name="T4" fmla="*/ 0 w 1"/>
                <a:gd name="T5" fmla="*/ 12 h 12"/>
                <a:gd name="T6" fmla="*/ 0 w 1"/>
                <a:gd name="T7" fmla="*/ 12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12">
                  <a:moveTo>
                    <a:pt x="0" y="12"/>
                  </a:move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68" name="Freeform 1260"/>
            <p:cNvSpPr>
              <a:spLocks noEditPoints="1"/>
            </p:cNvSpPr>
            <p:nvPr/>
          </p:nvSpPr>
          <p:spPr bwMode="auto">
            <a:xfrm>
              <a:off x="305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69" name="Freeform 1261"/>
            <p:cNvSpPr>
              <a:spLocks noEditPoints="1"/>
            </p:cNvSpPr>
            <p:nvPr/>
          </p:nvSpPr>
          <p:spPr bwMode="auto">
            <a:xfrm>
              <a:off x="305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70" name="Freeform 1262"/>
            <p:cNvSpPr>
              <a:spLocks noEditPoints="1"/>
            </p:cNvSpPr>
            <p:nvPr/>
          </p:nvSpPr>
          <p:spPr bwMode="auto">
            <a:xfrm>
              <a:off x="305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71" name="Freeform 1263"/>
            <p:cNvSpPr>
              <a:spLocks noEditPoints="1"/>
            </p:cNvSpPr>
            <p:nvPr/>
          </p:nvSpPr>
          <p:spPr bwMode="auto">
            <a:xfrm>
              <a:off x="305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72" name="Freeform 1264"/>
            <p:cNvSpPr>
              <a:spLocks noEditPoints="1"/>
            </p:cNvSpPr>
            <p:nvPr/>
          </p:nvSpPr>
          <p:spPr bwMode="auto">
            <a:xfrm>
              <a:off x="305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73" name="Freeform 1265"/>
            <p:cNvSpPr>
              <a:spLocks noEditPoints="1"/>
            </p:cNvSpPr>
            <p:nvPr/>
          </p:nvSpPr>
          <p:spPr bwMode="auto">
            <a:xfrm>
              <a:off x="305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74" name="Freeform 1266"/>
            <p:cNvSpPr>
              <a:spLocks noEditPoints="1"/>
            </p:cNvSpPr>
            <p:nvPr/>
          </p:nvSpPr>
          <p:spPr bwMode="auto">
            <a:xfrm>
              <a:off x="305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75" name="Freeform 1267"/>
            <p:cNvSpPr>
              <a:spLocks noEditPoints="1"/>
            </p:cNvSpPr>
            <p:nvPr/>
          </p:nvSpPr>
          <p:spPr bwMode="auto">
            <a:xfrm>
              <a:off x="305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76" name="Freeform 1268"/>
            <p:cNvSpPr>
              <a:spLocks noEditPoints="1"/>
            </p:cNvSpPr>
            <p:nvPr/>
          </p:nvSpPr>
          <p:spPr bwMode="auto">
            <a:xfrm>
              <a:off x="305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77" name="Freeform 1269"/>
            <p:cNvSpPr>
              <a:spLocks noEditPoints="1"/>
            </p:cNvSpPr>
            <p:nvPr/>
          </p:nvSpPr>
          <p:spPr bwMode="auto">
            <a:xfrm>
              <a:off x="305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78" name="Freeform 1270"/>
            <p:cNvSpPr>
              <a:spLocks noEditPoints="1"/>
            </p:cNvSpPr>
            <p:nvPr/>
          </p:nvSpPr>
          <p:spPr bwMode="auto">
            <a:xfrm>
              <a:off x="305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79" name="Freeform 1271"/>
            <p:cNvSpPr>
              <a:spLocks noEditPoints="1"/>
            </p:cNvSpPr>
            <p:nvPr/>
          </p:nvSpPr>
          <p:spPr bwMode="auto">
            <a:xfrm>
              <a:off x="305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80" name="Freeform 1272"/>
            <p:cNvSpPr>
              <a:spLocks noEditPoints="1"/>
            </p:cNvSpPr>
            <p:nvPr/>
          </p:nvSpPr>
          <p:spPr bwMode="auto">
            <a:xfrm>
              <a:off x="305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81" name="Freeform 1273"/>
            <p:cNvSpPr>
              <a:spLocks noEditPoints="1"/>
            </p:cNvSpPr>
            <p:nvPr/>
          </p:nvSpPr>
          <p:spPr bwMode="auto">
            <a:xfrm>
              <a:off x="305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82" name="Freeform 1274"/>
            <p:cNvSpPr>
              <a:spLocks noEditPoints="1"/>
            </p:cNvSpPr>
            <p:nvPr/>
          </p:nvSpPr>
          <p:spPr bwMode="auto">
            <a:xfrm>
              <a:off x="3050" y="1967"/>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83" name="Freeform 1275"/>
            <p:cNvSpPr>
              <a:spLocks noEditPoints="1"/>
            </p:cNvSpPr>
            <p:nvPr/>
          </p:nvSpPr>
          <p:spPr bwMode="auto">
            <a:xfrm>
              <a:off x="305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84" name="Freeform 1276"/>
            <p:cNvSpPr/>
            <p:nvPr/>
          </p:nvSpPr>
          <p:spPr bwMode="auto">
            <a:xfrm>
              <a:off x="3050" y="1979"/>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85" name="Freeform 1277"/>
            <p:cNvSpPr/>
            <p:nvPr/>
          </p:nvSpPr>
          <p:spPr bwMode="auto">
            <a:xfrm>
              <a:off x="305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w 1"/>
                <a:gd name="T21" fmla="*/ 0 h 1"/>
                <a:gd name="T22" fmla="*/ 0 w 1"/>
                <a:gd name="T23" fmla="*/ 0 h 1"/>
                <a:gd name="T24" fmla="*/ 0 w 1"/>
                <a:gd name="T25" fmla="*/ 0 h 1"/>
                <a:gd name="T26" fmla="*/ 0 w 1"/>
                <a:gd name="T27" fmla="*/ 0 h 1"/>
                <a:gd name="T28" fmla="*/ 0 w 1"/>
                <a:gd name="T29" fmla="*/ 0 h 1"/>
                <a:gd name="T30" fmla="*/ 0 w 1"/>
                <a:gd name="T31" fmla="*/ 0 h 1"/>
                <a:gd name="T32" fmla="*/ 0 w 1"/>
                <a:gd name="T33" fmla="*/ 0 h 1"/>
                <a:gd name="T34" fmla="*/ 0 w 1"/>
                <a:gd name="T35" fmla="*/ 0 h 1"/>
                <a:gd name="T36" fmla="*/ 0 w 1"/>
                <a:gd name="T37" fmla="*/ 0 h 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86" name="Rectangle 1278"/>
            <p:cNvSpPr>
              <a:spLocks noChangeArrowheads="1"/>
            </p:cNvSpPr>
            <p:nvPr/>
          </p:nvSpPr>
          <p:spPr bwMode="auto">
            <a:xfrm>
              <a:off x="3050" y="1979"/>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2487" name="Freeform 1279"/>
            <p:cNvSpPr>
              <a:spLocks noEditPoints="1"/>
            </p:cNvSpPr>
            <p:nvPr/>
          </p:nvSpPr>
          <p:spPr bwMode="auto">
            <a:xfrm>
              <a:off x="305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88" name="Freeform 1280"/>
            <p:cNvSpPr>
              <a:spLocks noEditPoints="1"/>
            </p:cNvSpPr>
            <p:nvPr/>
          </p:nvSpPr>
          <p:spPr bwMode="auto">
            <a:xfrm>
              <a:off x="305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89" name="Freeform 1281"/>
            <p:cNvSpPr>
              <a:spLocks noEditPoints="1"/>
            </p:cNvSpPr>
            <p:nvPr/>
          </p:nvSpPr>
          <p:spPr bwMode="auto">
            <a:xfrm>
              <a:off x="305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90" name="Freeform 1282"/>
            <p:cNvSpPr>
              <a:spLocks noEditPoints="1"/>
            </p:cNvSpPr>
            <p:nvPr/>
          </p:nvSpPr>
          <p:spPr bwMode="auto">
            <a:xfrm>
              <a:off x="305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91" name="Freeform 1283"/>
            <p:cNvSpPr>
              <a:spLocks noEditPoints="1"/>
            </p:cNvSpPr>
            <p:nvPr/>
          </p:nvSpPr>
          <p:spPr bwMode="auto">
            <a:xfrm>
              <a:off x="305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92" name="Freeform 1284"/>
            <p:cNvSpPr>
              <a:spLocks noEditPoints="1"/>
            </p:cNvSpPr>
            <p:nvPr/>
          </p:nvSpPr>
          <p:spPr bwMode="auto">
            <a:xfrm>
              <a:off x="305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93" name="Freeform 1285"/>
            <p:cNvSpPr>
              <a:spLocks noEditPoints="1"/>
            </p:cNvSpPr>
            <p:nvPr/>
          </p:nvSpPr>
          <p:spPr bwMode="auto">
            <a:xfrm>
              <a:off x="305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94" name="Freeform 1286"/>
            <p:cNvSpPr>
              <a:spLocks noEditPoints="1"/>
            </p:cNvSpPr>
            <p:nvPr/>
          </p:nvSpPr>
          <p:spPr bwMode="auto">
            <a:xfrm>
              <a:off x="305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95" name="Freeform 1287"/>
            <p:cNvSpPr>
              <a:spLocks noEditPoints="1"/>
            </p:cNvSpPr>
            <p:nvPr/>
          </p:nvSpPr>
          <p:spPr bwMode="auto">
            <a:xfrm>
              <a:off x="305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96" name="Freeform 1288"/>
            <p:cNvSpPr>
              <a:spLocks noEditPoints="1"/>
            </p:cNvSpPr>
            <p:nvPr/>
          </p:nvSpPr>
          <p:spPr bwMode="auto">
            <a:xfrm>
              <a:off x="305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97" name="Freeform 1289"/>
            <p:cNvSpPr>
              <a:spLocks noEditPoints="1"/>
            </p:cNvSpPr>
            <p:nvPr/>
          </p:nvSpPr>
          <p:spPr bwMode="auto">
            <a:xfrm>
              <a:off x="305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98" name="Freeform 1290"/>
            <p:cNvSpPr>
              <a:spLocks noEditPoints="1"/>
            </p:cNvSpPr>
            <p:nvPr/>
          </p:nvSpPr>
          <p:spPr bwMode="auto">
            <a:xfrm>
              <a:off x="305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99" name="Freeform 1291"/>
            <p:cNvSpPr>
              <a:spLocks noEditPoints="1"/>
            </p:cNvSpPr>
            <p:nvPr/>
          </p:nvSpPr>
          <p:spPr bwMode="auto">
            <a:xfrm>
              <a:off x="305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00" name="Freeform 1292"/>
            <p:cNvSpPr>
              <a:spLocks noEditPoints="1"/>
            </p:cNvSpPr>
            <p:nvPr/>
          </p:nvSpPr>
          <p:spPr bwMode="auto">
            <a:xfrm>
              <a:off x="305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01" name="Freeform 1293"/>
            <p:cNvSpPr>
              <a:spLocks noEditPoints="1"/>
            </p:cNvSpPr>
            <p:nvPr/>
          </p:nvSpPr>
          <p:spPr bwMode="auto">
            <a:xfrm>
              <a:off x="305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02" name="Freeform 1294"/>
            <p:cNvSpPr/>
            <p:nvPr/>
          </p:nvSpPr>
          <p:spPr bwMode="auto">
            <a:xfrm>
              <a:off x="3050" y="1979"/>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03" name="Freeform 1295"/>
            <p:cNvSpPr/>
            <p:nvPr/>
          </p:nvSpPr>
          <p:spPr bwMode="auto">
            <a:xfrm>
              <a:off x="3074" y="1967"/>
              <a:ext cx="12" cy="12"/>
            </a:xfrm>
            <a:custGeom>
              <a:avLst/>
              <a:gdLst>
                <a:gd name="T0" fmla="*/ 12 w 12"/>
                <a:gd name="T1" fmla="*/ 12 h 12"/>
                <a:gd name="T2" fmla="*/ 12 w 12"/>
                <a:gd name="T3" fmla="*/ 12 h 12"/>
                <a:gd name="T4" fmla="*/ 12 w 12"/>
                <a:gd name="T5" fmla="*/ 12 h 12"/>
                <a:gd name="T6" fmla="*/ 12 w 12"/>
                <a:gd name="T7" fmla="*/ 12 h 12"/>
                <a:gd name="T8" fmla="*/ 12 w 12"/>
                <a:gd name="T9" fmla="*/ 12 h 12"/>
                <a:gd name="T10" fmla="*/ 12 w 12"/>
                <a:gd name="T11" fmla="*/ 12 h 12"/>
                <a:gd name="T12" fmla="*/ 12 w 12"/>
                <a:gd name="T13" fmla="*/ 12 h 12"/>
                <a:gd name="T14" fmla="*/ 12 w 12"/>
                <a:gd name="T15" fmla="*/ 12 h 12"/>
                <a:gd name="T16" fmla="*/ 12 w 12"/>
                <a:gd name="T17" fmla="*/ 0 h 12"/>
                <a:gd name="T18" fmla="*/ 12 w 12"/>
                <a:gd name="T19" fmla="*/ 0 h 12"/>
                <a:gd name="T20" fmla="*/ 12 w 12"/>
                <a:gd name="T21" fmla="*/ 0 h 12"/>
                <a:gd name="T22" fmla="*/ 12 w 12"/>
                <a:gd name="T23" fmla="*/ 0 h 12"/>
                <a:gd name="T24" fmla="*/ 12 w 12"/>
                <a:gd name="T25" fmla="*/ 0 h 12"/>
                <a:gd name="T26" fmla="*/ 12 w 12"/>
                <a:gd name="T27" fmla="*/ 0 h 12"/>
                <a:gd name="T28" fmla="*/ 12 w 12"/>
                <a:gd name="T29" fmla="*/ 0 h 12"/>
                <a:gd name="T30" fmla="*/ 12 w 12"/>
                <a:gd name="T31" fmla="*/ 0 h 12"/>
                <a:gd name="T32" fmla="*/ 12 w 12"/>
                <a:gd name="T33" fmla="*/ 0 h 12"/>
                <a:gd name="T34" fmla="*/ 12 w 12"/>
                <a:gd name="T35" fmla="*/ 0 h 12"/>
                <a:gd name="T36" fmla="*/ 0 w 12"/>
                <a:gd name="T37" fmla="*/ 0 h 12"/>
                <a:gd name="T38" fmla="*/ 0 w 12"/>
                <a:gd name="T39" fmla="*/ 0 h 12"/>
                <a:gd name="T40" fmla="*/ 0 w 12"/>
                <a:gd name="T41" fmla="*/ 0 h 12"/>
                <a:gd name="T42" fmla="*/ 0 w 12"/>
                <a:gd name="T43" fmla="*/ 0 h 12"/>
                <a:gd name="T44" fmla="*/ 0 w 12"/>
                <a:gd name="T45" fmla="*/ 12 h 12"/>
                <a:gd name="T46" fmla="*/ 0 w 12"/>
                <a:gd name="T47" fmla="*/ 12 h 12"/>
                <a:gd name="T48" fmla="*/ 0 w 12"/>
                <a:gd name="T49" fmla="*/ 12 h 12"/>
                <a:gd name="T50" fmla="*/ 12 w 12"/>
                <a:gd name="T51" fmla="*/ 12 h 12"/>
                <a:gd name="T52" fmla="*/ 12 w 12"/>
                <a:gd name="T53" fmla="*/ 12 h 12"/>
                <a:gd name="T54" fmla="*/ 12 w 12"/>
                <a:gd name="T55" fmla="*/ 12 h 1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2" h="12">
                  <a:moveTo>
                    <a:pt x="12" y="12"/>
                  </a:moveTo>
                  <a:lnTo>
                    <a:pt x="12" y="12"/>
                  </a:lnTo>
                  <a:lnTo>
                    <a:pt x="12" y="0"/>
                  </a:lnTo>
                  <a:lnTo>
                    <a:pt x="0" y="0"/>
                  </a:lnTo>
                  <a:lnTo>
                    <a:pt x="0" y="12"/>
                  </a:lnTo>
                  <a:lnTo>
                    <a:pt x="12" y="12"/>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04" name="Rectangle 1296"/>
            <p:cNvSpPr>
              <a:spLocks noChangeArrowheads="1"/>
            </p:cNvSpPr>
            <p:nvPr/>
          </p:nvSpPr>
          <p:spPr bwMode="auto">
            <a:xfrm>
              <a:off x="3086" y="1979"/>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2505" name="Freeform 1297"/>
            <p:cNvSpPr>
              <a:spLocks noEditPoints="1"/>
            </p:cNvSpPr>
            <p:nvPr/>
          </p:nvSpPr>
          <p:spPr bwMode="auto">
            <a:xfrm>
              <a:off x="3086"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06" name="Freeform 1298"/>
            <p:cNvSpPr>
              <a:spLocks noEditPoints="1"/>
            </p:cNvSpPr>
            <p:nvPr/>
          </p:nvSpPr>
          <p:spPr bwMode="auto">
            <a:xfrm>
              <a:off x="3086"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07" name="Freeform 1299"/>
            <p:cNvSpPr>
              <a:spLocks noEditPoints="1"/>
            </p:cNvSpPr>
            <p:nvPr/>
          </p:nvSpPr>
          <p:spPr bwMode="auto">
            <a:xfrm>
              <a:off x="3086"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08" name="Freeform 1300"/>
            <p:cNvSpPr>
              <a:spLocks noEditPoints="1"/>
            </p:cNvSpPr>
            <p:nvPr/>
          </p:nvSpPr>
          <p:spPr bwMode="auto">
            <a:xfrm>
              <a:off x="3086"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09" name="Freeform 1301"/>
            <p:cNvSpPr>
              <a:spLocks noEditPoints="1"/>
            </p:cNvSpPr>
            <p:nvPr/>
          </p:nvSpPr>
          <p:spPr bwMode="auto">
            <a:xfrm>
              <a:off x="3086"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10" name="Freeform 1302"/>
            <p:cNvSpPr>
              <a:spLocks noEditPoints="1"/>
            </p:cNvSpPr>
            <p:nvPr/>
          </p:nvSpPr>
          <p:spPr bwMode="auto">
            <a:xfrm>
              <a:off x="3086"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11" name="Freeform 1303"/>
            <p:cNvSpPr>
              <a:spLocks noEditPoints="1"/>
            </p:cNvSpPr>
            <p:nvPr/>
          </p:nvSpPr>
          <p:spPr bwMode="auto">
            <a:xfrm>
              <a:off x="3086" y="1967"/>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12" name="Freeform 1304"/>
            <p:cNvSpPr>
              <a:spLocks noEditPoints="1"/>
            </p:cNvSpPr>
            <p:nvPr/>
          </p:nvSpPr>
          <p:spPr bwMode="auto">
            <a:xfrm>
              <a:off x="3086"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13" name="Freeform 1305"/>
            <p:cNvSpPr>
              <a:spLocks noEditPoints="1"/>
            </p:cNvSpPr>
            <p:nvPr/>
          </p:nvSpPr>
          <p:spPr bwMode="auto">
            <a:xfrm>
              <a:off x="3086"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14" name="Freeform 1306"/>
            <p:cNvSpPr>
              <a:spLocks noEditPoints="1"/>
            </p:cNvSpPr>
            <p:nvPr/>
          </p:nvSpPr>
          <p:spPr bwMode="auto">
            <a:xfrm>
              <a:off x="3086"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15" name="Freeform 1307"/>
            <p:cNvSpPr>
              <a:spLocks noEditPoints="1"/>
            </p:cNvSpPr>
            <p:nvPr/>
          </p:nvSpPr>
          <p:spPr bwMode="auto">
            <a:xfrm>
              <a:off x="3086"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16" name="Freeform 1308"/>
            <p:cNvSpPr>
              <a:spLocks noEditPoints="1"/>
            </p:cNvSpPr>
            <p:nvPr/>
          </p:nvSpPr>
          <p:spPr bwMode="auto">
            <a:xfrm>
              <a:off x="3086"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17" name="Freeform 1309"/>
            <p:cNvSpPr>
              <a:spLocks noEditPoints="1"/>
            </p:cNvSpPr>
            <p:nvPr/>
          </p:nvSpPr>
          <p:spPr bwMode="auto">
            <a:xfrm>
              <a:off x="3086"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18" name="Freeform 1310"/>
            <p:cNvSpPr>
              <a:spLocks noEditPoints="1"/>
            </p:cNvSpPr>
            <p:nvPr/>
          </p:nvSpPr>
          <p:spPr bwMode="auto">
            <a:xfrm>
              <a:off x="3086"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19" name="Freeform 1311"/>
            <p:cNvSpPr>
              <a:spLocks noEditPoints="1"/>
            </p:cNvSpPr>
            <p:nvPr/>
          </p:nvSpPr>
          <p:spPr bwMode="auto">
            <a:xfrm>
              <a:off x="3086"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20" name="Freeform 1312"/>
            <p:cNvSpPr>
              <a:spLocks noEditPoints="1"/>
            </p:cNvSpPr>
            <p:nvPr/>
          </p:nvSpPr>
          <p:spPr bwMode="auto">
            <a:xfrm>
              <a:off x="3086"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21" name="Freeform 1313"/>
            <p:cNvSpPr>
              <a:spLocks noEditPoints="1"/>
            </p:cNvSpPr>
            <p:nvPr/>
          </p:nvSpPr>
          <p:spPr bwMode="auto">
            <a:xfrm>
              <a:off x="3074" y="1967"/>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22" name="Freeform 1314"/>
            <p:cNvSpPr>
              <a:spLocks noEditPoints="1"/>
            </p:cNvSpPr>
            <p:nvPr/>
          </p:nvSpPr>
          <p:spPr bwMode="auto">
            <a:xfrm>
              <a:off x="3074"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23" name="Freeform 1315"/>
            <p:cNvSpPr>
              <a:spLocks noEditPoints="1"/>
            </p:cNvSpPr>
            <p:nvPr/>
          </p:nvSpPr>
          <p:spPr bwMode="auto">
            <a:xfrm>
              <a:off x="3074"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24" name="Freeform 1316"/>
            <p:cNvSpPr>
              <a:spLocks noEditPoints="1"/>
            </p:cNvSpPr>
            <p:nvPr/>
          </p:nvSpPr>
          <p:spPr bwMode="auto">
            <a:xfrm>
              <a:off x="3074"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25" name="Freeform 1317"/>
            <p:cNvSpPr>
              <a:spLocks noEditPoints="1"/>
            </p:cNvSpPr>
            <p:nvPr/>
          </p:nvSpPr>
          <p:spPr bwMode="auto">
            <a:xfrm>
              <a:off x="3074" y="1967"/>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26" name="Freeform 1318"/>
            <p:cNvSpPr>
              <a:spLocks noEditPoints="1"/>
            </p:cNvSpPr>
            <p:nvPr/>
          </p:nvSpPr>
          <p:spPr bwMode="auto">
            <a:xfrm>
              <a:off x="3074"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27" name="Freeform 1319"/>
            <p:cNvSpPr>
              <a:spLocks noEditPoints="1"/>
            </p:cNvSpPr>
            <p:nvPr/>
          </p:nvSpPr>
          <p:spPr bwMode="auto">
            <a:xfrm>
              <a:off x="3074"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28" name="Freeform 1320"/>
            <p:cNvSpPr>
              <a:spLocks noEditPoints="1"/>
            </p:cNvSpPr>
            <p:nvPr/>
          </p:nvSpPr>
          <p:spPr bwMode="auto">
            <a:xfrm>
              <a:off x="3074" y="1979"/>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29" name="Freeform 1321"/>
            <p:cNvSpPr>
              <a:spLocks noEditPoints="1"/>
            </p:cNvSpPr>
            <p:nvPr/>
          </p:nvSpPr>
          <p:spPr bwMode="auto">
            <a:xfrm>
              <a:off x="3086"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30" name="Freeform 1322"/>
            <p:cNvSpPr/>
            <p:nvPr/>
          </p:nvSpPr>
          <p:spPr bwMode="auto">
            <a:xfrm>
              <a:off x="3086" y="1979"/>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31" name="Freeform 1323"/>
            <p:cNvSpPr/>
            <p:nvPr/>
          </p:nvSpPr>
          <p:spPr bwMode="auto">
            <a:xfrm>
              <a:off x="3086"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w 1"/>
                <a:gd name="T21" fmla="*/ 0 h 1"/>
                <a:gd name="T22" fmla="*/ 0 w 1"/>
                <a:gd name="T23" fmla="*/ 0 h 1"/>
                <a:gd name="T24" fmla="*/ 0 w 1"/>
                <a:gd name="T25" fmla="*/ 0 h 1"/>
                <a:gd name="T26" fmla="*/ 0 w 1"/>
                <a:gd name="T27" fmla="*/ 0 h 1"/>
                <a:gd name="T28" fmla="*/ 0 w 1"/>
                <a:gd name="T29" fmla="*/ 0 h 1"/>
                <a:gd name="T30" fmla="*/ 0 w 1"/>
                <a:gd name="T31" fmla="*/ 0 h 1"/>
                <a:gd name="T32" fmla="*/ 0 w 1"/>
                <a:gd name="T33" fmla="*/ 0 h 1"/>
                <a:gd name="T34" fmla="*/ 0 w 1"/>
                <a:gd name="T35" fmla="*/ 0 h 1"/>
                <a:gd name="T36" fmla="*/ 0 w 1"/>
                <a:gd name="T37" fmla="*/ 0 h 1"/>
                <a:gd name="T38" fmla="*/ 0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32" name="Rectangle 1324"/>
            <p:cNvSpPr>
              <a:spLocks noChangeArrowheads="1"/>
            </p:cNvSpPr>
            <p:nvPr/>
          </p:nvSpPr>
          <p:spPr bwMode="auto">
            <a:xfrm>
              <a:off x="3086" y="1979"/>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2533" name="Freeform 1325"/>
            <p:cNvSpPr>
              <a:spLocks noEditPoints="1"/>
            </p:cNvSpPr>
            <p:nvPr/>
          </p:nvSpPr>
          <p:spPr bwMode="auto">
            <a:xfrm>
              <a:off x="3086"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34" name="Freeform 1326"/>
            <p:cNvSpPr>
              <a:spLocks noEditPoints="1"/>
            </p:cNvSpPr>
            <p:nvPr/>
          </p:nvSpPr>
          <p:spPr bwMode="auto">
            <a:xfrm>
              <a:off x="3086"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35" name="Freeform 1327"/>
            <p:cNvSpPr>
              <a:spLocks noEditPoints="1"/>
            </p:cNvSpPr>
            <p:nvPr/>
          </p:nvSpPr>
          <p:spPr bwMode="auto">
            <a:xfrm>
              <a:off x="3086"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36" name="Freeform 1328"/>
            <p:cNvSpPr>
              <a:spLocks noEditPoints="1"/>
            </p:cNvSpPr>
            <p:nvPr/>
          </p:nvSpPr>
          <p:spPr bwMode="auto">
            <a:xfrm>
              <a:off x="3086"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37" name="Freeform 1329"/>
            <p:cNvSpPr>
              <a:spLocks noEditPoints="1"/>
            </p:cNvSpPr>
            <p:nvPr/>
          </p:nvSpPr>
          <p:spPr bwMode="auto">
            <a:xfrm>
              <a:off x="3086"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38" name="Freeform 1330"/>
            <p:cNvSpPr>
              <a:spLocks noEditPoints="1"/>
            </p:cNvSpPr>
            <p:nvPr/>
          </p:nvSpPr>
          <p:spPr bwMode="auto">
            <a:xfrm>
              <a:off x="3086"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39" name="Freeform 1331"/>
            <p:cNvSpPr>
              <a:spLocks noEditPoints="1"/>
            </p:cNvSpPr>
            <p:nvPr/>
          </p:nvSpPr>
          <p:spPr bwMode="auto">
            <a:xfrm>
              <a:off x="3086"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40" name="Freeform 1332"/>
            <p:cNvSpPr>
              <a:spLocks noEditPoints="1"/>
            </p:cNvSpPr>
            <p:nvPr/>
          </p:nvSpPr>
          <p:spPr bwMode="auto">
            <a:xfrm>
              <a:off x="3086"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41" name="Freeform 1333"/>
            <p:cNvSpPr>
              <a:spLocks noEditPoints="1"/>
            </p:cNvSpPr>
            <p:nvPr/>
          </p:nvSpPr>
          <p:spPr bwMode="auto">
            <a:xfrm>
              <a:off x="3086"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42" name="Freeform 1334"/>
            <p:cNvSpPr>
              <a:spLocks noEditPoints="1"/>
            </p:cNvSpPr>
            <p:nvPr/>
          </p:nvSpPr>
          <p:spPr bwMode="auto">
            <a:xfrm>
              <a:off x="3086"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43" name="Freeform 1335"/>
            <p:cNvSpPr>
              <a:spLocks noEditPoints="1"/>
            </p:cNvSpPr>
            <p:nvPr/>
          </p:nvSpPr>
          <p:spPr bwMode="auto">
            <a:xfrm>
              <a:off x="3086"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44" name="Freeform 1336"/>
            <p:cNvSpPr>
              <a:spLocks noEditPoints="1"/>
            </p:cNvSpPr>
            <p:nvPr/>
          </p:nvSpPr>
          <p:spPr bwMode="auto">
            <a:xfrm>
              <a:off x="3086"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45" name="Freeform 1337"/>
            <p:cNvSpPr>
              <a:spLocks noEditPoints="1"/>
            </p:cNvSpPr>
            <p:nvPr/>
          </p:nvSpPr>
          <p:spPr bwMode="auto">
            <a:xfrm>
              <a:off x="3086"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46" name="Freeform 1338"/>
            <p:cNvSpPr>
              <a:spLocks noEditPoints="1"/>
            </p:cNvSpPr>
            <p:nvPr/>
          </p:nvSpPr>
          <p:spPr bwMode="auto">
            <a:xfrm>
              <a:off x="3086"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47" name="Freeform 1339"/>
            <p:cNvSpPr>
              <a:spLocks noEditPoints="1"/>
            </p:cNvSpPr>
            <p:nvPr/>
          </p:nvSpPr>
          <p:spPr bwMode="auto">
            <a:xfrm>
              <a:off x="3086"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48" name="Freeform 1340"/>
            <p:cNvSpPr>
              <a:spLocks noEditPoints="1"/>
            </p:cNvSpPr>
            <p:nvPr/>
          </p:nvSpPr>
          <p:spPr bwMode="auto">
            <a:xfrm>
              <a:off x="3086"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49" name="Freeform 1341"/>
            <p:cNvSpPr/>
            <p:nvPr/>
          </p:nvSpPr>
          <p:spPr bwMode="auto">
            <a:xfrm>
              <a:off x="3086" y="1979"/>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50" name="Freeform 1342"/>
            <p:cNvSpPr/>
            <p:nvPr/>
          </p:nvSpPr>
          <p:spPr bwMode="auto">
            <a:xfrm>
              <a:off x="3086" y="1967"/>
              <a:ext cx="1" cy="12"/>
            </a:xfrm>
            <a:custGeom>
              <a:avLst/>
              <a:gdLst>
                <a:gd name="T0" fmla="*/ 0 w 1"/>
                <a:gd name="T1" fmla="*/ 0 h 12"/>
                <a:gd name="T2" fmla="*/ 0 w 1"/>
                <a:gd name="T3" fmla="*/ 0 h 12"/>
                <a:gd name="T4" fmla="*/ 0 w 1"/>
                <a:gd name="T5" fmla="*/ 0 h 12"/>
                <a:gd name="T6" fmla="*/ 0 w 1"/>
                <a:gd name="T7" fmla="*/ 0 h 12"/>
                <a:gd name="T8" fmla="*/ 0 w 1"/>
                <a:gd name="T9" fmla="*/ 0 h 12"/>
                <a:gd name="T10" fmla="*/ 0 w 1"/>
                <a:gd name="T11" fmla="*/ 0 h 12"/>
                <a:gd name="T12" fmla="*/ 0 w 1"/>
                <a:gd name="T13" fmla="*/ 0 h 12"/>
                <a:gd name="T14" fmla="*/ 0 w 1"/>
                <a:gd name="T15" fmla="*/ 0 h 12"/>
                <a:gd name="T16" fmla="*/ 0 w 1"/>
                <a:gd name="T17" fmla="*/ 12 h 12"/>
                <a:gd name="T18" fmla="*/ 0 w 1"/>
                <a:gd name="T19" fmla="*/ 12 h 12"/>
                <a:gd name="T20" fmla="*/ 0 w 1"/>
                <a:gd name="T21" fmla="*/ 0 h 12"/>
                <a:gd name="T22" fmla="*/ 0 w 1"/>
                <a:gd name="T23" fmla="*/ 0 h 12"/>
                <a:gd name="T24" fmla="*/ 0 w 1"/>
                <a:gd name="T25" fmla="*/ 0 h 12"/>
                <a:gd name="T26" fmla="*/ 0 w 1"/>
                <a:gd name="T27" fmla="*/ 0 h 12"/>
                <a:gd name="T28" fmla="*/ 0 w 1"/>
                <a:gd name="T29" fmla="*/ 0 h 12"/>
                <a:gd name="T30" fmla="*/ 0 w 1"/>
                <a:gd name="T31" fmla="*/ 0 h 12"/>
                <a:gd name="T32" fmla="*/ 0 w 1"/>
                <a:gd name="T33" fmla="*/ 0 h 12"/>
                <a:gd name="T34" fmla="*/ 0 w 1"/>
                <a:gd name="T35" fmla="*/ 0 h 12"/>
                <a:gd name="T36" fmla="*/ 0 w 1"/>
                <a:gd name="T37" fmla="*/ 0 h 12"/>
                <a:gd name="T38" fmla="*/ 0 w 1"/>
                <a:gd name="T39" fmla="*/ 0 h 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 h="12">
                  <a:moveTo>
                    <a:pt x="0" y="0"/>
                  </a:moveTo>
                  <a:lnTo>
                    <a:pt x="0" y="0"/>
                  </a:lnTo>
                  <a:lnTo>
                    <a:pt x="0" y="1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51" name="Rectangle 1343"/>
            <p:cNvSpPr>
              <a:spLocks noChangeArrowheads="1"/>
            </p:cNvSpPr>
            <p:nvPr/>
          </p:nvSpPr>
          <p:spPr bwMode="auto">
            <a:xfrm>
              <a:off x="3086" y="1967"/>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2552" name="Freeform 1344"/>
            <p:cNvSpPr>
              <a:spLocks noEditPoints="1"/>
            </p:cNvSpPr>
            <p:nvPr/>
          </p:nvSpPr>
          <p:spPr bwMode="auto">
            <a:xfrm>
              <a:off x="3086"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53" name="Freeform 1345"/>
            <p:cNvSpPr>
              <a:spLocks noEditPoints="1"/>
            </p:cNvSpPr>
            <p:nvPr/>
          </p:nvSpPr>
          <p:spPr bwMode="auto">
            <a:xfrm>
              <a:off x="3086"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54" name="Freeform 1346"/>
            <p:cNvSpPr>
              <a:spLocks noEditPoints="1"/>
            </p:cNvSpPr>
            <p:nvPr/>
          </p:nvSpPr>
          <p:spPr bwMode="auto">
            <a:xfrm>
              <a:off x="3086"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55" name="Freeform 1347"/>
            <p:cNvSpPr>
              <a:spLocks noEditPoints="1"/>
            </p:cNvSpPr>
            <p:nvPr/>
          </p:nvSpPr>
          <p:spPr bwMode="auto">
            <a:xfrm>
              <a:off x="3086"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56" name="Freeform 1348"/>
            <p:cNvSpPr>
              <a:spLocks noEditPoints="1"/>
            </p:cNvSpPr>
            <p:nvPr/>
          </p:nvSpPr>
          <p:spPr bwMode="auto">
            <a:xfrm>
              <a:off x="3086"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57" name="Freeform 1349"/>
            <p:cNvSpPr>
              <a:spLocks noEditPoints="1"/>
            </p:cNvSpPr>
            <p:nvPr/>
          </p:nvSpPr>
          <p:spPr bwMode="auto">
            <a:xfrm>
              <a:off x="3086" y="1967"/>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58" name="Freeform 1350"/>
            <p:cNvSpPr>
              <a:spLocks noEditPoints="1"/>
            </p:cNvSpPr>
            <p:nvPr/>
          </p:nvSpPr>
          <p:spPr bwMode="auto">
            <a:xfrm>
              <a:off x="3086"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59" name="Freeform 1351"/>
            <p:cNvSpPr>
              <a:spLocks noEditPoints="1"/>
            </p:cNvSpPr>
            <p:nvPr/>
          </p:nvSpPr>
          <p:spPr bwMode="auto">
            <a:xfrm>
              <a:off x="3086" y="1967"/>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60" name="Freeform 1352"/>
            <p:cNvSpPr>
              <a:spLocks noEditPoints="1"/>
            </p:cNvSpPr>
            <p:nvPr/>
          </p:nvSpPr>
          <p:spPr bwMode="auto">
            <a:xfrm>
              <a:off x="3086"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61" name="Freeform 1353"/>
            <p:cNvSpPr>
              <a:spLocks noEditPoints="1"/>
            </p:cNvSpPr>
            <p:nvPr/>
          </p:nvSpPr>
          <p:spPr bwMode="auto">
            <a:xfrm>
              <a:off x="3086"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62" name="Freeform 1354"/>
            <p:cNvSpPr>
              <a:spLocks noEditPoints="1"/>
            </p:cNvSpPr>
            <p:nvPr/>
          </p:nvSpPr>
          <p:spPr bwMode="auto">
            <a:xfrm>
              <a:off x="3086"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63" name="Freeform 1355"/>
            <p:cNvSpPr>
              <a:spLocks noEditPoints="1"/>
            </p:cNvSpPr>
            <p:nvPr/>
          </p:nvSpPr>
          <p:spPr bwMode="auto">
            <a:xfrm>
              <a:off x="3086"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64" name="Freeform 1356"/>
            <p:cNvSpPr>
              <a:spLocks noEditPoints="1"/>
            </p:cNvSpPr>
            <p:nvPr/>
          </p:nvSpPr>
          <p:spPr bwMode="auto">
            <a:xfrm>
              <a:off x="3086"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65" name="Freeform 1357"/>
            <p:cNvSpPr>
              <a:spLocks noEditPoints="1"/>
            </p:cNvSpPr>
            <p:nvPr/>
          </p:nvSpPr>
          <p:spPr bwMode="auto">
            <a:xfrm>
              <a:off x="3086"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66" name="Freeform 1358"/>
            <p:cNvSpPr>
              <a:spLocks noEditPoints="1"/>
            </p:cNvSpPr>
            <p:nvPr/>
          </p:nvSpPr>
          <p:spPr bwMode="auto">
            <a:xfrm>
              <a:off x="3086"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67" name="Freeform 1359"/>
            <p:cNvSpPr>
              <a:spLocks noEditPoints="1"/>
            </p:cNvSpPr>
            <p:nvPr/>
          </p:nvSpPr>
          <p:spPr bwMode="auto">
            <a:xfrm>
              <a:off x="3086"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68" name="Freeform 1360"/>
            <p:cNvSpPr/>
            <p:nvPr/>
          </p:nvSpPr>
          <p:spPr bwMode="auto">
            <a:xfrm>
              <a:off x="3086" y="1967"/>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69" name="Freeform 1361"/>
            <p:cNvSpPr/>
            <p:nvPr/>
          </p:nvSpPr>
          <p:spPr bwMode="auto">
            <a:xfrm>
              <a:off x="3074" y="1967"/>
              <a:ext cx="12" cy="12"/>
            </a:xfrm>
            <a:custGeom>
              <a:avLst/>
              <a:gdLst>
                <a:gd name="T0" fmla="*/ 0 w 12"/>
                <a:gd name="T1" fmla="*/ 12 h 12"/>
                <a:gd name="T2" fmla="*/ 0 w 12"/>
                <a:gd name="T3" fmla="*/ 12 h 12"/>
                <a:gd name="T4" fmla="*/ 0 w 12"/>
                <a:gd name="T5" fmla="*/ 0 h 12"/>
                <a:gd name="T6" fmla="*/ 0 w 12"/>
                <a:gd name="T7" fmla="*/ 0 h 12"/>
                <a:gd name="T8" fmla="*/ 12 w 12"/>
                <a:gd name="T9" fmla="*/ 0 h 12"/>
                <a:gd name="T10" fmla="*/ 12 w 12"/>
                <a:gd name="T11" fmla="*/ 0 h 12"/>
                <a:gd name="T12" fmla="*/ 12 w 12"/>
                <a:gd name="T13" fmla="*/ 0 h 12"/>
                <a:gd name="T14" fmla="*/ 12 w 12"/>
                <a:gd name="T15" fmla="*/ 0 h 12"/>
                <a:gd name="T16" fmla="*/ 12 w 12"/>
                <a:gd name="T17" fmla="*/ 0 h 12"/>
                <a:gd name="T18" fmla="*/ 12 w 12"/>
                <a:gd name="T19" fmla="*/ 0 h 12"/>
                <a:gd name="T20" fmla="*/ 12 w 12"/>
                <a:gd name="T21" fmla="*/ 0 h 12"/>
                <a:gd name="T22" fmla="*/ 0 w 12"/>
                <a:gd name="T23" fmla="*/ 0 h 12"/>
                <a:gd name="T24" fmla="*/ 0 w 12"/>
                <a:gd name="T25" fmla="*/ 0 h 12"/>
                <a:gd name="T26" fmla="*/ 0 w 12"/>
                <a:gd name="T27" fmla="*/ 0 h 12"/>
                <a:gd name="T28" fmla="*/ 0 w 12"/>
                <a:gd name="T29" fmla="*/ 0 h 12"/>
                <a:gd name="T30" fmla="*/ 0 w 12"/>
                <a:gd name="T31" fmla="*/ 0 h 12"/>
                <a:gd name="T32" fmla="*/ 0 w 12"/>
                <a:gd name="T33" fmla="*/ 12 h 12"/>
                <a:gd name="T34" fmla="*/ 0 w 12"/>
                <a:gd name="T35" fmla="*/ 12 h 12"/>
                <a:gd name="T36" fmla="*/ 0 w 12"/>
                <a:gd name="T37" fmla="*/ 12 h 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 h="12">
                  <a:moveTo>
                    <a:pt x="0" y="12"/>
                  </a:moveTo>
                  <a:lnTo>
                    <a:pt x="0" y="12"/>
                  </a:lnTo>
                  <a:lnTo>
                    <a:pt x="0" y="0"/>
                  </a:lnTo>
                  <a:lnTo>
                    <a:pt x="12" y="0"/>
                  </a:ln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70" name="Freeform 1362"/>
            <p:cNvSpPr/>
            <p:nvPr/>
          </p:nvSpPr>
          <p:spPr bwMode="auto">
            <a:xfrm>
              <a:off x="3074" y="1967"/>
              <a:ext cx="1" cy="12"/>
            </a:xfrm>
            <a:custGeom>
              <a:avLst/>
              <a:gdLst>
                <a:gd name="T0" fmla="*/ 0 w 1"/>
                <a:gd name="T1" fmla="*/ 12 h 12"/>
                <a:gd name="T2" fmla="*/ 0 w 1"/>
                <a:gd name="T3" fmla="*/ 0 h 12"/>
                <a:gd name="T4" fmla="*/ 0 w 1"/>
                <a:gd name="T5" fmla="*/ 12 h 12"/>
                <a:gd name="T6" fmla="*/ 0 w 1"/>
                <a:gd name="T7" fmla="*/ 12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12">
                  <a:moveTo>
                    <a:pt x="0" y="12"/>
                  </a:move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71" name="Freeform 1363"/>
            <p:cNvSpPr>
              <a:spLocks noEditPoints="1"/>
            </p:cNvSpPr>
            <p:nvPr/>
          </p:nvSpPr>
          <p:spPr bwMode="auto">
            <a:xfrm>
              <a:off x="3074"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72" name="Freeform 1364"/>
            <p:cNvSpPr>
              <a:spLocks noEditPoints="1"/>
            </p:cNvSpPr>
            <p:nvPr/>
          </p:nvSpPr>
          <p:spPr bwMode="auto">
            <a:xfrm>
              <a:off x="3074" y="1967"/>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73" name="Freeform 1365"/>
            <p:cNvSpPr>
              <a:spLocks noEditPoints="1"/>
            </p:cNvSpPr>
            <p:nvPr/>
          </p:nvSpPr>
          <p:spPr bwMode="auto">
            <a:xfrm>
              <a:off x="3086"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74" name="Freeform 1366"/>
            <p:cNvSpPr>
              <a:spLocks noEditPoints="1"/>
            </p:cNvSpPr>
            <p:nvPr/>
          </p:nvSpPr>
          <p:spPr bwMode="auto">
            <a:xfrm>
              <a:off x="3086"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75" name="Freeform 1367"/>
            <p:cNvSpPr>
              <a:spLocks noEditPoints="1"/>
            </p:cNvSpPr>
            <p:nvPr/>
          </p:nvSpPr>
          <p:spPr bwMode="auto">
            <a:xfrm>
              <a:off x="3086"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76" name="Freeform 1368"/>
            <p:cNvSpPr>
              <a:spLocks noEditPoints="1"/>
            </p:cNvSpPr>
            <p:nvPr/>
          </p:nvSpPr>
          <p:spPr bwMode="auto">
            <a:xfrm>
              <a:off x="3086"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77" name="Freeform 1369"/>
            <p:cNvSpPr>
              <a:spLocks noEditPoints="1"/>
            </p:cNvSpPr>
            <p:nvPr/>
          </p:nvSpPr>
          <p:spPr bwMode="auto">
            <a:xfrm>
              <a:off x="3086"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78" name="Freeform 1370"/>
            <p:cNvSpPr>
              <a:spLocks noEditPoints="1"/>
            </p:cNvSpPr>
            <p:nvPr/>
          </p:nvSpPr>
          <p:spPr bwMode="auto">
            <a:xfrm>
              <a:off x="3086"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79" name="Freeform 1371"/>
            <p:cNvSpPr>
              <a:spLocks noEditPoints="1"/>
            </p:cNvSpPr>
            <p:nvPr/>
          </p:nvSpPr>
          <p:spPr bwMode="auto">
            <a:xfrm>
              <a:off x="3074" y="1967"/>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80" name="Freeform 1372"/>
            <p:cNvSpPr>
              <a:spLocks noEditPoints="1"/>
            </p:cNvSpPr>
            <p:nvPr/>
          </p:nvSpPr>
          <p:spPr bwMode="auto">
            <a:xfrm>
              <a:off x="3074"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81" name="Freeform 1373"/>
            <p:cNvSpPr>
              <a:spLocks noEditPoints="1"/>
            </p:cNvSpPr>
            <p:nvPr/>
          </p:nvSpPr>
          <p:spPr bwMode="auto">
            <a:xfrm>
              <a:off x="3074"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82" name="Freeform 1374"/>
            <p:cNvSpPr>
              <a:spLocks noEditPoints="1"/>
            </p:cNvSpPr>
            <p:nvPr/>
          </p:nvSpPr>
          <p:spPr bwMode="auto">
            <a:xfrm>
              <a:off x="3074"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83" name="Freeform 1375"/>
            <p:cNvSpPr>
              <a:spLocks noEditPoints="1"/>
            </p:cNvSpPr>
            <p:nvPr/>
          </p:nvSpPr>
          <p:spPr bwMode="auto">
            <a:xfrm>
              <a:off x="3074"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84" name="Freeform 1376"/>
            <p:cNvSpPr>
              <a:spLocks noEditPoints="1"/>
            </p:cNvSpPr>
            <p:nvPr/>
          </p:nvSpPr>
          <p:spPr bwMode="auto">
            <a:xfrm>
              <a:off x="3074" y="1967"/>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85" name="Freeform 1377"/>
            <p:cNvSpPr>
              <a:spLocks noEditPoints="1"/>
            </p:cNvSpPr>
            <p:nvPr/>
          </p:nvSpPr>
          <p:spPr bwMode="auto">
            <a:xfrm>
              <a:off x="3074"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86" name="Freeform 1378"/>
            <p:cNvSpPr/>
            <p:nvPr/>
          </p:nvSpPr>
          <p:spPr bwMode="auto">
            <a:xfrm>
              <a:off x="3074" y="1979"/>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87" name="Freeform 1379"/>
            <p:cNvSpPr/>
            <p:nvPr/>
          </p:nvSpPr>
          <p:spPr bwMode="auto">
            <a:xfrm>
              <a:off x="3074" y="1979"/>
              <a:ext cx="12" cy="1"/>
            </a:xfrm>
            <a:custGeom>
              <a:avLst/>
              <a:gdLst>
                <a:gd name="T0" fmla="*/ 12 w 12"/>
                <a:gd name="T1" fmla="*/ 0 h 1"/>
                <a:gd name="T2" fmla="*/ 12 w 12"/>
                <a:gd name="T3" fmla="*/ 0 h 1"/>
                <a:gd name="T4" fmla="*/ 12 w 12"/>
                <a:gd name="T5" fmla="*/ 0 h 1"/>
                <a:gd name="T6" fmla="*/ 12 w 12"/>
                <a:gd name="T7" fmla="*/ 0 h 1"/>
                <a:gd name="T8" fmla="*/ 0 w 12"/>
                <a:gd name="T9" fmla="*/ 0 h 1"/>
                <a:gd name="T10" fmla="*/ 0 w 12"/>
                <a:gd name="T11" fmla="*/ 0 h 1"/>
                <a:gd name="T12" fmla="*/ 0 w 12"/>
                <a:gd name="T13" fmla="*/ 0 h 1"/>
                <a:gd name="T14" fmla="*/ 0 w 12"/>
                <a:gd name="T15" fmla="*/ 0 h 1"/>
                <a:gd name="T16" fmla="*/ 0 w 12"/>
                <a:gd name="T17" fmla="*/ 0 h 1"/>
                <a:gd name="T18" fmla="*/ 12 w 12"/>
                <a:gd name="T19" fmla="*/ 0 h 1"/>
                <a:gd name="T20" fmla="*/ 12 w 12"/>
                <a:gd name="T21" fmla="*/ 0 h 1"/>
                <a:gd name="T22" fmla="*/ 12 w 12"/>
                <a:gd name="T23" fmla="*/ 0 h 1"/>
                <a:gd name="T24" fmla="*/ 12 w 12"/>
                <a:gd name="T25" fmla="*/ 0 h 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 h="1">
                  <a:moveTo>
                    <a:pt x="12" y="0"/>
                  </a:moveTo>
                  <a:lnTo>
                    <a:pt x="12" y="0"/>
                  </a:lnTo>
                  <a:lnTo>
                    <a:pt x="0"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88" name="Rectangle 1380"/>
            <p:cNvSpPr>
              <a:spLocks noChangeArrowheads="1"/>
            </p:cNvSpPr>
            <p:nvPr/>
          </p:nvSpPr>
          <p:spPr bwMode="auto">
            <a:xfrm>
              <a:off x="3086" y="1979"/>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2589" name="Freeform 1381"/>
            <p:cNvSpPr>
              <a:spLocks noEditPoints="1"/>
            </p:cNvSpPr>
            <p:nvPr/>
          </p:nvSpPr>
          <p:spPr bwMode="auto">
            <a:xfrm>
              <a:off x="3086"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90" name="Freeform 1382"/>
            <p:cNvSpPr>
              <a:spLocks noEditPoints="1"/>
            </p:cNvSpPr>
            <p:nvPr/>
          </p:nvSpPr>
          <p:spPr bwMode="auto">
            <a:xfrm>
              <a:off x="3074" y="1979"/>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91" name="Freeform 1383"/>
            <p:cNvSpPr>
              <a:spLocks noEditPoints="1"/>
            </p:cNvSpPr>
            <p:nvPr/>
          </p:nvSpPr>
          <p:spPr bwMode="auto">
            <a:xfrm>
              <a:off x="3074"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92" name="Freeform 1384"/>
            <p:cNvSpPr>
              <a:spLocks noEditPoints="1"/>
            </p:cNvSpPr>
            <p:nvPr/>
          </p:nvSpPr>
          <p:spPr bwMode="auto">
            <a:xfrm>
              <a:off x="3074"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93" name="Freeform 1385"/>
            <p:cNvSpPr>
              <a:spLocks noEditPoints="1"/>
            </p:cNvSpPr>
            <p:nvPr/>
          </p:nvSpPr>
          <p:spPr bwMode="auto">
            <a:xfrm>
              <a:off x="3074"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94" name="Freeform 1386"/>
            <p:cNvSpPr>
              <a:spLocks noEditPoints="1"/>
            </p:cNvSpPr>
            <p:nvPr/>
          </p:nvSpPr>
          <p:spPr bwMode="auto">
            <a:xfrm>
              <a:off x="3074"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95" name="Freeform 1387"/>
            <p:cNvSpPr>
              <a:spLocks noEditPoints="1"/>
            </p:cNvSpPr>
            <p:nvPr/>
          </p:nvSpPr>
          <p:spPr bwMode="auto">
            <a:xfrm>
              <a:off x="3074" y="1979"/>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96" name="Freeform 1388"/>
            <p:cNvSpPr>
              <a:spLocks noEditPoints="1"/>
            </p:cNvSpPr>
            <p:nvPr/>
          </p:nvSpPr>
          <p:spPr bwMode="auto">
            <a:xfrm>
              <a:off x="3086"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97" name="Freeform 1389"/>
            <p:cNvSpPr>
              <a:spLocks noEditPoints="1"/>
            </p:cNvSpPr>
            <p:nvPr/>
          </p:nvSpPr>
          <p:spPr bwMode="auto">
            <a:xfrm>
              <a:off x="3086"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98" name="Freeform 1390"/>
            <p:cNvSpPr/>
            <p:nvPr/>
          </p:nvSpPr>
          <p:spPr bwMode="auto">
            <a:xfrm>
              <a:off x="3086" y="1979"/>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599" name="Freeform 1391"/>
            <p:cNvSpPr/>
            <p:nvPr/>
          </p:nvSpPr>
          <p:spPr bwMode="auto">
            <a:xfrm>
              <a:off x="3110" y="1967"/>
              <a:ext cx="12" cy="12"/>
            </a:xfrm>
            <a:custGeom>
              <a:avLst/>
              <a:gdLst>
                <a:gd name="T0" fmla="*/ 0 w 12"/>
                <a:gd name="T1" fmla="*/ 12 h 12"/>
                <a:gd name="T2" fmla="*/ 0 w 12"/>
                <a:gd name="T3" fmla="*/ 12 h 12"/>
                <a:gd name="T4" fmla="*/ 0 w 12"/>
                <a:gd name="T5" fmla="*/ 12 h 12"/>
                <a:gd name="T6" fmla="*/ 0 w 12"/>
                <a:gd name="T7" fmla="*/ 12 h 12"/>
                <a:gd name="T8" fmla="*/ 0 w 12"/>
                <a:gd name="T9" fmla="*/ 12 h 12"/>
                <a:gd name="T10" fmla="*/ 12 w 12"/>
                <a:gd name="T11" fmla="*/ 12 h 12"/>
                <a:gd name="T12" fmla="*/ 12 w 12"/>
                <a:gd name="T13" fmla="*/ 12 h 12"/>
                <a:gd name="T14" fmla="*/ 12 w 12"/>
                <a:gd name="T15" fmla="*/ 12 h 12"/>
                <a:gd name="T16" fmla="*/ 12 w 12"/>
                <a:gd name="T17" fmla="*/ 0 h 12"/>
                <a:gd name="T18" fmla="*/ 12 w 12"/>
                <a:gd name="T19" fmla="*/ 0 h 12"/>
                <a:gd name="T20" fmla="*/ 12 w 12"/>
                <a:gd name="T21" fmla="*/ 0 h 12"/>
                <a:gd name="T22" fmla="*/ 0 w 12"/>
                <a:gd name="T23" fmla="*/ 0 h 12"/>
                <a:gd name="T24" fmla="*/ 0 w 12"/>
                <a:gd name="T25" fmla="*/ 0 h 12"/>
                <a:gd name="T26" fmla="*/ 0 w 12"/>
                <a:gd name="T27" fmla="*/ 0 h 12"/>
                <a:gd name="T28" fmla="*/ 0 w 12"/>
                <a:gd name="T29" fmla="*/ 0 h 12"/>
                <a:gd name="T30" fmla="*/ 0 w 12"/>
                <a:gd name="T31" fmla="*/ 0 h 12"/>
                <a:gd name="T32" fmla="*/ 0 w 12"/>
                <a:gd name="T33" fmla="*/ 0 h 12"/>
                <a:gd name="T34" fmla="*/ 0 w 12"/>
                <a:gd name="T35" fmla="*/ 0 h 12"/>
                <a:gd name="T36" fmla="*/ 0 w 12"/>
                <a:gd name="T37" fmla="*/ 0 h 12"/>
                <a:gd name="T38" fmla="*/ 0 w 12"/>
                <a:gd name="T39" fmla="*/ 0 h 12"/>
                <a:gd name="T40" fmla="*/ 0 w 12"/>
                <a:gd name="T41" fmla="*/ 0 h 12"/>
                <a:gd name="T42" fmla="*/ 0 w 12"/>
                <a:gd name="T43" fmla="*/ 12 h 12"/>
                <a:gd name="T44" fmla="*/ 0 w 12"/>
                <a:gd name="T45" fmla="*/ 12 h 12"/>
                <a:gd name="T46" fmla="*/ 0 w 12"/>
                <a:gd name="T47" fmla="*/ 12 h 12"/>
                <a:gd name="T48" fmla="*/ 0 w 12"/>
                <a:gd name="T49" fmla="*/ 12 h 12"/>
                <a:gd name="T50" fmla="*/ 0 w 12"/>
                <a:gd name="T51" fmla="*/ 12 h 12"/>
                <a:gd name="T52" fmla="*/ 0 w 12"/>
                <a:gd name="T53" fmla="*/ 12 h 1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2" h="12">
                  <a:moveTo>
                    <a:pt x="0" y="12"/>
                  </a:moveTo>
                  <a:lnTo>
                    <a:pt x="0" y="12"/>
                  </a:lnTo>
                  <a:lnTo>
                    <a:pt x="12" y="12"/>
                  </a:lnTo>
                  <a:lnTo>
                    <a:pt x="12" y="0"/>
                  </a:lnTo>
                  <a:lnTo>
                    <a:pt x="0" y="0"/>
                  </a:lnTo>
                  <a:lnTo>
                    <a:pt x="0" y="12"/>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00" name="Rectangle 1392"/>
            <p:cNvSpPr>
              <a:spLocks noChangeArrowheads="1"/>
            </p:cNvSpPr>
            <p:nvPr/>
          </p:nvSpPr>
          <p:spPr bwMode="auto">
            <a:xfrm>
              <a:off x="3110" y="1979"/>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2601" name="Freeform 1393"/>
            <p:cNvSpPr>
              <a:spLocks noEditPoints="1"/>
            </p:cNvSpPr>
            <p:nvPr/>
          </p:nvSpPr>
          <p:spPr bwMode="auto">
            <a:xfrm>
              <a:off x="311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02" name="Freeform 1394"/>
            <p:cNvSpPr>
              <a:spLocks noEditPoints="1"/>
            </p:cNvSpPr>
            <p:nvPr/>
          </p:nvSpPr>
          <p:spPr bwMode="auto">
            <a:xfrm>
              <a:off x="311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03" name="Freeform 1395"/>
            <p:cNvSpPr>
              <a:spLocks noEditPoints="1"/>
            </p:cNvSpPr>
            <p:nvPr/>
          </p:nvSpPr>
          <p:spPr bwMode="auto">
            <a:xfrm>
              <a:off x="311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04" name="Freeform 1396"/>
            <p:cNvSpPr>
              <a:spLocks noEditPoints="1"/>
            </p:cNvSpPr>
            <p:nvPr/>
          </p:nvSpPr>
          <p:spPr bwMode="auto">
            <a:xfrm>
              <a:off x="3110" y="1979"/>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05" name="Freeform 1397"/>
            <p:cNvSpPr>
              <a:spLocks noEditPoints="1"/>
            </p:cNvSpPr>
            <p:nvPr/>
          </p:nvSpPr>
          <p:spPr bwMode="auto">
            <a:xfrm>
              <a:off x="3122"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06" name="Freeform 1398"/>
            <p:cNvSpPr>
              <a:spLocks noEditPoints="1"/>
            </p:cNvSpPr>
            <p:nvPr/>
          </p:nvSpPr>
          <p:spPr bwMode="auto">
            <a:xfrm>
              <a:off x="3122"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07" name="Freeform 1399"/>
            <p:cNvSpPr>
              <a:spLocks noEditPoints="1"/>
            </p:cNvSpPr>
            <p:nvPr/>
          </p:nvSpPr>
          <p:spPr bwMode="auto">
            <a:xfrm>
              <a:off x="3122" y="1967"/>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08" name="Freeform 1400"/>
            <p:cNvSpPr>
              <a:spLocks noEditPoints="1"/>
            </p:cNvSpPr>
            <p:nvPr/>
          </p:nvSpPr>
          <p:spPr bwMode="auto">
            <a:xfrm>
              <a:off x="3122"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09" name="Freeform 1401"/>
            <p:cNvSpPr>
              <a:spLocks noEditPoints="1"/>
            </p:cNvSpPr>
            <p:nvPr/>
          </p:nvSpPr>
          <p:spPr bwMode="auto">
            <a:xfrm>
              <a:off x="3122"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10" name="Freeform 1402"/>
            <p:cNvSpPr>
              <a:spLocks noEditPoints="1"/>
            </p:cNvSpPr>
            <p:nvPr/>
          </p:nvSpPr>
          <p:spPr bwMode="auto">
            <a:xfrm>
              <a:off x="3110" y="1967"/>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11" name="Freeform 1403"/>
            <p:cNvSpPr>
              <a:spLocks noEditPoints="1"/>
            </p:cNvSpPr>
            <p:nvPr/>
          </p:nvSpPr>
          <p:spPr bwMode="auto">
            <a:xfrm>
              <a:off x="311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12" name="Freeform 1404"/>
            <p:cNvSpPr>
              <a:spLocks noEditPoints="1"/>
            </p:cNvSpPr>
            <p:nvPr/>
          </p:nvSpPr>
          <p:spPr bwMode="auto">
            <a:xfrm>
              <a:off x="311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13" name="Freeform 1405"/>
            <p:cNvSpPr>
              <a:spLocks noEditPoints="1"/>
            </p:cNvSpPr>
            <p:nvPr/>
          </p:nvSpPr>
          <p:spPr bwMode="auto">
            <a:xfrm>
              <a:off x="311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14" name="Freeform 1406"/>
            <p:cNvSpPr>
              <a:spLocks noEditPoints="1"/>
            </p:cNvSpPr>
            <p:nvPr/>
          </p:nvSpPr>
          <p:spPr bwMode="auto">
            <a:xfrm>
              <a:off x="311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15" name="Freeform 1407"/>
            <p:cNvSpPr>
              <a:spLocks noEditPoints="1"/>
            </p:cNvSpPr>
            <p:nvPr/>
          </p:nvSpPr>
          <p:spPr bwMode="auto">
            <a:xfrm>
              <a:off x="311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16" name="Freeform 1408"/>
            <p:cNvSpPr>
              <a:spLocks noEditPoints="1"/>
            </p:cNvSpPr>
            <p:nvPr/>
          </p:nvSpPr>
          <p:spPr bwMode="auto">
            <a:xfrm>
              <a:off x="311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17" name="Freeform 1409"/>
            <p:cNvSpPr>
              <a:spLocks noEditPoints="1"/>
            </p:cNvSpPr>
            <p:nvPr/>
          </p:nvSpPr>
          <p:spPr bwMode="auto">
            <a:xfrm>
              <a:off x="311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18" name="Freeform 1410"/>
            <p:cNvSpPr>
              <a:spLocks noEditPoints="1"/>
            </p:cNvSpPr>
            <p:nvPr/>
          </p:nvSpPr>
          <p:spPr bwMode="auto">
            <a:xfrm>
              <a:off x="311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19" name="Freeform 1411"/>
            <p:cNvSpPr>
              <a:spLocks noEditPoints="1"/>
            </p:cNvSpPr>
            <p:nvPr/>
          </p:nvSpPr>
          <p:spPr bwMode="auto">
            <a:xfrm>
              <a:off x="311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20" name="Freeform 1412"/>
            <p:cNvSpPr>
              <a:spLocks noEditPoints="1"/>
            </p:cNvSpPr>
            <p:nvPr/>
          </p:nvSpPr>
          <p:spPr bwMode="auto">
            <a:xfrm>
              <a:off x="3110" y="1967"/>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21" name="Freeform 1413"/>
            <p:cNvSpPr>
              <a:spLocks noEditPoints="1"/>
            </p:cNvSpPr>
            <p:nvPr/>
          </p:nvSpPr>
          <p:spPr bwMode="auto">
            <a:xfrm>
              <a:off x="311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22" name="Freeform 1414"/>
            <p:cNvSpPr>
              <a:spLocks noEditPoints="1"/>
            </p:cNvSpPr>
            <p:nvPr/>
          </p:nvSpPr>
          <p:spPr bwMode="auto">
            <a:xfrm>
              <a:off x="311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23" name="Freeform 1415"/>
            <p:cNvSpPr>
              <a:spLocks noEditPoints="1"/>
            </p:cNvSpPr>
            <p:nvPr/>
          </p:nvSpPr>
          <p:spPr bwMode="auto">
            <a:xfrm>
              <a:off x="311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24" name="Freeform 1416"/>
            <p:cNvSpPr>
              <a:spLocks noEditPoints="1"/>
            </p:cNvSpPr>
            <p:nvPr/>
          </p:nvSpPr>
          <p:spPr bwMode="auto">
            <a:xfrm>
              <a:off x="311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25" name="Freeform 1417"/>
            <p:cNvSpPr/>
            <p:nvPr/>
          </p:nvSpPr>
          <p:spPr bwMode="auto">
            <a:xfrm>
              <a:off x="3110" y="1979"/>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26" name="Freeform 1418"/>
            <p:cNvSpPr/>
            <p:nvPr/>
          </p:nvSpPr>
          <p:spPr bwMode="auto">
            <a:xfrm>
              <a:off x="3110" y="1979"/>
              <a:ext cx="12" cy="1"/>
            </a:xfrm>
            <a:custGeom>
              <a:avLst/>
              <a:gdLst>
                <a:gd name="T0" fmla="*/ 12 w 12"/>
                <a:gd name="T1" fmla="*/ 0 h 1"/>
                <a:gd name="T2" fmla="*/ 12 w 12"/>
                <a:gd name="T3" fmla="*/ 0 h 1"/>
                <a:gd name="T4" fmla="*/ 12 w 12"/>
                <a:gd name="T5" fmla="*/ 0 h 1"/>
                <a:gd name="T6" fmla="*/ 0 w 12"/>
                <a:gd name="T7" fmla="*/ 0 h 1"/>
                <a:gd name="T8" fmla="*/ 0 w 12"/>
                <a:gd name="T9" fmla="*/ 0 h 1"/>
                <a:gd name="T10" fmla="*/ 0 w 12"/>
                <a:gd name="T11" fmla="*/ 0 h 1"/>
                <a:gd name="T12" fmla="*/ 0 w 12"/>
                <a:gd name="T13" fmla="*/ 0 h 1"/>
                <a:gd name="T14" fmla="*/ 0 w 12"/>
                <a:gd name="T15" fmla="*/ 0 h 1"/>
                <a:gd name="T16" fmla="*/ 0 w 12"/>
                <a:gd name="T17" fmla="*/ 0 h 1"/>
                <a:gd name="T18" fmla="*/ 0 w 12"/>
                <a:gd name="T19" fmla="*/ 0 h 1"/>
                <a:gd name="T20" fmla="*/ 0 w 12"/>
                <a:gd name="T21" fmla="*/ 0 h 1"/>
                <a:gd name="T22" fmla="*/ 0 w 12"/>
                <a:gd name="T23" fmla="*/ 0 h 1"/>
                <a:gd name="T24" fmla="*/ 12 w 12"/>
                <a:gd name="T25" fmla="*/ 0 h 1"/>
                <a:gd name="T26" fmla="*/ 12 w 12"/>
                <a:gd name="T27" fmla="*/ 0 h 1"/>
                <a:gd name="T28" fmla="*/ 12 w 12"/>
                <a:gd name="T29" fmla="*/ 0 h 1"/>
                <a:gd name="T30" fmla="*/ 12 w 12"/>
                <a:gd name="T31" fmla="*/ 0 h 1"/>
                <a:gd name="T32" fmla="*/ 12 w 12"/>
                <a:gd name="T33" fmla="*/ 0 h 1"/>
                <a:gd name="T34" fmla="*/ 12 w 12"/>
                <a:gd name="T35" fmla="*/ 0 h 1"/>
                <a:gd name="T36" fmla="*/ 12 w 12"/>
                <a:gd name="T37" fmla="*/ 0 h 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 h="1">
                  <a:moveTo>
                    <a:pt x="12" y="0"/>
                  </a:moveTo>
                  <a:lnTo>
                    <a:pt x="12" y="0"/>
                  </a:lnTo>
                  <a:lnTo>
                    <a:pt x="0"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627" name="Rectangle 1419"/>
            <p:cNvSpPr>
              <a:spLocks noChangeArrowheads="1"/>
            </p:cNvSpPr>
            <p:nvPr/>
          </p:nvSpPr>
          <p:spPr bwMode="auto">
            <a:xfrm>
              <a:off x="3122" y="1979"/>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2628" name="Freeform 1420"/>
            <p:cNvSpPr>
              <a:spLocks noEditPoints="1"/>
            </p:cNvSpPr>
            <p:nvPr/>
          </p:nvSpPr>
          <p:spPr bwMode="auto">
            <a:xfrm>
              <a:off x="3110" y="1979"/>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pSp>
      <p:grpSp>
        <p:nvGrpSpPr>
          <p:cNvPr id="31765" name="Group 1421"/>
          <p:cNvGrpSpPr/>
          <p:nvPr/>
        </p:nvGrpSpPr>
        <p:grpSpPr bwMode="auto">
          <a:xfrm>
            <a:off x="4937125" y="2284413"/>
            <a:ext cx="115888" cy="20637"/>
            <a:chOff x="3110" y="1967"/>
            <a:chExt cx="73" cy="13"/>
          </a:xfrm>
        </p:grpSpPr>
        <p:sp>
          <p:nvSpPr>
            <p:cNvPr id="32229" name="Freeform 1422"/>
            <p:cNvSpPr>
              <a:spLocks noEditPoints="1"/>
            </p:cNvSpPr>
            <p:nvPr/>
          </p:nvSpPr>
          <p:spPr bwMode="auto">
            <a:xfrm>
              <a:off x="311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30" name="Freeform 1423"/>
            <p:cNvSpPr>
              <a:spLocks noEditPoints="1"/>
            </p:cNvSpPr>
            <p:nvPr/>
          </p:nvSpPr>
          <p:spPr bwMode="auto">
            <a:xfrm>
              <a:off x="311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31" name="Freeform 1424"/>
            <p:cNvSpPr>
              <a:spLocks noEditPoints="1"/>
            </p:cNvSpPr>
            <p:nvPr/>
          </p:nvSpPr>
          <p:spPr bwMode="auto">
            <a:xfrm>
              <a:off x="311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32" name="Freeform 1425"/>
            <p:cNvSpPr>
              <a:spLocks noEditPoints="1"/>
            </p:cNvSpPr>
            <p:nvPr/>
          </p:nvSpPr>
          <p:spPr bwMode="auto">
            <a:xfrm>
              <a:off x="311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33" name="Freeform 1426"/>
            <p:cNvSpPr>
              <a:spLocks noEditPoints="1"/>
            </p:cNvSpPr>
            <p:nvPr/>
          </p:nvSpPr>
          <p:spPr bwMode="auto">
            <a:xfrm>
              <a:off x="311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34" name="Freeform 1427"/>
            <p:cNvSpPr>
              <a:spLocks noEditPoints="1"/>
            </p:cNvSpPr>
            <p:nvPr/>
          </p:nvSpPr>
          <p:spPr bwMode="auto">
            <a:xfrm>
              <a:off x="311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35" name="Freeform 1428"/>
            <p:cNvSpPr>
              <a:spLocks noEditPoints="1"/>
            </p:cNvSpPr>
            <p:nvPr/>
          </p:nvSpPr>
          <p:spPr bwMode="auto">
            <a:xfrm>
              <a:off x="311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36" name="Freeform 1429"/>
            <p:cNvSpPr>
              <a:spLocks noEditPoints="1"/>
            </p:cNvSpPr>
            <p:nvPr/>
          </p:nvSpPr>
          <p:spPr bwMode="auto">
            <a:xfrm>
              <a:off x="311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37" name="Freeform 1430"/>
            <p:cNvSpPr>
              <a:spLocks noEditPoints="1"/>
            </p:cNvSpPr>
            <p:nvPr/>
          </p:nvSpPr>
          <p:spPr bwMode="auto">
            <a:xfrm>
              <a:off x="3110" y="1979"/>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38" name="Freeform 1431"/>
            <p:cNvSpPr>
              <a:spLocks noEditPoints="1"/>
            </p:cNvSpPr>
            <p:nvPr/>
          </p:nvSpPr>
          <p:spPr bwMode="auto">
            <a:xfrm>
              <a:off x="3122"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39" name="Freeform 1432"/>
            <p:cNvSpPr>
              <a:spLocks noEditPoints="1"/>
            </p:cNvSpPr>
            <p:nvPr/>
          </p:nvSpPr>
          <p:spPr bwMode="auto">
            <a:xfrm>
              <a:off x="3122"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40" name="Freeform 1433"/>
            <p:cNvSpPr>
              <a:spLocks noEditPoints="1"/>
            </p:cNvSpPr>
            <p:nvPr/>
          </p:nvSpPr>
          <p:spPr bwMode="auto">
            <a:xfrm>
              <a:off x="3122"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41" name="Freeform 1434"/>
            <p:cNvSpPr>
              <a:spLocks noEditPoints="1"/>
            </p:cNvSpPr>
            <p:nvPr/>
          </p:nvSpPr>
          <p:spPr bwMode="auto">
            <a:xfrm>
              <a:off x="3122"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42" name="Freeform 1435"/>
            <p:cNvSpPr>
              <a:spLocks noEditPoints="1"/>
            </p:cNvSpPr>
            <p:nvPr/>
          </p:nvSpPr>
          <p:spPr bwMode="auto">
            <a:xfrm>
              <a:off x="3122"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43" name="Freeform 1436"/>
            <p:cNvSpPr/>
            <p:nvPr/>
          </p:nvSpPr>
          <p:spPr bwMode="auto">
            <a:xfrm>
              <a:off x="3122" y="1979"/>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44" name="Freeform 1437"/>
            <p:cNvSpPr/>
            <p:nvPr/>
          </p:nvSpPr>
          <p:spPr bwMode="auto">
            <a:xfrm>
              <a:off x="3110" y="1967"/>
              <a:ext cx="12" cy="12"/>
            </a:xfrm>
            <a:custGeom>
              <a:avLst/>
              <a:gdLst>
                <a:gd name="T0" fmla="*/ 0 w 12"/>
                <a:gd name="T1" fmla="*/ 0 h 12"/>
                <a:gd name="T2" fmla="*/ 0 w 12"/>
                <a:gd name="T3" fmla="*/ 0 h 12"/>
                <a:gd name="T4" fmla="*/ 0 w 12"/>
                <a:gd name="T5" fmla="*/ 0 h 12"/>
                <a:gd name="T6" fmla="*/ 0 w 12"/>
                <a:gd name="T7" fmla="*/ 0 h 12"/>
                <a:gd name="T8" fmla="*/ 0 w 12"/>
                <a:gd name="T9" fmla="*/ 0 h 12"/>
                <a:gd name="T10" fmla="*/ 0 w 12"/>
                <a:gd name="T11" fmla="*/ 0 h 12"/>
                <a:gd name="T12" fmla="*/ 12 w 12"/>
                <a:gd name="T13" fmla="*/ 0 h 12"/>
                <a:gd name="T14" fmla="*/ 12 w 12"/>
                <a:gd name="T15" fmla="*/ 0 h 12"/>
                <a:gd name="T16" fmla="*/ 12 w 12"/>
                <a:gd name="T17" fmla="*/ 12 h 12"/>
                <a:gd name="T18" fmla="*/ 12 w 12"/>
                <a:gd name="T19" fmla="*/ 12 h 12"/>
                <a:gd name="T20" fmla="*/ 12 w 12"/>
                <a:gd name="T21" fmla="*/ 0 h 12"/>
                <a:gd name="T22" fmla="*/ 12 w 12"/>
                <a:gd name="T23" fmla="*/ 0 h 12"/>
                <a:gd name="T24" fmla="*/ 12 w 12"/>
                <a:gd name="T25" fmla="*/ 0 h 12"/>
                <a:gd name="T26" fmla="*/ 12 w 12"/>
                <a:gd name="T27" fmla="*/ 0 h 12"/>
                <a:gd name="T28" fmla="*/ 0 w 12"/>
                <a:gd name="T29" fmla="*/ 0 h 12"/>
                <a:gd name="T30" fmla="*/ 0 w 12"/>
                <a:gd name="T31" fmla="*/ 0 h 12"/>
                <a:gd name="T32" fmla="*/ 0 w 12"/>
                <a:gd name="T33" fmla="*/ 0 h 12"/>
                <a:gd name="T34" fmla="*/ 0 w 12"/>
                <a:gd name="T35" fmla="*/ 0 h 12"/>
                <a:gd name="T36" fmla="*/ 0 w 12"/>
                <a:gd name="T37" fmla="*/ 0 h 12"/>
                <a:gd name="T38" fmla="*/ 0 w 12"/>
                <a:gd name="T39" fmla="*/ 0 h 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 h="12">
                  <a:moveTo>
                    <a:pt x="0" y="0"/>
                  </a:moveTo>
                  <a:lnTo>
                    <a:pt x="0" y="0"/>
                  </a:lnTo>
                  <a:lnTo>
                    <a:pt x="12" y="0"/>
                  </a:lnTo>
                  <a:lnTo>
                    <a:pt x="12" y="12"/>
                  </a:lnTo>
                  <a:lnTo>
                    <a:pt x="1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45" name="Rectangle 1438"/>
            <p:cNvSpPr>
              <a:spLocks noChangeArrowheads="1"/>
            </p:cNvSpPr>
            <p:nvPr/>
          </p:nvSpPr>
          <p:spPr bwMode="auto">
            <a:xfrm>
              <a:off x="3110" y="1967"/>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2246" name="Freeform 1439"/>
            <p:cNvSpPr>
              <a:spLocks noEditPoints="1"/>
            </p:cNvSpPr>
            <p:nvPr/>
          </p:nvSpPr>
          <p:spPr bwMode="auto">
            <a:xfrm>
              <a:off x="311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47" name="Freeform 1440"/>
            <p:cNvSpPr>
              <a:spLocks noEditPoints="1"/>
            </p:cNvSpPr>
            <p:nvPr/>
          </p:nvSpPr>
          <p:spPr bwMode="auto">
            <a:xfrm>
              <a:off x="311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48" name="Freeform 1441"/>
            <p:cNvSpPr>
              <a:spLocks noEditPoints="1"/>
            </p:cNvSpPr>
            <p:nvPr/>
          </p:nvSpPr>
          <p:spPr bwMode="auto">
            <a:xfrm>
              <a:off x="311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49" name="Freeform 1442"/>
            <p:cNvSpPr>
              <a:spLocks noEditPoints="1"/>
            </p:cNvSpPr>
            <p:nvPr/>
          </p:nvSpPr>
          <p:spPr bwMode="auto">
            <a:xfrm>
              <a:off x="3110" y="1967"/>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50" name="Freeform 1443"/>
            <p:cNvSpPr>
              <a:spLocks noEditPoints="1"/>
            </p:cNvSpPr>
            <p:nvPr/>
          </p:nvSpPr>
          <p:spPr bwMode="auto">
            <a:xfrm>
              <a:off x="3122"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51" name="Freeform 1444"/>
            <p:cNvSpPr>
              <a:spLocks noEditPoints="1"/>
            </p:cNvSpPr>
            <p:nvPr/>
          </p:nvSpPr>
          <p:spPr bwMode="auto">
            <a:xfrm>
              <a:off x="3122" y="1967"/>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52" name="Freeform 1445"/>
            <p:cNvSpPr>
              <a:spLocks noEditPoints="1"/>
            </p:cNvSpPr>
            <p:nvPr/>
          </p:nvSpPr>
          <p:spPr bwMode="auto">
            <a:xfrm>
              <a:off x="3122"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53" name="Freeform 1446"/>
            <p:cNvSpPr>
              <a:spLocks noEditPoints="1"/>
            </p:cNvSpPr>
            <p:nvPr/>
          </p:nvSpPr>
          <p:spPr bwMode="auto">
            <a:xfrm>
              <a:off x="3122" y="1967"/>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54" name="Freeform 1447"/>
            <p:cNvSpPr>
              <a:spLocks noEditPoints="1"/>
            </p:cNvSpPr>
            <p:nvPr/>
          </p:nvSpPr>
          <p:spPr bwMode="auto">
            <a:xfrm>
              <a:off x="3122"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55" name="Freeform 1448"/>
            <p:cNvSpPr>
              <a:spLocks noEditPoints="1"/>
            </p:cNvSpPr>
            <p:nvPr/>
          </p:nvSpPr>
          <p:spPr bwMode="auto">
            <a:xfrm>
              <a:off x="3122"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56" name="Freeform 1449"/>
            <p:cNvSpPr>
              <a:spLocks noEditPoints="1"/>
            </p:cNvSpPr>
            <p:nvPr/>
          </p:nvSpPr>
          <p:spPr bwMode="auto">
            <a:xfrm>
              <a:off x="3122"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57" name="Freeform 1450"/>
            <p:cNvSpPr>
              <a:spLocks noEditPoints="1"/>
            </p:cNvSpPr>
            <p:nvPr/>
          </p:nvSpPr>
          <p:spPr bwMode="auto">
            <a:xfrm>
              <a:off x="3110" y="1967"/>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58" name="Freeform 1451"/>
            <p:cNvSpPr>
              <a:spLocks noEditPoints="1"/>
            </p:cNvSpPr>
            <p:nvPr/>
          </p:nvSpPr>
          <p:spPr bwMode="auto">
            <a:xfrm>
              <a:off x="311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59" name="Freeform 1452"/>
            <p:cNvSpPr>
              <a:spLocks noEditPoints="1"/>
            </p:cNvSpPr>
            <p:nvPr/>
          </p:nvSpPr>
          <p:spPr bwMode="auto">
            <a:xfrm>
              <a:off x="311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60" name="Freeform 1453"/>
            <p:cNvSpPr>
              <a:spLocks noEditPoints="1"/>
            </p:cNvSpPr>
            <p:nvPr/>
          </p:nvSpPr>
          <p:spPr bwMode="auto">
            <a:xfrm>
              <a:off x="311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61" name="Freeform 1454"/>
            <p:cNvSpPr>
              <a:spLocks noEditPoints="1"/>
            </p:cNvSpPr>
            <p:nvPr/>
          </p:nvSpPr>
          <p:spPr bwMode="auto">
            <a:xfrm>
              <a:off x="311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62" name="Freeform 1455"/>
            <p:cNvSpPr/>
            <p:nvPr/>
          </p:nvSpPr>
          <p:spPr bwMode="auto">
            <a:xfrm>
              <a:off x="3110" y="1967"/>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63" name="Freeform 1456"/>
            <p:cNvSpPr/>
            <p:nvPr/>
          </p:nvSpPr>
          <p:spPr bwMode="auto">
            <a:xfrm>
              <a:off x="3110" y="1967"/>
              <a:ext cx="1" cy="12"/>
            </a:xfrm>
            <a:custGeom>
              <a:avLst/>
              <a:gdLst>
                <a:gd name="T0" fmla="*/ 0 w 1"/>
                <a:gd name="T1" fmla="*/ 12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w 1"/>
                <a:gd name="T15" fmla="*/ 0 h 12"/>
                <a:gd name="T16" fmla="*/ 0 w 1"/>
                <a:gd name="T17" fmla="*/ 0 h 12"/>
                <a:gd name="T18" fmla="*/ 0 w 1"/>
                <a:gd name="T19" fmla="*/ 0 h 12"/>
                <a:gd name="T20" fmla="*/ 0 w 1"/>
                <a:gd name="T21" fmla="*/ 0 h 12"/>
                <a:gd name="T22" fmla="*/ 0 w 1"/>
                <a:gd name="T23" fmla="*/ 0 h 12"/>
                <a:gd name="T24" fmla="*/ 0 w 1"/>
                <a:gd name="T25" fmla="*/ 0 h 12"/>
                <a:gd name="T26" fmla="*/ 0 w 1"/>
                <a:gd name="T27" fmla="*/ 0 h 12"/>
                <a:gd name="T28" fmla="*/ 0 w 1"/>
                <a:gd name="T29" fmla="*/ 0 h 12"/>
                <a:gd name="T30" fmla="*/ 0 w 1"/>
                <a:gd name="T31" fmla="*/ 0 h 12"/>
                <a:gd name="T32" fmla="*/ 0 w 1"/>
                <a:gd name="T33" fmla="*/ 0 h 12"/>
                <a:gd name="T34" fmla="*/ 0 w 1"/>
                <a:gd name="T35" fmla="*/ 12 h 12"/>
                <a:gd name="T36" fmla="*/ 0 w 1"/>
                <a:gd name="T37" fmla="*/ 12 h 12"/>
                <a:gd name="T38" fmla="*/ 0 w 1"/>
                <a:gd name="T39" fmla="*/ 12 h 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 h="12">
                  <a:moveTo>
                    <a:pt x="0" y="12"/>
                  </a:moveTo>
                  <a:lnTo>
                    <a:pt x="0" y="12"/>
                  </a:ln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64" name="Freeform 1457"/>
            <p:cNvSpPr/>
            <p:nvPr/>
          </p:nvSpPr>
          <p:spPr bwMode="auto">
            <a:xfrm>
              <a:off x="3110" y="1967"/>
              <a:ext cx="1" cy="12"/>
            </a:xfrm>
            <a:custGeom>
              <a:avLst/>
              <a:gdLst>
                <a:gd name="T0" fmla="*/ 0 w 1"/>
                <a:gd name="T1" fmla="*/ 12 h 12"/>
                <a:gd name="T2" fmla="*/ 0 w 1"/>
                <a:gd name="T3" fmla="*/ 0 h 12"/>
                <a:gd name="T4" fmla="*/ 0 w 1"/>
                <a:gd name="T5" fmla="*/ 12 h 12"/>
                <a:gd name="T6" fmla="*/ 0 w 1"/>
                <a:gd name="T7" fmla="*/ 12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12">
                  <a:moveTo>
                    <a:pt x="0" y="12"/>
                  </a:move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65" name="Freeform 1458"/>
            <p:cNvSpPr>
              <a:spLocks noEditPoints="1"/>
            </p:cNvSpPr>
            <p:nvPr/>
          </p:nvSpPr>
          <p:spPr bwMode="auto">
            <a:xfrm>
              <a:off x="311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66" name="Freeform 1459"/>
            <p:cNvSpPr>
              <a:spLocks noEditPoints="1"/>
            </p:cNvSpPr>
            <p:nvPr/>
          </p:nvSpPr>
          <p:spPr bwMode="auto">
            <a:xfrm>
              <a:off x="311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67" name="Freeform 1460"/>
            <p:cNvSpPr>
              <a:spLocks noEditPoints="1"/>
            </p:cNvSpPr>
            <p:nvPr/>
          </p:nvSpPr>
          <p:spPr bwMode="auto">
            <a:xfrm>
              <a:off x="311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68" name="Freeform 1461"/>
            <p:cNvSpPr>
              <a:spLocks noEditPoints="1"/>
            </p:cNvSpPr>
            <p:nvPr/>
          </p:nvSpPr>
          <p:spPr bwMode="auto">
            <a:xfrm>
              <a:off x="311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69" name="Freeform 1462"/>
            <p:cNvSpPr>
              <a:spLocks noEditPoints="1"/>
            </p:cNvSpPr>
            <p:nvPr/>
          </p:nvSpPr>
          <p:spPr bwMode="auto">
            <a:xfrm>
              <a:off x="311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70" name="Freeform 1463"/>
            <p:cNvSpPr>
              <a:spLocks noEditPoints="1"/>
            </p:cNvSpPr>
            <p:nvPr/>
          </p:nvSpPr>
          <p:spPr bwMode="auto">
            <a:xfrm>
              <a:off x="311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71" name="Freeform 1464"/>
            <p:cNvSpPr>
              <a:spLocks noEditPoints="1"/>
            </p:cNvSpPr>
            <p:nvPr/>
          </p:nvSpPr>
          <p:spPr bwMode="auto">
            <a:xfrm>
              <a:off x="311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72" name="Freeform 1465"/>
            <p:cNvSpPr>
              <a:spLocks noEditPoints="1"/>
            </p:cNvSpPr>
            <p:nvPr/>
          </p:nvSpPr>
          <p:spPr bwMode="auto">
            <a:xfrm>
              <a:off x="311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73" name="Freeform 1466"/>
            <p:cNvSpPr>
              <a:spLocks noEditPoints="1"/>
            </p:cNvSpPr>
            <p:nvPr/>
          </p:nvSpPr>
          <p:spPr bwMode="auto">
            <a:xfrm>
              <a:off x="311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74" name="Freeform 1467"/>
            <p:cNvSpPr>
              <a:spLocks noEditPoints="1"/>
            </p:cNvSpPr>
            <p:nvPr/>
          </p:nvSpPr>
          <p:spPr bwMode="auto">
            <a:xfrm>
              <a:off x="311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75" name="Freeform 1468"/>
            <p:cNvSpPr>
              <a:spLocks noEditPoints="1"/>
            </p:cNvSpPr>
            <p:nvPr/>
          </p:nvSpPr>
          <p:spPr bwMode="auto">
            <a:xfrm>
              <a:off x="311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76" name="Freeform 1469"/>
            <p:cNvSpPr>
              <a:spLocks noEditPoints="1"/>
            </p:cNvSpPr>
            <p:nvPr/>
          </p:nvSpPr>
          <p:spPr bwMode="auto">
            <a:xfrm>
              <a:off x="311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77" name="Freeform 1470"/>
            <p:cNvSpPr>
              <a:spLocks noEditPoints="1"/>
            </p:cNvSpPr>
            <p:nvPr/>
          </p:nvSpPr>
          <p:spPr bwMode="auto">
            <a:xfrm>
              <a:off x="311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78" name="Freeform 1471"/>
            <p:cNvSpPr>
              <a:spLocks noEditPoints="1"/>
            </p:cNvSpPr>
            <p:nvPr/>
          </p:nvSpPr>
          <p:spPr bwMode="auto">
            <a:xfrm>
              <a:off x="311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79" name="Freeform 1472"/>
            <p:cNvSpPr>
              <a:spLocks noEditPoints="1"/>
            </p:cNvSpPr>
            <p:nvPr/>
          </p:nvSpPr>
          <p:spPr bwMode="auto">
            <a:xfrm>
              <a:off x="3110" y="1967"/>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80" name="Freeform 1473"/>
            <p:cNvSpPr>
              <a:spLocks noEditPoints="1"/>
            </p:cNvSpPr>
            <p:nvPr/>
          </p:nvSpPr>
          <p:spPr bwMode="auto">
            <a:xfrm>
              <a:off x="311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81" name="Freeform 1474"/>
            <p:cNvSpPr/>
            <p:nvPr/>
          </p:nvSpPr>
          <p:spPr bwMode="auto">
            <a:xfrm>
              <a:off x="3110" y="1979"/>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82" name="Oval 1475"/>
            <p:cNvSpPr>
              <a:spLocks noChangeArrowheads="1"/>
            </p:cNvSpPr>
            <p:nvPr/>
          </p:nvSpPr>
          <p:spPr bwMode="auto">
            <a:xfrm>
              <a:off x="3110" y="1979"/>
              <a:ext cx="1" cy="1"/>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2283" name="Rectangle 1476"/>
            <p:cNvSpPr>
              <a:spLocks noChangeArrowheads="1"/>
            </p:cNvSpPr>
            <p:nvPr/>
          </p:nvSpPr>
          <p:spPr bwMode="auto">
            <a:xfrm>
              <a:off x="3110" y="1979"/>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2284" name="Freeform 1477"/>
            <p:cNvSpPr>
              <a:spLocks noEditPoints="1"/>
            </p:cNvSpPr>
            <p:nvPr/>
          </p:nvSpPr>
          <p:spPr bwMode="auto">
            <a:xfrm>
              <a:off x="311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85" name="Freeform 1478"/>
            <p:cNvSpPr>
              <a:spLocks noEditPoints="1"/>
            </p:cNvSpPr>
            <p:nvPr/>
          </p:nvSpPr>
          <p:spPr bwMode="auto">
            <a:xfrm>
              <a:off x="311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86" name="Freeform 1479"/>
            <p:cNvSpPr>
              <a:spLocks noEditPoints="1"/>
            </p:cNvSpPr>
            <p:nvPr/>
          </p:nvSpPr>
          <p:spPr bwMode="auto">
            <a:xfrm>
              <a:off x="311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87" name="Freeform 1480"/>
            <p:cNvSpPr>
              <a:spLocks noEditPoints="1"/>
            </p:cNvSpPr>
            <p:nvPr/>
          </p:nvSpPr>
          <p:spPr bwMode="auto">
            <a:xfrm>
              <a:off x="311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88" name="Freeform 1481"/>
            <p:cNvSpPr>
              <a:spLocks noEditPoints="1"/>
            </p:cNvSpPr>
            <p:nvPr/>
          </p:nvSpPr>
          <p:spPr bwMode="auto">
            <a:xfrm>
              <a:off x="311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89" name="Freeform 1482"/>
            <p:cNvSpPr>
              <a:spLocks noEditPoints="1"/>
            </p:cNvSpPr>
            <p:nvPr/>
          </p:nvSpPr>
          <p:spPr bwMode="auto">
            <a:xfrm>
              <a:off x="311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90" name="Freeform 1483"/>
            <p:cNvSpPr>
              <a:spLocks noEditPoints="1"/>
            </p:cNvSpPr>
            <p:nvPr/>
          </p:nvSpPr>
          <p:spPr bwMode="auto">
            <a:xfrm>
              <a:off x="311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91" name="Freeform 1484"/>
            <p:cNvSpPr>
              <a:spLocks noEditPoints="1"/>
            </p:cNvSpPr>
            <p:nvPr/>
          </p:nvSpPr>
          <p:spPr bwMode="auto">
            <a:xfrm>
              <a:off x="311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92" name="Freeform 1485"/>
            <p:cNvSpPr>
              <a:spLocks noEditPoints="1"/>
            </p:cNvSpPr>
            <p:nvPr/>
          </p:nvSpPr>
          <p:spPr bwMode="auto">
            <a:xfrm>
              <a:off x="311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93" name="Freeform 1486"/>
            <p:cNvSpPr/>
            <p:nvPr/>
          </p:nvSpPr>
          <p:spPr bwMode="auto">
            <a:xfrm>
              <a:off x="3110" y="1979"/>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94" name="Freeform 1487"/>
            <p:cNvSpPr/>
            <p:nvPr/>
          </p:nvSpPr>
          <p:spPr bwMode="auto">
            <a:xfrm>
              <a:off x="3135" y="1967"/>
              <a:ext cx="12" cy="12"/>
            </a:xfrm>
            <a:custGeom>
              <a:avLst/>
              <a:gdLst>
                <a:gd name="T0" fmla="*/ 12 w 12"/>
                <a:gd name="T1" fmla="*/ 12 h 12"/>
                <a:gd name="T2" fmla="*/ 12 w 12"/>
                <a:gd name="T3" fmla="*/ 12 h 12"/>
                <a:gd name="T4" fmla="*/ 12 w 12"/>
                <a:gd name="T5" fmla="*/ 12 h 12"/>
                <a:gd name="T6" fmla="*/ 12 w 12"/>
                <a:gd name="T7" fmla="*/ 12 h 12"/>
                <a:gd name="T8" fmla="*/ 12 w 12"/>
                <a:gd name="T9" fmla="*/ 12 h 12"/>
                <a:gd name="T10" fmla="*/ 12 w 12"/>
                <a:gd name="T11" fmla="*/ 0 h 12"/>
                <a:gd name="T12" fmla="*/ 12 w 12"/>
                <a:gd name="T13" fmla="*/ 0 h 12"/>
                <a:gd name="T14" fmla="*/ 12 w 12"/>
                <a:gd name="T15" fmla="*/ 0 h 12"/>
                <a:gd name="T16" fmla="*/ 12 w 12"/>
                <a:gd name="T17" fmla="*/ 0 h 12"/>
                <a:gd name="T18" fmla="*/ 12 w 12"/>
                <a:gd name="T19" fmla="*/ 0 h 12"/>
                <a:gd name="T20" fmla="*/ 12 w 12"/>
                <a:gd name="T21" fmla="*/ 0 h 12"/>
                <a:gd name="T22" fmla="*/ 12 w 12"/>
                <a:gd name="T23" fmla="*/ 0 h 12"/>
                <a:gd name="T24" fmla="*/ 12 w 12"/>
                <a:gd name="T25" fmla="*/ 0 h 12"/>
                <a:gd name="T26" fmla="*/ 12 w 12"/>
                <a:gd name="T27" fmla="*/ 0 h 12"/>
                <a:gd name="T28" fmla="*/ 0 w 12"/>
                <a:gd name="T29" fmla="*/ 0 h 12"/>
                <a:gd name="T30" fmla="*/ 0 w 12"/>
                <a:gd name="T31" fmla="*/ 0 h 12"/>
                <a:gd name="T32" fmla="*/ 0 w 12"/>
                <a:gd name="T33" fmla="*/ 0 h 12"/>
                <a:gd name="T34" fmla="*/ 0 w 12"/>
                <a:gd name="T35" fmla="*/ 0 h 12"/>
                <a:gd name="T36" fmla="*/ 0 w 12"/>
                <a:gd name="T37" fmla="*/ 0 h 12"/>
                <a:gd name="T38" fmla="*/ 0 w 12"/>
                <a:gd name="T39" fmla="*/ 0 h 12"/>
                <a:gd name="T40" fmla="*/ 0 w 12"/>
                <a:gd name="T41" fmla="*/ 12 h 12"/>
                <a:gd name="T42" fmla="*/ 0 w 12"/>
                <a:gd name="T43" fmla="*/ 12 h 12"/>
                <a:gd name="T44" fmla="*/ 0 w 12"/>
                <a:gd name="T45" fmla="*/ 12 h 12"/>
                <a:gd name="T46" fmla="*/ 0 w 12"/>
                <a:gd name="T47" fmla="*/ 12 h 12"/>
                <a:gd name="T48" fmla="*/ 0 w 12"/>
                <a:gd name="T49" fmla="*/ 12 h 12"/>
                <a:gd name="T50" fmla="*/ 12 w 12"/>
                <a:gd name="T51" fmla="*/ 12 h 12"/>
                <a:gd name="T52" fmla="*/ 12 w 12"/>
                <a:gd name="T53" fmla="*/ 12 h 12"/>
                <a:gd name="T54" fmla="*/ 12 w 12"/>
                <a:gd name="T55" fmla="*/ 12 h 1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2" h="12">
                  <a:moveTo>
                    <a:pt x="12" y="12"/>
                  </a:moveTo>
                  <a:lnTo>
                    <a:pt x="12" y="12"/>
                  </a:lnTo>
                  <a:lnTo>
                    <a:pt x="12" y="0"/>
                  </a:lnTo>
                  <a:lnTo>
                    <a:pt x="0" y="0"/>
                  </a:lnTo>
                  <a:lnTo>
                    <a:pt x="0" y="12"/>
                  </a:lnTo>
                  <a:lnTo>
                    <a:pt x="12" y="12"/>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95" name="Rectangle 1488"/>
            <p:cNvSpPr>
              <a:spLocks noChangeArrowheads="1"/>
            </p:cNvSpPr>
            <p:nvPr/>
          </p:nvSpPr>
          <p:spPr bwMode="auto">
            <a:xfrm>
              <a:off x="3147" y="1979"/>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2296" name="Freeform 1489"/>
            <p:cNvSpPr>
              <a:spLocks noEditPoints="1"/>
            </p:cNvSpPr>
            <p:nvPr/>
          </p:nvSpPr>
          <p:spPr bwMode="auto">
            <a:xfrm>
              <a:off x="3147"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97" name="Freeform 1490"/>
            <p:cNvSpPr>
              <a:spLocks noEditPoints="1"/>
            </p:cNvSpPr>
            <p:nvPr/>
          </p:nvSpPr>
          <p:spPr bwMode="auto">
            <a:xfrm>
              <a:off x="3147"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98" name="Freeform 1491"/>
            <p:cNvSpPr>
              <a:spLocks noEditPoints="1"/>
            </p:cNvSpPr>
            <p:nvPr/>
          </p:nvSpPr>
          <p:spPr bwMode="auto">
            <a:xfrm>
              <a:off x="3147"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99" name="Freeform 1492"/>
            <p:cNvSpPr>
              <a:spLocks noEditPoints="1"/>
            </p:cNvSpPr>
            <p:nvPr/>
          </p:nvSpPr>
          <p:spPr bwMode="auto">
            <a:xfrm>
              <a:off x="3147" y="1967"/>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00" name="Freeform 1493"/>
            <p:cNvSpPr>
              <a:spLocks noEditPoints="1"/>
            </p:cNvSpPr>
            <p:nvPr/>
          </p:nvSpPr>
          <p:spPr bwMode="auto">
            <a:xfrm>
              <a:off x="3147"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01" name="Freeform 1494"/>
            <p:cNvSpPr>
              <a:spLocks noEditPoints="1"/>
            </p:cNvSpPr>
            <p:nvPr/>
          </p:nvSpPr>
          <p:spPr bwMode="auto">
            <a:xfrm>
              <a:off x="3147"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02" name="Freeform 1495"/>
            <p:cNvSpPr>
              <a:spLocks noEditPoints="1"/>
            </p:cNvSpPr>
            <p:nvPr/>
          </p:nvSpPr>
          <p:spPr bwMode="auto">
            <a:xfrm>
              <a:off x="3147"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03" name="Freeform 1496"/>
            <p:cNvSpPr>
              <a:spLocks noEditPoints="1"/>
            </p:cNvSpPr>
            <p:nvPr/>
          </p:nvSpPr>
          <p:spPr bwMode="auto">
            <a:xfrm>
              <a:off x="3147"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04" name="Freeform 1497"/>
            <p:cNvSpPr>
              <a:spLocks noEditPoints="1"/>
            </p:cNvSpPr>
            <p:nvPr/>
          </p:nvSpPr>
          <p:spPr bwMode="auto">
            <a:xfrm>
              <a:off x="3147"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05" name="Freeform 1498"/>
            <p:cNvSpPr>
              <a:spLocks noEditPoints="1"/>
            </p:cNvSpPr>
            <p:nvPr/>
          </p:nvSpPr>
          <p:spPr bwMode="auto">
            <a:xfrm>
              <a:off x="3147"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06" name="Freeform 1499"/>
            <p:cNvSpPr>
              <a:spLocks noEditPoints="1"/>
            </p:cNvSpPr>
            <p:nvPr/>
          </p:nvSpPr>
          <p:spPr bwMode="auto">
            <a:xfrm>
              <a:off x="3147"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07" name="Freeform 1500"/>
            <p:cNvSpPr>
              <a:spLocks noEditPoints="1"/>
            </p:cNvSpPr>
            <p:nvPr/>
          </p:nvSpPr>
          <p:spPr bwMode="auto">
            <a:xfrm>
              <a:off x="3147"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08" name="Freeform 1501"/>
            <p:cNvSpPr>
              <a:spLocks noEditPoints="1"/>
            </p:cNvSpPr>
            <p:nvPr/>
          </p:nvSpPr>
          <p:spPr bwMode="auto">
            <a:xfrm>
              <a:off x="3135" y="1967"/>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09" name="Freeform 1502"/>
            <p:cNvSpPr>
              <a:spLocks noEditPoints="1"/>
            </p:cNvSpPr>
            <p:nvPr/>
          </p:nvSpPr>
          <p:spPr bwMode="auto">
            <a:xfrm>
              <a:off x="3135"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10" name="Freeform 1503"/>
            <p:cNvSpPr>
              <a:spLocks noEditPoints="1"/>
            </p:cNvSpPr>
            <p:nvPr/>
          </p:nvSpPr>
          <p:spPr bwMode="auto">
            <a:xfrm>
              <a:off x="3135"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11" name="Freeform 1504"/>
            <p:cNvSpPr>
              <a:spLocks noEditPoints="1"/>
            </p:cNvSpPr>
            <p:nvPr/>
          </p:nvSpPr>
          <p:spPr bwMode="auto">
            <a:xfrm>
              <a:off x="3135"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12" name="Freeform 1505"/>
            <p:cNvSpPr>
              <a:spLocks noEditPoints="1"/>
            </p:cNvSpPr>
            <p:nvPr/>
          </p:nvSpPr>
          <p:spPr bwMode="auto">
            <a:xfrm>
              <a:off x="3135"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13" name="Freeform 1506"/>
            <p:cNvSpPr>
              <a:spLocks noEditPoints="1"/>
            </p:cNvSpPr>
            <p:nvPr/>
          </p:nvSpPr>
          <p:spPr bwMode="auto">
            <a:xfrm>
              <a:off x="3135"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14" name="Freeform 1507"/>
            <p:cNvSpPr>
              <a:spLocks noEditPoints="1"/>
            </p:cNvSpPr>
            <p:nvPr/>
          </p:nvSpPr>
          <p:spPr bwMode="auto">
            <a:xfrm>
              <a:off x="3135" y="1967"/>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15" name="Freeform 1508"/>
            <p:cNvSpPr>
              <a:spLocks noEditPoints="1"/>
            </p:cNvSpPr>
            <p:nvPr/>
          </p:nvSpPr>
          <p:spPr bwMode="auto">
            <a:xfrm>
              <a:off x="3135"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16" name="Freeform 1509"/>
            <p:cNvSpPr>
              <a:spLocks noEditPoints="1"/>
            </p:cNvSpPr>
            <p:nvPr/>
          </p:nvSpPr>
          <p:spPr bwMode="auto">
            <a:xfrm>
              <a:off x="3135"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17" name="Freeform 1510"/>
            <p:cNvSpPr>
              <a:spLocks noEditPoints="1"/>
            </p:cNvSpPr>
            <p:nvPr/>
          </p:nvSpPr>
          <p:spPr bwMode="auto">
            <a:xfrm>
              <a:off x="3135"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18" name="Freeform 1511"/>
            <p:cNvSpPr>
              <a:spLocks noEditPoints="1"/>
            </p:cNvSpPr>
            <p:nvPr/>
          </p:nvSpPr>
          <p:spPr bwMode="auto">
            <a:xfrm>
              <a:off x="3135"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19" name="Freeform 1512"/>
            <p:cNvSpPr>
              <a:spLocks noEditPoints="1"/>
            </p:cNvSpPr>
            <p:nvPr/>
          </p:nvSpPr>
          <p:spPr bwMode="auto">
            <a:xfrm>
              <a:off x="3135" y="1979"/>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w 12"/>
                <a:gd name="T15" fmla="*/ 0 h 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20" name="Freeform 1513"/>
            <p:cNvSpPr>
              <a:spLocks noEditPoints="1"/>
            </p:cNvSpPr>
            <p:nvPr/>
          </p:nvSpPr>
          <p:spPr bwMode="auto">
            <a:xfrm>
              <a:off x="3147"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21" name="Rectangle 1514"/>
            <p:cNvSpPr>
              <a:spLocks noChangeArrowheads="1"/>
            </p:cNvSpPr>
            <p:nvPr/>
          </p:nvSpPr>
          <p:spPr bwMode="auto">
            <a:xfrm>
              <a:off x="3147" y="1979"/>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2322" name="Oval 1515"/>
            <p:cNvSpPr>
              <a:spLocks noChangeArrowheads="1"/>
            </p:cNvSpPr>
            <p:nvPr/>
          </p:nvSpPr>
          <p:spPr bwMode="auto">
            <a:xfrm>
              <a:off x="3147" y="1979"/>
              <a:ext cx="1" cy="1"/>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2323" name="Rectangle 1516"/>
            <p:cNvSpPr>
              <a:spLocks noChangeArrowheads="1"/>
            </p:cNvSpPr>
            <p:nvPr/>
          </p:nvSpPr>
          <p:spPr bwMode="auto">
            <a:xfrm>
              <a:off x="3147" y="1979"/>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2324" name="Freeform 1517"/>
            <p:cNvSpPr>
              <a:spLocks noEditPoints="1"/>
            </p:cNvSpPr>
            <p:nvPr/>
          </p:nvSpPr>
          <p:spPr bwMode="auto">
            <a:xfrm>
              <a:off x="3147"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25" name="Freeform 1518"/>
            <p:cNvSpPr>
              <a:spLocks noEditPoints="1"/>
            </p:cNvSpPr>
            <p:nvPr/>
          </p:nvSpPr>
          <p:spPr bwMode="auto">
            <a:xfrm>
              <a:off x="3147"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26" name="Freeform 1519"/>
            <p:cNvSpPr>
              <a:spLocks noEditPoints="1"/>
            </p:cNvSpPr>
            <p:nvPr/>
          </p:nvSpPr>
          <p:spPr bwMode="auto">
            <a:xfrm>
              <a:off x="3147"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27" name="Freeform 1520"/>
            <p:cNvSpPr>
              <a:spLocks noEditPoints="1"/>
            </p:cNvSpPr>
            <p:nvPr/>
          </p:nvSpPr>
          <p:spPr bwMode="auto">
            <a:xfrm>
              <a:off x="3147"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28" name="Freeform 1521"/>
            <p:cNvSpPr>
              <a:spLocks noEditPoints="1"/>
            </p:cNvSpPr>
            <p:nvPr/>
          </p:nvSpPr>
          <p:spPr bwMode="auto">
            <a:xfrm>
              <a:off x="3147"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29" name="Freeform 1522"/>
            <p:cNvSpPr>
              <a:spLocks noEditPoints="1"/>
            </p:cNvSpPr>
            <p:nvPr/>
          </p:nvSpPr>
          <p:spPr bwMode="auto">
            <a:xfrm>
              <a:off x="3147"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30" name="Freeform 1523"/>
            <p:cNvSpPr>
              <a:spLocks noEditPoints="1"/>
            </p:cNvSpPr>
            <p:nvPr/>
          </p:nvSpPr>
          <p:spPr bwMode="auto">
            <a:xfrm>
              <a:off x="3147"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31" name="Freeform 1524"/>
            <p:cNvSpPr>
              <a:spLocks noEditPoints="1"/>
            </p:cNvSpPr>
            <p:nvPr/>
          </p:nvSpPr>
          <p:spPr bwMode="auto">
            <a:xfrm>
              <a:off x="3147"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32" name="Freeform 1525"/>
            <p:cNvSpPr>
              <a:spLocks noEditPoints="1"/>
            </p:cNvSpPr>
            <p:nvPr/>
          </p:nvSpPr>
          <p:spPr bwMode="auto">
            <a:xfrm>
              <a:off x="3147"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33" name="Freeform 1526"/>
            <p:cNvSpPr/>
            <p:nvPr/>
          </p:nvSpPr>
          <p:spPr bwMode="auto">
            <a:xfrm>
              <a:off x="3147" y="1979"/>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34" name="Freeform 1527"/>
            <p:cNvSpPr/>
            <p:nvPr/>
          </p:nvSpPr>
          <p:spPr bwMode="auto">
            <a:xfrm>
              <a:off x="3147" y="1967"/>
              <a:ext cx="1" cy="12"/>
            </a:xfrm>
            <a:custGeom>
              <a:avLst/>
              <a:gdLst>
                <a:gd name="T0" fmla="*/ 0 w 1"/>
                <a:gd name="T1" fmla="*/ 0 h 12"/>
                <a:gd name="T2" fmla="*/ 0 w 1"/>
                <a:gd name="T3" fmla="*/ 0 h 12"/>
                <a:gd name="T4" fmla="*/ 0 w 1"/>
                <a:gd name="T5" fmla="*/ 0 h 12"/>
                <a:gd name="T6" fmla="*/ 0 w 1"/>
                <a:gd name="T7" fmla="*/ 0 h 12"/>
                <a:gd name="T8" fmla="*/ 0 w 1"/>
                <a:gd name="T9" fmla="*/ 0 h 12"/>
                <a:gd name="T10" fmla="*/ 0 w 1"/>
                <a:gd name="T11" fmla="*/ 0 h 12"/>
                <a:gd name="T12" fmla="*/ 0 w 1"/>
                <a:gd name="T13" fmla="*/ 0 h 12"/>
                <a:gd name="T14" fmla="*/ 0 w 1"/>
                <a:gd name="T15" fmla="*/ 0 h 12"/>
                <a:gd name="T16" fmla="*/ 0 w 1"/>
                <a:gd name="T17" fmla="*/ 12 h 12"/>
                <a:gd name="T18" fmla="*/ 0 w 1"/>
                <a:gd name="T19" fmla="*/ 12 h 12"/>
                <a:gd name="T20" fmla="*/ 0 w 1"/>
                <a:gd name="T21" fmla="*/ 0 h 12"/>
                <a:gd name="T22" fmla="*/ 0 w 1"/>
                <a:gd name="T23" fmla="*/ 0 h 12"/>
                <a:gd name="T24" fmla="*/ 0 w 1"/>
                <a:gd name="T25" fmla="*/ 0 h 12"/>
                <a:gd name="T26" fmla="*/ 0 w 1"/>
                <a:gd name="T27" fmla="*/ 0 h 12"/>
                <a:gd name="T28" fmla="*/ 0 w 1"/>
                <a:gd name="T29" fmla="*/ 0 h 12"/>
                <a:gd name="T30" fmla="*/ 0 w 1"/>
                <a:gd name="T31" fmla="*/ 0 h 12"/>
                <a:gd name="T32" fmla="*/ 0 w 1"/>
                <a:gd name="T33" fmla="*/ 0 h 12"/>
                <a:gd name="T34" fmla="*/ 0 w 1"/>
                <a:gd name="T35" fmla="*/ 0 h 12"/>
                <a:gd name="T36" fmla="*/ 0 w 1"/>
                <a:gd name="T37" fmla="*/ 0 h 12"/>
                <a:gd name="T38" fmla="*/ 0 w 1"/>
                <a:gd name="T39" fmla="*/ 0 h 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 h="12">
                  <a:moveTo>
                    <a:pt x="0" y="0"/>
                  </a:moveTo>
                  <a:lnTo>
                    <a:pt x="0" y="0"/>
                  </a:lnTo>
                  <a:lnTo>
                    <a:pt x="0" y="1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35" name="Rectangle 1528"/>
            <p:cNvSpPr>
              <a:spLocks noChangeArrowheads="1"/>
            </p:cNvSpPr>
            <p:nvPr/>
          </p:nvSpPr>
          <p:spPr bwMode="auto">
            <a:xfrm>
              <a:off x="3147" y="1967"/>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2336" name="Freeform 1529"/>
            <p:cNvSpPr>
              <a:spLocks noEditPoints="1"/>
            </p:cNvSpPr>
            <p:nvPr/>
          </p:nvSpPr>
          <p:spPr bwMode="auto">
            <a:xfrm>
              <a:off x="3147"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37" name="Freeform 1530"/>
            <p:cNvSpPr>
              <a:spLocks noEditPoints="1"/>
            </p:cNvSpPr>
            <p:nvPr/>
          </p:nvSpPr>
          <p:spPr bwMode="auto">
            <a:xfrm>
              <a:off x="3147"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38" name="Freeform 1531"/>
            <p:cNvSpPr>
              <a:spLocks noEditPoints="1"/>
            </p:cNvSpPr>
            <p:nvPr/>
          </p:nvSpPr>
          <p:spPr bwMode="auto">
            <a:xfrm>
              <a:off x="3147"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39" name="Freeform 1532"/>
            <p:cNvSpPr>
              <a:spLocks noEditPoints="1"/>
            </p:cNvSpPr>
            <p:nvPr/>
          </p:nvSpPr>
          <p:spPr bwMode="auto">
            <a:xfrm>
              <a:off x="3147"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40" name="Freeform 1533"/>
            <p:cNvSpPr>
              <a:spLocks noEditPoints="1"/>
            </p:cNvSpPr>
            <p:nvPr/>
          </p:nvSpPr>
          <p:spPr bwMode="auto">
            <a:xfrm>
              <a:off x="3147"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41" name="Freeform 1534"/>
            <p:cNvSpPr>
              <a:spLocks noEditPoints="1"/>
            </p:cNvSpPr>
            <p:nvPr/>
          </p:nvSpPr>
          <p:spPr bwMode="auto">
            <a:xfrm>
              <a:off x="3147" y="1967"/>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42" name="Freeform 1535"/>
            <p:cNvSpPr>
              <a:spLocks noEditPoints="1"/>
            </p:cNvSpPr>
            <p:nvPr/>
          </p:nvSpPr>
          <p:spPr bwMode="auto">
            <a:xfrm>
              <a:off x="3147"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43" name="Freeform 1536"/>
            <p:cNvSpPr>
              <a:spLocks noEditPoints="1"/>
            </p:cNvSpPr>
            <p:nvPr/>
          </p:nvSpPr>
          <p:spPr bwMode="auto">
            <a:xfrm>
              <a:off x="3147" y="1967"/>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44" name="Freeform 1537"/>
            <p:cNvSpPr>
              <a:spLocks noEditPoints="1"/>
            </p:cNvSpPr>
            <p:nvPr/>
          </p:nvSpPr>
          <p:spPr bwMode="auto">
            <a:xfrm>
              <a:off x="3147"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45" name="Freeform 1538"/>
            <p:cNvSpPr>
              <a:spLocks noEditPoints="1"/>
            </p:cNvSpPr>
            <p:nvPr/>
          </p:nvSpPr>
          <p:spPr bwMode="auto">
            <a:xfrm>
              <a:off x="3147"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46" name="Freeform 1539"/>
            <p:cNvSpPr>
              <a:spLocks noEditPoints="1"/>
            </p:cNvSpPr>
            <p:nvPr/>
          </p:nvSpPr>
          <p:spPr bwMode="auto">
            <a:xfrm>
              <a:off x="3147"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47" name="Freeform 1540"/>
            <p:cNvSpPr>
              <a:spLocks noEditPoints="1"/>
            </p:cNvSpPr>
            <p:nvPr/>
          </p:nvSpPr>
          <p:spPr bwMode="auto">
            <a:xfrm>
              <a:off x="3147"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48" name="Freeform 1541"/>
            <p:cNvSpPr>
              <a:spLocks noEditPoints="1"/>
            </p:cNvSpPr>
            <p:nvPr/>
          </p:nvSpPr>
          <p:spPr bwMode="auto">
            <a:xfrm>
              <a:off x="3147"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49" name="Freeform 1542"/>
            <p:cNvSpPr>
              <a:spLocks noEditPoints="1"/>
            </p:cNvSpPr>
            <p:nvPr/>
          </p:nvSpPr>
          <p:spPr bwMode="auto">
            <a:xfrm>
              <a:off x="3147"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50" name="Freeform 1543"/>
            <p:cNvSpPr>
              <a:spLocks noEditPoints="1"/>
            </p:cNvSpPr>
            <p:nvPr/>
          </p:nvSpPr>
          <p:spPr bwMode="auto">
            <a:xfrm>
              <a:off x="3147"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51" name="Freeform 1544"/>
            <p:cNvSpPr>
              <a:spLocks noEditPoints="1"/>
            </p:cNvSpPr>
            <p:nvPr/>
          </p:nvSpPr>
          <p:spPr bwMode="auto">
            <a:xfrm>
              <a:off x="3147"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52" name="Freeform 1545"/>
            <p:cNvSpPr/>
            <p:nvPr/>
          </p:nvSpPr>
          <p:spPr bwMode="auto">
            <a:xfrm>
              <a:off x="3147" y="1967"/>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53" name="Freeform 1546"/>
            <p:cNvSpPr/>
            <p:nvPr/>
          </p:nvSpPr>
          <p:spPr bwMode="auto">
            <a:xfrm>
              <a:off x="3135" y="1967"/>
              <a:ext cx="12" cy="12"/>
            </a:xfrm>
            <a:custGeom>
              <a:avLst/>
              <a:gdLst>
                <a:gd name="T0" fmla="*/ 0 w 12"/>
                <a:gd name="T1" fmla="*/ 12 h 12"/>
                <a:gd name="T2" fmla="*/ 0 w 12"/>
                <a:gd name="T3" fmla="*/ 12 h 12"/>
                <a:gd name="T4" fmla="*/ 0 w 12"/>
                <a:gd name="T5" fmla="*/ 0 h 12"/>
                <a:gd name="T6" fmla="*/ 0 w 12"/>
                <a:gd name="T7" fmla="*/ 0 h 12"/>
                <a:gd name="T8" fmla="*/ 0 w 12"/>
                <a:gd name="T9" fmla="*/ 0 h 12"/>
                <a:gd name="T10" fmla="*/ 0 w 12"/>
                <a:gd name="T11" fmla="*/ 0 h 12"/>
                <a:gd name="T12" fmla="*/ 12 w 12"/>
                <a:gd name="T13" fmla="*/ 0 h 12"/>
                <a:gd name="T14" fmla="*/ 12 w 12"/>
                <a:gd name="T15" fmla="*/ 0 h 12"/>
                <a:gd name="T16" fmla="*/ 12 w 12"/>
                <a:gd name="T17" fmla="*/ 0 h 12"/>
                <a:gd name="T18" fmla="*/ 12 w 12"/>
                <a:gd name="T19" fmla="*/ 0 h 12"/>
                <a:gd name="T20" fmla="*/ 0 w 12"/>
                <a:gd name="T21" fmla="*/ 0 h 12"/>
                <a:gd name="T22" fmla="*/ 0 w 12"/>
                <a:gd name="T23" fmla="*/ 0 h 12"/>
                <a:gd name="T24" fmla="*/ 0 w 12"/>
                <a:gd name="T25" fmla="*/ 0 h 12"/>
                <a:gd name="T26" fmla="*/ 0 w 12"/>
                <a:gd name="T27" fmla="*/ 0 h 12"/>
                <a:gd name="T28" fmla="*/ 0 w 12"/>
                <a:gd name="T29" fmla="*/ 0 h 12"/>
                <a:gd name="T30" fmla="*/ 0 w 12"/>
                <a:gd name="T31" fmla="*/ 0 h 12"/>
                <a:gd name="T32" fmla="*/ 0 w 12"/>
                <a:gd name="T33" fmla="*/ 12 h 12"/>
                <a:gd name="T34" fmla="*/ 0 w 12"/>
                <a:gd name="T35" fmla="*/ 12 h 12"/>
                <a:gd name="T36" fmla="*/ 0 w 12"/>
                <a:gd name="T37" fmla="*/ 12 h 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 h="12">
                  <a:moveTo>
                    <a:pt x="0" y="12"/>
                  </a:moveTo>
                  <a:lnTo>
                    <a:pt x="0" y="12"/>
                  </a:lnTo>
                  <a:lnTo>
                    <a:pt x="0" y="0"/>
                  </a:lnTo>
                  <a:lnTo>
                    <a:pt x="12" y="0"/>
                  </a:ln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54" name="Freeform 1547"/>
            <p:cNvSpPr/>
            <p:nvPr/>
          </p:nvSpPr>
          <p:spPr bwMode="auto">
            <a:xfrm>
              <a:off x="3135" y="1967"/>
              <a:ext cx="1" cy="12"/>
            </a:xfrm>
            <a:custGeom>
              <a:avLst/>
              <a:gdLst>
                <a:gd name="T0" fmla="*/ 0 w 1"/>
                <a:gd name="T1" fmla="*/ 12 h 12"/>
                <a:gd name="T2" fmla="*/ 0 w 1"/>
                <a:gd name="T3" fmla="*/ 0 h 12"/>
                <a:gd name="T4" fmla="*/ 0 w 1"/>
                <a:gd name="T5" fmla="*/ 12 h 12"/>
                <a:gd name="T6" fmla="*/ 0 w 1"/>
                <a:gd name="T7" fmla="*/ 12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12">
                  <a:moveTo>
                    <a:pt x="0" y="12"/>
                  </a:move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55" name="Freeform 1548"/>
            <p:cNvSpPr>
              <a:spLocks noEditPoints="1"/>
            </p:cNvSpPr>
            <p:nvPr/>
          </p:nvSpPr>
          <p:spPr bwMode="auto">
            <a:xfrm>
              <a:off x="3135"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56" name="Freeform 1549"/>
            <p:cNvSpPr>
              <a:spLocks noEditPoints="1"/>
            </p:cNvSpPr>
            <p:nvPr/>
          </p:nvSpPr>
          <p:spPr bwMode="auto">
            <a:xfrm>
              <a:off x="3135"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57" name="Freeform 1550"/>
            <p:cNvSpPr>
              <a:spLocks noEditPoints="1"/>
            </p:cNvSpPr>
            <p:nvPr/>
          </p:nvSpPr>
          <p:spPr bwMode="auto">
            <a:xfrm>
              <a:off x="3135"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58" name="Freeform 1551"/>
            <p:cNvSpPr>
              <a:spLocks noEditPoints="1"/>
            </p:cNvSpPr>
            <p:nvPr/>
          </p:nvSpPr>
          <p:spPr bwMode="auto">
            <a:xfrm>
              <a:off x="3135" y="1967"/>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w 12"/>
                <a:gd name="T15" fmla="*/ 0 h 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59" name="Freeform 1552"/>
            <p:cNvSpPr>
              <a:spLocks noEditPoints="1"/>
            </p:cNvSpPr>
            <p:nvPr/>
          </p:nvSpPr>
          <p:spPr bwMode="auto">
            <a:xfrm>
              <a:off x="3147"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60" name="Freeform 1553"/>
            <p:cNvSpPr>
              <a:spLocks noEditPoints="1"/>
            </p:cNvSpPr>
            <p:nvPr/>
          </p:nvSpPr>
          <p:spPr bwMode="auto">
            <a:xfrm>
              <a:off x="3147"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61" name="Freeform 1554"/>
            <p:cNvSpPr>
              <a:spLocks noEditPoints="1"/>
            </p:cNvSpPr>
            <p:nvPr/>
          </p:nvSpPr>
          <p:spPr bwMode="auto">
            <a:xfrm>
              <a:off x="3147"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62" name="Freeform 1555"/>
            <p:cNvSpPr>
              <a:spLocks noEditPoints="1"/>
            </p:cNvSpPr>
            <p:nvPr/>
          </p:nvSpPr>
          <p:spPr bwMode="auto">
            <a:xfrm>
              <a:off x="3135" y="1967"/>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63" name="Freeform 1556"/>
            <p:cNvSpPr>
              <a:spLocks noEditPoints="1"/>
            </p:cNvSpPr>
            <p:nvPr/>
          </p:nvSpPr>
          <p:spPr bwMode="auto">
            <a:xfrm>
              <a:off x="3135"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64" name="Freeform 1557"/>
            <p:cNvSpPr>
              <a:spLocks noEditPoints="1"/>
            </p:cNvSpPr>
            <p:nvPr/>
          </p:nvSpPr>
          <p:spPr bwMode="auto">
            <a:xfrm>
              <a:off x="3135"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65" name="Freeform 1558"/>
            <p:cNvSpPr>
              <a:spLocks noEditPoints="1"/>
            </p:cNvSpPr>
            <p:nvPr/>
          </p:nvSpPr>
          <p:spPr bwMode="auto">
            <a:xfrm>
              <a:off x="3135"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66" name="Freeform 1559"/>
            <p:cNvSpPr>
              <a:spLocks noEditPoints="1"/>
            </p:cNvSpPr>
            <p:nvPr/>
          </p:nvSpPr>
          <p:spPr bwMode="auto">
            <a:xfrm>
              <a:off x="3135"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67" name="Freeform 1560"/>
            <p:cNvSpPr>
              <a:spLocks noEditPoints="1"/>
            </p:cNvSpPr>
            <p:nvPr/>
          </p:nvSpPr>
          <p:spPr bwMode="auto">
            <a:xfrm>
              <a:off x="3135"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68" name="Freeform 1561"/>
            <p:cNvSpPr>
              <a:spLocks noEditPoints="1"/>
            </p:cNvSpPr>
            <p:nvPr/>
          </p:nvSpPr>
          <p:spPr bwMode="auto">
            <a:xfrm>
              <a:off x="3135" y="1967"/>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69" name="Freeform 1562"/>
            <p:cNvSpPr>
              <a:spLocks noEditPoints="1"/>
            </p:cNvSpPr>
            <p:nvPr/>
          </p:nvSpPr>
          <p:spPr bwMode="auto">
            <a:xfrm>
              <a:off x="3135"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70" name="Freeform 1563"/>
            <p:cNvSpPr/>
            <p:nvPr/>
          </p:nvSpPr>
          <p:spPr bwMode="auto">
            <a:xfrm>
              <a:off x="3135" y="1979"/>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71" name="Freeform 1564"/>
            <p:cNvSpPr/>
            <p:nvPr/>
          </p:nvSpPr>
          <p:spPr bwMode="auto">
            <a:xfrm>
              <a:off x="3135" y="1979"/>
              <a:ext cx="12" cy="1"/>
            </a:xfrm>
            <a:custGeom>
              <a:avLst/>
              <a:gdLst>
                <a:gd name="T0" fmla="*/ 12 w 12"/>
                <a:gd name="T1" fmla="*/ 0 h 1"/>
                <a:gd name="T2" fmla="*/ 12 w 12"/>
                <a:gd name="T3" fmla="*/ 0 h 1"/>
                <a:gd name="T4" fmla="*/ 12 w 12"/>
                <a:gd name="T5" fmla="*/ 0 h 1"/>
                <a:gd name="T6" fmla="*/ 12 w 12"/>
                <a:gd name="T7" fmla="*/ 0 h 1"/>
                <a:gd name="T8" fmla="*/ 0 w 12"/>
                <a:gd name="T9" fmla="*/ 0 h 1"/>
                <a:gd name="T10" fmla="*/ 0 w 12"/>
                <a:gd name="T11" fmla="*/ 0 h 1"/>
                <a:gd name="T12" fmla="*/ 0 w 12"/>
                <a:gd name="T13" fmla="*/ 0 h 1"/>
                <a:gd name="T14" fmla="*/ 0 w 12"/>
                <a:gd name="T15" fmla="*/ 0 h 1"/>
                <a:gd name="T16" fmla="*/ 0 w 12"/>
                <a:gd name="T17" fmla="*/ 0 h 1"/>
                <a:gd name="T18" fmla="*/ 0 w 12"/>
                <a:gd name="T19" fmla="*/ 0 h 1"/>
                <a:gd name="T20" fmla="*/ 0 w 12"/>
                <a:gd name="T21" fmla="*/ 0 h 1"/>
                <a:gd name="T22" fmla="*/ 0 w 12"/>
                <a:gd name="T23" fmla="*/ 0 h 1"/>
                <a:gd name="T24" fmla="*/ 0 w 12"/>
                <a:gd name="T25" fmla="*/ 0 h 1"/>
                <a:gd name="T26" fmla="*/ 0 w 12"/>
                <a:gd name="T27" fmla="*/ 0 h 1"/>
                <a:gd name="T28" fmla="*/ 0 w 12"/>
                <a:gd name="T29" fmla="*/ 0 h 1"/>
                <a:gd name="T30" fmla="*/ 0 w 12"/>
                <a:gd name="T31" fmla="*/ 0 h 1"/>
                <a:gd name="T32" fmla="*/ 0 w 12"/>
                <a:gd name="T33" fmla="*/ 0 h 1"/>
                <a:gd name="T34" fmla="*/ 12 w 12"/>
                <a:gd name="T35" fmla="*/ 0 h 1"/>
                <a:gd name="T36" fmla="*/ 12 w 12"/>
                <a:gd name="T37" fmla="*/ 0 h 1"/>
                <a:gd name="T38" fmla="*/ 12 w 12"/>
                <a:gd name="T39" fmla="*/ 0 h 1"/>
                <a:gd name="T40" fmla="*/ 12 w 12"/>
                <a:gd name="T41" fmla="*/ 0 h 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2" h="1">
                  <a:moveTo>
                    <a:pt x="12" y="0"/>
                  </a:moveTo>
                  <a:lnTo>
                    <a:pt x="12" y="0"/>
                  </a:lnTo>
                  <a:lnTo>
                    <a:pt x="0"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72" name="Rectangle 1565"/>
            <p:cNvSpPr>
              <a:spLocks noChangeArrowheads="1"/>
            </p:cNvSpPr>
            <p:nvPr/>
          </p:nvSpPr>
          <p:spPr bwMode="auto">
            <a:xfrm>
              <a:off x="3147" y="1979"/>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2373" name="Freeform 1566"/>
            <p:cNvSpPr>
              <a:spLocks noEditPoints="1"/>
            </p:cNvSpPr>
            <p:nvPr/>
          </p:nvSpPr>
          <p:spPr bwMode="auto">
            <a:xfrm>
              <a:off x="3147"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74" name="Freeform 1567"/>
            <p:cNvSpPr>
              <a:spLocks noEditPoints="1"/>
            </p:cNvSpPr>
            <p:nvPr/>
          </p:nvSpPr>
          <p:spPr bwMode="auto">
            <a:xfrm>
              <a:off x="3135" y="1979"/>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75" name="Freeform 1568"/>
            <p:cNvSpPr>
              <a:spLocks noEditPoints="1"/>
            </p:cNvSpPr>
            <p:nvPr/>
          </p:nvSpPr>
          <p:spPr bwMode="auto">
            <a:xfrm>
              <a:off x="3135"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76" name="Freeform 1569"/>
            <p:cNvSpPr>
              <a:spLocks noEditPoints="1"/>
            </p:cNvSpPr>
            <p:nvPr/>
          </p:nvSpPr>
          <p:spPr bwMode="auto">
            <a:xfrm>
              <a:off x="3135"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77" name="Freeform 1570"/>
            <p:cNvSpPr>
              <a:spLocks noEditPoints="1"/>
            </p:cNvSpPr>
            <p:nvPr/>
          </p:nvSpPr>
          <p:spPr bwMode="auto">
            <a:xfrm>
              <a:off x="3135"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78" name="Freeform 1571"/>
            <p:cNvSpPr>
              <a:spLocks noEditPoints="1"/>
            </p:cNvSpPr>
            <p:nvPr/>
          </p:nvSpPr>
          <p:spPr bwMode="auto">
            <a:xfrm>
              <a:off x="3135"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79" name="Freeform 1572"/>
            <p:cNvSpPr>
              <a:spLocks noEditPoints="1"/>
            </p:cNvSpPr>
            <p:nvPr/>
          </p:nvSpPr>
          <p:spPr bwMode="auto">
            <a:xfrm>
              <a:off x="3135"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80" name="Freeform 1573"/>
            <p:cNvSpPr>
              <a:spLocks noEditPoints="1"/>
            </p:cNvSpPr>
            <p:nvPr/>
          </p:nvSpPr>
          <p:spPr bwMode="auto">
            <a:xfrm>
              <a:off x="3135"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81" name="Freeform 1574"/>
            <p:cNvSpPr>
              <a:spLocks noEditPoints="1"/>
            </p:cNvSpPr>
            <p:nvPr/>
          </p:nvSpPr>
          <p:spPr bwMode="auto">
            <a:xfrm>
              <a:off x="3135"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82" name="Freeform 1575"/>
            <p:cNvSpPr>
              <a:spLocks noEditPoints="1"/>
            </p:cNvSpPr>
            <p:nvPr/>
          </p:nvSpPr>
          <p:spPr bwMode="auto">
            <a:xfrm>
              <a:off x="3135"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83" name="Freeform 1576"/>
            <p:cNvSpPr>
              <a:spLocks noEditPoints="1"/>
            </p:cNvSpPr>
            <p:nvPr/>
          </p:nvSpPr>
          <p:spPr bwMode="auto">
            <a:xfrm>
              <a:off x="3135"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84" name="Freeform 1577"/>
            <p:cNvSpPr>
              <a:spLocks noEditPoints="1"/>
            </p:cNvSpPr>
            <p:nvPr/>
          </p:nvSpPr>
          <p:spPr bwMode="auto">
            <a:xfrm>
              <a:off x="3135"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85" name="Freeform 1578"/>
            <p:cNvSpPr>
              <a:spLocks noEditPoints="1"/>
            </p:cNvSpPr>
            <p:nvPr/>
          </p:nvSpPr>
          <p:spPr bwMode="auto">
            <a:xfrm>
              <a:off x="3135"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86" name="Freeform 1579"/>
            <p:cNvSpPr>
              <a:spLocks noEditPoints="1"/>
            </p:cNvSpPr>
            <p:nvPr/>
          </p:nvSpPr>
          <p:spPr bwMode="auto">
            <a:xfrm>
              <a:off x="3135"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87" name="Freeform 1580"/>
            <p:cNvSpPr>
              <a:spLocks noEditPoints="1"/>
            </p:cNvSpPr>
            <p:nvPr/>
          </p:nvSpPr>
          <p:spPr bwMode="auto">
            <a:xfrm>
              <a:off x="3135" y="1979"/>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w 12"/>
                <a:gd name="T15" fmla="*/ 0 h 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88" name="Freeform 1581"/>
            <p:cNvSpPr>
              <a:spLocks noEditPoints="1"/>
            </p:cNvSpPr>
            <p:nvPr/>
          </p:nvSpPr>
          <p:spPr bwMode="auto">
            <a:xfrm>
              <a:off x="3147"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89" name="Freeform 1582"/>
            <p:cNvSpPr>
              <a:spLocks noEditPoints="1"/>
            </p:cNvSpPr>
            <p:nvPr/>
          </p:nvSpPr>
          <p:spPr bwMode="auto">
            <a:xfrm>
              <a:off x="3147"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90" name="Rectangle 1583"/>
            <p:cNvSpPr>
              <a:spLocks noChangeArrowheads="1"/>
            </p:cNvSpPr>
            <p:nvPr/>
          </p:nvSpPr>
          <p:spPr bwMode="auto">
            <a:xfrm>
              <a:off x="3147" y="1979"/>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2391" name="Freeform 1584"/>
            <p:cNvSpPr/>
            <p:nvPr/>
          </p:nvSpPr>
          <p:spPr bwMode="auto">
            <a:xfrm>
              <a:off x="3171" y="1967"/>
              <a:ext cx="1" cy="12"/>
            </a:xfrm>
            <a:custGeom>
              <a:avLst/>
              <a:gdLst>
                <a:gd name="T0" fmla="*/ 0 w 1"/>
                <a:gd name="T1" fmla="*/ 12 h 12"/>
                <a:gd name="T2" fmla="*/ 0 w 1"/>
                <a:gd name="T3" fmla="*/ 12 h 12"/>
                <a:gd name="T4" fmla="*/ 0 w 1"/>
                <a:gd name="T5" fmla="*/ 12 h 12"/>
                <a:gd name="T6" fmla="*/ 0 w 1"/>
                <a:gd name="T7" fmla="*/ 12 h 12"/>
                <a:gd name="T8" fmla="*/ 0 w 1"/>
                <a:gd name="T9" fmla="*/ 12 h 12"/>
                <a:gd name="T10" fmla="*/ 0 w 1"/>
                <a:gd name="T11" fmla="*/ 12 h 12"/>
                <a:gd name="T12" fmla="*/ 0 w 1"/>
                <a:gd name="T13" fmla="*/ 12 h 12"/>
                <a:gd name="T14" fmla="*/ 0 w 1"/>
                <a:gd name="T15" fmla="*/ 0 h 12"/>
                <a:gd name="T16" fmla="*/ 0 w 1"/>
                <a:gd name="T17" fmla="*/ 0 h 12"/>
                <a:gd name="T18" fmla="*/ 0 w 1"/>
                <a:gd name="T19" fmla="*/ 0 h 12"/>
                <a:gd name="T20" fmla="*/ 0 w 1"/>
                <a:gd name="T21" fmla="*/ 0 h 12"/>
                <a:gd name="T22" fmla="*/ 0 w 1"/>
                <a:gd name="T23" fmla="*/ 0 h 12"/>
                <a:gd name="T24" fmla="*/ 0 w 1"/>
                <a:gd name="T25" fmla="*/ 0 h 12"/>
                <a:gd name="T26" fmla="*/ 0 w 1"/>
                <a:gd name="T27" fmla="*/ 0 h 12"/>
                <a:gd name="T28" fmla="*/ 0 w 1"/>
                <a:gd name="T29" fmla="*/ 0 h 12"/>
                <a:gd name="T30" fmla="*/ 0 w 1"/>
                <a:gd name="T31" fmla="*/ 0 h 12"/>
                <a:gd name="T32" fmla="*/ 0 w 1"/>
                <a:gd name="T33" fmla="*/ 0 h 12"/>
                <a:gd name="T34" fmla="*/ 0 w 1"/>
                <a:gd name="T35" fmla="*/ 0 h 12"/>
                <a:gd name="T36" fmla="*/ 0 w 1"/>
                <a:gd name="T37" fmla="*/ 0 h 12"/>
                <a:gd name="T38" fmla="*/ 0 w 1"/>
                <a:gd name="T39" fmla="*/ 0 h 12"/>
                <a:gd name="T40" fmla="*/ 0 w 1"/>
                <a:gd name="T41" fmla="*/ 0 h 12"/>
                <a:gd name="T42" fmla="*/ 0 w 1"/>
                <a:gd name="T43" fmla="*/ 12 h 12"/>
                <a:gd name="T44" fmla="*/ 0 w 1"/>
                <a:gd name="T45" fmla="*/ 12 h 12"/>
                <a:gd name="T46" fmla="*/ 0 w 1"/>
                <a:gd name="T47" fmla="*/ 12 h 12"/>
                <a:gd name="T48" fmla="*/ 0 w 1"/>
                <a:gd name="T49" fmla="*/ 12 h 12"/>
                <a:gd name="T50" fmla="*/ 0 w 1"/>
                <a:gd name="T51" fmla="*/ 12 h 12"/>
                <a:gd name="T52" fmla="*/ 0 w 1"/>
                <a:gd name="T53" fmla="*/ 12 h 1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 h="12">
                  <a:moveTo>
                    <a:pt x="0" y="12"/>
                  </a:moveTo>
                  <a:lnTo>
                    <a:pt x="0" y="12"/>
                  </a:lnTo>
                  <a:lnTo>
                    <a:pt x="0" y="0"/>
                  </a:lnTo>
                  <a:lnTo>
                    <a:pt x="0" y="12"/>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92" name="Rectangle 1585"/>
            <p:cNvSpPr>
              <a:spLocks noChangeArrowheads="1"/>
            </p:cNvSpPr>
            <p:nvPr/>
          </p:nvSpPr>
          <p:spPr bwMode="auto">
            <a:xfrm>
              <a:off x="3171" y="1979"/>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2393" name="Freeform 1586"/>
            <p:cNvSpPr>
              <a:spLocks noEditPoints="1"/>
            </p:cNvSpPr>
            <p:nvPr/>
          </p:nvSpPr>
          <p:spPr bwMode="auto">
            <a:xfrm>
              <a:off x="3171"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94" name="Freeform 1587"/>
            <p:cNvSpPr>
              <a:spLocks noEditPoints="1"/>
            </p:cNvSpPr>
            <p:nvPr/>
          </p:nvSpPr>
          <p:spPr bwMode="auto">
            <a:xfrm>
              <a:off x="3171"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95" name="Freeform 1588"/>
            <p:cNvSpPr>
              <a:spLocks noEditPoints="1"/>
            </p:cNvSpPr>
            <p:nvPr/>
          </p:nvSpPr>
          <p:spPr bwMode="auto">
            <a:xfrm>
              <a:off x="3171"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96" name="Freeform 1589"/>
            <p:cNvSpPr>
              <a:spLocks noEditPoints="1"/>
            </p:cNvSpPr>
            <p:nvPr/>
          </p:nvSpPr>
          <p:spPr bwMode="auto">
            <a:xfrm>
              <a:off x="3171"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97" name="Freeform 1590"/>
            <p:cNvSpPr>
              <a:spLocks noEditPoints="1"/>
            </p:cNvSpPr>
            <p:nvPr/>
          </p:nvSpPr>
          <p:spPr bwMode="auto">
            <a:xfrm>
              <a:off x="3171"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98" name="Freeform 1591"/>
            <p:cNvSpPr>
              <a:spLocks noEditPoints="1"/>
            </p:cNvSpPr>
            <p:nvPr/>
          </p:nvSpPr>
          <p:spPr bwMode="auto">
            <a:xfrm>
              <a:off x="3171" y="1967"/>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399" name="Freeform 1592"/>
            <p:cNvSpPr>
              <a:spLocks noEditPoints="1"/>
            </p:cNvSpPr>
            <p:nvPr/>
          </p:nvSpPr>
          <p:spPr bwMode="auto">
            <a:xfrm>
              <a:off x="3171"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00" name="Freeform 1593"/>
            <p:cNvSpPr>
              <a:spLocks noEditPoints="1"/>
            </p:cNvSpPr>
            <p:nvPr/>
          </p:nvSpPr>
          <p:spPr bwMode="auto">
            <a:xfrm>
              <a:off x="3171"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01" name="Freeform 1594"/>
            <p:cNvSpPr>
              <a:spLocks noEditPoints="1"/>
            </p:cNvSpPr>
            <p:nvPr/>
          </p:nvSpPr>
          <p:spPr bwMode="auto">
            <a:xfrm>
              <a:off x="3171"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02" name="Freeform 1595"/>
            <p:cNvSpPr>
              <a:spLocks noEditPoints="1"/>
            </p:cNvSpPr>
            <p:nvPr/>
          </p:nvSpPr>
          <p:spPr bwMode="auto">
            <a:xfrm>
              <a:off x="3171"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03" name="Freeform 1596"/>
            <p:cNvSpPr>
              <a:spLocks noEditPoints="1"/>
            </p:cNvSpPr>
            <p:nvPr/>
          </p:nvSpPr>
          <p:spPr bwMode="auto">
            <a:xfrm>
              <a:off x="3171"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04" name="Freeform 1597"/>
            <p:cNvSpPr>
              <a:spLocks noEditPoints="1"/>
            </p:cNvSpPr>
            <p:nvPr/>
          </p:nvSpPr>
          <p:spPr bwMode="auto">
            <a:xfrm>
              <a:off x="3171"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05" name="Freeform 1598"/>
            <p:cNvSpPr>
              <a:spLocks noEditPoints="1"/>
            </p:cNvSpPr>
            <p:nvPr/>
          </p:nvSpPr>
          <p:spPr bwMode="auto">
            <a:xfrm>
              <a:off x="3171"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06" name="Freeform 1599"/>
            <p:cNvSpPr>
              <a:spLocks noEditPoints="1"/>
            </p:cNvSpPr>
            <p:nvPr/>
          </p:nvSpPr>
          <p:spPr bwMode="auto">
            <a:xfrm>
              <a:off x="3171"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07" name="Freeform 1600"/>
            <p:cNvSpPr>
              <a:spLocks noEditPoints="1"/>
            </p:cNvSpPr>
            <p:nvPr/>
          </p:nvSpPr>
          <p:spPr bwMode="auto">
            <a:xfrm>
              <a:off x="3171"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08" name="Freeform 1601"/>
            <p:cNvSpPr>
              <a:spLocks noEditPoints="1"/>
            </p:cNvSpPr>
            <p:nvPr/>
          </p:nvSpPr>
          <p:spPr bwMode="auto">
            <a:xfrm>
              <a:off x="3171"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09" name="Freeform 1602"/>
            <p:cNvSpPr>
              <a:spLocks noEditPoints="1"/>
            </p:cNvSpPr>
            <p:nvPr/>
          </p:nvSpPr>
          <p:spPr bwMode="auto">
            <a:xfrm>
              <a:off x="3171"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10" name="Freeform 1603"/>
            <p:cNvSpPr>
              <a:spLocks noEditPoints="1"/>
            </p:cNvSpPr>
            <p:nvPr/>
          </p:nvSpPr>
          <p:spPr bwMode="auto">
            <a:xfrm>
              <a:off x="3171"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11" name="Freeform 1604"/>
            <p:cNvSpPr>
              <a:spLocks noEditPoints="1"/>
            </p:cNvSpPr>
            <p:nvPr/>
          </p:nvSpPr>
          <p:spPr bwMode="auto">
            <a:xfrm>
              <a:off x="3171"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12" name="Freeform 1605"/>
            <p:cNvSpPr>
              <a:spLocks noEditPoints="1"/>
            </p:cNvSpPr>
            <p:nvPr/>
          </p:nvSpPr>
          <p:spPr bwMode="auto">
            <a:xfrm>
              <a:off x="3171" y="1967"/>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13" name="Freeform 1606"/>
            <p:cNvSpPr>
              <a:spLocks noEditPoints="1"/>
            </p:cNvSpPr>
            <p:nvPr/>
          </p:nvSpPr>
          <p:spPr bwMode="auto">
            <a:xfrm>
              <a:off x="3171"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14" name="Freeform 1607"/>
            <p:cNvSpPr>
              <a:spLocks noEditPoints="1"/>
            </p:cNvSpPr>
            <p:nvPr/>
          </p:nvSpPr>
          <p:spPr bwMode="auto">
            <a:xfrm>
              <a:off x="3171"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15" name="Freeform 1608"/>
            <p:cNvSpPr>
              <a:spLocks noEditPoints="1"/>
            </p:cNvSpPr>
            <p:nvPr/>
          </p:nvSpPr>
          <p:spPr bwMode="auto">
            <a:xfrm>
              <a:off x="3171"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16" name="Freeform 1609"/>
            <p:cNvSpPr>
              <a:spLocks noEditPoints="1"/>
            </p:cNvSpPr>
            <p:nvPr/>
          </p:nvSpPr>
          <p:spPr bwMode="auto">
            <a:xfrm>
              <a:off x="3171"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17" name="Freeform 1610"/>
            <p:cNvSpPr/>
            <p:nvPr/>
          </p:nvSpPr>
          <p:spPr bwMode="auto">
            <a:xfrm>
              <a:off x="3171" y="1979"/>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18" name="Freeform 1611"/>
            <p:cNvSpPr/>
            <p:nvPr/>
          </p:nvSpPr>
          <p:spPr bwMode="auto">
            <a:xfrm>
              <a:off x="3171" y="1979"/>
              <a:ext cx="12" cy="1"/>
            </a:xfrm>
            <a:custGeom>
              <a:avLst/>
              <a:gdLst>
                <a:gd name="T0" fmla="*/ 0 w 12"/>
                <a:gd name="T1" fmla="*/ 0 h 1"/>
                <a:gd name="T2" fmla="*/ 0 w 12"/>
                <a:gd name="T3" fmla="*/ 0 h 1"/>
                <a:gd name="T4" fmla="*/ 0 w 12"/>
                <a:gd name="T5" fmla="*/ 0 h 1"/>
                <a:gd name="T6" fmla="*/ 0 w 12"/>
                <a:gd name="T7" fmla="*/ 0 h 1"/>
                <a:gd name="T8" fmla="*/ 0 w 12"/>
                <a:gd name="T9" fmla="*/ 0 h 1"/>
                <a:gd name="T10" fmla="*/ 0 w 12"/>
                <a:gd name="T11" fmla="*/ 0 h 1"/>
                <a:gd name="T12" fmla="*/ 0 w 12"/>
                <a:gd name="T13" fmla="*/ 0 h 1"/>
                <a:gd name="T14" fmla="*/ 0 w 12"/>
                <a:gd name="T15" fmla="*/ 0 h 1"/>
                <a:gd name="T16" fmla="*/ 0 w 12"/>
                <a:gd name="T17" fmla="*/ 0 h 1"/>
                <a:gd name="T18" fmla="*/ 0 w 12"/>
                <a:gd name="T19" fmla="*/ 0 h 1"/>
                <a:gd name="T20" fmla="*/ 0 w 12"/>
                <a:gd name="T21" fmla="*/ 0 h 1"/>
                <a:gd name="T22" fmla="*/ 0 w 12"/>
                <a:gd name="T23" fmla="*/ 0 h 1"/>
                <a:gd name="T24" fmla="*/ 0 w 12"/>
                <a:gd name="T25" fmla="*/ 0 h 1"/>
                <a:gd name="T26" fmla="*/ 0 w 12"/>
                <a:gd name="T27" fmla="*/ 0 h 1"/>
                <a:gd name="T28" fmla="*/ 12 w 12"/>
                <a:gd name="T29" fmla="*/ 0 h 1"/>
                <a:gd name="T30" fmla="*/ 12 w 12"/>
                <a:gd name="T31" fmla="*/ 0 h 1"/>
                <a:gd name="T32" fmla="*/ 12 w 12"/>
                <a:gd name="T33" fmla="*/ 0 h 1"/>
                <a:gd name="T34" fmla="*/ 0 w 12"/>
                <a:gd name="T35" fmla="*/ 0 h 1"/>
                <a:gd name="T36" fmla="*/ 0 w 12"/>
                <a:gd name="T37" fmla="*/ 0 h 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 h="1">
                  <a:moveTo>
                    <a:pt x="0" y="0"/>
                  </a:moveTo>
                  <a:lnTo>
                    <a:pt x="0" y="0"/>
                  </a:lnTo>
                  <a:lnTo>
                    <a:pt x="1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19" name="Rectangle 1612"/>
            <p:cNvSpPr>
              <a:spLocks noChangeArrowheads="1"/>
            </p:cNvSpPr>
            <p:nvPr/>
          </p:nvSpPr>
          <p:spPr bwMode="auto">
            <a:xfrm>
              <a:off x="3171" y="1979"/>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2420" name="Freeform 1613"/>
            <p:cNvSpPr>
              <a:spLocks noEditPoints="1"/>
            </p:cNvSpPr>
            <p:nvPr/>
          </p:nvSpPr>
          <p:spPr bwMode="auto">
            <a:xfrm>
              <a:off x="3171"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21" name="Freeform 1614"/>
            <p:cNvSpPr>
              <a:spLocks noEditPoints="1"/>
            </p:cNvSpPr>
            <p:nvPr/>
          </p:nvSpPr>
          <p:spPr bwMode="auto">
            <a:xfrm>
              <a:off x="3171"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22" name="Freeform 1615"/>
            <p:cNvSpPr>
              <a:spLocks noEditPoints="1"/>
            </p:cNvSpPr>
            <p:nvPr/>
          </p:nvSpPr>
          <p:spPr bwMode="auto">
            <a:xfrm>
              <a:off x="3171"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23" name="Freeform 1616"/>
            <p:cNvSpPr>
              <a:spLocks noEditPoints="1"/>
            </p:cNvSpPr>
            <p:nvPr/>
          </p:nvSpPr>
          <p:spPr bwMode="auto">
            <a:xfrm>
              <a:off x="3171"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24" name="Freeform 1617"/>
            <p:cNvSpPr>
              <a:spLocks noEditPoints="1"/>
            </p:cNvSpPr>
            <p:nvPr/>
          </p:nvSpPr>
          <p:spPr bwMode="auto">
            <a:xfrm>
              <a:off x="3171"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25" name="Freeform 1618"/>
            <p:cNvSpPr>
              <a:spLocks noEditPoints="1"/>
            </p:cNvSpPr>
            <p:nvPr/>
          </p:nvSpPr>
          <p:spPr bwMode="auto">
            <a:xfrm>
              <a:off x="3171"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26" name="Freeform 1619"/>
            <p:cNvSpPr>
              <a:spLocks noEditPoints="1"/>
            </p:cNvSpPr>
            <p:nvPr/>
          </p:nvSpPr>
          <p:spPr bwMode="auto">
            <a:xfrm>
              <a:off x="3171"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27" name="Freeform 1620"/>
            <p:cNvSpPr>
              <a:spLocks noEditPoints="1"/>
            </p:cNvSpPr>
            <p:nvPr/>
          </p:nvSpPr>
          <p:spPr bwMode="auto">
            <a:xfrm>
              <a:off x="3171"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428" name="Freeform 1621"/>
            <p:cNvSpPr>
              <a:spLocks noEditPoints="1"/>
            </p:cNvSpPr>
            <p:nvPr/>
          </p:nvSpPr>
          <p:spPr bwMode="auto">
            <a:xfrm>
              <a:off x="3171"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pSp>
      <p:grpSp>
        <p:nvGrpSpPr>
          <p:cNvPr id="31766" name="Group 1622"/>
          <p:cNvGrpSpPr/>
          <p:nvPr/>
        </p:nvGrpSpPr>
        <p:grpSpPr bwMode="auto">
          <a:xfrm>
            <a:off x="2381250" y="3454400"/>
            <a:ext cx="288925" cy="155575"/>
            <a:chOff x="1500" y="2704"/>
            <a:chExt cx="182" cy="98"/>
          </a:xfrm>
        </p:grpSpPr>
        <p:sp>
          <p:nvSpPr>
            <p:cNvPr id="32029" name="Freeform 1623"/>
            <p:cNvSpPr>
              <a:spLocks noEditPoints="1"/>
            </p:cNvSpPr>
            <p:nvPr/>
          </p:nvSpPr>
          <p:spPr bwMode="auto">
            <a:xfrm>
              <a:off x="1572" y="2704"/>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30" name="Freeform 1624"/>
            <p:cNvSpPr/>
            <p:nvPr/>
          </p:nvSpPr>
          <p:spPr bwMode="auto">
            <a:xfrm>
              <a:off x="1572" y="2716"/>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31" name="Freeform 1625"/>
            <p:cNvSpPr/>
            <p:nvPr/>
          </p:nvSpPr>
          <p:spPr bwMode="auto">
            <a:xfrm>
              <a:off x="1500" y="2704"/>
              <a:ext cx="72" cy="12"/>
            </a:xfrm>
            <a:custGeom>
              <a:avLst/>
              <a:gdLst>
                <a:gd name="T0" fmla="*/ 0 w 72"/>
                <a:gd name="T1" fmla="*/ 0 h 12"/>
                <a:gd name="T2" fmla="*/ 0 w 72"/>
                <a:gd name="T3" fmla="*/ 12 h 12"/>
                <a:gd name="T4" fmla="*/ 72 w 72"/>
                <a:gd name="T5" fmla="*/ 12 h 12"/>
                <a:gd name="T6" fmla="*/ 72 w 72"/>
                <a:gd name="T7" fmla="*/ 0 h 12"/>
                <a:gd name="T8" fmla="*/ 0 w 72"/>
                <a:gd name="T9" fmla="*/ 0 h 12"/>
                <a:gd name="T10" fmla="*/ 0 w 72"/>
                <a:gd name="T11" fmla="*/ 0 h 12"/>
                <a:gd name="T12" fmla="*/ 0 w 72"/>
                <a:gd name="T13" fmla="*/ 0 h 12"/>
                <a:gd name="T14" fmla="*/ 0 w 72"/>
                <a:gd name="T15" fmla="*/ 0 h 12"/>
                <a:gd name="T16" fmla="*/ 0 w 72"/>
                <a:gd name="T17" fmla="*/ 0 h 12"/>
                <a:gd name="T18" fmla="*/ 0 w 72"/>
                <a:gd name="T19" fmla="*/ 0 h 12"/>
                <a:gd name="T20" fmla="*/ 0 w 72"/>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2" h="12">
                  <a:moveTo>
                    <a:pt x="0" y="0"/>
                  </a:moveTo>
                  <a:lnTo>
                    <a:pt x="0" y="12"/>
                  </a:lnTo>
                  <a:lnTo>
                    <a:pt x="72" y="12"/>
                  </a:lnTo>
                  <a:lnTo>
                    <a:pt x="7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32" name="Freeform 1626"/>
            <p:cNvSpPr/>
            <p:nvPr/>
          </p:nvSpPr>
          <p:spPr bwMode="auto">
            <a:xfrm>
              <a:off x="1500" y="2704"/>
              <a:ext cx="1" cy="12"/>
            </a:xfrm>
            <a:custGeom>
              <a:avLst/>
              <a:gdLst>
                <a:gd name="T0" fmla="*/ 0 w 1"/>
                <a:gd name="T1" fmla="*/ 0 h 12"/>
                <a:gd name="T2" fmla="*/ 0 w 1"/>
                <a:gd name="T3" fmla="*/ 12 h 12"/>
                <a:gd name="T4" fmla="*/ 0 w 1"/>
                <a:gd name="T5" fmla="*/ 0 h 12"/>
                <a:gd name="T6" fmla="*/ 0 w 1"/>
                <a:gd name="T7" fmla="*/ 0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12">
                  <a:moveTo>
                    <a:pt x="0" y="0"/>
                  </a:moveTo>
                  <a:lnTo>
                    <a:pt x="0" y="1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33" name="Freeform 1627"/>
            <p:cNvSpPr>
              <a:spLocks noEditPoints="1"/>
            </p:cNvSpPr>
            <p:nvPr/>
          </p:nvSpPr>
          <p:spPr bwMode="auto">
            <a:xfrm>
              <a:off x="1500" y="2716"/>
              <a:ext cx="72" cy="1"/>
            </a:xfrm>
            <a:custGeom>
              <a:avLst/>
              <a:gdLst>
                <a:gd name="T0" fmla="*/ 0 w 72"/>
                <a:gd name="T1" fmla="*/ 0 h 1"/>
                <a:gd name="T2" fmla="*/ 72 w 72"/>
                <a:gd name="T3" fmla="*/ 0 h 1"/>
                <a:gd name="T4" fmla="*/ 0 w 72"/>
                <a:gd name="T5" fmla="*/ 0 h 1"/>
                <a:gd name="T6" fmla="*/ 0 w 72"/>
                <a:gd name="T7" fmla="*/ 0 h 1"/>
                <a:gd name="T8" fmla="*/ 0 w 72"/>
                <a:gd name="T9" fmla="*/ 0 h 1"/>
                <a:gd name="T10" fmla="*/ 0 w 72"/>
                <a:gd name="T11" fmla="*/ 0 h 1"/>
                <a:gd name="T12" fmla="*/ 0 w 7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 h="1">
                  <a:moveTo>
                    <a:pt x="0" y="0"/>
                  </a:moveTo>
                  <a:lnTo>
                    <a:pt x="7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34" name="Freeform 1628"/>
            <p:cNvSpPr>
              <a:spLocks noEditPoints="1"/>
            </p:cNvSpPr>
            <p:nvPr/>
          </p:nvSpPr>
          <p:spPr bwMode="auto">
            <a:xfrm>
              <a:off x="1572" y="2704"/>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35" name="Freeform 1629"/>
            <p:cNvSpPr>
              <a:spLocks noEditPoints="1"/>
            </p:cNvSpPr>
            <p:nvPr/>
          </p:nvSpPr>
          <p:spPr bwMode="auto">
            <a:xfrm>
              <a:off x="1500" y="2704"/>
              <a:ext cx="72" cy="1"/>
            </a:xfrm>
            <a:custGeom>
              <a:avLst/>
              <a:gdLst>
                <a:gd name="T0" fmla="*/ 72 w 72"/>
                <a:gd name="T1" fmla="*/ 0 h 1"/>
                <a:gd name="T2" fmla="*/ 0 w 72"/>
                <a:gd name="T3" fmla="*/ 0 h 1"/>
                <a:gd name="T4" fmla="*/ 72 w 72"/>
                <a:gd name="T5" fmla="*/ 0 h 1"/>
                <a:gd name="T6" fmla="*/ 72 w 72"/>
                <a:gd name="T7" fmla="*/ 0 h 1"/>
                <a:gd name="T8" fmla="*/ 72 w 72"/>
                <a:gd name="T9" fmla="*/ 0 h 1"/>
                <a:gd name="T10" fmla="*/ 72 w 72"/>
                <a:gd name="T11" fmla="*/ 0 h 1"/>
                <a:gd name="T12" fmla="*/ 72 w 7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 h="1">
                  <a:moveTo>
                    <a:pt x="72" y="0"/>
                  </a:moveTo>
                  <a:lnTo>
                    <a:pt x="0" y="0"/>
                  </a:lnTo>
                  <a:lnTo>
                    <a:pt x="72" y="0"/>
                  </a:lnTo>
                  <a:close/>
                  <a:moveTo>
                    <a:pt x="72" y="0"/>
                  </a:moveTo>
                  <a:lnTo>
                    <a:pt x="7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36" name="Freeform 1630"/>
            <p:cNvSpPr>
              <a:spLocks noEditPoints="1"/>
            </p:cNvSpPr>
            <p:nvPr/>
          </p:nvSpPr>
          <p:spPr bwMode="auto">
            <a:xfrm>
              <a:off x="1500" y="270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37" name="Freeform 1631"/>
            <p:cNvSpPr>
              <a:spLocks noEditPoints="1"/>
            </p:cNvSpPr>
            <p:nvPr/>
          </p:nvSpPr>
          <p:spPr bwMode="auto">
            <a:xfrm>
              <a:off x="1500" y="270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38" name="Freeform 1632"/>
            <p:cNvSpPr>
              <a:spLocks noEditPoints="1"/>
            </p:cNvSpPr>
            <p:nvPr/>
          </p:nvSpPr>
          <p:spPr bwMode="auto">
            <a:xfrm>
              <a:off x="1500" y="270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39" name="Freeform 1633"/>
            <p:cNvSpPr>
              <a:spLocks noEditPoints="1"/>
            </p:cNvSpPr>
            <p:nvPr/>
          </p:nvSpPr>
          <p:spPr bwMode="auto">
            <a:xfrm>
              <a:off x="1500" y="270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40" name="Freeform 1634"/>
            <p:cNvSpPr>
              <a:spLocks noEditPoints="1"/>
            </p:cNvSpPr>
            <p:nvPr/>
          </p:nvSpPr>
          <p:spPr bwMode="auto">
            <a:xfrm>
              <a:off x="1500" y="270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41" name="Freeform 1635"/>
            <p:cNvSpPr/>
            <p:nvPr/>
          </p:nvSpPr>
          <p:spPr bwMode="auto">
            <a:xfrm>
              <a:off x="1500" y="2704"/>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42" name="Freeform 1636"/>
            <p:cNvSpPr/>
            <p:nvPr/>
          </p:nvSpPr>
          <p:spPr bwMode="auto">
            <a:xfrm>
              <a:off x="1500" y="2704"/>
              <a:ext cx="1" cy="25"/>
            </a:xfrm>
            <a:custGeom>
              <a:avLst/>
              <a:gdLst>
                <a:gd name="T0" fmla="*/ 0 w 1"/>
                <a:gd name="T1" fmla="*/ 25 h 25"/>
                <a:gd name="T2" fmla="*/ 0 w 1"/>
                <a:gd name="T3" fmla="*/ 25 h 25"/>
                <a:gd name="T4" fmla="*/ 0 w 1"/>
                <a:gd name="T5" fmla="*/ 0 h 25"/>
                <a:gd name="T6" fmla="*/ 0 w 1"/>
                <a:gd name="T7" fmla="*/ 0 h 25"/>
                <a:gd name="T8" fmla="*/ 0 w 1"/>
                <a:gd name="T9" fmla="*/ 25 h 25"/>
                <a:gd name="T10" fmla="*/ 0 w 1"/>
                <a:gd name="T11" fmla="*/ 25 h 25"/>
                <a:gd name="T12" fmla="*/ 0 w 1"/>
                <a:gd name="T13" fmla="*/ 25 h 25"/>
                <a:gd name="T14" fmla="*/ 0 w 1"/>
                <a:gd name="T15" fmla="*/ 25 h 25"/>
                <a:gd name="T16" fmla="*/ 0 w 1"/>
                <a:gd name="T17" fmla="*/ 25 h 25"/>
                <a:gd name="T18" fmla="*/ 0 w 1"/>
                <a:gd name="T19" fmla="*/ 25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25">
                  <a:moveTo>
                    <a:pt x="0" y="25"/>
                  </a:moveTo>
                  <a:lnTo>
                    <a:pt x="0" y="25"/>
                  </a:lnTo>
                  <a:lnTo>
                    <a:pt x="0" y="0"/>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43" name="Rectangle 1637"/>
            <p:cNvSpPr>
              <a:spLocks noChangeArrowheads="1"/>
            </p:cNvSpPr>
            <p:nvPr/>
          </p:nvSpPr>
          <p:spPr bwMode="auto">
            <a:xfrm>
              <a:off x="1500" y="2729"/>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2044" name="Freeform 1638"/>
            <p:cNvSpPr>
              <a:spLocks noEditPoints="1"/>
            </p:cNvSpPr>
            <p:nvPr/>
          </p:nvSpPr>
          <p:spPr bwMode="auto">
            <a:xfrm>
              <a:off x="1500" y="2704"/>
              <a:ext cx="1" cy="25"/>
            </a:xfrm>
            <a:custGeom>
              <a:avLst/>
              <a:gdLst>
                <a:gd name="T0" fmla="*/ 0 w 1"/>
                <a:gd name="T1" fmla="*/ 25 h 25"/>
                <a:gd name="T2" fmla="*/ 0 w 1"/>
                <a:gd name="T3" fmla="*/ 0 h 25"/>
                <a:gd name="T4" fmla="*/ 0 w 1"/>
                <a:gd name="T5" fmla="*/ 25 h 25"/>
                <a:gd name="T6" fmla="*/ 0 w 1"/>
                <a:gd name="T7" fmla="*/ 25 h 25"/>
                <a:gd name="T8" fmla="*/ 0 w 1"/>
                <a:gd name="T9" fmla="*/ 25 h 25"/>
                <a:gd name="T10" fmla="*/ 0 w 1"/>
                <a:gd name="T11" fmla="*/ 25 h 25"/>
                <a:gd name="T12" fmla="*/ 0 w 1"/>
                <a:gd name="T13" fmla="*/ 25 h 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25">
                  <a:moveTo>
                    <a:pt x="0" y="25"/>
                  </a:moveTo>
                  <a:lnTo>
                    <a:pt x="0" y="0"/>
                  </a:lnTo>
                  <a:lnTo>
                    <a:pt x="0" y="25"/>
                  </a:lnTo>
                  <a:close/>
                  <a:moveTo>
                    <a:pt x="0" y="25"/>
                  </a:move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45" name="Freeform 1639"/>
            <p:cNvSpPr>
              <a:spLocks noEditPoints="1"/>
            </p:cNvSpPr>
            <p:nvPr/>
          </p:nvSpPr>
          <p:spPr bwMode="auto">
            <a:xfrm>
              <a:off x="1500" y="270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46" name="Freeform 1640"/>
            <p:cNvSpPr>
              <a:spLocks noEditPoints="1"/>
            </p:cNvSpPr>
            <p:nvPr/>
          </p:nvSpPr>
          <p:spPr bwMode="auto">
            <a:xfrm>
              <a:off x="1500" y="2704"/>
              <a:ext cx="1" cy="25"/>
            </a:xfrm>
            <a:custGeom>
              <a:avLst/>
              <a:gdLst>
                <a:gd name="T0" fmla="*/ 0 w 1"/>
                <a:gd name="T1" fmla="*/ 0 h 25"/>
                <a:gd name="T2" fmla="*/ 0 w 1"/>
                <a:gd name="T3" fmla="*/ 25 h 25"/>
                <a:gd name="T4" fmla="*/ 0 w 1"/>
                <a:gd name="T5" fmla="*/ 0 h 25"/>
                <a:gd name="T6" fmla="*/ 0 w 1"/>
                <a:gd name="T7" fmla="*/ 0 h 25"/>
                <a:gd name="T8" fmla="*/ 0 w 1"/>
                <a:gd name="T9" fmla="*/ 0 h 25"/>
                <a:gd name="T10" fmla="*/ 0 w 1"/>
                <a:gd name="T11" fmla="*/ 0 h 25"/>
                <a:gd name="T12" fmla="*/ 0 w 1"/>
                <a:gd name="T13" fmla="*/ 0 h 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25">
                  <a:moveTo>
                    <a:pt x="0" y="0"/>
                  </a:moveTo>
                  <a:lnTo>
                    <a:pt x="0" y="25"/>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47" name="Freeform 1641"/>
            <p:cNvSpPr>
              <a:spLocks noEditPoints="1"/>
            </p:cNvSpPr>
            <p:nvPr/>
          </p:nvSpPr>
          <p:spPr bwMode="auto">
            <a:xfrm>
              <a:off x="1500" y="272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48" name="Freeform 1642"/>
            <p:cNvSpPr>
              <a:spLocks noEditPoints="1"/>
            </p:cNvSpPr>
            <p:nvPr/>
          </p:nvSpPr>
          <p:spPr bwMode="auto">
            <a:xfrm>
              <a:off x="1500" y="272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49" name="Freeform 1643"/>
            <p:cNvSpPr>
              <a:spLocks noEditPoints="1"/>
            </p:cNvSpPr>
            <p:nvPr/>
          </p:nvSpPr>
          <p:spPr bwMode="auto">
            <a:xfrm>
              <a:off x="1500" y="272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50" name="Freeform 1644"/>
            <p:cNvSpPr>
              <a:spLocks noEditPoints="1"/>
            </p:cNvSpPr>
            <p:nvPr/>
          </p:nvSpPr>
          <p:spPr bwMode="auto">
            <a:xfrm>
              <a:off x="1500" y="272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51" name="Freeform 1645"/>
            <p:cNvSpPr/>
            <p:nvPr/>
          </p:nvSpPr>
          <p:spPr bwMode="auto">
            <a:xfrm>
              <a:off x="1500" y="2729"/>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52" name="Freeform 1646"/>
            <p:cNvSpPr/>
            <p:nvPr/>
          </p:nvSpPr>
          <p:spPr bwMode="auto">
            <a:xfrm>
              <a:off x="1500" y="2729"/>
              <a:ext cx="72" cy="1"/>
            </a:xfrm>
            <a:custGeom>
              <a:avLst/>
              <a:gdLst>
                <a:gd name="T0" fmla="*/ 72 w 72"/>
                <a:gd name="T1" fmla="*/ 0 h 1"/>
                <a:gd name="T2" fmla="*/ 72 w 72"/>
                <a:gd name="T3" fmla="*/ 0 h 1"/>
                <a:gd name="T4" fmla="*/ 0 w 72"/>
                <a:gd name="T5" fmla="*/ 0 h 1"/>
                <a:gd name="T6" fmla="*/ 0 w 72"/>
                <a:gd name="T7" fmla="*/ 0 h 1"/>
                <a:gd name="T8" fmla="*/ 72 w 72"/>
                <a:gd name="T9" fmla="*/ 0 h 1"/>
                <a:gd name="T10" fmla="*/ 72 w 72"/>
                <a:gd name="T11" fmla="*/ 0 h 1"/>
                <a:gd name="T12" fmla="*/ 72 w 72"/>
                <a:gd name="T13" fmla="*/ 0 h 1"/>
                <a:gd name="T14" fmla="*/ 72 w 72"/>
                <a:gd name="T15" fmla="*/ 0 h 1"/>
                <a:gd name="T16" fmla="*/ 72 w 72"/>
                <a:gd name="T17" fmla="*/ 0 h 1"/>
                <a:gd name="T18" fmla="*/ 72 w 72"/>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1">
                  <a:moveTo>
                    <a:pt x="72" y="0"/>
                  </a:moveTo>
                  <a:lnTo>
                    <a:pt x="72" y="0"/>
                  </a:lnTo>
                  <a:lnTo>
                    <a:pt x="0" y="0"/>
                  </a:lnTo>
                  <a:lnTo>
                    <a:pt x="7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53" name="Rectangle 1647"/>
            <p:cNvSpPr>
              <a:spLocks noChangeArrowheads="1"/>
            </p:cNvSpPr>
            <p:nvPr/>
          </p:nvSpPr>
          <p:spPr bwMode="auto">
            <a:xfrm>
              <a:off x="1572" y="2729"/>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2054" name="Freeform 1648"/>
            <p:cNvSpPr>
              <a:spLocks noEditPoints="1"/>
            </p:cNvSpPr>
            <p:nvPr/>
          </p:nvSpPr>
          <p:spPr bwMode="auto">
            <a:xfrm>
              <a:off x="1500" y="2729"/>
              <a:ext cx="72" cy="1"/>
            </a:xfrm>
            <a:custGeom>
              <a:avLst/>
              <a:gdLst>
                <a:gd name="T0" fmla="*/ 72 w 72"/>
                <a:gd name="T1" fmla="*/ 0 h 1"/>
                <a:gd name="T2" fmla="*/ 0 w 72"/>
                <a:gd name="T3" fmla="*/ 0 h 1"/>
                <a:gd name="T4" fmla="*/ 72 w 72"/>
                <a:gd name="T5" fmla="*/ 0 h 1"/>
                <a:gd name="T6" fmla="*/ 72 w 72"/>
                <a:gd name="T7" fmla="*/ 0 h 1"/>
                <a:gd name="T8" fmla="*/ 72 w 72"/>
                <a:gd name="T9" fmla="*/ 0 h 1"/>
                <a:gd name="T10" fmla="*/ 72 w 72"/>
                <a:gd name="T11" fmla="*/ 0 h 1"/>
                <a:gd name="T12" fmla="*/ 72 w 7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 h="1">
                  <a:moveTo>
                    <a:pt x="72" y="0"/>
                  </a:moveTo>
                  <a:lnTo>
                    <a:pt x="0" y="0"/>
                  </a:lnTo>
                  <a:lnTo>
                    <a:pt x="72" y="0"/>
                  </a:lnTo>
                  <a:close/>
                  <a:moveTo>
                    <a:pt x="72" y="0"/>
                  </a:moveTo>
                  <a:lnTo>
                    <a:pt x="7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55" name="Freeform 1649"/>
            <p:cNvSpPr>
              <a:spLocks noEditPoints="1"/>
            </p:cNvSpPr>
            <p:nvPr/>
          </p:nvSpPr>
          <p:spPr bwMode="auto">
            <a:xfrm>
              <a:off x="1500" y="272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56" name="Freeform 1650"/>
            <p:cNvSpPr>
              <a:spLocks noEditPoints="1"/>
            </p:cNvSpPr>
            <p:nvPr/>
          </p:nvSpPr>
          <p:spPr bwMode="auto">
            <a:xfrm>
              <a:off x="1500" y="2729"/>
              <a:ext cx="72" cy="1"/>
            </a:xfrm>
            <a:custGeom>
              <a:avLst/>
              <a:gdLst>
                <a:gd name="T0" fmla="*/ 0 w 72"/>
                <a:gd name="T1" fmla="*/ 0 h 1"/>
                <a:gd name="T2" fmla="*/ 72 w 72"/>
                <a:gd name="T3" fmla="*/ 0 h 1"/>
                <a:gd name="T4" fmla="*/ 0 w 72"/>
                <a:gd name="T5" fmla="*/ 0 h 1"/>
                <a:gd name="T6" fmla="*/ 0 w 72"/>
                <a:gd name="T7" fmla="*/ 0 h 1"/>
                <a:gd name="T8" fmla="*/ 0 w 72"/>
                <a:gd name="T9" fmla="*/ 0 h 1"/>
                <a:gd name="T10" fmla="*/ 0 w 72"/>
                <a:gd name="T11" fmla="*/ 0 h 1"/>
                <a:gd name="T12" fmla="*/ 0 w 7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 h="1">
                  <a:moveTo>
                    <a:pt x="0" y="0"/>
                  </a:moveTo>
                  <a:lnTo>
                    <a:pt x="7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57" name="Freeform 1651"/>
            <p:cNvSpPr>
              <a:spLocks noEditPoints="1"/>
            </p:cNvSpPr>
            <p:nvPr/>
          </p:nvSpPr>
          <p:spPr bwMode="auto">
            <a:xfrm>
              <a:off x="1572" y="272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58" name="Freeform 1652"/>
            <p:cNvSpPr>
              <a:spLocks noEditPoints="1"/>
            </p:cNvSpPr>
            <p:nvPr/>
          </p:nvSpPr>
          <p:spPr bwMode="auto">
            <a:xfrm>
              <a:off x="1572" y="272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59" name="Freeform 1653"/>
            <p:cNvSpPr>
              <a:spLocks noEditPoints="1"/>
            </p:cNvSpPr>
            <p:nvPr/>
          </p:nvSpPr>
          <p:spPr bwMode="auto">
            <a:xfrm>
              <a:off x="1572" y="272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60" name="Freeform 1654"/>
            <p:cNvSpPr>
              <a:spLocks noEditPoints="1"/>
            </p:cNvSpPr>
            <p:nvPr/>
          </p:nvSpPr>
          <p:spPr bwMode="auto">
            <a:xfrm>
              <a:off x="1572" y="272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61" name="Freeform 1655"/>
            <p:cNvSpPr/>
            <p:nvPr/>
          </p:nvSpPr>
          <p:spPr bwMode="auto">
            <a:xfrm>
              <a:off x="1572" y="2729"/>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62" name="Freeform 1656"/>
            <p:cNvSpPr/>
            <p:nvPr/>
          </p:nvSpPr>
          <p:spPr bwMode="auto">
            <a:xfrm>
              <a:off x="1633" y="2789"/>
              <a:ext cx="12" cy="12"/>
            </a:xfrm>
            <a:custGeom>
              <a:avLst/>
              <a:gdLst>
                <a:gd name="T0" fmla="*/ 12 w 12"/>
                <a:gd name="T1" fmla="*/ 12 h 12"/>
                <a:gd name="T2" fmla="*/ 12 w 12"/>
                <a:gd name="T3" fmla="*/ 12 h 12"/>
                <a:gd name="T4" fmla="*/ 12 w 12"/>
                <a:gd name="T5" fmla="*/ 12 h 12"/>
                <a:gd name="T6" fmla="*/ 12 w 12"/>
                <a:gd name="T7" fmla="*/ 12 h 12"/>
                <a:gd name="T8" fmla="*/ 12 w 12"/>
                <a:gd name="T9" fmla="*/ 12 h 12"/>
                <a:gd name="T10" fmla="*/ 12 w 12"/>
                <a:gd name="T11" fmla="*/ 0 h 12"/>
                <a:gd name="T12" fmla="*/ 12 w 12"/>
                <a:gd name="T13" fmla="*/ 0 h 12"/>
                <a:gd name="T14" fmla="*/ 12 w 12"/>
                <a:gd name="T15" fmla="*/ 0 h 12"/>
                <a:gd name="T16" fmla="*/ 12 w 12"/>
                <a:gd name="T17" fmla="*/ 0 h 12"/>
                <a:gd name="T18" fmla="*/ 12 w 12"/>
                <a:gd name="T19" fmla="*/ 0 h 12"/>
                <a:gd name="T20" fmla="*/ 12 w 12"/>
                <a:gd name="T21" fmla="*/ 0 h 12"/>
                <a:gd name="T22" fmla="*/ 12 w 12"/>
                <a:gd name="T23" fmla="*/ 0 h 12"/>
                <a:gd name="T24" fmla="*/ 12 w 12"/>
                <a:gd name="T25" fmla="*/ 0 h 12"/>
                <a:gd name="T26" fmla="*/ 12 w 12"/>
                <a:gd name="T27" fmla="*/ 0 h 12"/>
                <a:gd name="T28" fmla="*/ 12 w 12"/>
                <a:gd name="T29" fmla="*/ 0 h 12"/>
                <a:gd name="T30" fmla="*/ 12 w 12"/>
                <a:gd name="T31" fmla="*/ 0 h 12"/>
                <a:gd name="T32" fmla="*/ 12 w 12"/>
                <a:gd name="T33" fmla="*/ 0 h 12"/>
                <a:gd name="T34" fmla="*/ 0 w 12"/>
                <a:gd name="T35" fmla="*/ 0 h 12"/>
                <a:gd name="T36" fmla="*/ 0 w 12"/>
                <a:gd name="T37" fmla="*/ 0 h 12"/>
                <a:gd name="T38" fmla="*/ 0 w 12"/>
                <a:gd name="T39" fmla="*/ 12 h 12"/>
                <a:gd name="T40" fmla="*/ 0 w 12"/>
                <a:gd name="T41" fmla="*/ 12 h 12"/>
                <a:gd name="T42" fmla="*/ 0 w 12"/>
                <a:gd name="T43" fmla="*/ 12 h 12"/>
                <a:gd name="T44" fmla="*/ 12 w 12"/>
                <a:gd name="T45" fmla="*/ 12 h 12"/>
                <a:gd name="T46" fmla="*/ 12 w 12"/>
                <a:gd name="T47" fmla="*/ 12 h 12"/>
                <a:gd name="T48" fmla="*/ 12 w 12"/>
                <a:gd name="T49" fmla="*/ 12 h 12"/>
                <a:gd name="T50" fmla="*/ 12 w 12"/>
                <a:gd name="T51" fmla="*/ 12 h 12"/>
                <a:gd name="T52" fmla="*/ 12 w 12"/>
                <a:gd name="T53" fmla="*/ 12 h 12"/>
                <a:gd name="T54" fmla="*/ 12 w 12"/>
                <a:gd name="T55" fmla="*/ 12 h 12"/>
                <a:gd name="T56" fmla="*/ 12 w 12"/>
                <a:gd name="T57" fmla="*/ 12 h 1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2" h="12">
                  <a:moveTo>
                    <a:pt x="12" y="12"/>
                  </a:moveTo>
                  <a:lnTo>
                    <a:pt x="12" y="12"/>
                  </a:lnTo>
                  <a:lnTo>
                    <a:pt x="12" y="0"/>
                  </a:lnTo>
                  <a:lnTo>
                    <a:pt x="0" y="0"/>
                  </a:lnTo>
                  <a:lnTo>
                    <a:pt x="0" y="12"/>
                  </a:lnTo>
                  <a:lnTo>
                    <a:pt x="12" y="12"/>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63" name="Rectangle 1657"/>
            <p:cNvSpPr>
              <a:spLocks noChangeArrowheads="1"/>
            </p:cNvSpPr>
            <p:nvPr/>
          </p:nvSpPr>
          <p:spPr bwMode="auto">
            <a:xfrm>
              <a:off x="1645" y="2801"/>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2064" name="Freeform 1658"/>
            <p:cNvSpPr>
              <a:spLocks noEditPoints="1"/>
            </p:cNvSpPr>
            <p:nvPr/>
          </p:nvSpPr>
          <p:spPr bwMode="auto">
            <a:xfrm>
              <a:off x="164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65" name="Freeform 1659"/>
            <p:cNvSpPr>
              <a:spLocks noEditPoints="1"/>
            </p:cNvSpPr>
            <p:nvPr/>
          </p:nvSpPr>
          <p:spPr bwMode="auto">
            <a:xfrm>
              <a:off x="164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66" name="Freeform 1660"/>
            <p:cNvSpPr>
              <a:spLocks noEditPoints="1"/>
            </p:cNvSpPr>
            <p:nvPr/>
          </p:nvSpPr>
          <p:spPr bwMode="auto">
            <a:xfrm>
              <a:off x="164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67" name="Freeform 1661"/>
            <p:cNvSpPr>
              <a:spLocks noEditPoints="1"/>
            </p:cNvSpPr>
            <p:nvPr/>
          </p:nvSpPr>
          <p:spPr bwMode="auto">
            <a:xfrm>
              <a:off x="1645" y="2789"/>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68" name="Freeform 1662"/>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69" name="Freeform 1663"/>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70" name="Freeform 1664"/>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71" name="Freeform 1665"/>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72" name="Freeform 1666"/>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73" name="Freeform 1667"/>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74" name="Freeform 1668"/>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75" name="Freeform 1669"/>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76" name="Freeform 1670"/>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77" name="Freeform 1671"/>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78" name="Freeform 1672"/>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79" name="Freeform 1673"/>
            <p:cNvSpPr>
              <a:spLocks noEditPoints="1"/>
            </p:cNvSpPr>
            <p:nvPr/>
          </p:nvSpPr>
          <p:spPr bwMode="auto">
            <a:xfrm>
              <a:off x="1633" y="2789"/>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80" name="Freeform 1674"/>
            <p:cNvSpPr>
              <a:spLocks noEditPoints="1"/>
            </p:cNvSpPr>
            <p:nvPr/>
          </p:nvSpPr>
          <p:spPr bwMode="auto">
            <a:xfrm>
              <a:off x="1633"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81" name="Freeform 1675"/>
            <p:cNvSpPr>
              <a:spLocks noEditPoints="1"/>
            </p:cNvSpPr>
            <p:nvPr/>
          </p:nvSpPr>
          <p:spPr bwMode="auto">
            <a:xfrm>
              <a:off x="1633" y="2789"/>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82" name="Freeform 1676"/>
            <p:cNvSpPr>
              <a:spLocks noEditPoints="1"/>
            </p:cNvSpPr>
            <p:nvPr/>
          </p:nvSpPr>
          <p:spPr bwMode="auto">
            <a:xfrm>
              <a:off x="1633"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83" name="Freeform 1677"/>
            <p:cNvSpPr>
              <a:spLocks noEditPoints="1"/>
            </p:cNvSpPr>
            <p:nvPr/>
          </p:nvSpPr>
          <p:spPr bwMode="auto">
            <a:xfrm>
              <a:off x="1633"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84" name="Freeform 1678"/>
            <p:cNvSpPr>
              <a:spLocks noEditPoints="1"/>
            </p:cNvSpPr>
            <p:nvPr/>
          </p:nvSpPr>
          <p:spPr bwMode="auto">
            <a:xfrm>
              <a:off x="1633" y="2801"/>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85" name="Freeform 1679"/>
            <p:cNvSpPr>
              <a:spLocks noEditPoints="1"/>
            </p:cNvSpPr>
            <p:nvPr/>
          </p:nvSpPr>
          <p:spPr bwMode="auto">
            <a:xfrm>
              <a:off x="164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86" name="Freeform 1680"/>
            <p:cNvSpPr>
              <a:spLocks noEditPoints="1"/>
            </p:cNvSpPr>
            <p:nvPr/>
          </p:nvSpPr>
          <p:spPr bwMode="auto">
            <a:xfrm>
              <a:off x="164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87" name="Freeform 1681"/>
            <p:cNvSpPr>
              <a:spLocks noEditPoints="1"/>
            </p:cNvSpPr>
            <p:nvPr/>
          </p:nvSpPr>
          <p:spPr bwMode="auto">
            <a:xfrm>
              <a:off x="164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88" name="Freeform 1682"/>
            <p:cNvSpPr>
              <a:spLocks noEditPoints="1"/>
            </p:cNvSpPr>
            <p:nvPr/>
          </p:nvSpPr>
          <p:spPr bwMode="auto">
            <a:xfrm>
              <a:off x="164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89" name="Freeform 1683"/>
            <p:cNvSpPr>
              <a:spLocks noEditPoints="1"/>
            </p:cNvSpPr>
            <p:nvPr/>
          </p:nvSpPr>
          <p:spPr bwMode="auto">
            <a:xfrm>
              <a:off x="164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90" name="Freeform 1684"/>
            <p:cNvSpPr/>
            <p:nvPr/>
          </p:nvSpPr>
          <p:spPr bwMode="auto">
            <a:xfrm>
              <a:off x="1645" y="2801"/>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91" name="Oval 1685"/>
            <p:cNvSpPr>
              <a:spLocks noChangeArrowheads="1"/>
            </p:cNvSpPr>
            <p:nvPr/>
          </p:nvSpPr>
          <p:spPr bwMode="auto">
            <a:xfrm>
              <a:off x="1645" y="2801"/>
              <a:ext cx="1" cy="1"/>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2092" name="Rectangle 1686"/>
            <p:cNvSpPr>
              <a:spLocks noChangeArrowheads="1"/>
            </p:cNvSpPr>
            <p:nvPr/>
          </p:nvSpPr>
          <p:spPr bwMode="auto">
            <a:xfrm>
              <a:off x="1645" y="2801"/>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2093" name="Freeform 1687"/>
            <p:cNvSpPr>
              <a:spLocks noEditPoints="1"/>
            </p:cNvSpPr>
            <p:nvPr/>
          </p:nvSpPr>
          <p:spPr bwMode="auto">
            <a:xfrm>
              <a:off x="164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94" name="Freeform 1688"/>
            <p:cNvSpPr>
              <a:spLocks noEditPoints="1"/>
            </p:cNvSpPr>
            <p:nvPr/>
          </p:nvSpPr>
          <p:spPr bwMode="auto">
            <a:xfrm>
              <a:off x="164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95" name="Freeform 1689"/>
            <p:cNvSpPr>
              <a:spLocks noEditPoints="1"/>
            </p:cNvSpPr>
            <p:nvPr/>
          </p:nvSpPr>
          <p:spPr bwMode="auto">
            <a:xfrm>
              <a:off x="164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96" name="Freeform 1690"/>
            <p:cNvSpPr>
              <a:spLocks noEditPoints="1"/>
            </p:cNvSpPr>
            <p:nvPr/>
          </p:nvSpPr>
          <p:spPr bwMode="auto">
            <a:xfrm>
              <a:off x="164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97" name="Freeform 1691"/>
            <p:cNvSpPr>
              <a:spLocks noEditPoints="1"/>
            </p:cNvSpPr>
            <p:nvPr/>
          </p:nvSpPr>
          <p:spPr bwMode="auto">
            <a:xfrm>
              <a:off x="164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98" name="Freeform 1692"/>
            <p:cNvSpPr>
              <a:spLocks noEditPoints="1"/>
            </p:cNvSpPr>
            <p:nvPr/>
          </p:nvSpPr>
          <p:spPr bwMode="auto">
            <a:xfrm>
              <a:off x="164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99" name="Freeform 1693"/>
            <p:cNvSpPr>
              <a:spLocks noEditPoints="1"/>
            </p:cNvSpPr>
            <p:nvPr/>
          </p:nvSpPr>
          <p:spPr bwMode="auto">
            <a:xfrm>
              <a:off x="164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00" name="Freeform 1694"/>
            <p:cNvSpPr>
              <a:spLocks noEditPoints="1"/>
            </p:cNvSpPr>
            <p:nvPr/>
          </p:nvSpPr>
          <p:spPr bwMode="auto">
            <a:xfrm>
              <a:off x="164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01" name="Freeform 1695"/>
            <p:cNvSpPr>
              <a:spLocks noEditPoints="1"/>
            </p:cNvSpPr>
            <p:nvPr/>
          </p:nvSpPr>
          <p:spPr bwMode="auto">
            <a:xfrm>
              <a:off x="164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02" name="Freeform 1696"/>
            <p:cNvSpPr/>
            <p:nvPr/>
          </p:nvSpPr>
          <p:spPr bwMode="auto">
            <a:xfrm>
              <a:off x="1645" y="2801"/>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03" name="Freeform 1697"/>
            <p:cNvSpPr/>
            <p:nvPr/>
          </p:nvSpPr>
          <p:spPr bwMode="auto">
            <a:xfrm>
              <a:off x="1645" y="2789"/>
              <a:ext cx="1" cy="12"/>
            </a:xfrm>
            <a:custGeom>
              <a:avLst/>
              <a:gdLst>
                <a:gd name="T0" fmla="*/ 0 w 1"/>
                <a:gd name="T1" fmla="*/ 0 h 12"/>
                <a:gd name="T2" fmla="*/ 0 w 1"/>
                <a:gd name="T3" fmla="*/ 0 h 12"/>
                <a:gd name="T4" fmla="*/ 0 w 1"/>
                <a:gd name="T5" fmla="*/ 0 h 12"/>
                <a:gd name="T6" fmla="*/ 0 w 1"/>
                <a:gd name="T7" fmla="*/ 0 h 12"/>
                <a:gd name="T8" fmla="*/ 0 w 1"/>
                <a:gd name="T9" fmla="*/ 0 h 12"/>
                <a:gd name="T10" fmla="*/ 0 w 1"/>
                <a:gd name="T11" fmla="*/ 0 h 12"/>
                <a:gd name="T12" fmla="*/ 0 w 1"/>
                <a:gd name="T13" fmla="*/ 0 h 12"/>
                <a:gd name="T14" fmla="*/ 0 w 1"/>
                <a:gd name="T15" fmla="*/ 0 h 12"/>
                <a:gd name="T16" fmla="*/ 0 w 1"/>
                <a:gd name="T17" fmla="*/ 12 h 12"/>
                <a:gd name="T18" fmla="*/ 0 w 1"/>
                <a:gd name="T19" fmla="*/ 12 h 12"/>
                <a:gd name="T20" fmla="*/ 0 w 1"/>
                <a:gd name="T21" fmla="*/ 0 h 12"/>
                <a:gd name="T22" fmla="*/ 0 w 1"/>
                <a:gd name="T23" fmla="*/ 0 h 12"/>
                <a:gd name="T24" fmla="*/ 0 w 1"/>
                <a:gd name="T25" fmla="*/ 0 h 12"/>
                <a:gd name="T26" fmla="*/ 0 w 1"/>
                <a:gd name="T27" fmla="*/ 0 h 12"/>
                <a:gd name="T28" fmla="*/ 0 w 1"/>
                <a:gd name="T29" fmla="*/ 0 h 12"/>
                <a:gd name="T30" fmla="*/ 0 w 1"/>
                <a:gd name="T31" fmla="*/ 0 h 12"/>
                <a:gd name="T32" fmla="*/ 0 w 1"/>
                <a:gd name="T33" fmla="*/ 0 h 12"/>
                <a:gd name="T34" fmla="*/ 0 w 1"/>
                <a:gd name="T35" fmla="*/ 0 h 12"/>
                <a:gd name="T36" fmla="*/ 0 w 1"/>
                <a:gd name="T37" fmla="*/ 0 h 12"/>
                <a:gd name="T38" fmla="*/ 0 w 1"/>
                <a:gd name="T39" fmla="*/ 0 h 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 h="12">
                  <a:moveTo>
                    <a:pt x="0" y="0"/>
                  </a:moveTo>
                  <a:lnTo>
                    <a:pt x="0" y="0"/>
                  </a:lnTo>
                  <a:lnTo>
                    <a:pt x="0" y="1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04" name="Rectangle 1698"/>
            <p:cNvSpPr>
              <a:spLocks noChangeArrowheads="1"/>
            </p:cNvSpPr>
            <p:nvPr/>
          </p:nvSpPr>
          <p:spPr bwMode="auto">
            <a:xfrm>
              <a:off x="1645" y="2789"/>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2105" name="Freeform 1699"/>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06" name="Freeform 1700"/>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07" name="Freeform 1701"/>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08" name="Freeform 1702"/>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09" name="Freeform 1703"/>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10" name="Freeform 1704"/>
            <p:cNvSpPr>
              <a:spLocks noEditPoints="1"/>
            </p:cNvSpPr>
            <p:nvPr/>
          </p:nvSpPr>
          <p:spPr bwMode="auto">
            <a:xfrm>
              <a:off x="1645" y="2789"/>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11" name="Freeform 1705"/>
            <p:cNvSpPr>
              <a:spLocks noEditPoints="1"/>
            </p:cNvSpPr>
            <p:nvPr/>
          </p:nvSpPr>
          <p:spPr bwMode="auto">
            <a:xfrm>
              <a:off x="164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12" name="Freeform 1706"/>
            <p:cNvSpPr>
              <a:spLocks noEditPoints="1"/>
            </p:cNvSpPr>
            <p:nvPr/>
          </p:nvSpPr>
          <p:spPr bwMode="auto">
            <a:xfrm>
              <a:off x="1645" y="2789"/>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13" name="Freeform 1707"/>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14" name="Freeform 1708"/>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15" name="Freeform 1709"/>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16" name="Freeform 1710"/>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17" name="Freeform 1711"/>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18" name="Freeform 1712"/>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19" name="Freeform 1713"/>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20" name="Freeform 1714"/>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21" name="Freeform 1715"/>
            <p:cNvSpPr/>
            <p:nvPr/>
          </p:nvSpPr>
          <p:spPr bwMode="auto">
            <a:xfrm>
              <a:off x="1645" y="2789"/>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22" name="Freeform 1716"/>
            <p:cNvSpPr/>
            <p:nvPr/>
          </p:nvSpPr>
          <p:spPr bwMode="auto">
            <a:xfrm>
              <a:off x="1633" y="2789"/>
              <a:ext cx="12" cy="12"/>
            </a:xfrm>
            <a:custGeom>
              <a:avLst/>
              <a:gdLst>
                <a:gd name="T0" fmla="*/ 12 w 12"/>
                <a:gd name="T1" fmla="*/ 12 h 12"/>
                <a:gd name="T2" fmla="*/ 12 w 12"/>
                <a:gd name="T3" fmla="*/ 12 h 12"/>
                <a:gd name="T4" fmla="*/ 12 w 12"/>
                <a:gd name="T5" fmla="*/ 0 h 12"/>
                <a:gd name="T6" fmla="*/ 12 w 12"/>
                <a:gd name="T7" fmla="*/ 0 h 12"/>
                <a:gd name="T8" fmla="*/ 12 w 12"/>
                <a:gd name="T9" fmla="*/ 0 h 12"/>
                <a:gd name="T10" fmla="*/ 12 w 12"/>
                <a:gd name="T11" fmla="*/ 0 h 12"/>
                <a:gd name="T12" fmla="*/ 12 w 12"/>
                <a:gd name="T13" fmla="*/ 0 h 12"/>
                <a:gd name="T14" fmla="*/ 12 w 12"/>
                <a:gd name="T15" fmla="*/ 0 h 12"/>
                <a:gd name="T16" fmla="*/ 12 w 12"/>
                <a:gd name="T17" fmla="*/ 0 h 12"/>
                <a:gd name="T18" fmla="*/ 12 w 12"/>
                <a:gd name="T19" fmla="*/ 0 h 12"/>
                <a:gd name="T20" fmla="*/ 12 w 12"/>
                <a:gd name="T21" fmla="*/ 0 h 12"/>
                <a:gd name="T22" fmla="*/ 12 w 12"/>
                <a:gd name="T23" fmla="*/ 0 h 12"/>
                <a:gd name="T24" fmla="*/ 12 w 12"/>
                <a:gd name="T25" fmla="*/ 0 h 12"/>
                <a:gd name="T26" fmla="*/ 12 w 12"/>
                <a:gd name="T27" fmla="*/ 0 h 12"/>
                <a:gd name="T28" fmla="*/ 12 w 12"/>
                <a:gd name="T29" fmla="*/ 0 h 12"/>
                <a:gd name="T30" fmla="*/ 0 w 12"/>
                <a:gd name="T31" fmla="*/ 0 h 12"/>
                <a:gd name="T32" fmla="*/ 0 w 12"/>
                <a:gd name="T33" fmla="*/ 0 h 12"/>
                <a:gd name="T34" fmla="*/ 0 w 12"/>
                <a:gd name="T35" fmla="*/ 0 h 12"/>
                <a:gd name="T36" fmla="*/ 0 w 12"/>
                <a:gd name="T37" fmla="*/ 12 h 12"/>
                <a:gd name="T38" fmla="*/ 12 w 12"/>
                <a:gd name="T39" fmla="*/ 12 h 12"/>
                <a:gd name="T40" fmla="*/ 12 w 12"/>
                <a:gd name="T41" fmla="*/ 12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2" h="12">
                  <a:moveTo>
                    <a:pt x="12" y="12"/>
                  </a:moveTo>
                  <a:lnTo>
                    <a:pt x="12" y="12"/>
                  </a:lnTo>
                  <a:lnTo>
                    <a:pt x="12" y="0"/>
                  </a:lnTo>
                  <a:lnTo>
                    <a:pt x="0" y="0"/>
                  </a:lnTo>
                  <a:lnTo>
                    <a:pt x="0" y="12"/>
                  </a:lnTo>
                  <a:lnTo>
                    <a:pt x="12"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23" name="Freeform 1717"/>
            <p:cNvSpPr/>
            <p:nvPr/>
          </p:nvSpPr>
          <p:spPr bwMode="auto">
            <a:xfrm>
              <a:off x="1645" y="2789"/>
              <a:ext cx="1" cy="12"/>
            </a:xfrm>
            <a:custGeom>
              <a:avLst/>
              <a:gdLst>
                <a:gd name="T0" fmla="*/ 0 w 1"/>
                <a:gd name="T1" fmla="*/ 12 h 12"/>
                <a:gd name="T2" fmla="*/ 0 w 1"/>
                <a:gd name="T3" fmla="*/ 0 h 12"/>
                <a:gd name="T4" fmla="*/ 0 w 1"/>
                <a:gd name="T5" fmla="*/ 12 h 12"/>
                <a:gd name="T6" fmla="*/ 0 w 1"/>
                <a:gd name="T7" fmla="*/ 12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12">
                  <a:moveTo>
                    <a:pt x="0" y="12"/>
                  </a:move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24" name="Freeform 1718"/>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25" name="Freeform 1719"/>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26" name="Freeform 1720"/>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27" name="Freeform 1721"/>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28" name="Freeform 1722"/>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29" name="Freeform 1723"/>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30" name="Freeform 1724"/>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31" name="Freeform 1725"/>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32" name="Freeform 1726"/>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33" name="Freeform 1727"/>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34" name="Freeform 1728"/>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35" name="Freeform 1729"/>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36" name="Freeform 1730"/>
            <p:cNvSpPr>
              <a:spLocks noEditPoints="1"/>
            </p:cNvSpPr>
            <p:nvPr/>
          </p:nvSpPr>
          <p:spPr bwMode="auto">
            <a:xfrm>
              <a:off x="1633" y="2789"/>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37" name="Freeform 1731"/>
            <p:cNvSpPr>
              <a:spLocks noEditPoints="1"/>
            </p:cNvSpPr>
            <p:nvPr/>
          </p:nvSpPr>
          <p:spPr bwMode="auto">
            <a:xfrm>
              <a:off x="1633"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38" name="Freeform 1732"/>
            <p:cNvSpPr>
              <a:spLocks noEditPoints="1"/>
            </p:cNvSpPr>
            <p:nvPr/>
          </p:nvSpPr>
          <p:spPr bwMode="auto">
            <a:xfrm>
              <a:off x="1633"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39" name="Freeform 1733"/>
            <p:cNvSpPr>
              <a:spLocks noEditPoints="1"/>
            </p:cNvSpPr>
            <p:nvPr/>
          </p:nvSpPr>
          <p:spPr bwMode="auto">
            <a:xfrm>
              <a:off x="1633" y="2789"/>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40" name="Freeform 1734"/>
            <p:cNvSpPr>
              <a:spLocks noEditPoints="1"/>
            </p:cNvSpPr>
            <p:nvPr/>
          </p:nvSpPr>
          <p:spPr bwMode="auto">
            <a:xfrm>
              <a:off x="1633" y="2801"/>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41" name="Freeform 1735"/>
            <p:cNvSpPr/>
            <p:nvPr/>
          </p:nvSpPr>
          <p:spPr bwMode="auto">
            <a:xfrm>
              <a:off x="1645" y="2801"/>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42" name="Freeform 1736"/>
            <p:cNvSpPr/>
            <p:nvPr/>
          </p:nvSpPr>
          <p:spPr bwMode="auto">
            <a:xfrm>
              <a:off x="1633" y="2801"/>
              <a:ext cx="12" cy="1"/>
            </a:xfrm>
            <a:custGeom>
              <a:avLst/>
              <a:gdLst>
                <a:gd name="T0" fmla="*/ 12 w 12"/>
                <a:gd name="T1" fmla="*/ 0 h 1"/>
                <a:gd name="T2" fmla="*/ 12 w 12"/>
                <a:gd name="T3" fmla="*/ 0 h 1"/>
                <a:gd name="T4" fmla="*/ 12 w 12"/>
                <a:gd name="T5" fmla="*/ 0 h 1"/>
                <a:gd name="T6" fmla="*/ 12 w 12"/>
                <a:gd name="T7" fmla="*/ 0 h 1"/>
                <a:gd name="T8" fmla="*/ 12 w 12"/>
                <a:gd name="T9" fmla="*/ 0 h 1"/>
                <a:gd name="T10" fmla="*/ 12 w 12"/>
                <a:gd name="T11" fmla="*/ 0 h 1"/>
                <a:gd name="T12" fmla="*/ 12 w 12"/>
                <a:gd name="T13" fmla="*/ 0 h 1"/>
                <a:gd name="T14" fmla="*/ 12 w 12"/>
                <a:gd name="T15" fmla="*/ 0 h 1"/>
                <a:gd name="T16" fmla="*/ 12 w 12"/>
                <a:gd name="T17" fmla="*/ 0 h 1"/>
                <a:gd name="T18" fmla="*/ 0 w 12"/>
                <a:gd name="T19" fmla="*/ 0 h 1"/>
                <a:gd name="T20" fmla="*/ 0 w 12"/>
                <a:gd name="T21" fmla="*/ 0 h 1"/>
                <a:gd name="T22" fmla="*/ 0 w 12"/>
                <a:gd name="T23" fmla="*/ 0 h 1"/>
                <a:gd name="T24" fmla="*/ 0 w 12"/>
                <a:gd name="T25" fmla="*/ 0 h 1"/>
                <a:gd name="T26" fmla="*/ 12 w 12"/>
                <a:gd name="T27" fmla="*/ 0 h 1"/>
                <a:gd name="T28" fmla="*/ 12 w 12"/>
                <a:gd name="T29" fmla="*/ 0 h 1"/>
                <a:gd name="T30" fmla="*/ 12 w 12"/>
                <a:gd name="T31" fmla="*/ 0 h 1"/>
                <a:gd name="T32" fmla="*/ 12 w 12"/>
                <a:gd name="T33" fmla="*/ 0 h 1"/>
                <a:gd name="T34" fmla="*/ 12 w 12"/>
                <a:gd name="T35" fmla="*/ 0 h 1"/>
                <a:gd name="T36" fmla="*/ 12 w 12"/>
                <a:gd name="T37" fmla="*/ 0 h 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 h="1">
                  <a:moveTo>
                    <a:pt x="12" y="0"/>
                  </a:moveTo>
                  <a:lnTo>
                    <a:pt x="12" y="0"/>
                  </a:lnTo>
                  <a:lnTo>
                    <a:pt x="0"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43" name="Rectangle 1737"/>
            <p:cNvSpPr>
              <a:spLocks noChangeArrowheads="1"/>
            </p:cNvSpPr>
            <p:nvPr/>
          </p:nvSpPr>
          <p:spPr bwMode="auto">
            <a:xfrm>
              <a:off x="1645" y="2801"/>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2144" name="Freeform 1738"/>
            <p:cNvSpPr>
              <a:spLocks noEditPoints="1"/>
            </p:cNvSpPr>
            <p:nvPr/>
          </p:nvSpPr>
          <p:spPr bwMode="auto">
            <a:xfrm>
              <a:off x="164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45" name="Freeform 1739"/>
            <p:cNvSpPr>
              <a:spLocks noEditPoints="1"/>
            </p:cNvSpPr>
            <p:nvPr/>
          </p:nvSpPr>
          <p:spPr bwMode="auto">
            <a:xfrm>
              <a:off x="164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46" name="Freeform 1740"/>
            <p:cNvSpPr>
              <a:spLocks noEditPoints="1"/>
            </p:cNvSpPr>
            <p:nvPr/>
          </p:nvSpPr>
          <p:spPr bwMode="auto">
            <a:xfrm>
              <a:off x="164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47" name="Freeform 1741"/>
            <p:cNvSpPr>
              <a:spLocks noEditPoints="1"/>
            </p:cNvSpPr>
            <p:nvPr/>
          </p:nvSpPr>
          <p:spPr bwMode="auto">
            <a:xfrm>
              <a:off x="164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48" name="Freeform 1742"/>
            <p:cNvSpPr>
              <a:spLocks noEditPoints="1"/>
            </p:cNvSpPr>
            <p:nvPr/>
          </p:nvSpPr>
          <p:spPr bwMode="auto">
            <a:xfrm>
              <a:off x="164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49" name="Freeform 1743"/>
            <p:cNvSpPr>
              <a:spLocks noEditPoints="1"/>
            </p:cNvSpPr>
            <p:nvPr/>
          </p:nvSpPr>
          <p:spPr bwMode="auto">
            <a:xfrm>
              <a:off x="164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50" name="Freeform 1744"/>
            <p:cNvSpPr>
              <a:spLocks noEditPoints="1"/>
            </p:cNvSpPr>
            <p:nvPr/>
          </p:nvSpPr>
          <p:spPr bwMode="auto">
            <a:xfrm>
              <a:off x="1633" y="2801"/>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51" name="Freeform 1745"/>
            <p:cNvSpPr>
              <a:spLocks noEditPoints="1"/>
            </p:cNvSpPr>
            <p:nvPr/>
          </p:nvSpPr>
          <p:spPr bwMode="auto">
            <a:xfrm>
              <a:off x="1633"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52" name="Freeform 1746"/>
            <p:cNvSpPr>
              <a:spLocks noEditPoints="1"/>
            </p:cNvSpPr>
            <p:nvPr/>
          </p:nvSpPr>
          <p:spPr bwMode="auto">
            <a:xfrm>
              <a:off x="1633"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53" name="Freeform 1747"/>
            <p:cNvSpPr>
              <a:spLocks noEditPoints="1"/>
            </p:cNvSpPr>
            <p:nvPr/>
          </p:nvSpPr>
          <p:spPr bwMode="auto">
            <a:xfrm>
              <a:off x="1633"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54" name="Freeform 1748"/>
            <p:cNvSpPr>
              <a:spLocks noEditPoints="1"/>
            </p:cNvSpPr>
            <p:nvPr/>
          </p:nvSpPr>
          <p:spPr bwMode="auto">
            <a:xfrm>
              <a:off x="1633" y="2801"/>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55" name="Freeform 1749"/>
            <p:cNvSpPr>
              <a:spLocks noEditPoints="1"/>
            </p:cNvSpPr>
            <p:nvPr/>
          </p:nvSpPr>
          <p:spPr bwMode="auto">
            <a:xfrm>
              <a:off x="164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56" name="Freeform 1750"/>
            <p:cNvSpPr>
              <a:spLocks noEditPoints="1"/>
            </p:cNvSpPr>
            <p:nvPr/>
          </p:nvSpPr>
          <p:spPr bwMode="auto">
            <a:xfrm>
              <a:off x="164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57" name="Freeform 1751"/>
            <p:cNvSpPr>
              <a:spLocks noEditPoints="1"/>
            </p:cNvSpPr>
            <p:nvPr/>
          </p:nvSpPr>
          <p:spPr bwMode="auto">
            <a:xfrm>
              <a:off x="164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58" name="Freeform 1752"/>
            <p:cNvSpPr>
              <a:spLocks noEditPoints="1"/>
            </p:cNvSpPr>
            <p:nvPr/>
          </p:nvSpPr>
          <p:spPr bwMode="auto">
            <a:xfrm>
              <a:off x="164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59" name="Freeform 1753"/>
            <p:cNvSpPr/>
            <p:nvPr/>
          </p:nvSpPr>
          <p:spPr bwMode="auto">
            <a:xfrm>
              <a:off x="1645" y="2801"/>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60" name="Freeform 1754"/>
            <p:cNvSpPr/>
            <p:nvPr/>
          </p:nvSpPr>
          <p:spPr bwMode="auto">
            <a:xfrm>
              <a:off x="1669" y="2789"/>
              <a:ext cx="12" cy="12"/>
            </a:xfrm>
            <a:custGeom>
              <a:avLst/>
              <a:gdLst>
                <a:gd name="T0" fmla="*/ 0 w 12"/>
                <a:gd name="T1" fmla="*/ 12 h 12"/>
                <a:gd name="T2" fmla="*/ 0 w 12"/>
                <a:gd name="T3" fmla="*/ 12 h 12"/>
                <a:gd name="T4" fmla="*/ 12 w 12"/>
                <a:gd name="T5" fmla="*/ 12 h 12"/>
                <a:gd name="T6" fmla="*/ 12 w 12"/>
                <a:gd name="T7" fmla="*/ 12 h 12"/>
                <a:gd name="T8" fmla="*/ 12 w 12"/>
                <a:gd name="T9" fmla="*/ 12 h 12"/>
                <a:gd name="T10" fmla="*/ 12 w 12"/>
                <a:gd name="T11" fmla="*/ 12 h 12"/>
                <a:gd name="T12" fmla="*/ 12 w 12"/>
                <a:gd name="T13" fmla="*/ 12 h 12"/>
                <a:gd name="T14" fmla="*/ 12 w 12"/>
                <a:gd name="T15" fmla="*/ 12 h 12"/>
                <a:gd name="T16" fmla="*/ 12 w 12"/>
                <a:gd name="T17" fmla="*/ 0 h 12"/>
                <a:gd name="T18" fmla="*/ 12 w 12"/>
                <a:gd name="T19" fmla="*/ 0 h 12"/>
                <a:gd name="T20" fmla="*/ 12 w 12"/>
                <a:gd name="T21" fmla="*/ 0 h 12"/>
                <a:gd name="T22" fmla="*/ 12 w 12"/>
                <a:gd name="T23" fmla="*/ 0 h 12"/>
                <a:gd name="T24" fmla="*/ 12 w 12"/>
                <a:gd name="T25" fmla="*/ 0 h 12"/>
                <a:gd name="T26" fmla="*/ 0 w 12"/>
                <a:gd name="T27" fmla="*/ 0 h 12"/>
                <a:gd name="T28" fmla="*/ 0 w 12"/>
                <a:gd name="T29" fmla="*/ 0 h 12"/>
                <a:gd name="T30" fmla="*/ 0 w 12"/>
                <a:gd name="T31" fmla="*/ 0 h 12"/>
                <a:gd name="T32" fmla="*/ 0 w 12"/>
                <a:gd name="T33" fmla="*/ 0 h 12"/>
                <a:gd name="T34" fmla="*/ 0 w 12"/>
                <a:gd name="T35" fmla="*/ 0 h 12"/>
                <a:gd name="T36" fmla="*/ 0 w 12"/>
                <a:gd name="T37" fmla="*/ 0 h 12"/>
                <a:gd name="T38" fmla="*/ 0 w 12"/>
                <a:gd name="T39" fmla="*/ 0 h 12"/>
                <a:gd name="T40" fmla="*/ 0 w 12"/>
                <a:gd name="T41" fmla="*/ 0 h 12"/>
                <a:gd name="T42" fmla="*/ 0 w 12"/>
                <a:gd name="T43" fmla="*/ 12 h 12"/>
                <a:gd name="T44" fmla="*/ 0 w 12"/>
                <a:gd name="T45" fmla="*/ 12 h 12"/>
                <a:gd name="T46" fmla="*/ 0 w 12"/>
                <a:gd name="T47" fmla="*/ 12 h 12"/>
                <a:gd name="T48" fmla="*/ 0 w 12"/>
                <a:gd name="T49" fmla="*/ 12 h 12"/>
                <a:gd name="T50" fmla="*/ 0 w 12"/>
                <a:gd name="T51" fmla="*/ 12 h 12"/>
                <a:gd name="T52" fmla="*/ 0 w 12"/>
                <a:gd name="T53" fmla="*/ 12 h 1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2" h="12">
                  <a:moveTo>
                    <a:pt x="0" y="12"/>
                  </a:moveTo>
                  <a:lnTo>
                    <a:pt x="0" y="12"/>
                  </a:lnTo>
                  <a:lnTo>
                    <a:pt x="12" y="12"/>
                  </a:lnTo>
                  <a:lnTo>
                    <a:pt x="12" y="0"/>
                  </a:lnTo>
                  <a:lnTo>
                    <a:pt x="0" y="0"/>
                  </a:lnTo>
                  <a:lnTo>
                    <a:pt x="0" y="12"/>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61" name="Rectangle 1755"/>
            <p:cNvSpPr>
              <a:spLocks noChangeArrowheads="1"/>
            </p:cNvSpPr>
            <p:nvPr/>
          </p:nvSpPr>
          <p:spPr bwMode="auto">
            <a:xfrm>
              <a:off x="1669" y="2801"/>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2162" name="Freeform 1756"/>
            <p:cNvSpPr>
              <a:spLocks noEditPoints="1"/>
            </p:cNvSpPr>
            <p:nvPr/>
          </p:nvSpPr>
          <p:spPr bwMode="auto">
            <a:xfrm>
              <a:off x="1669" y="2801"/>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63" name="Freeform 1757"/>
            <p:cNvSpPr>
              <a:spLocks noEditPoints="1"/>
            </p:cNvSpPr>
            <p:nvPr/>
          </p:nvSpPr>
          <p:spPr bwMode="auto">
            <a:xfrm>
              <a:off x="1681"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64" name="Freeform 1758"/>
            <p:cNvSpPr>
              <a:spLocks noEditPoints="1"/>
            </p:cNvSpPr>
            <p:nvPr/>
          </p:nvSpPr>
          <p:spPr bwMode="auto">
            <a:xfrm>
              <a:off x="1681"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65" name="Freeform 1759"/>
            <p:cNvSpPr>
              <a:spLocks noEditPoints="1"/>
            </p:cNvSpPr>
            <p:nvPr/>
          </p:nvSpPr>
          <p:spPr bwMode="auto">
            <a:xfrm>
              <a:off x="1681"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66" name="Freeform 1760"/>
            <p:cNvSpPr>
              <a:spLocks noEditPoints="1"/>
            </p:cNvSpPr>
            <p:nvPr/>
          </p:nvSpPr>
          <p:spPr bwMode="auto">
            <a:xfrm>
              <a:off x="1681"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67" name="Freeform 1761"/>
            <p:cNvSpPr>
              <a:spLocks noEditPoints="1"/>
            </p:cNvSpPr>
            <p:nvPr/>
          </p:nvSpPr>
          <p:spPr bwMode="auto">
            <a:xfrm>
              <a:off x="1681"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68" name="Freeform 1762"/>
            <p:cNvSpPr>
              <a:spLocks noEditPoints="1"/>
            </p:cNvSpPr>
            <p:nvPr/>
          </p:nvSpPr>
          <p:spPr bwMode="auto">
            <a:xfrm>
              <a:off x="1681" y="2789"/>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69" name="Freeform 1763"/>
            <p:cNvSpPr>
              <a:spLocks noEditPoints="1"/>
            </p:cNvSpPr>
            <p:nvPr/>
          </p:nvSpPr>
          <p:spPr bwMode="auto">
            <a:xfrm>
              <a:off x="1681"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70" name="Freeform 1764"/>
            <p:cNvSpPr>
              <a:spLocks noEditPoints="1"/>
            </p:cNvSpPr>
            <p:nvPr/>
          </p:nvSpPr>
          <p:spPr bwMode="auto">
            <a:xfrm>
              <a:off x="1681"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71" name="Freeform 1765"/>
            <p:cNvSpPr>
              <a:spLocks noEditPoints="1"/>
            </p:cNvSpPr>
            <p:nvPr/>
          </p:nvSpPr>
          <p:spPr bwMode="auto">
            <a:xfrm>
              <a:off x="1681"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72" name="Freeform 1766"/>
            <p:cNvSpPr>
              <a:spLocks noEditPoints="1"/>
            </p:cNvSpPr>
            <p:nvPr/>
          </p:nvSpPr>
          <p:spPr bwMode="auto">
            <a:xfrm>
              <a:off x="1681"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73" name="Freeform 1767"/>
            <p:cNvSpPr>
              <a:spLocks noEditPoints="1"/>
            </p:cNvSpPr>
            <p:nvPr/>
          </p:nvSpPr>
          <p:spPr bwMode="auto">
            <a:xfrm>
              <a:off x="1669" y="2789"/>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74" name="Freeform 1768"/>
            <p:cNvSpPr>
              <a:spLocks noEditPoints="1"/>
            </p:cNvSpPr>
            <p:nvPr/>
          </p:nvSpPr>
          <p:spPr bwMode="auto">
            <a:xfrm>
              <a:off x="1669"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75" name="Freeform 1769"/>
            <p:cNvSpPr>
              <a:spLocks noEditPoints="1"/>
            </p:cNvSpPr>
            <p:nvPr/>
          </p:nvSpPr>
          <p:spPr bwMode="auto">
            <a:xfrm>
              <a:off x="1669"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76" name="Freeform 1770"/>
            <p:cNvSpPr>
              <a:spLocks noEditPoints="1"/>
            </p:cNvSpPr>
            <p:nvPr/>
          </p:nvSpPr>
          <p:spPr bwMode="auto">
            <a:xfrm>
              <a:off x="1669"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77" name="Freeform 1771"/>
            <p:cNvSpPr>
              <a:spLocks noEditPoints="1"/>
            </p:cNvSpPr>
            <p:nvPr/>
          </p:nvSpPr>
          <p:spPr bwMode="auto">
            <a:xfrm>
              <a:off x="1669"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78" name="Freeform 1772"/>
            <p:cNvSpPr>
              <a:spLocks noEditPoints="1"/>
            </p:cNvSpPr>
            <p:nvPr/>
          </p:nvSpPr>
          <p:spPr bwMode="auto">
            <a:xfrm>
              <a:off x="1669"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79" name="Freeform 1773"/>
            <p:cNvSpPr>
              <a:spLocks noEditPoints="1"/>
            </p:cNvSpPr>
            <p:nvPr/>
          </p:nvSpPr>
          <p:spPr bwMode="auto">
            <a:xfrm>
              <a:off x="1669"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80" name="Freeform 1774"/>
            <p:cNvSpPr>
              <a:spLocks noEditPoints="1"/>
            </p:cNvSpPr>
            <p:nvPr/>
          </p:nvSpPr>
          <p:spPr bwMode="auto">
            <a:xfrm>
              <a:off x="1669"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81" name="Freeform 1775"/>
            <p:cNvSpPr>
              <a:spLocks noEditPoints="1"/>
            </p:cNvSpPr>
            <p:nvPr/>
          </p:nvSpPr>
          <p:spPr bwMode="auto">
            <a:xfrm>
              <a:off x="1669" y="2789"/>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82" name="Freeform 1776"/>
            <p:cNvSpPr>
              <a:spLocks noEditPoints="1"/>
            </p:cNvSpPr>
            <p:nvPr/>
          </p:nvSpPr>
          <p:spPr bwMode="auto">
            <a:xfrm>
              <a:off x="1669"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83" name="Freeform 1777"/>
            <p:cNvSpPr>
              <a:spLocks noEditPoints="1"/>
            </p:cNvSpPr>
            <p:nvPr/>
          </p:nvSpPr>
          <p:spPr bwMode="auto">
            <a:xfrm>
              <a:off x="1669"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84" name="Freeform 1778"/>
            <p:cNvSpPr>
              <a:spLocks noEditPoints="1"/>
            </p:cNvSpPr>
            <p:nvPr/>
          </p:nvSpPr>
          <p:spPr bwMode="auto">
            <a:xfrm>
              <a:off x="1669"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85" name="Freeform 1779"/>
            <p:cNvSpPr>
              <a:spLocks noEditPoints="1"/>
            </p:cNvSpPr>
            <p:nvPr/>
          </p:nvSpPr>
          <p:spPr bwMode="auto">
            <a:xfrm>
              <a:off x="1669"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86" name="Freeform 1780"/>
            <p:cNvSpPr/>
            <p:nvPr/>
          </p:nvSpPr>
          <p:spPr bwMode="auto">
            <a:xfrm>
              <a:off x="1669" y="2801"/>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87" name="Freeform 1781"/>
            <p:cNvSpPr/>
            <p:nvPr/>
          </p:nvSpPr>
          <p:spPr bwMode="auto">
            <a:xfrm>
              <a:off x="1669" y="2801"/>
              <a:ext cx="12" cy="1"/>
            </a:xfrm>
            <a:custGeom>
              <a:avLst/>
              <a:gdLst>
                <a:gd name="T0" fmla="*/ 12 w 12"/>
                <a:gd name="T1" fmla="*/ 0 h 1"/>
                <a:gd name="T2" fmla="*/ 12 w 12"/>
                <a:gd name="T3" fmla="*/ 0 h 1"/>
                <a:gd name="T4" fmla="*/ 12 w 12"/>
                <a:gd name="T5" fmla="*/ 0 h 1"/>
                <a:gd name="T6" fmla="*/ 12 w 12"/>
                <a:gd name="T7" fmla="*/ 0 h 1"/>
                <a:gd name="T8" fmla="*/ 12 w 12"/>
                <a:gd name="T9" fmla="*/ 0 h 1"/>
                <a:gd name="T10" fmla="*/ 0 w 12"/>
                <a:gd name="T11" fmla="*/ 0 h 1"/>
                <a:gd name="T12" fmla="*/ 0 w 12"/>
                <a:gd name="T13" fmla="*/ 0 h 1"/>
                <a:gd name="T14" fmla="*/ 0 w 12"/>
                <a:gd name="T15" fmla="*/ 0 h 1"/>
                <a:gd name="T16" fmla="*/ 0 w 12"/>
                <a:gd name="T17" fmla="*/ 0 h 1"/>
                <a:gd name="T18" fmla="*/ 12 w 12"/>
                <a:gd name="T19" fmla="*/ 0 h 1"/>
                <a:gd name="T20" fmla="*/ 12 w 12"/>
                <a:gd name="T21" fmla="*/ 0 h 1"/>
                <a:gd name="T22" fmla="*/ 12 w 12"/>
                <a:gd name="T23" fmla="*/ 0 h 1"/>
                <a:gd name="T24" fmla="*/ 12 w 12"/>
                <a:gd name="T25" fmla="*/ 0 h 1"/>
                <a:gd name="T26" fmla="*/ 12 w 12"/>
                <a:gd name="T27" fmla="*/ 0 h 1"/>
                <a:gd name="T28" fmla="*/ 12 w 12"/>
                <a:gd name="T29" fmla="*/ 0 h 1"/>
                <a:gd name="T30" fmla="*/ 12 w 12"/>
                <a:gd name="T31" fmla="*/ 0 h 1"/>
                <a:gd name="T32" fmla="*/ 12 w 12"/>
                <a:gd name="T33" fmla="*/ 0 h 1"/>
                <a:gd name="T34" fmla="*/ 12 w 12"/>
                <a:gd name="T35" fmla="*/ 0 h 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2" h="1">
                  <a:moveTo>
                    <a:pt x="12" y="0"/>
                  </a:moveTo>
                  <a:lnTo>
                    <a:pt x="12" y="0"/>
                  </a:lnTo>
                  <a:lnTo>
                    <a:pt x="0"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88" name="Rectangle 1782"/>
            <p:cNvSpPr>
              <a:spLocks noChangeArrowheads="1"/>
            </p:cNvSpPr>
            <p:nvPr/>
          </p:nvSpPr>
          <p:spPr bwMode="auto">
            <a:xfrm>
              <a:off x="1681" y="2801"/>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2189" name="Freeform 1783"/>
            <p:cNvSpPr>
              <a:spLocks noEditPoints="1"/>
            </p:cNvSpPr>
            <p:nvPr/>
          </p:nvSpPr>
          <p:spPr bwMode="auto">
            <a:xfrm>
              <a:off x="1681"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90" name="Freeform 1784"/>
            <p:cNvSpPr>
              <a:spLocks noEditPoints="1"/>
            </p:cNvSpPr>
            <p:nvPr/>
          </p:nvSpPr>
          <p:spPr bwMode="auto">
            <a:xfrm>
              <a:off x="1681"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91" name="Freeform 1785"/>
            <p:cNvSpPr>
              <a:spLocks noEditPoints="1"/>
            </p:cNvSpPr>
            <p:nvPr/>
          </p:nvSpPr>
          <p:spPr bwMode="auto">
            <a:xfrm>
              <a:off x="1669" y="2801"/>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92" name="Freeform 1786"/>
            <p:cNvSpPr>
              <a:spLocks noEditPoints="1"/>
            </p:cNvSpPr>
            <p:nvPr/>
          </p:nvSpPr>
          <p:spPr bwMode="auto">
            <a:xfrm>
              <a:off x="1669"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93" name="Freeform 1787"/>
            <p:cNvSpPr>
              <a:spLocks noEditPoints="1"/>
            </p:cNvSpPr>
            <p:nvPr/>
          </p:nvSpPr>
          <p:spPr bwMode="auto">
            <a:xfrm>
              <a:off x="1669"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94" name="Freeform 1788"/>
            <p:cNvSpPr>
              <a:spLocks noEditPoints="1"/>
            </p:cNvSpPr>
            <p:nvPr/>
          </p:nvSpPr>
          <p:spPr bwMode="auto">
            <a:xfrm>
              <a:off x="1669"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95" name="Freeform 1789"/>
            <p:cNvSpPr>
              <a:spLocks noEditPoints="1"/>
            </p:cNvSpPr>
            <p:nvPr/>
          </p:nvSpPr>
          <p:spPr bwMode="auto">
            <a:xfrm>
              <a:off x="1669" y="2801"/>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96" name="Freeform 1790"/>
            <p:cNvSpPr>
              <a:spLocks noEditPoints="1"/>
            </p:cNvSpPr>
            <p:nvPr/>
          </p:nvSpPr>
          <p:spPr bwMode="auto">
            <a:xfrm>
              <a:off x="1681"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97" name="Freeform 1791"/>
            <p:cNvSpPr>
              <a:spLocks noEditPoints="1"/>
            </p:cNvSpPr>
            <p:nvPr/>
          </p:nvSpPr>
          <p:spPr bwMode="auto">
            <a:xfrm>
              <a:off x="1681"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98" name="Freeform 1792"/>
            <p:cNvSpPr>
              <a:spLocks noEditPoints="1"/>
            </p:cNvSpPr>
            <p:nvPr/>
          </p:nvSpPr>
          <p:spPr bwMode="auto">
            <a:xfrm>
              <a:off x="1681"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199" name="Freeform 1793"/>
            <p:cNvSpPr>
              <a:spLocks noEditPoints="1"/>
            </p:cNvSpPr>
            <p:nvPr/>
          </p:nvSpPr>
          <p:spPr bwMode="auto">
            <a:xfrm>
              <a:off x="1681"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00" name="Freeform 1794"/>
            <p:cNvSpPr>
              <a:spLocks noEditPoints="1"/>
            </p:cNvSpPr>
            <p:nvPr/>
          </p:nvSpPr>
          <p:spPr bwMode="auto">
            <a:xfrm>
              <a:off x="1681"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01" name="Freeform 1795"/>
            <p:cNvSpPr>
              <a:spLocks noEditPoints="1"/>
            </p:cNvSpPr>
            <p:nvPr/>
          </p:nvSpPr>
          <p:spPr bwMode="auto">
            <a:xfrm>
              <a:off x="1681"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02" name="Freeform 1796"/>
            <p:cNvSpPr>
              <a:spLocks noEditPoints="1"/>
            </p:cNvSpPr>
            <p:nvPr/>
          </p:nvSpPr>
          <p:spPr bwMode="auto">
            <a:xfrm>
              <a:off x="1681"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03" name="Freeform 1797"/>
            <p:cNvSpPr/>
            <p:nvPr/>
          </p:nvSpPr>
          <p:spPr bwMode="auto">
            <a:xfrm>
              <a:off x="1681" y="2801"/>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04" name="Freeform 1798"/>
            <p:cNvSpPr/>
            <p:nvPr/>
          </p:nvSpPr>
          <p:spPr bwMode="auto">
            <a:xfrm>
              <a:off x="1669" y="2789"/>
              <a:ext cx="12" cy="12"/>
            </a:xfrm>
            <a:custGeom>
              <a:avLst/>
              <a:gdLst>
                <a:gd name="T0" fmla="*/ 0 w 12"/>
                <a:gd name="T1" fmla="*/ 0 h 12"/>
                <a:gd name="T2" fmla="*/ 0 w 12"/>
                <a:gd name="T3" fmla="*/ 0 h 12"/>
                <a:gd name="T4" fmla="*/ 0 w 12"/>
                <a:gd name="T5" fmla="*/ 0 h 12"/>
                <a:gd name="T6" fmla="*/ 12 w 12"/>
                <a:gd name="T7" fmla="*/ 0 h 12"/>
                <a:gd name="T8" fmla="*/ 12 w 12"/>
                <a:gd name="T9" fmla="*/ 0 h 12"/>
                <a:gd name="T10" fmla="*/ 12 w 12"/>
                <a:gd name="T11" fmla="*/ 0 h 12"/>
                <a:gd name="T12" fmla="*/ 12 w 12"/>
                <a:gd name="T13" fmla="*/ 0 h 12"/>
                <a:gd name="T14" fmla="*/ 12 w 12"/>
                <a:gd name="T15" fmla="*/ 12 h 12"/>
                <a:gd name="T16" fmla="*/ 12 w 12"/>
                <a:gd name="T17" fmla="*/ 12 h 12"/>
                <a:gd name="T18" fmla="*/ 12 w 12"/>
                <a:gd name="T19" fmla="*/ 0 h 12"/>
                <a:gd name="T20" fmla="*/ 12 w 12"/>
                <a:gd name="T21" fmla="*/ 0 h 12"/>
                <a:gd name="T22" fmla="*/ 12 w 12"/>
                <a:gd name="T23" fmla="*/ 0 h 12"/>
                <a:gd name="T24" fmla="*/ 12 w 12"/>
                <a:gd name="T25" fmla="*/ 0 h 12"/>
                <a:gd name="T26" fmla="*/ 12 w 12"/>
                <a:gd name="T27" fmla="*/ 0 h 12"/>
                <a:gd name="T28" fmla="*/ 0 w 12"/>
                <a:gd name="T29" fmla="*/ 0 h 12"/>
                <a:gd name="T30" fmla="*/ 0 w 12"/>
                <a:gd name="T31" fmla="*/ 0 h 12"/>
                <a:gd name="T32" fmla="*/ 0 w 12"/>
                <a:gd name="T33" fmla="*/ 0 h 12"/>
                <a:gd name="T34" fmla="*/ 0 w 12"/>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2" h="12">
                  <a:moveTo>
                    <a:pt x="0" y="0"/>
                  </a:moveTo>
                  <a:lnTo>
                    <a:pt x="0" y="0"/>
                  </a:lnTo>
                  <a:lnTo>
                    <a:pt x="12" y="0"/>
                  </a:lnTo>
                  <a:lnTo>
                    <a:pt x="12" y="12"/>
                  </a:lnTo>
                  <a:lnTo>
                    <a:pt x="1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05" name="Rectangle 1799"/>
            <p:cNvSpPr>
              <a:spLocks noChangeArrowheads="1"/>
            </p:cNvSpPr>
            <p:nvPr/>
          </p:nvSpPr>
          <p:spPr bwMode="auto">
            <a:xfrm>
              <a:off x="1669" y="2789"/>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2206" name="Freeform 1800"/>
            <p:cNvSpPr>
              <a:spLocks noEditPoints="1"/>
            </p:cNvSpPr>
            <p:nvPr/>
          </p:nvSpPr>
          <p:spPr bwMode="auto">
            <a:xfrm>
              <a:off x="1669" y="2789"/>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07" name="Freeform 1801"/>
            <p:cNvSpPr>
              <a:spLocks noEditPoints="1"/>
            </p:cNvSpPr>
            <p:nvPr/>
          </p:nvSpPr>
          <p:spPr bwMode="auto">
            <a:xfrm>
              <a:off x="1681"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08" name="Freeform 1802"/>
            <p:cNvSpPr>
              <a:spLocks noEditPoints="1"/>
            </p:cNvSpPr>
            <p:nvPr/>
          </p:nvSpPr>
          <p:spPr bwMode="auto">
            <a:xfrm>
              <a:off x="1681"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09" name="Freeform 1803"/>
            <p:cNvSpPr>
              <a:spLocks noEditPoints="1"/>
            </p:cNvSpPr>
            <p:nvPr/>
          </p:nvSpPr>
          <p:spPr bwMode="auto">
            <a:xfrm>
              <a:off x="1681"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10" name="Freeform 1804"/>
            <p:cNvSpPr>
              <a:spLocks noEditPoints="1"/>
            </p:cNvSpPr>
            <p:nvPr/>
          </p:nvSpPr>
          <p:spPr bwMode="auto">
            <a:xfrm>
              <a:off x="1681" y="2789"/>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11" name="Freeform 1805"/>
            <p:cNvSpPr>
              <a:spLocks noEditPoints="1"/>
            </p:cNvSpPr>
            <p:nvPr/>
          </p:nvSpPr>
          <p:spPr bwMode="auto">
            <a:xfrm>
              <a:off x="1681"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12" name="Freeform 1806"/>
            <p:cNvSpPr>
              <a:spLocks noEditPoints="1"/>
            </p:cNvSpPr>
            <p:nvPr/>
          </p:nvSpPr>
          <p:spPr bwMode="auto">
            <a:xfrm>
              <a:off x="1681" y="2789"/>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13" name="Freeform 1807"/>
            <p:cNvSpPr>
              <a:spLocks noEditPoints="1"/>
            </p:cNvSpPr>
            <p:nvPr/>
          </p:nvSpPr>
          <p:spPr bwMode="auto">
            <a:xfrm>
              <a:off x="1681"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14" name="Freeform 1808"/>
            <p:cNvSpPr>
              <a:spLocks noEditPoints="1"/>
            </p:cNvSpPr>
            <p:nvPr/>
          </p:nvSpPr>
          <p:spPr bwMode="auto">
            <a:xfrm>
              <a:off x="1681"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15" name="Freeform 1809"/>
            <p:cNvSpPr>
              <a:spLocks noEditPoints="1"/>
            </p:cNvSpPr>
            <p:nvPr/>
          </p:nvSpPr>
          <p:spPr bwMode="auto">
            <a:xfrm>
              <a:off x="1681"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16" name="Freeform 1810"/>
            <p:cNvSpPr>
              <a:spLocks noEditPoints="1"/>
            </p:cNvSpPr>
            <p:nvPr/>
          </p:nvSpPr>
          <p:spPr bwMode="auto">
            <a:xfrm>
              <a:off x="1681"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17" name="Freeform 1811"/>
            <p:cNvSpPr>
              <a:spLocks noEditPoints="1"/>
            </p:cNvSpPr>
            <p:nvPr/>
          </p:nvSpPr>
          <p:spPr bwMode="auto">
            <a:xfrm>
              <a:off x="1669" y="2789"/>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18" name="Freeform 1812"/>
            <p:cNvSpPr>
              <a:spLocks noEditPoints="1"/>
            </p:cNvSpPr>
            <p:nvPr/>
          </p:nvSpPr>
          <p:spPr bwMode="auto">
            <a:xfrm>
              <a:off x="1669"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19" name="Freeform 1813"/>
            <p:cNvSpPr>
              <a:spLocks noEditPoints="1"/>
            </p:cNvSpPr>
            <p:nvPr/>
          </p:nvSpPr>
          <p:spPr bwMode="auto">
            <a:xfrm>
              <a:off x="1669"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20" name="Freeform 1814"/>
            <p:cNvSpPr/>
            <p:nvPr/>
          </p:nvSpPr>
          <p:spPr bwMode="auto">
            <a:xfrm>
              <a:off x="1669" y="2789"/>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21" name="Freeform 1815"/>
            <p:cNvSpPr/>
            <p:nvPr/>
          </p:nvSpPr>
          <p:spPr bwMode="auto">
            <a:xfrm>
              <a:off x="1669" y="2789"/>
              <a:ext cx="1" cy="12"/>
            </a:xfrm>
            <a:custGeom>
              <a:avLst/>
              <a:gdLst>
                <a:gd name="T0" fmla="*/ 0 w 1"/>
                <a:gd name="T1" fmla="*/ 12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w 1"/>
                <a:gd name="T15" fmla="*/ 0 h 12"/>
                <a:gd name="T16" fmla="*/ 0 w 1"/>
                <a:gd name="T17" fmla="*/ 0 h 12"/>
                <a:gd name="T18" fmla="*/ 0 w 1"/>
                <a:gd name="T19" fmla="*/ 0 h 12"/>
                <a:gd name="T20" fmla="*/ 0 w 1"/>
                <a:gd name="T21" fmla="*/ 0 h 12"/>
                <a:gd name="T22" fmla="*/ 0 w 1"/>
                <a:gd name="T23" fmla="*/ 0 h 12"/>
                <a:gd name="T24" fmla="*/ 0 w 1"/>
                <a:gd name="T25" fmla="*/ 0 h 12"/>
                <a:gd name="T26" fmla="*/ 0 w 1"/>
                <a:gd name="T27" fmla="*/ 0 h 12"/>
                <a:gd name="T28" fmla="*/ 0 w 1"/>
                <a:gd name="T29" fmla="*/ 0 h 12"/>
                <a:gd name="T30" fmla="*/ 0 w 1"/>
                <a:gd name="T31" fmla="*/ 12 h 12"/>
                <a:gd name="T32" fmla="*/ 0 w 1"/>
                <a:gd name="T33" fmla="*/ 12 h 12"/>
                <a:gd name="T34" fmla="*/ 0 w 1"/>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 h="12">
                  <a:moveTo>
                    <a:pt x="0" y="12"/>
                  </a:moveTo>
                  <a:lnTo>
                    <a:pt x="0" y="12"/>
                  </a:ln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22" name="Freeform 1816"/>
            <p:cNvSpPr/>
            <p:nvPr/>
          </p:nvSpPr>
          <p:spPr bwMode="auto">
            <a:xfrm>
              <a:off x="1669" y="2789"/>
              <a:ext cx="1" cy="12"/>
            </a:xfrm>
            <a:custGeom>
              <a:avLst/>
              <a:gdLst>
                <a:gd name="T0" fmla="*/ 0 w 1"/>
                <a:gd name="T1" fmla="*/ 12 h 12"/>
                <a:gd name="T2" fmla="*/ 0 w 1"/>
                <a:gd name="T3" fmla="*/ 0 h 12"/>
                <a:gd name="T4" fmla="*/ 0 w 1"/>
                <a:gd name="T5" fmla="*/ 12 h 12"/>
                <a:gd name="T6" fmla="*/ 0 w 1"/>
                <a:gd name="T7" fmla="*/ 12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12">
                  <a:moveTo>
                    <a:pt x="0" y="12"/>
                  </a:move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23" name="Freeform 1817"/>
            <p:cNvSpPr>
              <a:spLocks noEditPoints="1"/>
            </p:cNvSpPr>
            <p:nvPr/>
          </p:nvSpPr>
          <p:spPr bwMode="auto">
            <a:xfrm>
              <a:off x="1669"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24" name="Freeform 1818"/>
            <p:cNvSpPr>
              <a:spLocks noEditPoints="1"/>
            </p:cNvSpPr>
            <p:nvPr/>
          </p:nvSpPr>
          <p:spPr bwMode="auto">
            <a:xfrm>
              <a:off x="1669"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25" name="Freeform 1819"/>
            <p:cNvSpPr>
              <a:spLocks noEditPoints="1"/>
            </p:cNvSpPr>
            <p:nvPr/>
          </p:nvSpPr>
          <p:spPr bwMode="auto">
            <a:xfrm>
              <a:off x="1669"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26" name="Freeform 1820"/>
            <p:cNvSpPr>
              <a:spLocks noEditPoints="1"/>
            </p:cNvSpPr>
            <p:nvPr/>
          </p:nvSpPr>
          <p:spPr bwMode="auto">
            <a:xfrm>
              <a:off x="1669"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27" name="Freeform 1821"/>
            <p:cNvSpPr>
              <a:spLocks noEditPoints="1"/>
            </p:cNvSpPr>
            <p:nvPr/>
          </p:nvSpPr>
          <p:spPr bwMode="auto">
            <a:xfrm>
              <a:off x="1669"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228" name="Freeform 1822"/>
            <p:cNvSpPr>
              <a:spLocks noEditPoints="1"/>
            </p:cNvSpPr>
            <p:nvPr/>
          </p:nvSpPr>
          <p:spPr bwMode="auto">
            <a:xfrm>
              <a:off x="1669"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pSp>
      <p:grpSp>
        <p:nvGrpSpPr>
          <p:cNvPr id="31767" name="Group 1823"/>
          <p:cNvGrpSpPr/>
          <p:nvPr/>
        </p:nvGrpSpPr>
        <p:grpSpPr bwMode="auto">
          <a:xfrm>
            <a:off x="2649538" y="3589338"/>
            <a:ext cx="117475" cy="20637"/>
            <a:chOff x="1669" y="2789"/>
            <a:chExt cx="74" cy="13"/>
          </a:xfrm>
        </p:grpSpPr>
        <p:sp>
          <p:nvSpPr>
            <p:cNvPr id="31829" name="Freeform 1824"/>
            <p:cNvSpPr>
              <a:spLocks noEditPoints="1"/>
            </p:cNvSpPr>
            <p:nvPr/>
          </p:nvSpPr>
          <p:spPr bwMode="auto">
            <a:xfrm>
              <a:off x="1669"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30" name="Freeform 1825"/>
            <p:cNvSpPr>
              <a:spLocks noEditPoints="1"/>
            </p:cNvSpPr>
            <p:nvPr/>
          </p:nvSpPr>
          <p:spPr bwMode="auto">
            <a:xfrm>
              <a:off x="1669"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31" name="Freeform 1826"/>
            <p:cNvSpPr>
              <a:spLocks noEditPoints="1"/>
            </p:cNvSpPr>
            <p:nvPr/>
          </p:nvSpPr>
          <p:spPr bwMode="auto">
            <a:xfrm>
              <a:off x="1669"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32" name="Freeform 1827"/>
            <p:cNvSpPr>
              <a:spLocks noEditPoints="1"/>
            </p:cNvSpPr>
            <p:nvPr/>
          </p:nvSpPr>
          <p:spPr bwMode="auto">
            <a:xfrm>
              <a:off x="1669"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33" name="Freeform 1828"/>
            <p:cNvSpPr>
              <a:spLocks noEditPoints="1"/>
            </p:cNvSpPr>
            <p:nvPr/>
          </p:nvSpPr>
          <p:spPr bwMode="auto">
            <a:xfrm>
              <a:off x="1669"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34" name="Freeform 1829"/>
            <p:cNvSpPr>
              <a:spLocks noEditPoints="1"/>
            </p:cNvSpPr>
            <p:nvPr/>
          </p:nvSpPr>
          <p:spPr bwMode="auto">
            <a:xfrm>
              <a:off x="1669"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35" name="Freeform 1830"/>
            <p:cNvSpPr>
              <a:spLocks noEditPoints="1"/>
            </p:cNvSpPr>
            <p:nvPr/>
          </p:nvSpPr>
          <p:spPr bwMode="auto">
            <a:xfrm>
              <a:off x="1669" y="2789"/>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36" name="Freeform 1831"/>
            <p:cNvSpPr>
              <a:spLocks noEditPoints="1"/>
            </p:cNvSpPr>
            <p:nvPr/>
          </p:nvSpPr>
          <p:spPr bwMode="auto">
            <a:xfrm>
              <a:off x="1669"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37" name="Freeform 1832"/>
            <p:cNvSpPr/>
            <p:nvPr/>
          </p:nvSpPr>
          <p:spPr bwMode="auto">
            <a:xfrm>
              <a:off x="1669" y="2801"/>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38" name="Oval 1833"/>
            <p:cNvSpPr>
              <a:spLocks noChangeArrowheads="1"/>
            </p:cNvSpPr>
            <p:nvPr/>
          </p:nvSpPr>
          <p:spPr bwMode="auto">
            <a:xfrm>
              <a:off x="1669" y="2801"/>
              <a:ext cx="1" cy="1"/>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1839" name="Rectangle 1834"/>
            <p:cNvSpPr>
              <a:spLocks noChangeArrowheads="1"/>
            </p:cNvSpPr>
            <p:nvPr/>
          </p:nvSpPr>
          <p:spPr bwMode="auto">
            <a:xfrm>
              <a:off x="1669" y="2801"/>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1840" name="Freeform 1835"/>
            <p:cNvSpPr>
              <a:spLocks noEditPoints="1"/>
            </p:cNvSpPr>
            <p:nvPr/>
          </p:nvSpPr>
          <p:spPr bwMode="auto">
            <a:xfrm>
              <a:off x="1669"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41" name="Freeform 1836"/>
            <p:cNvSpPr>
              <a:spLocks noEditPoints="1"/>
            </p:cNvSpPr>
            <p:nvPr/>
          </p:nvSpPr>
          <p:spPr bwMode="auto">
            <a:xfrm>
              <a:off x="1669"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42" name="Freeform 1837"/>
            <p:cNvSpPr>
              <a:spLocks noEditPoints="1"/>
            </p:cNvSpPr>
            <p:nvPr/>
          </p:nvSpPr>
          <p:spPr bwMode="auto">
            <a:xfrm>
              <a:off x="1669"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43" name="Freeform 1838"/>
            <p:cNvSpPr>
              <a:spLocks noEditPoints="1"/>
            </p:cNvSpPr>
            <p:nvPr/>
          </p:nvSpPr>
          <p:spPr bwMode="auto">
            <a:xfrm>
              <a:off x="1669"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44" name="Freeform 1839"/>
            <p:cNvSpPr>
              <a:spLocks noEditPoints="1"/>
            </p:cNvSpPr>
            <p:nvPr/>
          </p:nvSpPr>
          <p:spPr bwMode="auto">
            <a:xfrm>
              <a:off x="1669"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45" name="Freeform 1840"/>
            <p:cNvSpPr>
              <a:spLocks noEditPoints="1"/>
            </p:cNvSpPr>
            <p:nvPr/>
          </p:nvSpPr>
          <p:spPr bwMode="auto">
            <a:xfrm>
              <a:off x="1669"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46" name="Freeform 1841"/>
            <p:cNvSpPr>
              <a:spLocks noEditPoints="1"/>
            </p:cNvSpPr>
            <p:nvPr/>
          </p:nvSpPr>
          <p:spPr bwMode="auto">
            <a:xfrm>
              <a:off x="1669"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47" name="Freeform 1842"/>
            <p:cNvSpPr>
              <a:spLocks noEditPoints="1"/>
            </p:cNvSpPr>
            <p:nvPr/>
          </p:nvSpPr>
          <p:spPr bwMode="auto">
            <a:xfrm>
              <a:off x="1669"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48" name="Freeform 1843"/>
            <p:cNvSpPr>
              <a:spLocks noEditPoints="1"/>
            </p:cNvSpPr>
            <p:nvPr/>
          </p:nvSpPr>
          <p:spPr bwMode="auto">
            <a:xfrm>
              <a:off x="1669"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49" name="Freeform 1844"/>
            <p:cNvSpPr/>
            <p:nvPr/>
          </p:nvSpPr>
          <p:spPr bwMode="auto">
            <a:xfrm>
              <a:off x="1669" y="2801"/>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50" name="Freeform 1845"/>
            <p:cNvSpPr/>
            <p:nvPr/>
          </p:nvSpPr>
          <p:spPr bwMode="auto">
            <a:xfrm>
              <a:off x="1693" y="2789"/>
              <a:ext cx="12" cy="12"/>
            </a:xfrm>
            <a:custGeom>
              <a:avLst/>
              <a:gdLst>
                <a:gd name="T0" fmla="*/ 12 w 12"/>
                <a:gd name="T1" fmla="*/ 12 h 12"/>
                <a:gd name="T2" fmla="*/ 12 w 12"/>
                <a:gd name="T3" fmla="*/ 12 h 12"/>
                <a:gd name="T4" fmla="*/ 12 w 12"/>
                <a:gd name="T5" fmla="*/ 12 h 12"/>
                <a:gd name="T6" fmla="*/ 12 w 12"/>
                <a:gd name="T7" fmla="*/ 12 h 12"/>
                <a:gd name="T8" fmla="*/ 12 w 12"/>
                <a:gd name="T9" fmla="*/ 12 h 12"/>
                <a:gd name="T10" fmla="*/ 12 w 12"/>
                <a:gd name="T11" fmla="*/ 12 h 12"/>
                <a:gd name="T12" fmla="*/ 12 w 12"/>
                <a:gd name="T13" fmla="*/ 12 h 12"/>
                <a:gd name="T14" fmla="*/ 12 w 12"/>
                <a:gd name="T15" fmla="*/ 12 h 12"/>
                <a:gd name="T16" fmla="*/ 12 w 12"/>
                <a:gd name="T17" fmla="*/ 12 h 12"/>
                <a:gd name="T18" fmla="*/ 12 w 12"/>
                <a:gd name="T19" fmla="*/ 0 h 12"/>
                <a:gd name="T20" fmla="*/ 12 w 12"/>
                <a:gd name="T21" fmla="*/ 0 h 12"/>
                <a:gd name="T22" fmla="*/ 12 w 12"/>
                <a:gd name="T23" fmla="*/ 0 h 12"/>
                <a:gd name="T24" fmla="*/ 12 w 12"/>
                <a:gd name="T25" fmla="*/ 0 h 12"/>
                <a:gd name="T26" fmla="*/ 12 w 12"/>
                <a:gd name="T27" fmla="*/ 0 h 12"/>
                <a:gd name="T28" fmla="*/ 12 w 12"/>
                <a:gd name="T29" fmla="*/ 0 h 12"/>
                <a:gd name="T30" fmla="*/ 12 w 12"/>
                <a:gd name="T31" fmla="*/ 0 h 12"/>
                <a:gd name="T32" fmla="*/ 12 w 12"/>
                <a:gd name="T33" fmla="*/ 0 h 12"/>
                <a:gd name="T34" fmla="*/ 12 w 12"/>
                <a:gd name="T35" fmla="*/ 0 h 12"/>
                <a:gd name="T36" fmla="*/ 12 w 12"/>
                <a:gd name="T37" fmla="*/ 0 h 12"/>
                <a:gd name="T38" fmla="*/ 12 w 12"/>
                <a:gd name="T39" fmla="*/ 0 h 12"/>
                <a:gd name="T40" fmla="*/ 0 w 12"/>
                <a:gd name="T41" fmla="*/ 0 h 12"/>
                <a:gd name="T42" fmla="*/ 0 w 12"/>
                <a:gd name="T43" fmla="*/ 0 h 12"/>
                <a:gd name="T44" fmla="*/ 0 w 12"/>
                <a:gd name="T45" fmla="*/ 0 h 12"/>
                <a:gd name="T46" fmla="*/ 0 w 12"/>
                <a:gd name="T47" fmla="*/ 0 h 12"/>
                <a:gd name="T48" fmla="*/ 0 w 12"/>
                <a:gd name="T49" fmla="*/ 12 h 12"/>
                <a:gd name="T50" fmla="*/ 0 w 12"/>
                <a:gd name="T51" fmla="*/ 12 h 12"/>
                <a:gd name="T52" fmla="*/ 0 w 12"/>
                <a:gd name="T53" fmla="*/ 12 h 12"/>
                <a:gd name="T54" fmla="*/ 12 w 12"/>
                <a:gd name="T55" fmla="*/ 12 h 12"/>
                <a:gd name="T56" fmla="*/ 12 w 12"/>
                <a:gd name="T57" fmla="*/ 12 h 12"/>
                <a:gd name="T58" fmla="*/ 12 w 12"/>
                <a:gd name="T59" fmla="*/ 12 h 1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 h="12">
                  <a:moveTo>
                    <a:pt x="12" y="12"/>
                  </a:moveTo>
                  <a:lnTo>
                    <a:pt x="12" y="12"/>
                  </a:lnTo>
                  <a:lnTo>
                    <a:pt x="12" y="0"/>
                  </a:lnTo>
                  <a:lnTo>
                    <a:pt x="0" y="0"/>
                  </a:lnTo>
                  <a:lnTo>
                    <a:pt x="0" y="12"/>
                  </a:lnTo>
                  <a:lnTo>
                    <a:pt x="12" y="12"/>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51" name="Rectangle 1846"/>
            <p:cNvSpPr>
              <a:spLocks noChangeArrowheads="1"/>
            </p:cNvSpPr>
            <p:nvPr/>
          </p:nvSpPr>
          <p:spPr bwMode="auto">
            <a:xfrm>
              <a:off x="1705" y="2801"/>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1852" name="Freeform 1847"/>
            <p:cNvSpPr>
              <a:spLocks noEditPoints="1"/>
            </p:cNvSpPr>
            <p:nvPr/>
          </p:nvSpPr>
          <p:spPr bwMode="auto">
            <a:xfrm>
              <a:off x="170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53" name="Freeform 1848"/>
            <p:cNvSpPr>
              <a:spLocks noEditPoints="1"/>
            </p:cNvSpPr>
            <p:nvPr/>
          </p:nvSpPr>
          <p:spPr bwMode="auto">
            <a:xfrm>
              <a:off x="170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54" name="Freeform 1849"/>
            <p:cNvSpPr>
              <a:spLocks noEditPoints="1"/>
            </p:cNvSpPr>
            <p:nvPr/>
          </p:nvSpPr>
          <p:spPr bwMode="auto">
            <a:xfrm>
              <a:off x="170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55" name="Freeform 1850"/>
            <p:cNvSpPr>
              <a:spLocks noEditPoints="1"/>
            </p:cNvSpPr>
            <p:nvPr/>
          </p:nvSpPr>
          <p:spPr bwMode="auto">
            <a:xfrm>
              <a:off x="170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56" name="Freeform 1851"/>
            <p:cNvSpPr>
              <a:spLocks noEditPoints="1"/>
            </p:cNvSpPr>
            <p:nvPr/>
          </p:nvSpPr>
          <p:spPr bwMode="auto">
            <a:xfrm>
              <a:off x="170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57" name="Freeform 1852"/>
            <p:cNvSpPr>
              <a:spLocks noEditPoints="1"/>
            </p:cNvSpPr>
            <p:nvPr/>
          </p:nvSpPr>
          <p:spPr bwMode="auto">
            <a:xfrm>
              <a:off x="170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58" name="Freeform 1853"/>
            <p:cNvSpPr>
              <a:spLocks noEditPoints="1"/>
            </p:cNvSpPr>
            <p:nvPr/>
          </p:nvSpPr>
          <p:spPr bwMode="auto">
            <a:xfrm>
              <a:off x="170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59" name="Freeform 1854"/>
            <p:cNvSpPr>
              <a:spLocks noEditPoints="1"/>
            </p:cNvSpPr>
            <p:nvPr/>
          </p:nvSpPr>
          <p:spPr bwMode="auto">
            <a:xfrm>
              <a:off x="1705" y="2789"/>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60" name="Freeform 1855"/>
            <p:cNvSpPr>
              <a:spLocks noEditPoints="1"/>
            </p:cNvSpPr>
            <p:nvPr/>
          </p:nvSpPr>
          <p:spPr bwMode="auto">
            <a:xfrm>
              <a:off x="170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61" name="Freeform 1856"/>
            <p:cNvSpPr>
              <a:spLocks noEditPoints="1"/>
            </p:cNvSpPr>
            <p:nvPr/>
          </p:nvSpPr>
          <p:spPr bwMode="auto">
            <a:xfrm>
              <a:off x="170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62" name="Freeform 1857"/>
            <p:cNvSpPr>
              <a:spLocks noEditPoints="1"/>
            </p:cNvSpPr>
            <p:nvPr/>
          </p:nvSpPr>
          <p:spPr bwMode="auto">
            <a:xfrm>
              <a:off x="170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63" name="Freeform 1858"/>
            <p:cNvSpPr>
              <a:spLocks noEditPoints="1"/>
            </p:cNvSpPr>
            <p:nvPr/>
          </p:nvSpPr>
          <p:spPr bwMode="auto">
            <a:xfrm>
              <a:off x="170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64" name="Freeform 1859"/>
            <p:cNvSpPr>
              <a:spLocks noEditPoints="1"/>
            </p:cNvSpPr>
            <p:nvPr/>
          </p:nvSpPr>
          <p:spPr bwMode="auto">
            <a:xfrm>
              <a:off x="170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65" name="Freeform 1860"/>
            <p:cNvSpPr>
              <a:spLocks noEditPoints="1"/>
            </p:cNvSpPr>
            <p:nvPr/>
          </p:nvSpPr>
          <p:spPr bwMode="auto">
            <a:xfrm>
              <a:off x="170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66" name="Freeform 1861"/>
            <p:cNvSpPr>
              <a:spLocks noEditPoints="1"/>
            </p:cNvSpPr>
            <p:nvPr/>
          </p:nvSpPr>
          <p:spPr bwMode="auto">
            <a:xfrm>
              <a:off x="170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67" name="Freeform 1862"/>
            <p:cNvSpPr>
              <a:spLocks noEditPoints="1"/>
            </p:cNvSpPr>
            <p:nvPr/>
          </p:nvSpPr>
          <p:spPr bwMode="auto">
            <a:xfrm>
              <a:off x="170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68" name="Freeform 1863"/>
            <p:cNvSpPr>
              <a:spLocks noEditPoints="1"/>
            </p:cNvSpPr>
            <p:nvPr/>
          </p:nvSpPr>
          <p:spPr bwMode="auto">
            <a:xfrm>
              <a:off x="170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69" name="Freeform 1864"/>
            <p:cNvSpPr>
              <a:spLocks noEditPoints="1"/>
            </p:cNvSpPr>
            <p:nvPr/>
          </p:nvSpPr>
          <p:spPr bwMode="auto">
            <a:xfrm>
              <a:off x="170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70" name="Freeform 1865"/>
            <p:cNvSpPr>
              <a:spLocks noEditPoints="1"/>
            </p:cNvSpPr>
            <p:nvPr/>
          </p:nvSpPr>
          <p:spPr bwMode="auto">
            <a:xfrm>
              <a:off x="1693" y="2789"/>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71" name="Freeform 1866"/>
            <p:cNvSpPr>
              <a:spLocks noEditPoints="1"/>
            </p:cNvSpPr>
            <p:nvPr/>
          </p:nvSpPr>
          <p:spPr bwMode="auto">
            <a:xfrm>
              <a:off x="1693"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72" name="Freeform 1867"/>
            <p:cNvSpPr>
              <a:spLocks noEditPoints="1"/>
            </p:cNvSpPr>
            <p:nvPr/>
          </p:nvSpPr>
          <p:spPr bwMode="auto">
            <a:xfrm>
              <a:off x="1693"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73" name="Freeform 1868"/>
            <p:cNvSpPr>
              <a:spLocks noEditPoints="1"/>
            </p:cNvSpPr>
            <p:nvPr/>
          </p:nvSpPr>
          <p:spPr bwMode="auto">
            <a:xfrm>
              <a:off x="1693"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74" name="Freeform 1869"/>
            <p:cNvSpPr>
              <a:spLocks noEditPoints="1"/>
            </p:cNvSpPr>
            <p:nvPr/>
          </p:nvSpPr>
          <p:spPr bwMode="auto">
            <a:xfrm>
              <a:off x="1693" y="2789"/>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75" name="Freeform 1870"/>
            <p:cNvSpPr>
              <a:spLocks noEditPoints="1"/>
            </p:cNvSpPr>
            <p:nvPr/>
          </p:nvSpPr>
          <p:spPr bwMode="auto">
            <a:xfrm>
              <a:off x="1693"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76" name="Freeform 1871"/>
            <p:cNvSpPr>
              <a:spLocks noEditPoints="1"/>
            </p:cNvSpPr>
            <p:nvPr/>
          </p:nvSpPr>
          <p:spPr bwMode="auto">
            <a:xfrm>
              <a:off x="1693"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77" name="Freeform 1872"/>
            <p:cNvSpPr>
              <a:spLocks noEditPoints="1"/>
            </p:cNvSpPr>
            <p:nvPr/>
          </p:nvSpPr>
          <p:spPr bwMode="auto">
            <a:xfrm>
              <a:off x="1693" y="2801"/>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78" name="Freeform 1873"/>
            <p:cNvSpPr>
              <a:spLocks noEditPoints="1"/>
            </p:cNvSpPr>
            <p:nvPr/>
          </p:nvSpPr>
          <p:spPr bwMode="auto">
            <a:xfrm>
              <a:off x="170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79" name="Freeform 1874"/>
            <p:cNvSpPr/>
            <p:nvPr/>
          </p:nvSpPr>
          <p:spPr bwMode="auto">
            <a:xfrm>
              <a:off x="1705" y="2801"/>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80" name="Freeform 1875"/>
            <p:cNvSpPr/>
            <p:nvPr/>
          </p:nvSpPr>
          <p:spPr bwMode="auto">
            <a:xfrm>
              <a:off x="170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w 1"/>
                <a:gd name="T21" fmla="*/ 0 h 1"/>
                <a:gd name="T22" fmla="*/ 0 w 1"/>
                <a:gd name="T23" fmla="*/ 0 h 1"/>
                <a:gd name="T24" fmla="*/ 0 w 1"/>
                <a:gd name="T25" fmla="*/ 0 h 1"/>
                <a:gd name="T26" fmla="*/ 0 w 1"/>
                <a:gd name="T27" fmla="*/ 0 h 1"/>
                <a:gd name="T28" fmla="*/ 0 w 1"/>
                <a:gd name="T29" fmla="*/ 0 h 1"/>
                <a:gd name="T30" fmla="*/ 0 w 1"/>
                <a:gd name="T31" fmla="*/ 0 h 1"/>
                <a:gd name="T32" fmla="*/ 0 w 1"/>
                <a:gd name="T33" fmla="*/ 0 h 1"/>
                <a:gd name="T34" fmla="*/ 0 w 1"/>
                <a:gd name="T35" fmla="*/ 0 h 1"/>
                <a:gd name="T36" fmla="*/ 0 w 1"/>
                <a:gd name="T37" fmla="*/ 0 h 1"/>
                <a:gd name="T38" fmla="*/ 0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81" name="Rectangle 1876"/>
            <p:cNvSpPr>
              <a:spLocks noChangeArrowheads="1"/>
            </p:cNvSpPr>
            <p:nvPr/>
          </p:nvSpPr>
          <p:spPr bwMode="auto">
            <a:xfrm>
              <a:off x="1705" y="2801"/>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1882" name="Freeform 1877"/>
            <p:cNvSpPr>
              <a:spLocks noEditPoints="1"/>
            </p:cNvSpPr>
            <p:nvPr/>
          </p:nvSpPr>
          <p:spPr bwMode="auto">
            <a:xfrm>
              <a:off x="170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83" name="Freeform 1878"/>
            <p:cNvSpPr>
              <a:spLocks noEditPoints="1"/>
            </p:cNvSpPr>
            <p:nvPr/>
          </p:nvSpPr>
          <p:spPr bwMode="auto">
            <a:xfrm>
              <a:off x="170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84" name="Freeform 1879"/>
            <p:cNvSpPr>
              <a:spLocks noEditPoints="1"/>
            </p:cNvSpPr>
            <p:nvPr/>
          </p:nvSpPr>
          <p:spPr bwMode="auto">
            <a:xfrm>
              <a:off x="170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85" name="Freeform 1880"/>
            <p:cNvSpPr>
              <a:spLocks noEditPoints="1"/>
            </p:cNvSpPr>
            <p:nvPr/>
          </p:nvSpPr>
          <p:spPr bwMode="auto">
            <a:xfrm>
              <a:off x="170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86" name="Freeform 1881"/>
            <p:cNvSpPr>
              <a:spLocks noEditPoints="1"/>
            </p:cNvSpPr>
            <p:nvPr/>
          </p:nvSpPr>
          <p:spPr bwMode="auto">
            <a:xfrm>
              <a:off x="170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87" name="Freeform 1882"/>
            <p:cNvSpPr>
              <a:spLocks noEditPoints="1"/>
            </p:cNvSpPr>
            <p:nvPr/>
          </p:nvSpPr>
          <p:spPr bwMode="auto">
            <a:xfrm>
              <a:off x="170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88" name="Freeform 1883"/>
            <p:cNvSpPr>
              <a:spLocks noEditPoints="1"/>
            </p:cNvSpPr>
            <p:nvPr/>
          </p:nvSpPr>
          <p:spPr bwMode="auto">
            <a:xfrm>
              <a:off x="170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89" name="Freeform 1884"/>
            <p:cNvSpPr>
              <a:spLocks noEditPoints="1"/>
            </p:cNvSpPr>
            <p:nvPr/>
          </p:nvSpPr>
          <p:spPr bwMode="auto">
            <a:xfrm>
              <a:off x="170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90" name="Freeform 1885"/>
            <p:cNvSpPr>
              <a:spLocks noEditPoints="1"/>
            </p:cNvSpPr>
            <p:nvPr/>
          </p:nvSpPr>
          <p:spPr bwMode="auto">
            <a:xfrm>
              <a:off x="170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91" name="Freeform 1886"/>
            <p:cNvSpPr>
              <a:spLocks noEditPoints="1"/>
            </p:cNvSpPr>
            <p:nvPr/>
          </p:nvSpPr>
          <p:spPr bwMode="auto">
            <a:xfrm>
              <a:off x="170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92" name="Freeform 1887"/>
            <p:cNvSpPr>
              <a:spLocks noEditPoints="1"/>
            </p:cNvSpPr>
            <p:nvPr/>
          </p:nvSpPr>
          <p:spPr bwMode="auto">
            <a:xfrm>
              <a:off x="170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93" name="Freeform 1888"/>
            <p:cNvSpPr>
              <a:spLocks noEditPoints="1"/>
            </p:cNvSpPr>
            <p:nvPr/>
          </p:nvSpPr>
          <p:spPr bwMode="auto">
            <a:xfrm>
              <a:off x="170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94" name="Freeform 1889"/>
            <p:cNvSpPr>
              <a:spLocks noEditPoints="1"/>
            </p:cNvSpPr>
            <p:nvPr/>
          </p:nvSpPr>
          <p:spPr bwMode="auto">
            <a:xfrm>
              <a:off x="170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95" name="Freeform 1890"/>
            <p:cNvSpPr>
              <a:spLocks noEditPoints="1"/>
            </p:cNvSpPr>
            <p:nvPr/>
          </p:nvSpPr>
          <p:spPr bwMode="auto">
            <a:xfrm>
              <a:off x="170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96" name="Freeform 1891"/>
            <p:cNvSpPr>
              <a:spLocks noEditPoints="1"/>
            </p:cNvSpPr>
            <p:nvPr/>
          </p:nvSpPr>
          <p:spPr bwMode="auto">
            <a:xfrm>
              <a:off x="170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97" name="Freeform 1892"/>
            <p:cNvSpPr>
              <a:spLocks noEditPoints="1"/>
            </p:cNvSpPr>
            <p:nvPr/>
          </p:nvSpPr>
          <p:spPr bwMode="auto">
            <a:xfrm>
              <a:off x="170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98" name="Freeform 1893"/>
            <p:cNvSpPr/>
            <p:nvPr/>
          </p:nvSpPr>
          <p:spPr bwMode="auto">
            <a:xfrm>
              <a:off x="1705" y="2801"/>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899" name="Freeform 1894"/>
            <p:cNvSpPr/>
            <p:nvPr/>
          </p:nvSpPr>
          <p:spPr bwMode="auto">
            <a:xfrm>
              <a:off x="1705" y="2789"/>
              <a:ext cx="1" cy="12"/>
            </a:xfrm>
            <a:custGeom>
              <a:avLst/>
              <a:gdLst>
                <a:gd name="T0" fmla="*/ 0 w 1"/>
                <a:gd name="T1" fmla="*/ 0 h 12"/>
                <a:gd name="T2" fmla="*/ 0 w 1"/>
                <a:gd name="T3" fmla="*/ 0 h 12"/>
                <a:gd name="T4" fmla="*/ 0 w 1"/>
                <a:gd name="T5" fmla="*/ 0 h 12"/>
                <a:gd name="T6" fmla="*/ 0 w 1"/>
                <a:gd name="T7" fmla="*/ 0 h 12"/>
                <a:gd name="T8" fmla="*/ 0 w 1"/>
                <a:gd name="T9" fmla="*/ 0 h 12"/>
                <a:gd name="T10" fmla="*/ 0 w 1"/>
                <a:gd name="T11" fmla="*/ 0 h 12"/>
                <a:gd name="T12" fmla="*/ 0 w 1"/>
                <a:gd name="T13" fmla="*/ 0 h 12"/>
                <a:gd name="T14" fmla="*/ 0 w 1"/>
                <a:gd name="T15" fmla="*/ 0 h 12"/>
                <a:gd name="T16" fmla="*/ 0 w 1"/>
                <a:gd name="T17" fmla="*/ 0 h 12"/>
                <a:gd name="T18" fmla="*/ 0 w 1"/>
                <a:gd name="T19" fmla="*/ 12 h 12"/>
                <a:gd name="T20" fmla="*/ 0 w 1"/>
                <a:gd name="T21" fmla="*/ 12 h 12"/>
                <a:gd name="T22" fmla="*/ 0 w 1"/>
                <a:gd name="T23" fmla="*/ 0 h 12"/>
                <a:gd name="T24" fmla="*/ 0 w 1"/>
                <a:gd name="T25" fmla="*/ 0 h 12"/>
                <a:gd name="T26" fmla="*/ 0 w 1"/>
                <a:gd name="T27" fmla="*/ 0 h 12"/>
                <a:gd name="T28" fmla="*/ 0 w 1"/>
                <a:gd name="T29" fmla="*/ 0 h 12"/>
                <a:gd name="T30" fmla="*/ 0 w 1"/>
                <a:gd name="T31" fmla="*/ 0 h 12"/>
                <a:gd name="T32" fmla="*/ 0 w 1"/>
                <a:gd name="T33" fmla="*/ 0 h 12"/>
                <a:gd name="T34" fmla="*/ 0 w 1"/>
                <a:gd name="T35" fmla="*/ 0 h 12"/>
                <a:gd name="T36" fmla="*/ 0 w 1"/>
                <a:gd name="T37" fmla="*/ 0 h 12"/>
                <a:gd name="T38" fmla="*/ 0 w 1"/>
                <a:gd name="T39" fmla="*/ 0 h 12"/>
                <a:gd name="T40" fmla="*/ 0 w 1"/>
                <a:gd name="T41" fmla="*/ 0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 h="12">
                  <a:moveTo>
                    <a:pt x="0" y="0"/>
                  </a:moveTo>
                  <a:lnTo>
                    <a:pt x="0" y="0"/>
                  </a:lnTo>
                  <a:lnTo>
                    <a:pt x="0" y="1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00" name="Rectangle 1895"/>
            <p:cNvSpPr>
              <a:spLocks noChangeArrowheads="1"/>
            </p:cNvSpPr>
            <p:nvPr/>
          </p:nvSpPr>
          <p:spPr bwMode="auto">
            <a:xfrm>
              <a:off x="1705" y="2789"/>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1901" name="Freeform 1896"/>
            <p:cNvSpPr>
              <a:spLocks noEditPoints="1"/>
            </p:cNvSpPr>
            <p:nvPr/>
          </p:nvSpPr>
          <p:spPr bwMode="auto">
            <a:xfrm>
              <a:off x="170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02" name="Freeform 1897"/>
            <p:cNvSpPr>
              <a:spLocks noEditPoints="1"/>
            </p:cNvSpPr>
            <p:nvPr/>
          </p:nvSpPr>
          <p:spPr bwMode="auto">
            <a:xfrm>
              <a:off x="170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03" name="Freeform 1898"/>
            <p:cNvSpPr>
              <a:spLocks noEditPoints="1"/>
            </p:cNvSpPr>
            <p:nvPr/>
          </p:nvSpPr>
          <p:spPr bwMode="auto">
            <a:xfrm>
              <a:off x="170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04" name="Freeform 1899"/>
            <p:cNvSpPr>
              <a:spLocks noEditPoints="1"/>
            </p:cNvSpPr>
            <p:nvPr/>
          </p:nvSpPr>
          <p:spPr bwMode="auto">
            <a:xfrm>
              <a:off x="170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05" name="Freeform 1900"/>
            <p:cNvSpPr>
              <a:spLocks noEditPoints="1"/>
            </p:cNvSpPr>
            <p:nvPr/>
          </p:nvSpPr>
          <p:spPr bwMode="auto">
            <a:xfrm>
              <a:off x="170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06" name="Freeform 1901"/>
            <p:cNvSpPr>
              <a:spLocks noEditPoints="1"/>
            </p:cNvSpPr>
            <p:nvPr/>
          </p:nvSpPr>
          <p:spPr bwMode="auto">
            <a:xfrm>
              <a:off x="170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07" name="Freeform 1902"/>
            <p:cNvSpPr>
              <a:spLocks noEditPoints="1"/>
            </p:cNvSpPr>
            <p:nvPr/>
          </p:nvSpPr>
          <p:spPr bwMode="auto">
            <a:xfrm>
              <a:off x="1705" y="2789"/>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08" name="Freeform 1903"/>
            <p:cNvSpPr>
              <a:spLocks noEditPoints="1"/>
            </p:cNvSpPr>
            <p:nvPr/>
          </p:nvSpPr>
          <p:spPr bwMode="auto">
            <a:xfrm>
              <a:off x="170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09" name="Freeform 1904"/>
            <p:cNvSpPr>
              <a:spLocks noEditPoints="1"/>
            </p:cNvSpPr>
            <p:nvPr/>
          </p:nvSpPr>
          <p:spPr bwMode="auto">
            <a:xfrm>
              <a:off x="1705" y="2789"/>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10" name="Freeform 1905"/>
            <p:cNvSpPr>
              <a:spLocks noEditPoints="1"/>
            </p:cNvSpPr>
            <p:nvPr/>
          </p:nvSpPr>
          <p:spPr bwMode="auto">
            <a:xfrm>
              <a:off x="170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11" name="Freeform 1906"/>
            <p:cNvSpPr>
              <a:spLocks noEditPoints="1"/>
            </p:cNvSpPr>
            <p:nvPr/>
          </p:nvSpPr>
          <p:spPr bwMode="auto">
            <a:xfrm>
              <a:off x="170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12" name="Freeform 1907"/>
            <p:cNvSpPr>
              <a:spLocks noEditPoints="1"/>
            </p:cNvSpPr>
            <p:nvPr/>
          </p:nvSpPr>
          <p:spPr bwMode="auto">
            <a:xfrm>
              <a:off x="170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13" name="Freeform 1908"/>
            <p:cNvSpPr>
              <a:spLocks noEditPoints="1"/>
            </p:cNvSpPr>
            <p:nvPr/>
          </p:nvSpPr>
          <p:spPr bwMode="auto">
            <a:xfrm>
              <a:off x="170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14" name="Freeform 1909"/>
            <p:cNvSpPr>
              <a:spLocks noEditPoints="1"/>
            </p:cNvSpPr>
            <p:nvPr/>
          </p:nvSpPr>
          <p:spPr bwMode="auto">
            <a:xfrm>
              <a:off x="170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15" name="Freeform 1910"/>
            <p:cNvSpPr>
              <a:spLocks noEditPoints="1"/>
            </p:cNvSpPr>
            <p:nvPr/>
          </p:nvSpPr>
          <p:spPr bwMode="auto">
            <a:xfrm>
              <a:off x="170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16" name="Freeform 1911"/>
            <p:cNvSpPr>
              <a:spLocks noEditPoints="1"/>
            </p:cNvSpPr>
            <p:nvPr/>
          </p:nvSpPr>
          <p:spPr bwMode="auto">
            <a:xfrm>
              <a:off x="170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17" name="Freeform 1912"/>
            <p:cNvSpPr>
              <a:spLocks noEditPoints="1"/>
            </p:cNvSpPr>
            <p:nvPr/>
          </p:nvSpPr>
          <p:spPr bwMode="auto">
            <a:xfrm>
              <a:off x="170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18" name="Freeform 1913"/>
            <p:cNvSpPr/>
            <p:nvPr/>
          </p:nvSpPr>
          <p:spPr bwMode="auto">
            <a:xfrm>
              <a:off x="1705" y="2789"/>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19" name="Freeform 1914"/>
            <p:cNvSpPr/>
            <p:nvPr/>
          </p:nvSpPr>
          <p:spPr bwMode="auto">
            <a:xfrm>
              <a:off x="1693" y="2789"/>
              <a:ext cx="12" cy="12"/>
            </a:xfrm>
            <a:custGeom>
              <a:avLst/>
              <a:gdLst>
                <a:gd name="T0" fmla="*/ 0 w 12"/>
                <a:gd name="T1" fmla="*/ 12 h 12"/>
                <a:gd name="T2" fmla="*/ 0 w 12"/>
                <a:gd name="T3" fmla="*/ 12 h 12"/>
                <a:gd name="T4" fmla="*/ 0 w 12"/>
                <a:gd name="T5" fmla="*/ 0 h 12"/>
                <a:gd name="T6" fmla="*/ 0 w 12"/>
                <a:gd name="T7" fmla="*/ 0 h 12"/>
                <a:gd name="T8" fmla="*/ 0 w 12"/>
                <a:gd name="T9" fmla="*/ 0 h 12"/>
                <a:gd name="T10" fmla="*/ 12 w 12"/>
                <a:gd name="T11" fmla="*/ 0 h 12"/>
                <a:gd name="T12" fmla="*/ 12 w 12"/>
                <a:gd name="T13" fmla="*/ 0 h 12"/>
                <a:gd name="T14" fmla="*/ 12 w 12"/>
                <a:gd name="T15" fmla="*/ 0 h 12"/>
                <a:gd name="T16" fmla="*/ 12 w 12"/>
                <a:gd name="T17" fmla="*/ 0 h 12"/>
                <a:gd name="T18" fmla="*/ 12 w 12"/>
                <a:gd name="T19" fmla="*/ 0 h 12"/>
                <a:gd name="T20" fmla="*/ 12 w 12"/>
                <a:gd name="T21" fmla="*/ 0 h 12"/>
                <a:gd name="T22" fmla="*/ 12 w 12"/>
                <a:gd name="T23" fmla="*/ 0 h 12"/>
                <a:gd name="T24" fmla="*/ 0 w 12"/>
                <a:gd name="T25" fmla="*/ 0 h 12"/>
                <a:gd name="T26" fmla="*/ 0 w 12"/>
                <a:gd name="T27" fmla="*/ 0 h 12"/>
                <a:gd name="T28" fmla="*/ 0 w 12"/>
                <a:gd name="T29" fmla="*/ 0 h 12"/>
                <a:gd name="T30" fmla="*/ 0 w 12"/>
                <a:gd name="T31" fmla="*/ 0 h 12"/>
                <a:gd name="T32" fmla="*/ 0 w 12"/>
                <a:gd name="T33" fmla="*/ 0 h 12"/>
                <a:gd name="T34" fmla="*/ 0 w 12"/>
                <a:gd name="T35" fmla="*/ 12 h 12"/>
                <a:gd name="T36" fmla="*/ 0 w 12"/>
                <a:gd name="T37" fmla="*/ 12 h 12"/>
                <a:gd name="T38" fmla="*/ 0 w 12"/>
                <a:gd name="T39" fmla="*/ 12 h 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 h="12">
                  <a:moveTo>
                    <a:pt x="0" y="12"/>
                  </a:moveTo>
                  <a:lnTo>
                    <a:pt x="0" y="12"/>
                  </a:lnTo>
                  <a:lnTo>
                    <a:pt x="0" y="0"/>
                  </a:lnTo>
                  <a:lnTo>
                    <a:pt x="12" y="0"/>
                  </a:ln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20" name="Freeform 1915"/>
            <p:cNvSpPr/>
            <p:nvPr/>
          </p:nvSpPr>
          <p:spPr bwMode="auto">
            <a:xfrm>
              <a:off x="1693" y="2789"/>
              <a:ext cx="1" cy="12"/>
            </a:xfrm>
            <a:custGeom>
              <a:avLst/>
              <a:gdLst>
                <a:gd name="T0" fmla="*/ 0 w 1"/>
                <a:gd name="T1" fmla="*/ 12 h 12"/>
                <a:gd name="T2" fmla="*/ 0 w 1"/>
                <a:gd name="T3" fmla="*/ 0 h 12"/>
                <a:gd name="T4" fmla="*/ 0 w 1"/>
                <a:gd name="T5" fmla="*/ 12 h 12"/>
                <a:gd name="T6" fmla="*/ 0 w 1"/>
                <a:gd name="T7" fmla="*/ 12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12">
                  <a:moveTo>
                    <a:pt x="0" y="12"/>
                  </a:move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21" name="Freeform 1916"/>
            <p:cNvSpPr>
              <a:spLocks noEditPoints="1"/>
            </p:cNvSpPr>
            <p:nvPr/>
          </p:nvSpPr>
          <p:spPr bwMode="auto">
            <a:xfrm>
              <a:off x="1693"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22" name="Freeform 1917"/>
            <p:cNvSpPr>
              <a:spLocks noEditPoints="1"/>
            </p:cNvSpPr>
            <p:nvPr/>
          </p:nvSpPr>
          <p:spPr bwMode="auto">
            <a:xfrm>
              <a:off x="1693"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23" name="Freeform 1918"/>
            <p:cNvSpPr>
              <a:spLocks noEditPoints="1"/>
            </p:cNvSpPr>
            <p:nvPr/>
          </p:nvSpPr>
          <p:spPr bwMode="auto">
            <a:xfrm>
              <a:off x="1693" y="2789"/>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24" name="Freeform 1919"/>
            <p:cNvSpPr>
              <a:spLocks noEditPoints="1"/>
            </p:cNvSpPr>
            <p:nvPr/>
          </p:nvSpPr>
          <p:spPr bwMode="auto">
            <a:xfrm>
              <a:off x="170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25" name="Freeform 1920"/>
            <p:cNvSpPr>
              <a:spLocks noEditPoints="1"/>
            </p:cNvSpPr>
            <p:nvPr/>
          </p:nvSpPr>
          <p:spPr bwMode="auto">
            <a:xfrm>
              <a:off x="170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26" name="Freeform 1921"/>
            <p:cNvSpPr>
              <a:spLocks noEditPoints="1"/>
            </p:cNvSpPr>
            <p:nvPr/>
          </p:nvSpPr>
          <p:spPr bwMode="auto">
            <a:xfrm>
              <a:off x="170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27" name="Freeform 1922"/>
            <p:cNvSpPr>
              <a:spLocks noEditPoints="1"/>
            </p:cNvSpPr>
            <p:nvPr/>
          </p:nvSpPr>
          <p:spPr bwMode="auto">
            <a:xfrm>
              <a:off x="170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28" name="Freeform 1923"/>
            <p:cNvSpPr>
              <a:spLocks noEditPoints="1"/>
            </p:cNvSpPr>
            <p:nvPr/>
          </p:nvSpPr>
          <p:spPr bwMode="auto">
            <a:xfrm>
              <a:off x="170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29" name="Freeform 1924"/>
            <p:cNvSpPr>
              <a:spLocks noEditPoints="1"/>
            </p:cNvSpPr>
            <p:nvPr/>
          </p:nvSpPr>
          <p:spPr bwMode="auto">
            <a:xfrm>
              <a:off x="170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30" name="Freeform 1925"/>
            <p:cNvSpPr>
              <a:spLocks noEditPoints="1"/>
            </p:cNvSpPr>
            <p:nvPr/>
          </p:nvSpPr>
          <p:spPr bwMode="auto">
            <a:xfrm>
              <a:off x="1693" y="2789"/>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31" name="Freeform 1926"/>
            <p:cNvSpPr>
              <a:spLocks noEditPoints="1"/>
            </p:cNvSpPr>
            <p:nvPr/>
          </p:nvSpPr>
          <p:spPr bwMode="auto">
            <a:xfrm>
              <a:off x="1693"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32" name="Freeform 1927"/>
            <p:cNvSpPr>
              <a:spLocks noEditPoints="1"/>
            </p:cNvSpPr>
            <p:nvPr/>
          </p:nvSpPr>
          <p:spPr bwMode="auto">
            <a:xfrm>
              <a:off x="1693"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33" name="Freeform 1928"/>
            <p:cNvSpPr>
              <a:spLocks noEditPoints="1"/>
            </p:cNvSpPr>
            <p:nvPr/>
          </p:nvSpPr>
          <p:spPr bwMode="auto">
            <a:xfrm>
              <a:off x="1693"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34" name="Freeform 1929"/>
            <p:cNvSpPr>
              <a:spLocks noEditPoints="1"/>
            </p:cNvSpPr>
            <p:nvPr/>
          </p:nvSpPr>
          <p:spPr bwMode="auto">
            <a:xfrm>
              <a:off x="1693"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35" name="Freeform 1930"/>
            <p:cNvSpPr>
              <a:spLocks noEditPoints="1"/>
            </p:cNvSpPr>
            <p:nvPr/>
          </p:nvSpPr>
          <p:spPr bwMode="auto">
            <a:xfrm>
              <a:off x="1693" y="2789"/>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36" name="Freeform 1931"/>
            <p:cNvSpPr>
              <a:spLocks noEditPoints="1"/>
            </p:cNvSpPr>
            <p:nvPr/>
          </p:nvSpPr>
          <p:spPr bwMode="auto">
            <a:xfrm>
              <a:off x="1693"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37" name="Freeform 1932"/>
            <p:cNvSpPr/>
            <p:nvPr/>
          </p:nvSpPr>
          <p:spPr bwMode="auto">
            <a:xfrm>
              <a:off x="1693" y="2801"/>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38" name="Freeform 1933"/>
            <p:cNvSpPr/>
            <p:nvPr/>
          </p:nvSpPr>
          <p:spPr bwMode="auto">
            <a:xfrm>
              <a:off x="1693" y="2801"/>
              <a:ext cx="12" cy="1"/>
            </a:xfrm>
            <a:custGeom>
              <a:avLst/>
              <a:gdLst>
                <a:gd name="T0" fmla="*/ 12 w 12"/>
                <a:gd name="T1" fmla="*/ 0 h 1"/>
                <a:gd name="T2" fmla="*/ 12 w 12"/>
                <a:gd name="T3" fmla="*/ 0 h 1"/>
                <a:gd name="T4" fmla="*/ 12 w 12"/>
                <a:gd name="T5" fmla="*/ 0 h 1"/>
                <a:gd name="T6" fmla="*/ 12 w 12"/>
                <a:gd name="T7" fmla="*/ 0 h 1"/>
                <a:gd name="T8" fmla="*/ 0 w 12"/>
                <a:gd name="T9" fmla="*/ 0 h 1"/>
                <a:gd name="T10" fmla="*/ 0 w 12"/>
                <a:gd name="T11" fmla="*/ 0 h 1"/>
                <a:gd name="T12" fmla="*/ 0 w 12"/>
                <a:gd name="T13" fmla="*/ 0 h 1"/>
                <a:gd name="T14" fmla="*/ 0 w 12"/>
                <a:gd name="T15" fmla="*/ 0 h 1"/>
                <a:gd name="T16" fmla="*/ 0 w 12"/>
                <a:gd name="T17" fmla="*/ 0 h 1"/>
                <a:gd name="T18" fmla="*/ 12 w 12"/>
                <a:gd name="T19" fmla="*/ 0 h 1"/>
                <a:gd name="T20" fmla="*/ 12 w 12"/>
                <a:gd name="T21" fmla="*/ 0 h 1"/>
                <a:gd name="T22" fmla="*/ 12 w 12"/>
                <a:gd name="T23" fmla="*/ 0 h 1"/>
                <a:gd name="T24" fmla="*/ 12 w 12"/>
                <a:gd name="T25" fmla="*/ 0 h 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 h="1">
                  <a:moveTo>
                    <a:pt x="12" y="0"/>
                  </a:moveTo>
                  <a:lnTo>
                    <a:pt x="12" y="0"/>
                  </a:lnTo>
                  <a:lnTo>
                    <a:pt x="0"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39" name="Rectangle 1934"/>
            <p:cNvSpPr>
              <a:spLocks noChangeArrowheads="1"/>
            </p:cNvSpPr>
            <p:nvPr/>
          </p:nvSpPr>
          <p:spPr bwMode="auto">
            <a:xfrm>
              <a:off x="1705" y="2801"/>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1940" name="Freeform 1935"/>
            <p:cNvSpPr>
              <a:spLocks noEditPoints="1"/>
            </p:cNvSpPr>
            <p:nvPr/>
          </p:nvSpPr>
          <p:spPr bwMode="auto">
            <a:xfrm>
              <a:off x="170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41" name="Freeform 1936"/>
            <p:cNvSpPr>
              <a:spLocks noEditPoints="1"/>
            </p:cNvSpPr>
            <p:nvPr/>
          </p:nvSpPr>
          <p:spPr bwMode="auto">
            <a:xfrm>
              <a:off x="1693" y="2801"/>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42" name="Freeform 1937"/>
            <p:cNvSpPr>
              <a:spLocks noEditPoints="1"/>
            </p:cNvSpPr>
            <p:nvPr/>
          </p:nvSpPr>
          <p:spPr bwMode="auto">
            <a:xfrm>
              <a:off x="1693"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43" name="Freeform 1938"/>
            <p:cNvSpPr>
              <a:spLocks noEditPoints="1"/>
            </p:cNvSpPr>
            <p:nvPr/>
          </p:nvSpPr>
          <p:spPr bwMode="auto">
            <a:xfrm>
              <a:off x="1693"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44" name="Freeform 1939"/>
            <p:cNvSpPr>
              <a:spLocks noEditPoints="1"/>
            </p:cNvSpPr>
            <p:nvPr/>
          </p:nvSpPr>
          <p:spPr bwMode="auto">
            <a:xfrm>
              <a:off x="1693"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45" name="Freeform 1940"/>
            <p:cNvSpPr>
              <a:spLocks noEditPoints="1"/>
            </p:cNvSpPr>
            <p:nvPr/>
          </p:nvSpPr>
          <p:spPr bwMode="auto">
            <a:xfrm>
              <a:off x="1693"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46" name="Freeform 1941"/>
            <p:cNvSpPr>
              <a:spLocks noEditPoints="1"/>
            </p:cNvSpPr>
            <p:nvPr/>
          </p:nvSpPr>
          <p:spPr bwMode="auto">
            <a:xfrm>
              <a:off x="1693" y="2801"/>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47" name="Freeform 1942"/>
            <p:cNvSpPr>
              <a:spLocks noEditPoints="1"/>
            </p:cNvSpPr>
            <p:nvPr/>
          </p:nvSpPr>
          <p:spPr bwMode="auto">
            <a:xfrm>
              <a:off x="170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48" name="Freeform 1943"/>
            <p:cNvSpPr>
              <a:spLocks noEditPoints="1"/>
            </p:cNvSpPr>
            <p:nvPr/>
          </p:nvSpPr>
          <p:spPr bwMode="auto">
            <a:xfrm>
              <a:off x="170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49" name="Freeform 1944"/>
            <p:cNvSpPr/>
            <p:nvPr/>
          </p:nvSpPr>
          <p:spPr bwMode="auto">
            <a:xfrm>
              <a:off x="1705" y="2801"/>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50" name="Freeform 1945"/>
            <p:cNvSpPr/>
            <p:nvPr/>
          </p:nvSpPr>
          <p:spPr bwMode="auto">
            <a:xfrm>
              <a:off x="1730" y="2789"/>
              <a:ext cx="12" cy="12"/>
            </a:xfrm>
            <a:custGeom>
              <a:avLst/>
              <a:gdLst>
                <a:gd name="T0" fmla="*/ 0 w 12"/>
                <a:gd name="T1" fmla="*/ 12 h 12"/>
                <a:gd name="T2" fmla="*/ 0 w 12"/>
                <a:gd name="T3" fmla="*/ 12 h 12"/>
                <a:gd name="T4" fmla="*/ 12 w 12"/>
                <a:gd name="T5" fmla="*/ 12 h 12"/>
                <a:gd name="T6" fmla="*/ 12 w 12"/>
                <a:gd name="T7" fmla="*/ 12 h 12"/>
                <a:gd name="T8" fmla="*/ 12 w 12"/>
                <a:gd name="T9" fmla="*/ 12 h 12"/>
                <a:gd name="T10" fmla="*/ 12 w 12"/>
                <a:gd name="T11" fmla="*/ 0 h 12"/>
                <a:gd name="T12" fmla="*/ 12 w 12"/>
                <a:gd name="T13" fmla="*/ 0 h 12"/>
                <a:gd name="T14" fmla="*/ 12 w 12"/>
                <a:gd name="T15" fmla="*/ 0 h 12"/>
                <a:gd name="T16" fmla="*/ 12 w 12"/>
                <a:gd name="T17" fmla="*/ 0 h 12"/>
                <a:gd name="T18" fmla="*/ 0 w 12"/>
                <a:gd name="T19" fmla="*/ 0 h 12"/>
                <a:gd name="T20" fmla="*/ 0 w 12"/>
                <a:gd name="T21" fmla="*/ 0 h 12"/>
                <a:gd name="T22" fmla="*/ 0 w 12"/>
                <a:gd name="T23" fmla="*/ 0 h 12"/>
                <a:gd name="T24" fmla="*/ 0 w 12"/>
                <a:gd name="T25" fmla="*/ 0 h 12"/>
                <a:gd name="T26" fmla="*/ 0 w 12"/>
                <a:gd name="T27" fmla="*/ 0 h 12"/>
                <a:gd name="T28" fmla="*/ 0 w 12"/>
                <a:gd name="T29" fmla="*/ 0 h 12"/>
                <a:gd name="T30" fmla="*/ 0 w 12"/>
                <a:gd name="T31" fmla="*/ 0 h 12"/>
                <a:gd name="T32" fmla="*/ 0 w 12"/>
                <a:gd name="T33" fmla="*/ 0 h 12"/>
                <a:gd name="T34" fmla="*/ 0 w 12"/>
                <a:gd name="T35" fmla="*/ 0 h 12"/>
                <a:gd name="T36" fmla="*/ 0 w 12"/>
                <a:gd name="T37" fmla="*/ 0 h 12"/>
                <a:gd name="T38" fmla="*/ 0 w 12"/>
                <a:gd name="T39" fmla="*/ 12 h 12"/>
                <a:gd name="T40" fmla="*/ 0 w 12"/>
                <a:gd name="T41" fmla="*/ 12 h 12"/>
                <a:gd name="T42" fmla="*/ 0 w 12"/>
                <a:gd name="T43" fmla="*/ 12 h 12"/>
                <a:gd name="T44" fmla="*/ 0 w 12"/>
                <a:gd name="T45" fmla="*/ 12 h 12"/>
                <a:gd name="T46" fmla="*/ 0 w 12"/>
                <a:gd name="T47" fmla="*/ 12 h 12"/>
                <a:gd name="T48" fmla="*/ 0 w 12"/>
                <a:gd name="T49" fmla="*/ 12 h 12"/>
                <a:gd name="T50" fmla="*/ 0 w 12"/>
                <a:gd name="T51" fmla="*/ 12 h 12"/>
                <a:gd name="T52" fmla="*/ 0 w 12"/>
                <a:gd name="T53" fmla="*/ 12 h 12"/>
                <a:gd name="T54" fmla="*/ 0 w 12"/>
                <a:gd name="T55" fmla="*/ 12 h 12"/>
                <a:gd name="T56" fmla="*/ 0 w 12"/>
                <a:gd name="T57" fmla="*/ 12 h 1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2" h="12">
                  <a:moveTo>
                    <a:pt x="0" y="12"/>
                  </a:moveTo>
                  <a:lnTo>
                    <a:pt x="0" y="12"/>
                  </a:lnTo>
                  <a:lnTo>
                    <a:pt x="12" y="12"/>
                  </a:lnTo>
                  <a:lnTo>
                    <a:pt x="12" y="0"/>
                  </a:lnTo>
                  <a:lnTo>
                    <a:pt x="0" y="0"/>
                  </a:lnTo>
                  <a:lnTo>
                    <a:pt x="0" y="12"/>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51" name="Rectangle 1946"/>
            <p:cNvSpPr>
              <a:spLocks noChangeArrowheads="1"/>
            </p:cNvSpPr>
            <p:nvPr/>
          </p:nvSpPr>
          <p:spPr bwMode="auto">
            <a:xfrm>
              <a:off x="1730" y="2801"/>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1952" name="Freeform 1947"/>
            <p:cNvSpPr>
              <a:spLocks noEditPoints="1"/>
            </p:cNvSpPr>
            <p:nvPr/>
          </p:nvSpPr>
          <p:spPr bwMode="auto">
            <a:xfrm>
              <a:off x="1730" y="2801"/>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53" name="Freeform 1948"/>
            <p:cNvSpPr>
              <a:spLocks noEditPoints="1"/>
            </p:cNvSpPr>
            <p:nvPr/>
          </p:nvSpPr>
          <p:spPr bwMode="auto">
            <a:xfrm>
              <a:off x="1742"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54" name="Freeform 1949"/>
            <p:cNvSpPr>
              <a:spLocks noEditPoints="1"/>
            </p:cNvSpPr>
            <p:nvPr/>
          </p:nvSpPr>
          <p:spPr bwMode="auto">
            <a:xfrm>
              <a:off x="1742"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55" name="Freeform 1950"/>
            <p:cNvSpPr>
              <a:spLocks noEditPoints="1"/>
            </p:cNvSpPr>
            <p:nvPr/>
          </p:nvSpPr>
          <p:spPr bwMode="auto">
            <a:xfrm>
              <a:off x="1742" y="2789"/>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56" name="Freeform 1951"/>
            <p:cNvSpPr>
              <a:spLocks noEditPoints="1"/>
            </p:cNvSpPr>
            <p:nvPr/>
          </p:nvSpPr>
          <p:spPr bwMode="auto">
            <a:xfrm>
              <a:off x="1742"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57" name="Freeform 1952"/>
            <p:cNvSpPr>
              <a:spLocks noEditPoints="1"/>
            </p:cNvSpPr>
            <p:nvPr/>
          </p:nvSpPr>
          <p:spPr bwMode="auto">
            <a:xfrm>
              <a:off x="1742"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58" name="Freeform 1953"/>
            <p:cNvSpPr>
              <a:spLocks noEditPoints="1"/>
            </p:cNvSpPr>
            <p:nvPr/>
          </p:nvSpPr>
          <p:spPr bwMode="auto">
            <a:xfrm>
              <a:off x="1742"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59" name="Freeform 1954"/>
            <p:cNvSpPr>
              <a:spLocks noEditPoints="1"/>
            </p:cNvSpPr>
            <p:nvPr/>
          </p:nvSpPr>
          <p:spPr bwMode="auto">
            <a:xfrm>
              <a:off x="1730" y="2789"/>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60" name="Freeform 1955"/>
            <p:cNvSpPr>
              <a:spLocks noEditPoints="1"/>
            </p:cNvSpPr>
            <p:nvPr/>
          </p:nvSpPr>
          <p:spPr bwMode="auto">
            <a:xfrm>
              <a:off x="1730"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61" name="Freeform 1956"/>
            <p:cNvSpPr>
              <a:spLocks noEditPoints="1"/>
            </p:cNvSpPr>
            <p:nvPr/>
          </p:nvSpPr>
          <p:spPr bwMode="auto">
            <a:xfrm>
              <a:off x="1730"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62" name="Freeform 1957"/>
            <p:cNvSpPr>
              <a:spLocks noEditPoints="1"/>
            </p:cNvSpPr>
            <p:nvPr/>
          </p:nvSpPr>
          <p:spPr bwMode="auto">
            <a:xfrm>
              <a:off x="1730"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63" name="Freeform 1958"/>
            <p:cNvSpPr>
              <a:spLocks noEditPoints="1"/>
            </p:cNvSpPr>
            <p:nvPr/>
          </p:nvSpPr>
          <p:spPr bwMode="auto">
            <a:xfrm>
              <a:off x="1730"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64" name="Freeform 1959"/>
            <p:cNvSpPr>
              <a:spLocks noEditPoints="1"/>
            </p:cNvSpPr>
            <p:nvPr/>
          </p:nvSpPr>
          <p:spPr bwMode="auto">
            <a:xfrm>
              <a:off x="1730"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65" name="Freeform 1960"/>
            <p:cNvSpPr>
              <a:spLocks noEditPoints="1"/>
            </p:cNvSpPr>
            <p:nvPr/>
          </p:nvSpPr>
          <p:spPr bwMode="auto">
            <a:xfrm>
              <a:off x="1730"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66" name="Freeform 1961"/>
            <p:cNvSpPr>
              <a:spLocks noEditPoints="1"/>
            </p:cNvSpPr>
            <p:nvPr/>
          </p:nvSpPr>
          <p:spPr bwMode="auto">
            <a:xfrm>
              <a:off x="1730"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67" name="Freeform 1962"/>
            <p:cNvSpPr>
              <a:spLocks noEditPoints="1"/>
            </p:cNvSpPr>
            <p:nvPr/>
          </p:nvSpPr>
          <p:spPr bwMode="auto">
            <a:xfrm>
              <a:off x="1730"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68" name="Freeform 1963"/>
            <p:cNvSpPr>
              <a:spLocks noEditPoints="1"/>
            </p:cNvSpPr>
            <p:nvPr/>
          </p:nvSpPr>
          <p:spPr bwMode="auto">
            <a:xfrm>
              <a:off x="1730"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69" name="Freeform 1964"/>
            <p:cNvSpPr>
              <a:spLocks noEditPoints="1"/>
            </p:cNvSpPr>
            <p:nvPr/>
          </p:nvSpPr>
          <p:spPr bwMode="auto">
            <a:xfrm>
              <a:off x="1730" y="2789"/>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70" name="Freeform 1965"/>
            <p:cNvSpPr>
              <a:spLocks noEditPoints="1"/>
            </p:cNvSpPr>
            <p:nvPr/>
          </p:nvSpPr>
          <p:spPr bwMode="auto">
            <a:xfrm>
              <a:off x="1730"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71" name="Freeform 1966"/>
            <p:cNvSpPr>
              <a:spLocks noEditPoints="1"/>
            </p:cNvSpPr>
            <p:nvPr/>
          </p:nvSpPr>
          <p:spPr bwMode="auto">
            <a:xfrm>
              <a:off x="1730"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72" name="Freeform 1967"/>
            <p:cNvSpPr>
              <a:spLocks noEditPoints="1"/>
            </p:cNvSpPr>
            <p:nvPr/>
          </p:nvSpPr>
          <p:spPr bwMode="auto">
            <a:xfrm>
              <a:off x="1730"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73" name="Freeform 1968"/>
            <p:cNvSpPr>
              <a:spLocks noEditPoints="1"/>
            </p:cNvSpPr>
            <p:nvPr/>
          </p:nvSpPr>
          <p:spPr bwMode="auto">
            <a:xfrm>
              <a:off x="1730"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74" name="Freeform 1969"/>
            <p:cNvSpPr>
              <a:spLocks noEditPoints="1"/>
            </p:cNvSpPr>
            <p:nvPr/>
          </p:nvSpPr>
          <p:spPr bwMode="auto">
            <a:xfrm>
              <a:off x="1730"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75" name="Freeform 1970"/>
            <p:cNvSpPr>
              <a:spLocks noEditPoints="1"/>
            </p:cNvSpPr>
            <p:nvPr/>
          </p:nvSpPr>
          <p:spPr bwMode="auto">
            <a:xfrm>
              <a:off x="1730"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76" name="Freeform 1971"/>
            <p:cNvSpPr>
              <a:spLocks noEditPoints="1"/>
            </p:cNvSpPr>
            <p:nvPr/>
          </p:nvSpPr>
          <p:spPr bwMode="auto">
            <a:xfrm>
              <a:off x="1730"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77" name="Freeform 1972"/>
            <p:cNvSpPr>
              <a:spLocks noEditPoints="1"/>
            </p:cNvSpPr>
            <p:nvPr/>
          </p:nvSpPr>
          <p:spPr bwMode="auto">
            <a:xfrm>
              <a:off x="1730"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78" name="Freeform 1973"/>
            <p:cNvSpPr/>
            <p:nvPr/>
          </p:nvSpPr>
          <p:spPr bwMode="auto">
            <a:xfrm>
              <a:off x="1730" y="2801"/>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79" name="Freeform 1974"/>
            <p:cNvSpPr/>
            <p:nvPr/>
          </p:nvSpPr>
          <p:spPr bwMode="auto">
            <a:xfrm>
              <a:off x="1730" y="2801"/>
              <a:ext cx="12" cy="1"/>
            </a:xfrm>
            <a:custGeom>
              <a:avLst/>
              <a:gdLst>
                <a:gd name="T0" fmla="*/ 12 w 12"/>
                <a:gd name="T1" fmla="*/ 0 h 1"/>
                <a:gd name="T2" fmla="*/ 12 w 12"/>
                <a:gd name="T3" fmla="*/ 0 h 1"/>
                <a:gd name="T4" fmla="*/ 12 w 12"/>
                <a:gd name="T5" fmla="*/ 0 h 1"/>
                <a:gd name="T6" fmla="*/ 0 w 12"/>
                <a:gd name="T7" fmla="*/ 0 h 1"/>
                <a:gd name="T8" fmla="*/ 0 w 12"/>
                <a:gd name="T9" fmla="*/ 0 h 1"/>
                <a:gd name="T10" fmla="*/ 0 w 12"/>
                <a:gd name="T11" fmla="*/ 0 h 1"/>
                <a:gd name="T12" fmla="*/ 0 w 12"/>
                <a:gd name="T13" fmla="*/ 0 h 1"/>
                <a:gd name="T14" fmla="*/ 0 w 12"/>
                <a:gd name="T15" fmla="*/ 0 h 1"/>
                <a:gd name="T16" fmla="*/ 12 w 12"/>
                <a:gd name="T17" fmla="*/ 0 h 1"/>
                <a:gd name="T18" fmla="*/ 12 w 12"/>
                <a:gd name="T19" fmla="*/ 0 h 1"/>
                <a:gd name="T20" fmla="*/ 12 w 12"/>
                <a:gd name="T21" fmla="*/ 0 h 1"/>
                <a:gd name="T22" fmla="*/ 12 w 12"/>
                <a:gd name="T23" fmla="*/ 0 h 1"/>
                <a:gd name="T24" fmla="*/ 12 w 12"/>
                <a:gd name="T25" fmla="*/ 0 h 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 h="1">
                  <a:moveTo>
                    <a:pt x="12" y="0"/>
                  </a:moveTo>
                  <a:lnTo>
                    <a:pt x="12" y="0"/>
                  </a:lnTo>
                  <a:lnTo>
                    <a:pt x="0"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80" name="Rectangle 1975"/>
            <p:cNvSpPr>
              <a:spLocks noChangeArrowheads="1"/>
            </p:cNvSpPr>
            <p:nvPr/>
          </p:nvSpPr>
          <p:spPr bwMode="auto">
            <a:xfrm>
              <a:off x="1742" y="2801"/>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1981" name="Freeform 1976"/>
            <p:cNvSpPr>
              <a:spLocks noEditPoints="1"/>
            </p:cNvSpPr>
            <p:nvPr/>
          </p:nvSpPr>
          <p:spPr bwMode="auto">
            <a:xfrm>
              <a:off x="1730" y="2801"/>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82" name="Freeform 1977"/>
            <p:cNvSpPr>
              <a:spLocks noEditPoints="1"/>
            </p:cNvSpPr>
            <p:nvPr/>
          </p:nvSpPr>
          <p:spPr bwMode="auto">
            <a:xfrm>
              <a:off x="1730"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83" name="Freeform 1978"/>
            <p:cNvSpPr>
              <a:spLocks noEditPoints="1"/>
            </p:cNvSpPr>
            <p:nvPr/>
          </p:nvSpPr>
          <p:spPr bwMode="auto">
            <a:xfrm>
              <a:off x="1730"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84" name="Freeform 1979"/>
            <p:cNvSpPr>
              <a:spLocks noEditPoints="1"/>
            </p:cNvSpPr>
            <p:nvPr/>
          </p:nvSpPr>
          <p:spPr bwMode="auto">
            <a:xfrm>
              <a:off x="1730"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85" name="Freeform 1980"/>
            <p:cNvSpPr>
              <a:spLocks noEditPoints="1"/>
            </p:cNvSpPr>
            <p:nvPr/>
          </p:nvSpPr>
          <p:spPr bwMode="auto">
            <a:xfrm>
              <a:off x="1730"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86" name="Freeform 1981"/>
            <p:cNvSpPr>
              <a:spLocks noEditPoints="1"/>
            </p:cNvSpPr>
            <p:nvPr/>
          </p:nvSpPr>
          <p:spPr bwMode="auto">
            <a:xfrm>
              <a:off x="1730" y="2801"/>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87" name="Freeform 1982"/>
            <p:cNvSpPr>
              <a:spLocks noEditPoints="1"/>
            </p:cNvSpPr>
            <p:nvPr/>
          </p:nvSpPr>
          <p:spPr bwMode="auto">
            <a:xfrm>
              <a:off x="1742"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88" name="Freeform 1983"/>
            <p:cNvSpPr>
              <a:spLocks noEditPoints="1"/>
            </p:cNvSpPr>
            <p:nvPr/>
          </p:nvSpPr>
          <p:spPr bwMode="auto">
            <a:xfrm>
              <a:off x="1742"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89" name="Freeform 1984"/>
            <p:cNvSpPr>
              <a:spLocks noEditPoints="1"/>
            </p:cNvSpPr>
            <p:nvPr/>
          </p:nvSpPr>
          <p:spPr bwMode="auto">
            <a:xfrm>
              <a:off x="1742"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90" name="Freeform 1985"/>
            <p:cNvSpPr/>
            <p:nvPr/>
          </p:nvSpPr>
          <p:spPr bwMode="auto">
            <a:xfrm>
              <a:off x="1742" y="2801"/>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91" name="Freeform 1986"/>
            <p:cNvSpPr/>
            <p:nvPr/>
          </p:nvSpPr>
          <p:spPr bwMode="auto">
            <a:xfrm>
              <a:off x="1730" y="2789"/>
              <a:ext cx="12" cy="12"/>
            </a:xfrm>
            <a:custGeom>
              <a:avLst/>
              <a:gdLst>
                <a:gd name="T0" fmla="*/ 0 w 12"/>
                <a:gd name="T1" fmla="*/ 0 h 12"/>
                <a:gd name="T2" fmla="*/ 0 w 12"/>
                <a:gd name="T3" fmla="*/ 0 h 12"/>
                <a:gd name="T4" fmla="*/ 0 w 12"/>
                <a:gd name="T5" fmla="*/ 0 h 12"/>
                <a:gd name="T6" fmla="*/ 0 w 12"/>
                <a:gd name="T7" fmla="*/ 0 h 12"/>
                <a:gd name="T8" fmla="*/ 0 w 12"/>
                <a:gd name="T9" fmla="*/ 0 h 12"/>
                <a:gd name="T10" fmla="*/ 12 w 12"/>
                <a:gd name="T11" fmla="*/ 0 h 12"/>
                <a:gd name="T12" fmla="*/ 12 w 12"/>
                <a:gd name="T13" fmla="*/ 0 h 12"/>
                <a:gd name="T14" fmla="*/ 12 w 12"/>
                <a:gd name="T15" fmla="*/ 0 h 12"/>
                <a:gd name="T16" fmla="*/ 12 w 12"/>
                <a:gd name="T17" fmla="*/ 12 h 12"/>
                <a:gd name="T18" fmla="*/ 12 w 12"/>
                <a:gd name="T19" fmla="*/ 12 h 12"/>
                <a:gd name="T20" fmla="*/ 12 w 12"/>
                <a:gd name="T21" fmla="*/ 0 h 12"/>
                <a:gd name="T22" fmla="*/ 12 w 12"/>
                <a:gd name="T23" fmla="*/ 0 h 12"/>
                <a:gd name="T24" fmla="*/ 12 w 12"/>
                <a:gd name="T25" fmla="*/ 0 h 12"/>
                <a:gd name="T26" fmla="*/ 12 w 12"/>
                <a:gd name="T27" fmla="*/ 0 h 12"/>
                <a:gd name="T28" fmla="*/ 12 w 12"/>
                <a:gd name="T29" fmla="*/ 0 h 12"/>
                <a:gd name="T30" fmla="*/ 0 w 12"/>
                <a:gd name="T31" fmla="*/ 0 h 12"/>
                <a:gd name="T32" fmla="*/ 0 w 12"/>
                <a:gd name="T33" fmla="*/ 0 h 12"/>
                <a:gd name="T34" fmla="*/ 0 w 12"/>
                <a:gd name="T35" fmla="*/ 0 h 12"/>
                <a:gd name="T36" fmla="*/ 0 w 12"/>
                <a:gd name="T37" fmla="*/ 0 h 12"/>
                <a:gd name="T38" fmla="*/ 0 w 12"/>
                <a:gd name="T39" fmla="*/ 0 h 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 h="12">
                  <a:moveTo>
                    <a:pt x="0" y="0"/>
                  </a:moveTo>
                  <a:lnTo>
                    <a:pt x="0" y="0"/>
                  </a:lnTo>
                  <a:lnTo>
                    <a:pt x="12" y="0"/>
                  </a:lnTo>
                  <a:lnTo>
                    <a:pt x="12" y="12"/>
                  </a:lnTo>
                  <a:lnTo>
                    <a:pt x="1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92" name="Rectangle 1987"/>
            <p:cNvSpPr>
              <a:spLocks noChangeArrowheads="1"/>
            </p:cNvSpPr>
            <p:nvPr/>
          </p:nvSpPr>
          <p:spPr bwMode="auto">
            <a:xfrm>
              <a:off x="1730" y="2789"/>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1993" name="Freeform 1988"/>
            <p:cNvSpPr>
              <a:spLocks noEditPoints="1"/>
            </p:cNvSpPr>
            <p:nvPr/>
          </p:nvSpPr>
          <p:spPr bwMode="auto">
            <a:xfrm>
              <a:off x="1730"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94" name="Freeform 1989"/>
            <p:cNvSpPr>
              <a:spLocks noEditPoints="1"/>
            </p:cNvSpPr>
            <p:nvPr/>
          </p:nvSpPr>
          <p:spPr bwMode="auto">
            <a:xfrm>
              <a:off x="1730"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95" name="Freeform 1990"/>
            <p:cNvSpPr>
              <a:spLocks noEditPoints="1"/>
            </p:cNvSpPr>
            <p:nvPr/>
          </p:nvSpPr>
          <p:spPr bwMode="auto">
            <a:xfrm>
              <a:off x="1730" y="2789"/>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96" name="Freeform 1991"/>
            <p:cNvSpPr>
              <a:spLocks noEditPoints="1"/>
            </p:cNvSpPr>
            <p:nvPr/>
          </p:nvSpPr>
          <p:spPr bwMode="auto">
            <a:xfrm>
              <a:off x="1742"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97" name="Freeform 1992"/>
            <p:cNvSpPr>
              <a:spLocks noEditPoints="1"/>
            </p:cNvSpPr>
            <p:nvPr/>
          </p:nvSpPr>
          <p:spPr bwMode="auto">
            <a:xfrm>
              <a:off x="1742"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98" name="Freeform 1993"/>
            <p:cNvSpPr>
              <a:spLocks noEditPoints="1"/>
            </p:cNvSpPr>
            <p:nvPr/>
          </p:nvSpPr>
          <p:spPr bwMode="auto">
            <a:xfrm>
              <a:off x="1742" y="2789"/>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999" name="Freeform 1994"/>
            <p:cNvSpPr>
              <a:spLocks noEditPoints="1"/>
            </p:cNvSpPr>
            <p:nvPr/>
          </p:nvSpPr>
          <p:spPr bwMode="auto">
            <a:xfrm>
              <a:off x="1742"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00" name="Freeform 1995"/>
            <p:cNvSpPr>
              <a:spLocks noEditPoints="1"/>
            </p:cNvSpPr>
            <p:nvPr/>
          </p:nvSpPr>
          <p:spPr bwMode="auto">
            <a:xfrm>
              <a:off x="1742" y="2789"/>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01" name="Freeform 1996"/>
            <p:cNvSpPr>
              <a:spLocks noEditPoints="1"/>
            </p:cNvSpPr>
            <p:nvPr/>
          </p:nvSpPr>
          <p:spPr bwMode="auto">
            <a:xfrm>
              <a:off x="1742"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02" name="Freeform 1997"/>
            <p:cNvSpPr>
              <a:spLocks noEditPoints="1"/>
            </p:cNvSpPr>
            <p:nvPr/>
          </p:nvSpPr>
          <p:spPr bwMode="auto">
            <a:xfrm>
              <a:off x="1742"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03" name="Freeform 1998"/>
            <p:cNvSpPr>
              <a:spLocks noEditPoints="1"/>
            </p:cNvSpPr>
            <p:nvPr/>
          </p:nvSpPr>
          <p:spPr bwMode="auto">
            <a:xfrm>
              <a:off x="1742"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04" name="Freeform 1999"/>
            <p:cNvSpPr>
              <a:spLocks noEditPoints="1"/>
            </p:cNvSpPr>
            <p:nvPr/>
          </p:nvSpPr>
          <p:spPr bwMode="auto">
            <a:xfrm>
              <a:off x="1742"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05" name="Freeform 2000"/>
            <p:cNvSpPr>
              <a:spLocks noEditPoints="1"/>
            </p:cNvSpPr>
            <p:nvPr/>
          </p:nvSpPr>
          <p:spPr bwMode="auto">
            <a:xfrm>
              <a:off x="1730" y="2789"/>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06" name="Freeform 2001"/>
            <p:cNvSpPr>
              <a:spLocks noEditPoints="1"/>
            </p:cNvSpPr>
            <p:nvPr/>
          </p:nvSpPr>
          <p:spPr bwMode="auto">
            <a:xfrm>
              <a:off x="1730"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07" name="Freeform 2002"/>
            <p:cNvSpPr>
              <a:spLocks noEditPoints="1"/>
            </p:cNvSpPr>
            <p:nvPr/>
          </p:nvSpPr>
          <p:spPr bwMode="auto">
            <a:xfrm>
              <a:off x="1730"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08" name="Freeform 2003"/>
            <p:cNvSpPr>
              <a:spLocks noEditPoints="1"/>
            </p:cNvSpPr>
            <p:nvPr/>
          </p:nvSpPr>
          <p:spPr bwMode="auto">
            <a:xfrm>
              <a:off x="1730"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09" name="Freeform 2004"/>
            <p:cNvSpPr/>
            <p:nvPr/>
          </p:nvSpPr>
          <p:spPr bwMode="auto">
            <a:xfrm>
              <a:off x="1730" y="2789"/>
              <a:ext cx="1" cy="1"/>
            </a:xfrm>
            <a:custGeom>
              <a:avLst/>
              <a:gdLst>
                <a:gd name="T0" fmla="*/ 0 w 1"/>
                <a:gd name="T1" fmla="*/ 0 h 1"/>
                <a:gd name="T2" fmla="*/ 0 w 1"/>
                <a:gd name="T3" fmla="*/ 0 h 1"/>
                <a:gd name="T4" fmla="*/ 0 w 1"/>
                <a:gd name="T5" fmla="*/ 0 h 1"/>
                <a:gd name="T6" fmla="*/ 0 60000 65536"/>
                <a:gd name="T7" fmla="*/ 0 60000 65536"/>
                <a:gd name="T8" fmla="*/ 0 60000 65536"/>
              </a:gdLst>
              <a:ahLst/>
              <a:cxnLst>
                <a:cxn ang="T6">
                  <a:pos x="T0" y="T1"/>
                </a:cxn>
                <a:cxn ang="T7">
                  <a:pos x="T2" y="T3"/>
                </a:cxn>
                <a:cxn ang="T8">
                  <a:pos x="T4" y="T5"/>
                </a:cxn>
              </a:cxnLst>
              <a:rect l="0" t="0" r="r" b="b"/>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10" name="Freeform 2005"/>
            <p:cNvSpPr/>
            <p:nvPr/>
          </p:nvSpPr>
          <p:spPr bwMode="auto">
            <a:xfrm>
              <a:off x="1730" y="2789"/>
              <a:ext cx="1" cy="12"/>
            </a:xfrm>
            <a:custGeom>
              <a:avLst/>
              <a:gdLst>
                <a:gd name="T0" fmla="*/ 0 w 1"/>
                <a:gd name="T1" fmla="*/ 12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w 1"/>
                <a:gd name="T15" fmla="*/ 0 h 12"/>
                <a:gd name="T16" fmla="*/ 0 w 1"/>
                <a:gd name="T17" fmla="*/ 0 h 12"/>
                <a:gd name="T18" fmla="*/ 0 w 1"/>
                <a:gd name="T19" fmla="*/ 0 h 12"/>
                <a:gd name="T20" fmla="*/ 0 w 1"/>
                <a:gd name="T21" fmla="*/ 0 h 12"/>
                <a:gd name="T22" fmla="*/ 0 w 1"/>
                <a:gd name="T23" fmla="*/ 0 h 12"/>
                <a:gd name="T24" fmla="*/ 0 w 1"/>
                <a:gd name="T25" fmla="*/ 0 h 12"/>
                <a:gd name="T26" fmla="*/ 0 w 1"/>
                <a:gd name="T27" fmla="*/ 0 h 12"/>
                <a:gd name="T28" fmla="*/ 0 w 1"/>
                <a:gd name="T29" fmla="*/ 0 h 12"/>
                <a:gd name="T30" fmla="*/ 0 w 1"/>
                <a:gd name="T31" fmla="*/ 0 h 12"/>
                <a:gd name="T32" fmla="*/ 0 w 1"/>
                <a:gd name="T33" fmla="*/ 0 h 12"/>
                <a:gd name="T34" fmla="*/ 0 w 1"/>
                <a:gd name="T35" fmla="*/ 0 h 12"/>
                <a:gd name="T36" fmla="*/ 0 w 1"/>
                <a:gd name="T37" fmla="*/ 12 h 12"/>
                <a:gd name="T38" fmla="*/ 0 w 1"/>
                <a:gd name="T39" fmla="*/ 12 h 12"/>
                <a:gd name="T40" fmla="*/ 0 w 1"/>
                <a:gd name="T41" fmla="*/ 12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 h="12">
                  <a:moveTo>
                    <a:pt x="0" y="12"/>
                  </a:moveTo>
                  <a:lnTo>
                    <a:pt x="0" y="12"/>
                  </a:ln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11" name="Freeform 2006"/>
            <p:cNvSpPr/>
            <p:nvPr/>
          </p:nvSpPr>
          <p:spPr bwMode="auto">
            <a:xfrm>
              <a:off x="1730" y="2789"/>
              <a:ext cx="1" cy="12"/>
            </a:xfrm>
            <a:custGeom>
              <a:avLst/>
              <a:gdLst>
                <a:gd name="T0" fmla="*/ 0 w 1"/>
                <a:gd name="T1" fmla="*/ 12 h 12"/>
                <a:gd name="T2" fmla="*/ 0 w 1"/>
                <a:gd name="T3" fmla="*/ 0 h 12"/>
                <a:gd name="T4" fmla="*/ 0 w 1"/>
                <a:gd name="T5" fmla="*/ 12 h 12"/>
                <a:gd name="T6" fmla="*/ 0 w 1"/>
                <a:gd name="T7" fmla="*/ 12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12">
                  <a:moveTo>
                    <a:pt x="0" y="12"/>
                  </a:move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12" name="Freeform 2007"/>
            <p:cNvSpPr>
              <a:spLocks noEditPoints="1"/>
            </p:cNvSpPr>
            <p:nvPr/>
          </p:nvSpPr>
          <p:spPr bwMode="auto">
            <a:xfrm>
              <a:off x="1730"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13" name="Freeform 2008"/>
            <p:cNvSpPr>
              <a:spLocks noEditPoints="1"/>
            </p:cNvSpPr>
            <p:nvPr/>
          </p:nvSpPr>
          <p:spPr bwMode="auto">
            <a:xfrm>
              <a:off x="1730"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14" name="Freeform 2009"/>
            <p:cNvSpPr>
              <a:spLocks noEditPoints="1"/>
            </p:cNvSpPr>
            <p:nvPr/>
          </p:nvSpPr>
          <p:spPr bwMode="auto">
            <a:xfrm>
              <a:off x="1730"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15" name="Freeform 2010"/>
            <p:cNvSpPr>
              <a:spLocks noEditPoints="1"/>
            </p:cNvSpPr>
            <p:nvPr/>
          </p:nvSpPr>
          <p:spPr bwMode="auto">
            <a:xfrm>
              <a:off x="1730"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16" name="Freeform 2011"/>
            <p:cNvSpPr>
              <a:spLocks noEditPoints="1"/>
            </p:cNvSpPr>
            <p:nvPr/>
          </p:nvSpPr>
          <p:spPr bwMode="auto">
            <a:xfrm>
              <a:off x="1730"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17" name="Freeform 2012"/>
            <p:cNvSpPr>
              <a:spLocks noEditPoints="1"/>
            </p:cNvSpPr>
            <p:nvPr/>
          </p:nvSpPr>
          <p:spPr bwMode="auto">
            <a:xfrm>
              <a:off x="1730"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18" name="Freeform 2013"/>
            <p:cNvSpPr>
              <a:spLocks noEditPoints="1"/>
            </p:cNvSpPr>
            <p:nvPr/>
          </p:nvSpPr>
          <p:spPr bwMode="auto">
            <a:xfrm>
              <a:off x="1730"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19" name="Freeform 2014"/>
            <p:cNvSpPr>
              <a:spLocks noEditPoints="1"/>
            </p:cNvSpPr>
            <p:nvPr/>
          </p:nvSpPr>
          <p:spPr bwMode="auto">
            <a:xfrm>
              <a:off x="1730"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20" name="Freeform 2015"/>
            <p:cNvSpPr>
              <a:spLocks noEditPoints="1"/>
            </p:cNvSpPr>
            <p:nvPr/>
          </p:nvSpPr>
          <p:spPr bwMode="auto">
            <a:xfrm>
              <a:off x="1730"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21" name="Freeform 2016"/>
            <p:cNvSpPr>
              <a:spLocks noEditPoints="1"/>
            </p:cNvSpPr>
            <p:nvPr/>
          </p:nvSpPr>
          <p:spPr bwMode="auto">
            <a:xfrm>
              <a:off x="1730"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22" name="Freeform 2017"/>
            <p:cNvSpPr>
              <a:spLocks noEditPoints="1"/>
            </p:cNvSpPr>
            <p:nvPr/>
          </p:nvSpPr>
          <p:spPr bwMode="auto">
            <a:xfrm>
              <a:off x="1730"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23" name="Freeform 2018"/>
            <p:cNvSpPr>
              <a:spLocks noEditPoints="1"/>
            </p:cNvSpPr>
            <p:nvPr/>
          </p:nvSpPr>
          <p:spPr bwMode="auto">
            <a:xfrm>
              <a:off x="1730"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24" name="Freeform 2019"/>
            <p:cNvSpPr>
              <a:spLocks noEditPoints="1"/>
            </p:cNvSpPr>
            <p:nvPr/>
          </p:nvSpPr>
          <p:spPr bwMode="auto">
            <a:xfrm>
              <a:off x="1730"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25" name="Freeform 2020"/>
            <p:cNvSpPr>
              <a:spLocks noEditPoints="1"/>
            </p:cNvSpPr>
            <p:nvPr/>
          </p:nvSpPr>
          <p:spPr bwMode="auto">
            <a:xfrm>
              <a:off x="1730"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26" name="Freeform 2021"/>
            <p:cNvSpPr>
              <a:spLocks noEditPoints="1"/>
            </p:cNvSpPr>
            <p:nvPr/>
          </p:nvSpPr>
          <p:spPr bwMode="auto">
            <a:xfrm>
              <a:off x="1730"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27" name="Freeform 2022"/>
            <p:cNvSpPr>
              <a:spLocks noEditPoints="1"/>
            </p:cNvSpPr>
            <p:nvPr/>
          </p:nvSpPr>
          <p:spPr bwMode="auto">
            <a:xfrm>
              <a:off x="1730" y="2789"/>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2028" name="Freeform 2023"/>
            <p:cNvSpPr>
              <a:spLocks noEditPoints="1"/>
            </p:cNvSpPr>
            <p:nvPr/>
          </p:nvSpPr>
          <p:spPr bwMode="auto">
            <a:xfrm>
              <a:off x="1730"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pSp>
      <p:sp>
        <p:nvSpPr>
          <p:cNvPr id="31768" name="Freeform 2024"/>
          <p:cNvSpPr/>
          <p:nvPr/>
        </p:nvSpPr>
        <p:spPr bwMode="auto">
          <a:xfrm>
            <a:off x="8359775" y="962025"/>
            <a:ext cx="1588" cy="133350"/>
          </a:xfrm>
          <a:custGeom>
            <a:avLst/>
            <a:gdLst>
              <a:gd name="T0" fmla="*/ 0 w 1588"/>
              <a:gd name="T1" fmla="*/ 2147483646 h 84"/>
              <a:gd name="T2" fmla="*/ 0 w 1588"/>
              <a:gd name="T3" fmla="*/ 2147483646 h 84"/>
              <a:gd name="T4" fmla="*/ 0 w 1588"/>
              <a:gd name="T5" fmla="*/ 0 h 84"/>
              <a:gd name="T6" fmla="*/ 0 w 1588"/>
              <a:gd name="T7" fmla="*/ 0 h 84"/>
              <a:gd name="T8" fmla="*/ 0 w 1588"/>
              <a:gd name="T9" fmla="*/ 2147483646 h 84"/>
              <a:gd name="T10" fmla="*/ 0 w 1588"/>
              <a:gd name="T11" fmla="*/ 2147483646 h 84"/>
              <a:gd name="T12" fmla="*/ 0 w 1588"/>
              <a:gd name="T13" fmla="*/ 2147483646 h 84"/>
              <a:gd name="T14" fmla="*/ 0 w 1588"/>
              <a:gd name="T15" fmla="*/ 2147483646 h 84"/>
              <a:gd name="T16" fmla="*/ 0 w 1588"/>
              <a:gd name="T17" fmla="*/ 2147483646 h 84"/>
              <a:gd name="T18" fmla="*/ 0 w 1588"/>
              <a:gd name="T19" fmla="*/ 2147483646 h 84"/>
              <a:gd name="T20" fmla="*/ 0 w 1588"/>
              <a:gd name="T21" fmla="*/ 2147483646 h 8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88" h="84">
                <a:moveTo>
                  <a:pt x="0" y="84"/>
                </a:moveTo>
                <a:lnTo>
                  <a:pt x="0" y="84"/>
                </a:lnTo>
                <a:lnTo>
                  <a:pt x="0" y="0"/>
                </a:lnTo>
                <a:lnTo>
                  <a:pt x="0" y="8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769" name="Freeform 2025"/>
          <p:cNvSpPr>
            <a:spLocks noEditPoints="1"/>
          </p:cNvSpPr>
          <p:nvPr/>
        </p:nvSpPr>
        <p:spPr bwMode="auto">
          <a:xfrm>
            <a:off x="8359775" y="962025"/>
            <a:ext cx="1588" cy="133350"/>
          </a:xfrm>
          <a:custGeom>
            <a:avLst/>
            <a:gdLst>
              <a:gd name="T0" fmla="*/ 0 w 1588"/>
              <a:gd name="T1" fmla="*/ 2147483646 h 84"/>
              <a:gd name="T2" fmla="*/ 0 w 1588"/>
              <a:gd name="T3" fmla="*/ 0 h 84"/>
              <a:gd name="T4" fmla="*/ 0 w 1588"/>
              <a:gd name="T5" fmla="*/ 2147483646 h 84"/>
              <a:gd name="T6" fmla="*/ 0 w 1588"/>
              <a:gd name="T7" fmla="*/ 2147483646 h 84"/>
              <a:gd name="T8" fmla="*/ 0 w 1588"/>
              <a:gd name="T9" fmla="*/ 2147483646 h 84"/>
              <a:gd name="T10" fmla="*/ 0 w 1588"/>
              <a:gd name="T11" fmla="*/ 2147483646 h 84"/>
              <a:gd name="T12" fmla="*/ 0 w 1588"/>
              <a:gd name="T13" fmla="*/ 2147483646 h 8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88" h="84">
                <a:moveTo>
                  <a:pt x="0" y="84"/>
                </a:moveTo>
                <a:lnTo>
                  <a:pt x="0" y="0"/>
                </a:lnTo>
                <a:lnTo>
                  <a:pt x="0" y="84"/>
                </a:lnTo>
                <a:close/>
                <a:moveTo>
                  <a:pt x="0" y="84"/>
                </a:moveTo>
                <a:lnTo>
                  <a:pt x="0" y="8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770" name="Freeform 2026"/>
          <p:cNvSpPr>
            <a:spLocks noEditPoints="1"/>
          </p:cNvSpPr>
          <p:nvPr/>
        </p:nvSpPr>
        <p:spPr bwMode="auto">
          <a:xfrm>
            <a:off x="8359775" y="962025"/>
            <a:ext cx="1588" cy="1588"/>
          </a:xfrm>
          <a:custGeom>
            <a:avLst/>
            <a:gdLst>
              <a:gd name="T0" fmla="*/ 0 w 1588"/>
              <a:gd name="T1" fmla="*/ 0 h 1588"/>
              <a:gd name="T2" fmla="*/ 0 w 1588"/>
              <a:gd name="T3" fmla="*/ 0 h 1588"/>
              <a:gd name="T4" fmla="*/ 0 w 1588"/>
              <a:gd name="T5" fmla="*/ 0 h 1588"/>
              <a:gd name="T6" fmla="*/ 0 w 1588"/>
              <a:gd name="T7" fmla="*/ 0 h 1588"/>
              <a:gd name="T8" fmla="*/ 0 w 1588"/>
              <a:gd name="T9" fmla="*/ 0 h 1588"/>
              <a:gd name="T10" fmla="*/ 0 w 1588"/>
              <a:gd name="T11" fmla="*/ 0 h 1588"/>
              <a:gd name="T12" fmla="*/ 0 w 1588"/>
              <a:gd name="T13" fmla="*/ 0 h 15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88" h="1588">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771" name="Freeform 2027"/>
          <p:cNvSpPr>
            <a:spLocks noEditPoints="1"/>
          </p:cNvSpPr>
          <p:nvPr/>
        </p:nvSpPr>
        <p:spPr bwMode="auto">
          <a:xfrm>
            <a:off x="8359775" y="962025"/>
            <a:ext cx="1588" cy="133350"/>
          </a:xfrm>
          <a:custGeom>
            <a:avLst/>
            <a:gdLst>
              <a:gd name="T0" fmla="*/ 0 w 1588"/>
              <a:gd name="T1" fmla="*/ 0 h 84"/>
              <a:gd name="T2" fmla="*/ 0 w 1588"/>
              <a:gd name="T3" fmla="*/ 2147483646 h 84"/>
              <a:gd name="T4" fmla="*/ 0 w 1588"/>
              <a:gd name="T5" fmla="*/ 0 h 84"/>
              <a:gd name="T6" fmla="*/ 0 w 1588"/>
              <a:gd name="T7" fmla="*/ 0 h 84"/>
              <a:gd name="T8" fmla="*/ 0 w 1588"/>
              <a:gd name="T9" fmla="*/ 0 h 84"/>
              <a:gd name="T10" fmla="*/ 0 w 1588"/>
              <a:gd name="T11" fmla="*/ 0 h 84"/>
              <a:gd name="T12" fmla="*/ 0 w 1588"/>
              <a:gd name="T13" fmla="*/ 0 h 8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88" h="84">
                <a:moveTo>
                  <a:pt x="0" y="0"/>
                </a:moveTo>
                <a:lnTo>
                  <a:pt x="0" y="84"/>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772" name="Freeform 2028"/>
          <p:cNvSpPr>
            <a:spLocks noEditPoints="1"/>
          </p:cNvSpPr>
          <p:nvPr/>
        </p:nvSpPr>
        <p:spPr bwMode="auto">
          <a:xfrm>
            <a:off x="8359775" y="1095375"/>
            <a:ext cx="1588" cy="1588"/>
          </a:xfrm>
          <a:custGeom>
            <a:avLst/>
            <a:gdLst>
              <a:gd name="T0" fmla="*/ 0 w 1588"/>
              <a:gd name="T1" fmla="*/ 0 h 1588"/>
              <a:gd name="T2" fmla="*/ 0 w 1588"/>
              <a:gd name="T3" fmla="*/ 0 h 1588"/>
              <a:gd name="T4" fmla="*/ 0 w 1588"/>
              <a:gd name="T5" fmla="*/ 0 h 1588"/>
              <a:gd name="T6" fmla="*/ 0 w 1588"/>
              <a:gd name="T7" fmla="*/ 0 h 1588"/>
              <a:gd name="T8" fmla="*/ 0 w 1588"/>
              <a:gd name="T9" fmla="*/ 0 h 1588"/>
              <a:gd name="T10" fmla="*/ 0 w 1588"/>
              <a:gd name="T11" fmla="*/ 0 h 1588"/>
              <a:gd name="T12" fmla="*/ 0 w 1588"/>
              <a:gd name="T13" fmla="*/ 0 h 15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88" h="1588">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773" name="Freeform 2029"/>
          <p:cNvSpPr>
            <a:spLocks noEditPoints="1"/>
          </p:cNvSpPr>
          <p:nvPr/>
        </p:nvSpPr>
        <p:spPr bwMode="auto">
          <a:xfrm>
            <a:off x="8359775" y="1095375"/>
            <a:ext cx="1588" cy="1588"/>
          </a:xfrm>
          <a:custGeom>
            <a:avLst/>
            <a:gdLst>
              <a:gd name="T0" fmla="*/ 0 w 1588"/>
              <a:gd name="T1" fmla="*/ 0 h 1588"/>
              <a:gd name="T2" fmla="*/ 0 w 1588"/>
              <a:gd name="T3" fmla="*/ 0 h 1588"/>
              <a:gd name="T4" fmla="*/ 0 w 1588"/>
              <a:gd name="T5" fmla="*/ 0 h 1588"/>
              <a:gd name="T6" fmla="*/ 0 w 1588"/>
              <a:gd name="T7" fmla="*/ 0 h 1588"/>
              <a:gd name="T8" fmla="*/ 0 w 1588"/>
              <a:gd name="T9" fmla="*/ 0 h 1588"/>
              <a:gd name="T10" fmla="*/ 0 w 1588"/>
              <a:gd name="T11" fmla="*/ 0 h 1588"/>
              <a:gd name="T12" fmla="*/ 0 w 1588"/>
              <a:gd name="T13" fmla="*/ 0 h 15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88" h="1588">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774" name="Freeform 2030"/>
          <p:cNvSpPr>
            <a:spLocks noEditPoints="1"/>
          </p:cNvSpPr>
          <p:nvPr/>
        </p:nvSpPr>
        <p:spPr bwMode="auto">
          <a:xfrm>
            <a:off x="8359775" y="1095375"/>
            <a:ext cx="1588" cy="1588"/>
          </a:xfrm>
          <a:custGeom>
            <a:avLst/>
            <a:gdLst>
              <a:gd name="T0" fmla="*/ 0 w 1588"/>
              <a:gd name="T1" fmla="*/ 0 h 1588"/>
              <a:gd name="T2" fmla="*/ 0 w 1588"/>
              <a:gd name="T3" fmla="*/ 0 h 1588"/>
              <a:gd name="T4" fmla="*/ 0 w 1588"/>
              <a:gd name="T5" fmla="*/ 0 h 1588"/>
              <a:gd name="T6" fmla="*/ 0 w 1588"/>
              <a:gd name="T7" fmla="*/ 0 h 1588"/>
              <a:gd name="T8" fmla="*/ 0 w 1588"/>
              <a:gd name="T9" fmla="*/ 0 h 1588"/>
              <a:gd name="T10" fmla="*/ 0 w 1588"/>
              <a:gd name="T11" fmla="*/ 0 h 1588"/>
              <a:gd name="T12" fmla="*/ 0 w 1588"/>
              <a:gd name="T13" fmla="*/ 0 h 15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88" h="1588">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775" name="Freeform 2031"/>
          <p:cNvSpPr>
            <a:spLocks noEditPoints="1"/>
          </p:cNvSpPr>
          <p:nvPr/>
        </p:nvSpPr>
        <p:spPr bwMode="auto">
          <a:xfrm>
            <a:off x="8359775" y="1095375"/>
            <a:ext cx="1588" cy="1588"/>
          </a:xfrm>
          <a:custGeom>
            <a:avLst/>
            <a:gdLst>
              <a:gd name="T0" fmla="*/ 0 w 1588"/>
              <a:gd name="T1" fmla="*/ 0 h 1588"/>
              <a:gd name="T2" fmla="*/ 0 w 1588"/>
              <a:gd name="T3" fmla="*/ 0 h 1588"/>
              <a:gd name="T4" fmla="*/ 0 w 1588"/>
              <a:gd name="T5" fmla="*/ 0 h 1588"/>
              <a:gd name="T6" fmla="*/ 0 w 1588"/>
              <a:gd name="T7" fmla="*/ 0 h 1588"/>
              <a:gd name="T8" fmla="*/ 0 w 1588"/>
              <a:gd name="T9" fmla="*/ 0 h 1588"/>
              <a:gd name="T10" fmla="*/ 0 w 1588"/>
              <a:gd name="T11" fmla="*/ 0 h 1588"/>
              <a:gd name="T12" fmla="*/ 0 w 1588"/>
              <a:gd name="T13" fmla="*/ 0 h 15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88" h="1588">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776" name="Freeform 2032"/>
          <p:cNvSpPr>
            <a:spLocks noEditPoints="1"/>
          </p:cNvSpPr>
          <p:nvPr/>
        </p:nvSpPr>
        <p:spPr bwMode="auto">
          <a:xfrm>
            <a:off x="8359775" y="1095375"/>
            <a:ext cx="1588" cy="1588"/>
          </a:xfrm>
          <a:custGeom>
            <a:avLst/>
            <a:gdLst>
              <a:gd name="T0" fmla="*/ 0 w 1588"/>
              <a:gd name="T1" fmla="*/ 0 h 1588"/>
              <a:gd name="T2" fmla="*/ 0 w 1588"/>
              <a:gd name="T3" fmla="*/ 0 h 1588"/>
              <a:gd name="T4" fmla="*/ 0 w 1588"/>
              <a:gd name="T5" fmla="*/ 0 h 1588"/>
              <a:gd name="T6" fmla="*/ 0 w 1588"/>
              <a:gd name="T7" fmla="*/ 0 h 1588"/>
              <a:gd name="T8" fmla="*/ 0 w 1588"/>
              <a:gd name="T9" fmla="*/ 0 h 1588"/>
              <a:gd name="T10" fmla="*/ 0 w 1588"/>
              <a:gd name="T11" fmla="*/ 0 h 1588"/>
              <a:gd name="T12" fmla="*/ 0 w 1588"/>
              <a:gd name="T13" fmla="*/ 0 h 15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88" h="1588">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777" name="Freeform 2033"/>
          <p:cNvSpPr/>
          <p:nvPr/>
        </p:nvSpPr>
        <p:spPr bwMode="auto">
          <a:xfrm>
            <a:off x="8359775" y="1095375"/>
            <a:ext cx="1588" cy="1588"/>
          </a:xfrm>
          <a:custGeom>
            <a:avLst/>
            <a:gdLst>
              <a:gd name="T0" fmla="*/ 0 w 1588"/>
              <a:gd name="T1" fmla="*/ 0 h 1588"/>
              <a:gd name="T2" fmla="*/ 0 w 1588"/>
              <a:gd name="T3" fmla="*/ 0 h 1588"/>
              <a:gd name="T4" fmla="*/ 0 w 1588"/>
              <a:gd name="T5" fmla="*/ 0 h 1588"/>
              <a:gd name="T6" fmla="*/ 0 60000 65536"/>
              <a:gd name="T7" fmla="*/ 0 60000 65536"/>
              <a:gd name="T8" fmla="*/ 0 60000 65536"/>
            </a:gdLst>
            <a:ahLst/>
            <a:cxnLst>
              <a:cxn ang="T6">
                <a:pos x="T0" y="T1"/>
              </a:cxn>
              <a:cxn ang="T7">
                <a:pos x="T2" y="T3"/>
              </a:cxn>
              <a:cxn ang="T8">
                <a:pos x="T4" y="T5"/>
              </a:cxn>
            </a:cxnLst>
            <a:rect l="0" t="0" r="r" b="b"/>
            <a:pathLst>
              <a:path w="1588" h="1588">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778" name="Freeform 2034"/>
          <p:cNvSpPr/>
          <p:nvPr/>
        </p:nvSpPr>
        <p:spPr bwMode="auto">
          <a:xfrm>
            <a:off x="8302625" y="1095375"/>
            <a:ext cx="57150" cy="1588"/>
          </a:xfrm>
          <a:custGeom>
            <a:avLst/>
            <a:gdLst>
              <a:gd name="T0" fmla="*/ 0 w 36"/>
              <a:gd name="T1" fmla="*/ 0 h 1588"/>
              <a:gd name="T2" fmla="*/ 0 w 36"/>
              <a:gd name="T3" fmla="*/ 0 h 1588"/>
              <a:gd name="T4" fmla="*/ 2147483646 w 36"/>
              <a:gd name="T5" fmla="*/ 0 h 1588"/>
              <a:gd name="T6" fmla="*/ 2147483646 w 36"/>
              <a:gd name="T7" fmla="*/ 0 h 1588"/>
              <a:gd name="T8" fmla="*/ 0 w 36"/>
              <a:gd name="T9" fmla="*/ 0 h 1588"/>
              <a:gd name="T10" fmla="*/ 0 w 36"/>
              <a:gd name="T11" fmla="*/ 0 h 1588"/>
              <a:gd name="T12" fmla="*/ 0 w 36"/>
              <a:gd name="T13" fmla="*/ 0 h 1588"/>
              <a:gd name="T14" fmla="*/ 0 w 36"/>
              <a:gd name="T15" fmla="*/ 0 h 1588"/>
              <a:gd name="T16" fmla="*/ 0 w 36"/>
              <a:gd name="T17" fmla="*/ 0 h 1588"/>
              <a:gd name="T18" fmla="*/ 0 w 36"/>
              <a:gd name="T19" fmla="*/ 0 h 1588"/>
              <a:gd name="T20" fmla="*/ 0 w 36"/>
              <a:gd name="T21" fmla="*/ 0 h 158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6" h="1588">
                <a:moveTo>
                  <a:pt x="0" y="0"/>
                </a:moveTo>
                <a:lnTo>
                  <a:pt x="0" y="0"/>
                </a:lnTo>
                <a:lnTo>
                  <a:pt x="3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779" name="Freeform 2035"/>
          <p:cNvSpPr>
            <a:spLocks noEditPoints="1"/>
          </p:cNvSpPr>
          <p:nvPr/>
        </p:nvSpPr>
        <p:spPr bwMode="auto">
          <a:xfrm>
            <a:off x="8302625" y="1095375"/>
            <a:ext cx="57150" cy="1588"/>
          </a:xfrm>
          <a:custGeom>
            <a:avLst/>
            <a:gdLst>
              <a:gd name="T0" fmla="*/ 0 w 36"/>
              <a:gd name="T1" fmla="*/ 0 h 1588"/>
              <a:gd name="T2" fmla="*/ 2147483646 w 36"/>
              <a:gd name="T3" fmla="*/ 0 h 1588"/>
              <a:gd name="T4" fmla="*/ 0 w 36"/>
              <a:gd name="T5" fmla="*/ 0 h 1588"/>
              <a:gd name="T6" fmla="*/ 0 w 36"/>
              <a:gd name="T7" fmla="*/ 0 h 1588"/>
              <a:gd name="T8" fmla="*/ 0 w 36"/>
              <a:gd name="T9" fmla="*/ 0 h 1588"/>
              <a:gd name="T10" fmla="*/ 0 w 36"/>
              <a:gd name="T11" fmla="*/ 0 h 1588"/>
              <a:gd name="T12" fmla="*/ 0 w 36"/>
              <a:gd name="T13" fmla="*/ 0 h 15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 h="1588">
                <a:moveTo>
                  <a:pt x="0" y="0"/>
                </a:moveTo>
                <a:lnTo>
                  <a:pt x="36"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780" name="Freeform 2036"/>
          <p:cNvSpPr>
            <a:spLocks noEditPoints="1"/>
          </p:cNvSpPr>
          <p:nvPr/>
        </p:nvSpPr>
        <p:spPr bwMode="auto">
          <a:xfrm>
            <a:off x="8359775" y="1095375"/>
            <a:ext cx="1588" cy="1588"/>
          </a:xfrm>
          <a:custGeom>
            <a:avLst/>
            <a:gdLst>
              <a:gd name="T0" fmla="*/ 0 w 1588"/>
              <a:gd name="T1" fmla="*/ 0 h 1588"/>
              <a:gd name="T2" fmla="*/ 0 w 1588"/>
              <a:gd name="T3" fmla="*/ 0 h 1588"/>
              <a:gd name="T4" fmla="*/ 0 w 1588"/>
              <a:gd name="T5" fmla="*/ 0 h 1588"/>
              <a:gd name="T6" fmla="*/ 0 w 1588"/>
              <a:gd name="T7" fmla="*/ 0 h 1588"/>
              <a:gd name="T8" fmla="*/ 0 w 1588"/>
              <a:gd name="T9" fmla="*/ 0 h 1588"/>
              <a:gd name="T10" fmla="*/ 0 w 1588"/>
              <a:gd name="T11" fmla="*/ 0 h 1588"/>
              <a:gd name="T12" fmla="*/ 0 w 1588"/>
              <a:gd name="T13" fmla="*/ 0 h 15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88" h="1588">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781" name="Freeform 2037"/>
          <p:cNvSpPr>
            <a:spLocks noEditPoints="1"/>
          </p:cNvSpPr>
          <p:nvPr/>
        </p:nvSpPr>
        <p:spPr bwMode="auto">
          <a:xfrm>
            <a:off x="8302625" y="1095375"/>
            <a:ext cx="57150" cy="1588"/>
          </a:xfrm>
          <a:custGeom>
            <a:avLst/>
            <a:gdLst>
              <a:gd name="T0" fmla="*/ 2147483646 w 36"/>
              <a:gd name="T1" fmla="*/ 0 h 1588"/>
              <a:gd name="T2" fmla="*/ 0 w 36"/>
              <a:gd name="T3" fmla="*/ 0 h 1588"/>
              <a:gd name="T4" fmla="*/ 2147483646 w 36"/>
              <a:gd name="T5" fmla="*/ 0 h 1588"/>
              <a:gd name="T6" fmla="*/ 2147483646 w 36"/>
              <a:gd name="T7" fmla="*/ 0 h 1588"/>
              <a:gd name="T8" fmla="*/ 2147483646 w 36"/>
              <a:gd name="T9" fmla="*/ 0 h 1588"/>
              <a:gd name="T10" fmla="*/ 2147483646 w 36"/>
              <a:gd name="T11" fmla="*/ 0 h 1588"/>
              <a:gd name="T12" fmla="*/ 2147483646 w 36"/>
              <a:gd name="T13" fmla="*/ 0 h 15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 h="1588">
                <a:moveTo>
                  <a:pt x="36" y="0"/>
                </a:moveTo>
                <a:lnTo>
                  <a:pt x="0" y="0"/>
                </a:lnTo>
                <a:lnTo>
                  <a:pt x="36" y="0"/>
                </a:lnTo>
                <a:close/>
                <a:moveTo>
                  <a:pt x="36" y="0"/>
                </a:move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782" name="Freeform 2038"/>
          <p:cNvSpPr>
            <a:spLocks noEditPoints="1"/>
          </p:cNvSpPr>
          <p:nvPr/>
        </p:nvSpPr>
        <p:spPr bwMode="auto">
          <a:xfrm>
            <a:off x="8302625" y="1095375"/>
            <a:ext cx="1588" cy="1588"/>
          </a:xfrm>
          <a:custGeom>
            <a:avLst/>
            <a:gdLst>
              <a:gd name="T0" fmla="*/ 0 w 1588"/>
              <a:gd name="T1" fmla="*/ 0 h 1588"/>
              <a:gd name="T2" fmla="*/ 0 w 1588"/>
              <a:gd name="T3" fmla="*/ 0 h 1588"/>
              <a:gd name="T4" fmla="*/ 0 w 1588"/>
              <a:gd name="T5" fmla="*/ 0 h 1588"/>
              <a:gd name="T6" fmla="*/ 0 w 1588"/>
              <a:gd name="T7" fmla="*/ 0 h 1588"/>
              <a:gd name="T8" fmla="*/ 0 w 1588"/>
              <a:gd name="T9" fmla="*/ 0 h 1588"/>
              <a:gd name="T10" fmla="*/ 0 w 1588"/>
              <a:gd name="T11" fmla="*/ 0 h 1588"/>
              <a:gd name="T12" fmla="*/ 0 w 1588"/>
              <a:gd name="T13" fmla="*/ 0 h 15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88" h="1588">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783" name="Freeform 2039"/>
          <p:cNvSpPr>
            <a:spLocks noEditPoints="1"/>
          </p:cNvSpPr>
          <p:nvPr/>
        </p:nvSpPr>
        <p:spPr bwMode="auto">
          <a:xfrm>
            <a:off x="8302625" y="1095375"/>
            <a:ext cx="1588" cy="1588"/>
          </a:xfrm>
          <a:custGeom>
            <a:avLst/>
            <a:gdLst>
              <a:gd name="T0" fmla="*/ 0 w 1588"/>
              <a:gd name="T1" fmla="*/ 0 h 1588"/>
              <a:gd name="T2" fmla="*/ 0 w 1588"/>
              <a:gd name="T3" fmla="*/ 0 h 1588"/>
              <a:gd name="T4" fmla="*/ 0 w 1588"/>
              <a:gd name="T5" fmla="*/ 0 h 1588"/>
              <a:gd name="T6" fmla="*/ 0 w 1588"/>
              <a:gd name="T7" fmla="*/ 0 h 1588"/>
              <a:gd name="T8" fmla="*/ 0 w 1588"/>
              <a:gd name="T9" fmla="*/ 0 h 1588"/>
              <a:gd name="T10" fmla="*/ 0 w 1588"/>
              <a:gd name="T11" fmla="*/ 0 h 1588"/>
              <a:gd name="T12" fmla="*/ 0 w 1588"/>
              <a:gd name="T13" fmla="*/ 0 h 15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88" h="1588">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784" name="Freeform 2040"/>
          <p:cNvSpPr>
            <a:spLocks noEditPoints="1"/>
          </p:cNvSpPr>
          <p:nvPr/>
        </p:nvSpPr>
        <p:spPr bwMode="auto">
          <a:xfrm>
            <a:off x="8302625" y="1095375"/>
            <a:ext cx="1588" cy="1588"/>
          </a:xfrm>
          <a:custGeom>
            <a:avLst/>
            <a:gdLst>
              <a:gd name="T0" fmla="*/ 0 w 1588"/>
              <a:gd name="T1" fmla="*/ 0 h 1588"/>
              <a:gd name="T2" fmla="*/ 0 w 1588"/>
              <a:gd name="T3" fmla="*/ 0 h 1588"/>
              <a:gd name="T4" fmla="*/ 0 w 1588"/>
              <a:gd name="T5" fmla="*/ 0 h 1588"/>
              <a:gd name="T6" fmla="*/ 0 w 1588"/>
              <a:gd name="T7" fmla="*/ 0 h 1588"/>
              <a:gd name="T8" fmla="*/ 0 w 1588"/>
              <a:gd name="T9" fmla="*/ 0 h 1588"/>
              <a:gd name="T10" fmla="*/ 0 w 1588"/>
              <a:gd name="T11" fmla="*/ 0 h 1588"/>
              <a:gd name="T12" fmla="*/ 0 w 1588"/>
              <a:gd name="T13" fmla="*/ 0 h 15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88" h="1588">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785" name="Freeform 2041"/>
          <p:cNvSpPr>
            <a:spLocks noEditPoints="1"/>
          </p:cNvSpPr>
          <p:nvPr/>
        </p:nvSpPr>
        <p:spPr bwMode="auto">
          <a:xfrm>
            <a:off x="8302625" y="1095375"/>
            <a:ext cx="1588" cy="1588"/>
          </a:xfrm>
          <a:custGeom>
            <a:avLst/>
            <a:gdLst>
              <a:gd name="T0" fmla="*/ 0 w 1588"/>
              <a:gd name="T1" fmla="*/ 0 h 1588"/>
              <a:gd name="T2" fmla="*/ 0 w 1588"/>
              <a:gd name="T3" fmla="*/ 0 h 1588"/>
              <a:gd name="T4" fmla="*/ 0 w 1588"/>
              <a:gd name="T5" fmla="*/ 0 h 1588"/>
              <a:gd name="T6" fmla="*/ 0 w 1588"/>
              <a:gd name="T7" fmla="*/ 0 h 1588"/>
              <a:gd name="T8" fmla="*/ 0 w 1588"/>
              <a:gd name="T9" fmla="*/ 0 h 1588"/>
              <a:gd name="T10" fmla="*/ 0 w 1588"/>
              <a:gd name="T11" fmla="*/ 0 h 1588"/>
              <a:gd name="T12" fmla="*/ 0 w 1588"/>
              <a:gd name="T13" fmla="*/ 0 h 15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88" h="1588">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786" name="Freeform 2042"/>
          <p:cNvSpPr>
            <a:spLocks noEditPoints="1"/>
          </p:cNvSpPr>
          <p:nvPr/>
        </p:nvSpPr>
        <p:spPr bwMode="auto">
          <a:xfrm>
            <a:off x="8302625" y="1095375"/>
            <a:ext cx="1588" cy="1588"/>
          </a:xfrm>
          <a:custGeom>
            <a:avLst/>
            <a:gdLst>
              <a:gd name="T0" fmla="*/ 0 w 1588"/>
              <a:gd name="T1" fmla="*/ 0 h 1588"/>
              <a:gd name="T2" fmla="*/ 0 w 1588"/>
              <a:gd name="T3" fmla="*/ 0 h 1588"/>
              <a:gd name="T4" fmla="*/ 0 w 1588"/>
              <a:gd name="T5" fmla="*/ 0 h 1588"/>
              <a:gd name="T6" fmla="*/ 0 w 1588"/>
              <a:gd name="T7" fmla="*/ 0 h 1588"/>
              <a:gd name="T8" fmla="*/ 0 w 1588"/>
              <a:gd name="T9" fmla="*/ 0 h 1588"/>
              <a:gd name="T10" fmla="*/ 0 w 1588"/>
              <a:gd name="T11" fmla="*/ 0 h 1588"/>
              <a:gd name="T12" fmla="*/ 0 w 1588"/>
              <a:gd name="T13" fmla="*/ 0 h 15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88" h="1588">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787" name="Freeform 2043"/>
          <p:cNvSpPr/>
          <p:nvPr/>
        </p:nvSpPr>
        <p:spPr bwMode="auto">
          <a:xfrm>
            <a:off x="8302625" y="1095375"/>
            <a:ext cx="1588" cy="1588"/>
          </a:xfrm>
          <a:custGeom>
            <a:avLst/>
            <a:gdLst>
              <a:gd name="T0" fmla="*/ 0 w 1588"/>
              <a:gd name="T1" fmla="*/ 0 h 1588"/>
              <a:gd name="T2" fmla="*/ 0 w 1588"/>
              <a:gd name="T3" fmla="*/ 0 h 1588"/>
              <a:gd name="T4" fmla="*/ 0 w 1588"/>
              <a:gd name="T5" fmla="*/ 0 h 1588"/>
              <a:gd name="T6" fmla="*/ 0 60000 65536"/>
              <a:gd name="T7" fmla="*/ 0 60000 65536"/>
              <a:gd name="T8" fmla="*/ 0 60000 65536"/>
            </a:gdLst>
            <a:ahLst/>
            <a:cxnLst>
              <a:cxn ang="T6">
                <a:pos x="T0" y="T1"/>
              </a:cxn>
              <a:cxn ang="T7">
                <a:pos x="T2" y="T3"/>
              </a:cxn>
              <a:cxn ang="T8">
                <a:pos x="T4" y="T5"/>
              </a:cxn>
            </a:cxnLst>
            <a:rect l="0" t="0" r="r" b="b"/>
            <a:pathLst>
              <a:path w="1588" h="1588">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788" name="Freeform 2044"/>
          <p:cNvSpPr/>
          <p:nvPr/>
        </p:nvSpPr>
        <p:spPr bwMode="auto">
          <a:xfrm>
            <a:off x="8302625" y="962025"/>
            <a:ext cx="1588" cy="133350"/>
          </a:xfrm>
          <a:custGeom>
            <a:avLst/>
            <a:gdLst>
              <a:gd name="T0" fmla="*/ 0 w 1588"/>
              <a:gd name="T1" fmla="*/ 0 h 84"/>
              <a:gd name="T2" fmla="*/ 0 w 1588"/>
              <a:gd name="T3" fmla="*/ 0 h 84"/>
              <a:gd name="T4" fmla="*/ 0 w 1588"/>
              <a:gd name="T5" fmla="*/ 2147483646 h 84"/>
              <a:gd name="T6" fmla="*/ 0 w 1588"/>
              <a:gd name="T7" fmla="*/ 2147483646 h 84"/>
              <a:gd name="T8" fmla="*/ 0 w 1588"/>
              <a:gd name="T9" fmla="*/ 0 h 84"/>
              <a:gd name="T10" fmla="*/ 0 w 1588"/>
              <a:gd name="T11" fmla="*/ 0 h 84"/>
              <a:gd name="T12" fmla="*/ 0 w 1588"/>
              <a:gd name="T13" fmla="*/ 0 h 84"/>
              <a:gd name="T14" fmla="*/ 0 w 1588"/>
              <a:gd name="T15" fmla="*/ 0 h 84"/>
              <a:gd name="T16" fmla="*/ 0 w 1588"/>
              <a:gd name="T17" fmla="*/ 0 h 84"/>
              <a:gd name="T18" fmla="*/ 0 w 1588"/>
              <a:gd name="T19" fmla="*/ 0 h 84"/>
              <a:gd name="T20" fmla="*/ 0 w 1588"/>
              <a:gd name="T21" fmla="*/ 0 h 8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88" h="84">
                <a:moveTo>
                  <a:pt x="0" y="0"/>
                </a:moveTo>
                <a:lnTo>
                  <a:pt x="0" y="0"/>
                </a:lnTo>
                <a:lnTo>
                  <a:pt x="0" y="8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789" name="Freeform 2045"/>
          <p:cNvSpPr>
            <a:spLocks noEditPoints="1"/>
          </p:cNvSpPr>
          <p:nvPr/>
        </p:nvSpPr>
        <p:spPr bwMode="auto">
          <a:xfrm>
            <a:off x="8302625" y="962025"/>
            <a:ext cx="1588" cy="133350"/>
          </a:xfrm>
          <a:custGeom>
            <a:avLst/>
            <a:gdLst>
              <a:gd name="T0" fmla="*/ 0 w 1588"/>
              <a:gd name="T1" fmla="*/ 0 h 84"/>
              <a:gd name="T2" fmla="*/ 0 w 1588"/>
              <a:gd name="T3" fmla="*/ 2147483646 h 84"/>
              <a:gd name="T4" fmla="*/ 0 w 1588"/>
              <a:gd name="T5" fmla="*/ 0 h 84"/>
              <a:gd name="T6" fmla="*/ 0 w 1588"/>
              <a:gd name="T7" fmla="*/ 0 h 84"/>
              <a:gd name="T8" fmla="*/ 0 w 1588"/>
              <a:gd name="T9" fmla="*/ 0 h 84"/>
              <a:gd name="T10" fmla="*/ 0 w 1588"/>
              <a:gd name="T11" fmla="*/ 0 h 84"/>
              <a:gd name="T12" fmla="*/ 0 w 1588"/>
              <a:gd name="T13" fmla="*/ 0 h 8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88" h="84">
                <a:moveTo>
                  <a:pt x="0" y="0"/>
                </a:moveTo>
                <a:lnTo>
                  <a:pt x="0" y="84"/>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790" name="Freeform 2046"/>
          <p:cNvSpPr>
            <a:spLocks noEditPoints="1"/>
          </p:cNvSpPr>
          <p:nvPr/>
        </p:nvSpPr>
        <p:spPr bwMode="auto">
          <a:xfrm>
            <a:off x="8302625" y="1095375"/>
            <a:ext cx="1588" cy="1588"/>
          </a:xfrm>
          <a:custGeom>
            <a:avLst/>
            <a:gdLst>
              <a:gd name="T0" fmla="*/ 0 w 1588"/>
              <a:gd name="T1" fmla="*/ 0 h 1588"/>
              <a:gd name="T2" fmla="*/ 0 w 1588"/>
              <a:gd name="T3" fmla="*/ 0 h 1588"/>
              <a:gd name="T4" fmla="*/ 0 w 1588"/>
              <a:gd name="T5" fmla="*/ 0 h 1588"/>
              <a:gd name="T6" fmla="*/ 0 w 1588"/>
              <a:gd name="T7" fmla="*/ 0 h 1588"/>
              <a:gd name="T8" fmla="*/ 0 w 1588"/>
              <a:gd name="T9" fmla="*/ 0 h 1588"/>
              <a:gd name="T10" fmla="*/ 0 w 1588"/>
              <a:gd name="T11" fmla="*/ 0 h 1588"/>
              <a:gd name="T12" fmla="*/ 0 w 1588"/>
              <a:gd name="T13" fmla="*/ 0 h 15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88" h="1588">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791" name="Freeform 2047"/>
          <p:cNvSpPr>
            <a:spLocks noEditPoints="1"/>
          </p:cNvSpPr>
          <p:nvPr/>
        </p:nvSpPr>
        <p:spPr bwMode="auto">
          <a:xfrm>
            <a:off x="8302625" y="962025"/>
            <a:ext cx="1588" cy="133350"/>
          </a:xfrm>
          <a:custGeom>
            <a:avLst/>
            <a:gdLst>
              <a:gd name="T0" fmla="*/ 0 w 1588"/>
              <a:gd name="T1" fmla="*/ 2147483646 h 84"/>
              <a:gd name="T2" fmla="*/ 0 w 1588"/>
              <a:gd name="T3" fmla="*/ 0 h 84"/>
              <a:gd name="T4" fmla="*/ 0 w 1588"/>
              <a:gd name="T5" fmla="*/ 2147483646 h 84"/>
              <a:gd name="T6" fmla="*/ 0 w 1588"/>
              <a:gd name="T7" fmla="*/ 2147483646 h 84"/>
              <a:gd name="T8" fmla="*/ 0 w 1588"/>
              <a:gd name="T9" fmla="*/ 2147483646 h 84"/>
              <a:gd name="T10" fmla="*/ 0 w 1588"/>
              <a:gd name="T11" fmla="*/ 2147483646 h 84"/>
              <a:gd name="T12" fmla="*/ 0 w 1588"/>
              <a:gd name="T13" fmla="*/ 2147483646 h 8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88" h="84">
                <a:moveTo>
                  <a:pt x="0" y="84"/>
                </a:moveTo>
                <a:lnTo>
                  <a:pt x="0" y="0"/>
                </a:lnTo>
                <a:lnTo>
                  <a:pt x="0" y="84"/>
                </a:lnTo>
                <a:close/>
                <a:moveTo>
                  <a:pt x="0" y="84"/>
                </a:moveTo>
                <a:lnTo>
                  <a:pt x="0" y="8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792" name="Freeform 2048"/>
          <p:cNvSpPr>
            <a:spLocks noEditPoints="1"/>
          </p:cNvSpPr>
          <p:nvPr/>
        </p:nvSpPr>
        <p:spPr bwMode="auto">
          <a:xfrm>
            <a:off x="8302625" y="962025"/>
            <a:ext cx="1588" cy="1588"/>
          </a:xfrm>
          <a:custGeom>
            <a:avLst/>
            <a:gdLst>
              <a:gd name="T0" fmla="*/ 0 w 1588"/>
              <a:gd name="T1" fmla="*/ 0 h 1588"/>
              <a:gd name="T2" fmla="*/ 0 w 1588"/>
              <a:gd name="T3" fmla="*/ 0 h 1588"/>
              <a:gd name="T4" fmla="*/ 0 w 1588"/>
              <a:gd name="T5" fmla="*/ 0 h 1588"/>
              <a:gd name="T6" fmla="*/ 0 w 1588"/>
              <a:gd name="T7" fmla="*/ 0 h 1588"/>
              <a:gd name="T8" fmla="*/ 0 w 1588"/>
              <a:gd name="T9" fmla="*/ 0 h 1588"/>
              <a:gd name="T10" fmla="*/ 0 w 1588"/>
              <a:gd name="T11" fmla="*/ 0 h 1588"/>
              <a:gd name="T12" fmla="*/ 0 w 1588"/>
              <a:gd name="T13" fmla="*/ 0 h 15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88" h="1588">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793" name="Freeform 2049"/>
          <p:cNvSpPr>
            <a:spLocks noEditPoints="1"/>
          </p:cNvSpPr>
          <p:nvPr/>
        </p:nvSpPr>
        <p:spPr bwMode="auto">
          <a:xfrm>
            <a:off x="8302625" y="962025"/>
            <a:ext cx="1588" cy="1588"/>
          </a:xfrm>
          <a:custGeom>
            <a:avLst/>
            <a:gdLst>
              <a:gd name="T0" fmla="*/ 0 w 1588"/>
              <a:gd name="T1" fmla="*/ 0 h 1588"/>
              <a:gd name="T2" fmla="*/ 0 w 1588"/>
              <a:gd name="T3" fmla="*/ 0 h 1588"/>
              <a:gd name="T4" fmla="*/ 0 w 1588"/>
              <a:gd name="T5" fmla="*/ 0 h 1588"/>
              <a:gd name="T6" fmla="*/ 0 w 1588"/>
              <a:gd name="T7" fmla="*/ 0 h 1588"/>
              <a:gd name="T8" fmla="*/ 0 w 1588"/>
              <a:gd name="T9" fmla="*/ 0 h 1588"/>
              <a:gd name="T10" fmla="*/ 0 w 1588"/>
              <a:gd name="T11" fmla="*/ 0 h 1588"/>
              <a:gd name="T12" fmla="*/ 0 w 1588"/>
              <a:gd name="T13" fmla="*/ 0 h 15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88" h="1588">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794" name="Freeform 2050"/>
          <p:cNvSpPr>
            <a:spLocks noEditPoints="1"/>
          </p:cNvSpPr>
          <p:nvPr/>
        </p:nvSpPr>
        <p:spPr bwMode="auto">
          <a:xfrm>
            <a:off x="8302625" y="962025"/>
            <a:ext cx="1588" cy="1588"/>
          </a:xfrm>
          <a:custGeom>
            <a:avLst/>
            <a:gdLst>
              <a:gd name="T0" fmla="*/ 0 w 1588"/>
              <a:gd name="T1" fmla="*/ 0 h 1588"/>
              <a:gd name="T2" fmla="*/ 0 w 1588"/>
              <a:gd name="T3" fmla="*/ 0 h 1588"/>
              <a:gd name="T4" fmla="*/ 0 w 1588"/>
              <a:gd name="T5" fmla="*/ 0 h 1588"/>
              <a:gd name="T6" fmla="*/ 0 w 1588"/>
              <a:gd name="T7" fmla="*/ 0 h 1588"/>
              <a:gd name="T8" fmla="*/ 0 w 1588"/>
              <a:gd name="T9" fmla="*/ 0 h 1588"/>
              <a:gd name="T10" fmla="*/ 0 w 1588"/>
              <a:gd name="T11" fmla="*/ 0 h 1588"/>
              <a:gd name="T12" fmla="*/ 0 w 1588"/>
              <a:gd name="T13" fmla="*/ 0 h 15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88" h="1588">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795" name="Freeform 2051"/>
          <p:cNvSpPr>
            <a:spLocks noEditPoints="1"/>
          </p:cNvSpPr>
          <p:nvPr/>
        </p:nvSpPr>
        <p:spPr bwMode="auto">
          <a:xfrm>
            <a:off x="8302625" y="962025"/>
            <a:ext cx="1588" cy="1588"/>
          </a:xfrm>
          <a:custGeom>
            <a:avLst/>
            <a:gdLst>
              <a:gd name="T0" fmla="*/ 0 w 1588"/>
              <a:gd name="T1" fmla="*/ 0 h 1588"/>
              <a:gd name="T2" fmla="*/ 0 w 1588"/>
              <a:gd name="T3" fmla="*/ 0 h 1588"/>
              <a:gd name="T4" fmla="*/ 0 w 1588"/>
              <a:gd name="T5" fmla="*/ 0 h 1588"/>
              <a:gd name="T6" fmla="*/ 0 w 1588"/>
              <a:gd name="T7" fmla="*/ 0 h 1588"/>
              <a:gd name="T8" fmla="*/ 0 w 1588"/>
              <a:gd name="T9" fmla="*/ 0 h 1588"/>
              <a:gd name="T10" fmla="*/ 0 w 1588"/>
              <a:gd name="T11" fmla="*/ 0 h 1588"/>
              <a:gd name="T12" fmla="*/ 0 w 1588"/>
              <a:gd name="T13" fmla="*/ 0 h 15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88" h="1588">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796" name="Freeform 2052"/>
          <p:cNvSpPr>
            <a:spLocks noEditPoints="1"/>
          </p:cNvSpPr>
          <p:nvPr/>
        </p:nvSpPr>
        <p:spPr bwMode="auto">
          <a:xfrm>
            <a:off x="8302625" y="962025"/>
            <a:ext cx="1588" cy="1588"/>
          </a:xfrm>
          <a:custGeom>
            <a:avLst/>
            <a:gdLst>
              <a:gd name="T0" fmla="*/ 0 w 1588"/>
              <a:gd name="T1" fmla="*/ 0 h 1588"/>
              <a:gd name="T2" fmla="*/ 0 w 1588"/>
              <a:gd name="T3" fmla="*/ 0 h 1588"/>
              <a:gd name="T4" fmla="*/ 0 w 1588"/>
              <a:gd name="T5" fmla="*/ 0 h 1588"/>
              <a:gd name="T6" fmla="*/ 0 w 1588"/>
              <a:gd name="T7" fmla="*/ 0 h 1588"/>
              <a:gd name="T8" fmla="*/ 0 w 1588"/>
              <a:gd name="T9" fmla="*/ 0 h 1588"/>
              <a:gd name="T10" fmla="*/ 0 w 1588"/>
              <a:gd name="T11" fmla="*/ 0 h 1588"/>
              <a:gd name="T12" fmla="*/ 0 w 1588"/>
              <a:gd name="T13" fmla="*/ 0 h 15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88" h="1588">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797" name="Freeform 2053"/>
          <p:cNvSpPr/>
          <p:nvPr/>
        </p:nvSpPr>
        <p:spPr bwMode="auto">
          <a:xfrm>
            <a:off x="8302625" y="962025"/>
            <a:ext cx="1588" cy="1588"/>
          </a:xfrm>
          <a:custGeom>
            <a:avLst/>
            <a:gdLst>
              <a:gd name="T0" fmla="*/ 0 w 1588"/>
              <a:gd name="T1" fmla="*/ 0 h 1588"/>
              <a:gd name="T2" fmla="*/ 0 w 1588"/>
              <a:gd name="T3" fmla="*/ 0 h 1588"/>
              <a:gd name="T4" fmla="*/ 0 w 1588"/>
              <a:gd name="T5" fmla="*/ 0 h 1588"/>
              <a:gd name="T6" fmla="*/ 0 60000 65536"/>
              <a:gd name="T7" fmla="*/ 0 60000 65536"/>
              <a:gd name="T8" fmla="*/ 0 60000 65536"/>
            </a:gdLst>
            <a:ahLst/>
            <a:cxnLst>
              <a:cxn ang="T6">
                <a:pos x="T0" y="T1"/>
              </a:cxn>
              <a:cxn ang="T7">
                <a:pos x="T2" y="T3"/>
              </a:cxn>
              <a:cxn ang="T8">
                <a:pos x="T4" y="T5"/>
              </a:cxn>
            </a:cxnLst>
            <a:rect l="0" t="0" r="r" b="b"/>
            <a:pathLst>
              <a:path w="1588" h="1588">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1798" name="Line 2054"/>
          <p:cNvSpPr>
            <a:spLocks noChangeShapeType="1"/>
          </p:cNvSpPr>
          <p:nvPr/>
        </p:nvSpPr>
        <p:spPr bwMode="auto">
          <a:xfrm>
            <a:off x="1066800" y="2514600"/>
            <a:ext cx="1524000" cy="1219200"/>
          </a:xfrm>
          <a:prstGeom prst="line">
            <a:avLst/>
          </a:prstGeom>
          <a:noFill/>
          <a:ln w="57150">
            <a:solidFill>
              <a:srgbClr val="0099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1799" name="Line 2055"/>
          <p:cNvSpPr>
            <a:spLocks noChangeShapeType="1"/>
          </p:cNvSpPr>
          <p:nvPr/>
        </p:nvSpPr>
        <p:spPr bwMode="auto">
          <a:xfrm flipV="1">
            <a:off x="2590800" y="3505200"/>
            <a:ext cx="3124200" cy="228600"/>
          </a:xfrm>
          <a:prstGeom prst="line">
            <a:avLst/>
          </a:prstGeom>
          <a:noFill/>
          <a:ln w="57150">
            <a:solidFill>
              <a:srgbClr val="0099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1800" name="Line 2056"/>
          <p:cNvSpPr>
            <a:spLocks noChangeShapeType="1"/>
          </p:cNvSpPr>
          <p:nvPr/>
        </p:nvSpPr>
        <p:spPr bwMode="auto">
          <a:xfrm flipV="1">
            <a:off x="6324600" y="2971800"/>
            <a:ext cx="1447800" cy="228600"/>
          </a:xfrm>
          <a:prstGeom prst="line">
            <a:avLst/>
          </a:prstGeom>
          <a:noFill/>
          <a:ln w="57150">
            <a:solidFill>
              <a:srgbClr val="0099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1801" name="Line 2057"/>
          <p:cNvSpPr>
            <a:spLocks noChangeShapeType="1"/>
          </p:cNvSpPr>
          <p:nvPr/>
        </p:nvSpPr>
        <p:spPr bwMode="auto">
          <a:xfrm flipV="1">
            <a:off x="5638800" y="3200400"/>
            <a:ext cx="762000" cy="304800"/>
          </a:xfrm>
          <a:prstGeom prst="line">
            <a:avLst/>
          </a:prstGeom>
          <a:noFill/>
          <a:ln w="57150">
            <a:solidFill>
              <a:srgbClr val="0099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1802" name="Text Box 2058"/>
          <p:cNvSpPr txBox="1">
            <a:spLocks noChangeArrowheads="1"/>
          </p:cNvSpPr>
          <p:nvPr/>
        </p:nvSpPr>
        <p:spPr bwMode="auto">
          <a:xfrm>
            <a:off x="255588" y="914400"/>
            <a:ext cx="11160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ClrTx/>
              <a:buSzTx/>
              <a:buFontTx/>
              <a:buNone/>
            </a:pPr>
            <a:r>
              <a:rPr lang="en-US" altLang="en-US" sz="2000"/>
              <a:t>Browser</a:t>
            </a:r>
            <a:endParaRPr lang="en-US" altLang="en-US" sz="2000"/>
          </a:p>
        </p:txBody>
      </p:sp>
      <p:sp>
        <p:nvSpPr>
          <p:cNvPr id="31803" name="Text Box 2059"/>
          <p:cNvSpPr txBox="1">
            <a:spLocks noChangeArrowheads="1"/>
          </p:cNvSpPr>
          <p:nvPr/>
        </p:nvSpPr>
        <p:spPr bwMode="auto">
          <a:xfrm>
            <a:off x="1782763" y="2209800"/>
            <a:ext cx="960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ClrTx/>
              <a:buSzTx/>
              <a:buFontTx/>
              <a:buNone/>
            </a:pPr>
            <a:r>
              <a:rPr lang="en-US" altLang="en-US" sz="2000"/>
              <a:t>Packet</a:t>
            </a:r>
            <a:endParaRPr lang="en-US" altLang="en-US" sz="2000"/>
          </a:p>
        </p:txBody>
      </p:sp>
      <p:sp>
        <p:nvSpPr>
          <p:cNvPr id="31804" name="Text Box 2060"/>
          <p:cNvSpPr txBox="1">
            <a:spLocks noChangeArrowheads="1"/>
          </p:cNvSpPr>
          <p:nvPr/>
        </p:nvSpPr>
        <p:spPr bwMode="auto">
          <a:xfrm>
            <a:off x="1143000" y="3200400"/>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ClrTx/>
              <a:buSzTx/>
              <a:buFontTx/>
              <a:buNone/>
            </a:pPr>
            <a:r>
              <a:rPr lang="en-US" altLang="en-US" sz="2000"/>
              <a:t>Router</a:t>
            </a:r>
            <a:endParaRPr lang="en-US" altLang="en-US" sz="2000"/>
          </a:p>
        </p:txBody>
      </p:sp>
      <p:sp>
        <p:nvSpPr>
          <p:cNvPr id="31805" name="Text Box 2061"/>
          <p:cNvSpPr txBox="1">
            <a:spLocks noChangeArrowheads="1"/>
          </p:cNvSpPr>
          <p:nvPr/>
        </p:nvSpPr>
        <p:spPr bwMode="auto">
          <a:xfrm>
            <a:off x="2590800" y="4114800"/>
            <a:ext cx="960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ClrTx/>
              <a:buSzTx/>
              <a:buFontTx/>
              <a:buNone/>
            </a:pPr>
            <a:r>
              <a:rPr lang="en-US" altLang="en-US" sz="2000"/>
              <a:t>Packet</a:t>
            </a:r>
            <a:endParaRPr lang="en-US" altLang="en-US" sz="2000"/>
          </a:p>
        </p:txBody>
      </p:sp>
      <p:sp>
        <p:nvSpPr>
          <p:cNvPr id="31806" name="Text Box 2062"/>
          <p:cNvSpPr txBox="1">
            <a:spLocks noChangeArrowheads="1"/>
          </p:cNvSpPr>
          <p:nvPr/>
        </p:nvSpPr>
        <p:spPr bwMode="auto">
          <a:xfrm>
            <a:off x="4343400" y="3810000"/>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ClrTx/>
              <a:buSzTx/>
              <a:buFontTx/>
              <a:buNone/>
            </a:pPr>
            <a:r>
              <a:rPr lang="en-US" altLang="en-US" sz="2000"/>
              <a:t>Router</a:t>
            </a:r>
            <a:endParaRPr lang="en-US" altLang="en-US" sz="2000"/>
          </a:p>
        </p:txBody>
      </p:sp>
      <p:sp>
        <p:nvSpPr>
          <p:cNvPr id="31807" name="Text Box 2063"/>
          <p:cNvSpPr txBox="1">
            <a:spLocks noChangeArrowheads="1"/>
          </p:cNvSpPr>
          <p:nvPr/>
        </p:nvSpPr>
        <p:spPr bwMode="auto">
          <a:xfrm>
            <a:off x="6888163" y="2209800"/>
            <a:ext cx="960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ClrTx/>
              <a:buSzTx/>
              <a:buFontTx/>
              <a:buNone/>
            </a:pPr>
            <a:r>
              <a:rPr lang="en-US" altLang="en-US" sz="2000"/>
              <a:t>Packet</a:t>
            </a:r>
            <a:endParaRPr lang="en-US" altLang="en-US" sz="2000"/>
          </a:p>
        </p:txBody>
      </p:sp>
      <p:sp>
        <p:nvSpPr>
          <p:cNvPr id="31808" name="Text Box 2064"/>
          <p:cNvSpPr txBox="1">
            <a:spLocks noChangeArrowheads="1"/>
          </p:cNvSpPr>
          <p:nvPr/>
        </p:nvSpPr>
        <p:spPr bwMode="auto">
          <a:xfrm>
            <a:off x="6961188" y="3032125"/>
            <a:ext cx="8620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ClrTx/>
              <a:buSzTx/>
              <a:buFontTx/>
              <a:buNone/>
            </a:pPr>
            <a:r>
              <a:rPr lang="en-US" altLang="en-US" sz="2000"/>
              <a:t>Route</a:t>
            </a:r>
            <a:endParaRPr lang="en-US" altLang="en-US" sz="2000"/>
          </a:p>
        </p:txBody>
      </p:sp>
      <p:sp>
        <p:nvSpPr>
          <p:cNvPr id="31809" name="Text Box 2065"/>
          <p:cNvSpPr txBox="1">
            <a:spLocks noChangeArrowheads="1"/>
          </p:cNvSpPr>
          <p:nvPr/>
        </p:nvSpPr>
        <p:spPr bwMode="auto">
          <a:xfrm>
            <a:off x="7599363" y="1676400"/>
            <a:ext cx="15240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ClrTx/>
              <a:buSzTx/>
              <a:buFontTx/>
              <a:buNone/>
            </a:pPr>
            <a:r>
              <a:rPr lang="en-US" altLang="en-US" sz="2000"/>
              <a:t>Webserver</a:t>
            </a:r>
            <a:endParaRPr lang="en-US" altLang="en-US" sz="2000"/>
          </a:p>
        </p:txBody>
      </p:sp>
      <p:sp>
        <p:nvSpPr>
          <p:cNvPr id="31810" name="Text Box 2066"/>
          <p:cNvSpPr txBox="1">
            <a:spLocks noChangeArrowheads="1"/>
          </p:cNvSpPr>
          <p:nvPr/>
        </p:nvSpPr>
        <p:spPr bwMode="auto">
          <a:xfrm>
            <a:off x="5759450" y="2286000"/>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ClrTx/>
              <a:buSzTx/>
              <a:buFontTx/>
              <a:buNone/>
            </a:pPr>
            <a:r>
              <a:rPr lang="en-US" altLang="en-US" sz="2000"/>
              <a:t>Router</a:t>
            </a:r>
            <a:endParaRPr lang="en-US" altLang="en-US" sz="2000"/>
          </a:p>
        </p:txBody>
      </p:sp>
      <p:pic>
        <p:nvPicPr>
          <p:cNvPr id="31811" name="Picture 2067" descr="UPSSYS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810000" y="3660775"/>
            <a:ext cx="6096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812" name="Picture 2068" descr="UPSSYS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362200" y="3124200"/>
            <a:ext cx="6096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813" name="Picture 2069" descr="UPSSYS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581400" y="2667000"/>
            <a:ext cx="6096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814" name="Picture 2070" descr="UPSSYS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257800" y="2895600"/>
            <a:ext cx="6096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815" name="Picture 2071" descr="UPSSYS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400800" y="2514600"/>
            <a:ext cx="6096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16" name="Rectangle 2076"/>
          <p:cNvSpPr>
            <a:spLocks noChangeArrowheads="1"/>
          </p:cNvSpPr>
          <p:nvPr/>
        </p:nvSpPr>
        <p:spPr bwMode="auto">
          <a:xfrm>
            <a:off x="1905000" y="2590800"/>
            <a:ext cx="609600" cy="228600"/>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1817" name="Rectangle 2077"/>
          <p:cNvSpPr>
            <a:spLocks noChangeArrowheads="1"/>
          </p:cNvSpPr>
          <p:nvPr/>
        </p:nvSpPr>
        <p:spPr bwMode="auto">
          <a:xfrm>
            <a:off x="2971800" y="3810000"/>
            <a:ext cx="609600" cy="228600"/>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1818" name="Rectangle 2078"/>
          <p:cNvSpPr>
            <a:spLocks noChangeArrowheads="1"/>
          </p:cNvSpPr>
          <p:nvPr/>
        </p:nvSpPr>
        <p:spPr bwMode="auto">
          <a:xfrm>
            <a:off x="4419600" y="3276600"/>
            <a:ext cx="609600" cy="228600"/>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1819" name="Rectangle 2079"/>
          <p:cNvSpPr>
            <a:spLocks noChangeArrowheads="1"/>
          </p:cNvSpPr>
          <p:nvPr/>
        </p:nvSpPr>
        <p:spPr bwMode="auto">
          <a:xfrm>
            <a:off x="6019800" y="3429000"/>
            <a:ext cx="609600" cy="228600"/>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1820" name="Rectangle 2080"/>
          <p:cNvSpPr>
            <a:spLocks noChangeArrowheads="1"/>
          </p:cNvSpPr>
          <p:nvPr/>
        </p:nvSpPr>
        <p:spPr bwMode="auto">
          <a:xfrm>
            <a:off x="7086600" y="2590800"/>
            <a:ext cx="609600" cy="228600"/>
          </a:xfrm>
          <a:prstGeom prst="rect">
            <a:avLst/>
          </a:prstGeom>
          <a:solidFill>
            <a:srgbClr val="0066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endParaRPr lang="en-CA" altLang="en-US" sz="2400"/>
          </a:p>
        </p:txBody>
      </p:sp>
      <p:sp>
        <p:nvSpPr>
          <p:cNvPr id="31821" name="Arc 2081"/>
          <p:cNvSpPr/>
          <p:nvPr/>
        </p:nvSpPr>
        <p:spPr bwMode="auto">
          <a:xfrm rot="10473580" flipH="1">
            <a:off x="4953000" y="2209800"/>
            <a:ext cx="381000" cy="6096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31822" name="Picture 2082" descr="UPSSYS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648200" y="2590800"/>
            <a:ext cx="6096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823" name="Picture 2083" descr="UPSSYS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029200" y="1905000"/>
            <a:ext cx="6096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24" name="Rectangle 2084"/>
          <p:cNvSpPr>
            <a:spLocks noChangeArrowheads="1"/>
          </p:cNvSpPr>
          <p:nvPr/>
        </p:nvSpPr>
        <p:spPr bwMode="auto">
          <a:xfrm>
            <a:off x="1108075" y="4724400"/>
            <a:ext cx="7389813" cy="533400"/>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ClrTx/>
              <a:buSzTx/>
              <a:buFontTx/>
              <a:buNone/>
            </a:pPr>
            <a:r>
              <a:rPr lang="en-US" altLang="en-US" sz="2400">
                <a:latin typeface="Times New Roman" pitchFamily="18" charset="0"/>
                <a:cs typeface="Times New Roman" pitchFamily="18" charset="0"/>
              </a:rPr>
              <a:t>The global Internet has thousands of networks</a:t>
            </a:r>
            <a:endParaRPr lang="en-US" altLang="en-US" sz="2400">
              <a:latin typeface="Times New Roman" pitchFamily="18" charset="0"/>
              <a:cs typeface="Times New Roman" pitchFamily="18" charset="0"/>
            </a:endParaRPr>
          </a:p>
        </p:txBody>
      </p:sp>
      <p:pic>
        <p:nvPicPr>
          <p:cNvPr id="3182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325" y="1352550"/>
            <a:ext cx="74295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82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0" y="2209800"/>
            <a:ext cx="1030288" cy="133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827" name="灯片编号占位符 2"/>
          <p:cNvSpPr txBox="1">
            <a:spLocks noGrp="1" noChangeArrowheads="1"/>
          </p:cNvSpPr>
          <p:nvPr/>
        </p:nvSpPr>
        <p:spPr bwMode="auto">
          <a:xfrm>
            <a:off x="7994650" y="62484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r">
              <a:spcBef>
                <a:spcPct val="0"/>
              </a:spcBef>
              <a:buClrTx/>
              <a:buSzTx/>
              <a:buFontTx/>
              <a:buNone/>
            </a:pPr>
            <a:fld id="{A370E895-D903-4BE7-8009-63A74AF1E6E5}" type="slidenum">
              <a:rPr lang="zh-CN" altLang="en-US" sz="1400">
                <a:ea typeface="SimSun" pitchFamily="2" charset="-122"/>
              </a:rPr>
            </a:fld>
            <a:endParaRPr lang="en-US" altLang="zh-CN" sz="1400">
              <a:ea typeface="SimSun" pitchFamily="2" charset="-122"/>
            </a:endParaRPr>
          </a:p>
        </p:txBody>
      </p:sp>
      <p:sp>
        <p:nvSpPr>
          <p:cNvPr id="2084" name="Rectangle 66"/>
          <p:cNvSpPr txBox="1">
            <a:spLocks noChangeArrowheads="1"/>
          </p:cNvSpPr>
          <p:nvPr/>
        </p:nvSpPr>
        <p:spPr>
          <a:xfrm>
            <a:off x="441325" y="5461000"/>
            <a:ext cx="8178800" cy="1143000"/>
          </a:xfrm>
          <a:prstGeom prst="rect">
            <a:avLst/>
          </a:prstGeom>
          <a:noFill/>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anose="05000000000000000000"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a:defRPr/>
            </a:pPr>
            <a:r>
              <a:rPr lang="en-US" altLang="en-US" sz="2000" kern="0" dirty="0">
                <a:latin typeface="Times New Roman" pitchFamily="18" charset="0"/>
                <a:cs typeface="Times New Roman" pitchFamily="18" charset="0"/>
              </a:rPr>
              <a:t>TCP/IP for packet routing and connections</a:t>
            </a:r>
            <a:endParaRPr lang="en-US" altLang="en-US" sz="2000" kern="0" dirty="0">
              <a:latin typeface="Times New Roman" pitchFamily="18" charset="0"/>
              <a:cs typeface="Times New Roman" pitchFamily="18" charset="0"/>
            </a:endParaRPr>
          </a:p>
          <a:p>
            <a:pPr>
              <a:defRPr/>
            </a:pPr>
            <a:r>
              <a:rPr lang="en-US" altLang="en-US" sz="2000" kern="0" dirty="0">
                <a:latin typeface="Times New Roman" pitchFamily="18" charset="0"/>
                <a:cs typeface="Times New Roman" pitchFamily="18" charset="0"/>
              </a:rPr>
              <a:t>Border Gateway Protocol (BGP) for route discovery</a:t>
            </a:r>
            <a:endParaRPr lang="en-US" altLang="en-US" sz="2000" kern="0" dirty="0">
              <a:latin typeface="Times New Roman" pitchFamily="18" charset="0"/>
              <a:cs typeface="Times New Roman" pitchFamily="18" charset="0"/>
            </a:endParaRPr>
          </a:p>
          <a:p>
            <a:pPr>
              <a:defRPr/>
            </a:pPr>
            <a:r>
              <a:rPr lang="en-US" altLang="en-US" sz="2000" kern="0" dirty="0">
                <a:latin typeface="Times New Roman" pitchFamily="18" charset="0"/>
                <a:cs typeface="Times New Roman" pitchFamily="18" charset="0"/>
              </a:rPr>
              <a:t>Domain Name System (DNS) for IP address discovery</a:t>
            </a:r>
            <a:endParaRPr lang="en-US" altLang="en-US" sz="2000" kern="0" dirty="0">
              <a:latin typeface="Times New Roman" pitchFamily="18" charset="0"/>
              <a:cs typeface="Times New Roman"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1926" name="Picture 22"/>
          <p:cNvPicPr>
            <a:picLocks noChangeAspect="1" noChangeArrowheads="1"/>
          </p:cNvPicPr>
          <p:nvPr/>
        </p:nvPicPr>
        <p:blipFill>
          <a:blip r:embed="rId1"/>
          <a:srcRect/>
          <a:stretch>
            <a:fillRect/>
          </a:stretch>
        </p:blipFill>
        <p:spPr bwMode="auto">
          <a:xfrm>
            <a:off x="1081447" y="624911"/>
            <a:ext cx="6843353" cy="5775889"/>
          </a:xfrm>
          <a:prstGeom prst="rect">
            <a:avLst/>
          </a:prstGeom>
          <a:noFill/>
          <a:ln w="9525">
            <a:noFill/>
            <a:miter lim="800000"/>
            <a:headEnd/>
            <a:tailEnd/>
          </a:ln>
        </p:spPr>
      </p:pic>
      <p:sp>
        <p:nvSpPr>
          <p:cNvPr id="2075" name="灯片编号占位符 2"/>
          <p:cNvSpPr txBox="1">
            <a:spLocks noGrp="1"/>
          </p:cNvSpPr>
          <p:nvPr/>
        </p:nvSpPr>
        <p:spPr bwMode="auto">
          <a:xfrm>
            <a:off x="7994650" y="6400800"/>
            <a:ext cx="768350" cy="457200"/>
          </a:xfrm>
          <a:prstGeom prst="rect">
            <a:avLst/>
          </a:prstGeom>
          <a:noFill/>
          <a:ln w="9525">
            <a:noFill/>
            <a:miter lim="800000"/>
          </a:ln>
        </p:spPr>
        <p:txBody>
          <a:bodyPr/>
          <a:lstStyle/>
          <a:p>
            <a:pPr algn="r" eaLnBrk="0" hangingPunct="0"/>
            <a:fld id="{17B23E26-8358-4E34-ACC8-8A8DBB4E6FF6}" type="slidenum">
              <a:rPr lang="zh-CN" altLang="en-US" sz="1400">
                <a:ea typeface="SimSun" pitchFamily="2" charset="-122"/>
              </a:rPr>
            </a:fld>
            <a:endParaRPr lang="en-US" altLang="zh-CN" sz="1400">
              <a:ea typeface="SimSun" pitchFamily="2" charset="-122"/>
            </a:endParaRPr>
          </a:p>
        </p:txBody>
      </p:sp>
      <p:sp>
        <p:nvSpPr>
          <p:cNvPr id="31" name="Line 23"/>
          <p:cNvSpPr>
            <a:spLocks noChangeShapeType="1"/>
          </p:cNvSpPr>
          <p:nvPr/>
        </p:nvSpPr>
        <p:spPr bwMode="auto">
          <a:xfrm flipV="1">
            <a:off x="4649788" y="4084638"/>
            <a:ext cx="1533525" cy="1054100"/>
          </a:xfrm>
          <a:prstGeom prst="line">
            <a:avLst/>
          </a:prstGeom>
          <a:noFill/>
          <a:ln w="38100">
            <a:solidFill>
              <a:srgbClr val="FF0000"/>
            </a:solidFill>
            <a:round/>
            <a:headEnd type="triangle" w="med" len="med"/>
            <a:tailEnd type="triangle" w="med" len="med"/>
          </a:ln>
        </p:spPr>
        <p:txBody>
          <a:bodyPr wrap="none">
            <a:spAutoFit/>
          </a:bodyPr>
          <a:lstStyle/>
          <a:p>
            <a:endParaRPr lang="en-US"/>
          </a:p>
        </p:txBody>
      </p:sp>
      <p:sp>
        <p:nvSpPr>
          <p:cNvPr id="32" name="Text Box 24"/>
          <p:cNvSpPr txBox="1">
            <a:spLocks noChangeArrowheads="1"/>
          </p:cNvSpPr>
          <p:nvPr/>
        </p:nvSpPr>
        <p:spPr bwMode="auto">
          <a:xfrm>
            <a:off x="228600" y="3500735"/>
            <a:ext cx="8763000" cy="461665"/>
          </a:xfrm>
          <a:prstGeom prst="rect">
            <a:avLst/>
          </a:prstGeom>
          <a:noFill/>
          <a:ln w="9525">
            <a:noFill/>
            <a:miter lim="800000"/>
          </a:ln>
          <a:effectLst/>
        </p:spPr>
        <p:txBody>
          <a:bodyPr wrap="square">
            <a:spAutoFit/>
          </a:bodyPr>
          <a:lstStyle/>
          <a:p>
            <a:pPr algn="ctr" eaLnBrk="0" hangingPunct="0">
              <a:defRPr/>
            </a:pPr>
            <a:r>
              <a:rPr lang="en-US" b="1" i="1" dirty="0">
                <a:effectLst>
                  <a:outerShdw blurRad="38100" dist="38100" dir="2700000" algn="tl">
                    <a:srgbClr val="C0C0C0"/>
                  </a:outerShdw>
                </a:effectLst>
                <a:latin typeface="Comic Sans MS" pitchFamily="66" charset="0"/>
              </a:rPr>
              <a:t>http://203.130.234.141/icons/register/login/index.html</a:t>
            </a:r>
            <a:endParaRPr lang="en-US" b="1" i="1" dirty="0">
              <a:effectLst>
                <a:outerShdw blurRad="38100" dist="38100" dir="2700000" algn="tl">
                  <a:srgbClr val="C0C0C0"/>
                </a:outerShdw>
              </a:effectLst>
              <a:latin typeface="Comic Sans MS" pitchFamily="66" charset="0"/>
            </a:endParaRPr>
          </a:p>
        </p:txBody>
      </p:sp>
      <p:pic>
        <p:nvPicPr>
          <p:cNvPr id="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925" y="73025"/>
            <a:ext cx="90011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ppt_x"/>
                                          </p:val>
                                        </p:tav>
                                        <p:tav tm="100000">
                                          <p:val>
                                            <p:strVal val="#ppt_x"/>
                                          </p:val>
                                        </p:tav>
                                      </p:tavLst>
                                    </p:anim>
                                    <p:anim calcmode="lin" valueType="num">
                                      <p:cBhvr additive="base">
                                        <p:cTn id="1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
          <p:cNvGrpSpPr/>
          <p:nvPr/>
        </p:nvGrpSpPr>
        <p:grpSpPr bwMode="auto">
          <a:xfrm>
            <a:off x="7773988" y="917575"/>
            <a:ext cx="1109662" cy="1701800"/>
            <a:chOff x="4897" y="578"/>
            <a:chExt cx="699" cy="1072"/>
          </a:xfrm>
        </p:grpSpPr>
        <p:sp>
          <p:nvSpPr>
            <p:cNvPr id="1033" name="AutoShape 13"/>
            <p:cNvSpPr>
              <a:spLocks noChangeArrowheads="1"/>
            </p:cNvSpPr>
            <p:nvPr/>
          </p:nvSpPr>
          <p:spPr bwMode="auto">
            <a:xfrm>
              <a:off x="4897" y="1080"/>
              <a:ext cx="699" cy="570"/>
            </a:xfrm>
            <a:prstGeom prst="cloudCallout">
              <a:avLst>
                <a:gd name="adj1" fmla="val -84620"/>
                <a:gd name="adj2" fmla="val 38069"/>
              </a:avLst>
            </a:prstGeom>
            <a:solidFill>
              <a:srgbClr val="0000FF"/>
            </a:solidFill>
            <a:ln w="9525">
              <a:noFill/>
              <a:round/>
            </a:ln>
          </p:spPr>
          <p:txBody>
            <a:bodyPr/>
            <a:lstStyle/>
            <a:p>
              <a:pPr algn="ctr" eaLnBrk="0" hangingPunct="0"/>
              <a:endParaRPr lang="en-US"/>
            </a:p>
          </p:txBody>
        </p:sp>
        <p:pic>
          <p:nvPicPr>
            <p:cNvPr id="1034" name="Picture 12" descr="internet_addiction">
              <a:hlinkClick r:id="rId1"/>
            </p:cNvPr>
            <p:cNvPicPr>
              <a:picLocks noChangeAspect="1" noChangeArrowheads="1"/>
            </p:cNvPicPr>
            <p:nvPr/>
          </p:nvPicPr>
          <p:blipFill>
            <a:blip r:embed="rId2"/>
            <a:srcRect/>
            <a:stretch>
              <a:fillRect/>
            </a:stretch>
          </p:blipFill>
          <p:spPr bwMode="auto">
            <a:xfrm>
              <a:off x="4906" y="578"/>
              <a:ext cx="678" cy="738"/>
            </a:xfrm>
            <a:prstGeom prst="rect">
              <a:avLst/>
            </a:prstGeom>
            <a:noFill/>
            <a:ln w="9525">
              <a:noFill/>
              <a:miter lim="800000"/>
              <a:headEnd/>
              <a:tailEnd/>
            </a:ln>
          </p:spPr>
        </p:pic>
      </p:grpSp>
      <p:graphicFrame>
        <p:nvGraphicFramePr>
          <p:cNvPr id="1026" name="Object 4"/>
          <p:cNvGraphicFramePr>
            <a:graphicFrameLocks noGrp="1" noChangeAspect="1"/>
          </p:cNvGraphicFramePr>
          <p:nvPr>
            <p:ph/>
          </p:nvPr>
        </p:nvGraphicFramePr>
        <p:xfrm>
          <a:off x="1630363" y="1857375"/>
          <a:ext cx="5511800" cy="4787900"/>
        </p:xfrm>
        <a:graphic>
          <a:graphicData uri="http://schemas.openxmlformats.org/presentationml/2006/ole">
            <mc:AlternateContent xmlns:mc="http://schemas.openxmlformats.org/markup-compatibility/2006">
              <mc:Choice xmlns:v="urn:schemas-microsoft-com:vml" Requires="v">
                <p:oleObj spid="_x0000_s76201" name="Visio" r:id="rId3" imgW="4515485" imgH="4052570" progId="Visio.Drawing.11">
                  <p:embed/>
                </p:oleObj>
              </mc:Choice>
              <mc:Fallback>
                <p:oleObj name="Visio" r:id="rId3" imgW="4515485" imgH="4052570" progId="Visio.Drawing.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0363" y="1857375"/>
                        <a:ext cx="5511800" cy="478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9671" name="Text Box 7"/>
          <p:cNvSpPr txBox="1">
            <a:spLocks noChangeArrowheads="1"/>
          </p:cNvSpPr>
          <p:nvPr/>
        </p:nvSpPr>
        <p:spPr bwMode="auto">
          <a:xfrm>
            <a:off x="2199378" y="770692"/>
            <a:ext cx="4942785" cy="677108"/>
          </a:xfrm>
          <a:prstGeom prst="rect">
            <a:avLst/>
          </a:prstGeom>
          <a:noFill/>
          <a:ln w="9525">
            <a:noFill/>
            <a:miter lim="800000"/>
          </a:ln>
          <a:effectLst/>
        </p:spPr>
        <p:txBody>
          <a:bodyPr wrap="square">
            <a:spAutoFit/>
          </a:bodyPr>
          <a:lstStyle/>
          <a:p>
            <a:pPr algn="ctr">
              <a:defRPr/>
            </a:pPr>
            <a:r>
              <a:rPr lang="en-US" sz="3800" b="1" dirty="0">
                <a:solidFill>
                  <a:schemeClr val="accent2"/>
                </a:solidFill>
                <a:effectLst>
                  <a:outerShdw blurRad="38100" dist="38100" dir="2700000" algn="tl">
                    <a:srgbClr val="C0C0C0"/>
                  </a:outerShdw>
                </a:effectLst>
                <a:latin typeface="Times New Roman" pitchFamily="18" charset="0"/>
                <a:cs typeface="Times New Roman" pitchFamily="18" charset="0"/>
              </a:rPr>
              <a:t>We are Connected</a:t>
            </a:r>
            <a:endParaRPr lang="en-US" sz="3800" b="1" dirty="0">
              <a:solidFill>
                <a:schemeClr val="accent2"/>
              </a:solidFill>
              <a:effectLst>
                <a:outerShdw blurRad="38100" dist="38100" dir="2700000" algn="tl">
                  <a:srgbClr val="C0C0C0"/>
                </a:outerShdw>
              </a:effectLst>
              <a:latin typeface="Times New Roman" pitchFamily="18" charset="0"/>
              <a:cs typeface="Times New Roman" pitchFamily="18" charset="0"/>
            </a:endParaRPr>
          </a:p>
        </p:txBody>
      </p:sp>
      <p:pic>
        <p:nvPicPr>
          <p:cNvPr id="1030" name="Picture 9" descr="google_facebook1">
            <a:hlinkClick r:id="rId5"/>
          </p:cNvPr>
          <p:cNvPicPr>
            <a:picLocks noChangeAspect="1" noChangeArrowheads="1"/>
          </p:cNvPicPr>
          <p:nvPr/>
        </p:nvPicPr>
        <p:blipFill>
          <a:blip r:embed="rId6"/>
          <a:srcRect/>
          <a:stretch>
            <a:fillRect/>
          </a:stretch>
        </p:blipFill>
        <p:spPr bwMode="auto">
          <a:xfrm>
            <a:off x="5586413" y="1658938"/>
            <a:ext cx="1104900" cy="1385887"/>
          </a:xfrm>
          <a:prstGeom prst="rect">
            <a:avLst/>
          </a:prstGeom>
          <a:noFill/>
          <a:ln w="9525">
            <a:noFill/>
            <a:miter lim="800000"/>
            <a:headEnd/>
            <a:tailEnd/>
          </a:ln>
        </p:spPr>
      </p:pic>
      <p:sp>
        <p:nvSpPr>
          <p:cNvPr id="1031" name="灯片编号占位符 2"/>
          <p:cNvSpPr txBox="1">
            <a:spLocks noGrp="1"/>
          </p:cNvSpPr>
          <p:nvPr/>
        </p:nvSpPr>
        <p:spPr bwMode="auto">
          <a:xfrm>
            <a:off x="7994650" y="6400800"/>
            <a:ext cx="768350" cy="457200"/>
          </a:xfrm>
          <a:prstGeom prst="rect">
            <a:avLst/>
          </a:prstGeom>
          <a:noFill/>
          <a:ln w="9525">
            <a:noFill/>
            <a:miter lim="800000"/>
          </a:ln>
        </p:spPr>
        <p:txBody>
          <a:bodyPr/>
          <a:lstStyle/>
          <a:p>
            <a:pPr algn="r" eaLnBrk="0" hangingPunct="0"/>
            <a:fld id="{C8E62543-9463-4732-867A-3E96057A12DC}" type="slidenum">
              <a:rPr lang="zh-CN" altLang="en-US" sz="1400">
                <a:ea typeface="SimSun" pitchFamily="2" charset="-122"/>
              </a:rPr>
            </a:fld>
            <a:endParaRPr lang="en-US" altLang="zh-CN" sz="1400">
              <a:ea typeface="SimSun" pitchFamily="2" charset="-122"/>
            </a:endParaRPr>
          </a:p>
        </p:txBody>
      </p:sp>
      <p:pic>
        <p:nvPicPr>
          <p:cNvPr id="1032" name="Picture 16" descr="thumb_51926_ItsAllGood_">
            <a:hlinkClick r:id="rId7"/>
          </p:cNvPr>
          <p:cNvPicPr>
            <a:picLocks noChangeAspect="1" noChangeArrowheads="1"/>
          </p:cNvPicPr>
          <p:nvPr/>
        </p:nvPicPr>
        <p:blipFill>
          <a:blip r:embed="rId8"/>
          <a:srcRect/>
          <a:stretch>
            <a:fillRect/>
          </a:stretch>
        </p:blipFill>
        <p:spPr bwMode="auto">
          <a:xfrm>
            <a:off x="258763" y="1565275"/>
            <a:ext cx="1181100" cy="885825"/>
          </a:xfrm>
          <a:prstGeom prst="rect">
            <a:avLst/>
          </a:prstGeom>
          <a:noFill/>
          <a:ln w="9525">
            <a:noFill/>
            <a:miter lim="800000"/>
            <a:headEnd/>
            <a:tailEnd/>
          </a:ln>
        </p:spPr>
      </p:pic>
      <p:grpSp>
        <p:nvGrpSpPr>
          <p:cNvPr id="12" name="Group 11"/>
          <p:cNvGrpSpPr/>
          <p:nvPr/>
        </p:nvGrpSpPr>
        <p:grpSpPr>
          <a:xfrm>
            <a:off x="7543800" y="2971800"/>
            <a:ext cx="1530350" cy="2036587"/>
            <a:chOff x="7543800" y="2971800"/>
            <a:chExt cx="1530350" cy="2036587"/>
          </a:xfrm>
        </p:grpSpPr>
        <p:pic>
          <p:nvPicPr>
            <p:cNvPr id="75780" name="Picture 4" descr="http://www.sts-atlanta.com/assets/images/network-switch-thumb147330.jpg"/>
            <p:cNvPicPr>
              <a:picLocks noChangeAspect="1" noChangeArrowheads="1"/>
            </p:cNvPicPr>
            <p:nvPr/>
          </p:nvPicPr>
          <p:blipFill>
            <a:blip r:embed="rId9"/>
            <a:srcRect/>
            <a:stretch>
              <a:fillRect/>
            </a:stretch>
          </p:blipFill>
          <p:spPr bwMode="auto">
            <a:xfrm>
              <a:off x="7543800" y="2971800"/>
              <a:ext cx="1530350" cy="2036587"/>
            </a:xfrm>
            <a:prstGeom prst="rect">
              <a:avLst/>
            </a:prstGeom>
            <a:noFill/>
          </p:spPr>
        </p:pic>
        <p:pic>
          <p:nvPicPr>
            <p:cNvPr id="75782" name="Picture 6" descr="http://lh5.ggpht.com/_ZVC7qjTFn2E/SY94ITfQ9QI/AAAAAAAACKg/9LNl5zlOwh0/Wiss-Scissors.jpg"/>
            <p:cNvPicPr>
              <a:picLocks noChangeAspect="1" noChangeArrowheads="1"/>
            </p:cNvPicPr>
            <p:nvPr/>
          </p:nvPicPr>
          <p:blipFill>
            <a:blip r:embed="rId10" cstate="print"/>
            <a:srcRect/>
            <a:stretch>
              <a:fillRect/>
            </a:stretch>
          </p:blipFill>
          <p:spPr bwMode="auto">
            <a:xfrm flipV="1">
              <a:off x="7994650" y="3733800"/>
              <a:ext cx="765175" cy="765175"/>
            </a:xfrm>
            <a:prstGeom prst="rect">
              <a:avLst/>
            </a:prstGeom>
            <a:noFill/>
          </p:spPr>
        </p:pic>
      </p:grpSp>
      <p:sp>
        <p:nvSpPr>
          <p:cNvPr id="13" name="Title 1"/>
          <p:cNvSpPr txBox="1"/>
          <p:nvPr/>
        </p:nvSpPr>
        <p:spPr bwMode="auto">
          <a:xfrm>
            <a:off x="168320" y="111456"/>
            <a:ext cx="8534400" cy="666466"/>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anose="05000000000000000000"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marL="0" indent="0">
              <a:buNone/>
            </a:pPr>
            <a:r>
              <a:rPr lang="en-US" b="1" dirty="0">
                <a:solidFill>
                  <a:schemeClr val="accent2"/>
                </a:solidFill>
                <a:effectLst>
                  <a:outerShdw blurRad="38100" dist="38100" dir="2700000" algn="tl">
                    <a:srgbClr val="000000">
                      <a:alpha val="43137"/>
                    </a:srgbClr>
                  </a:outerShdw>
                </a:effectLst>
              </a:rPr>
              <a:t>Dose of </a:t>
            </a:r>
            <a:r>
              <a:rPr lang="en-US" altLang="en-US" sz="4000" b="1" dirty="0">
                <a:solidFill>
                  <a:schemeClr val="accent2"/>
                </a:solidFill>
                <a:effectLst>
                  <a:outerShdw blurRad="38100" dist="38100" dir="2700000" algn="tl">
                    <a:srgbClr val="000000">
                      <a:alpha val="43137"/>
                    </a:srgbClr>
                  </a:outerShdw>
                </a:effectLst>
                <a:latin typeface="Brush Script MT" pitchFamily="66" charset="0"/>
                <a:ea typeface="SimSun" pitchFamily="2" charset="-122"/>
                <a:cs typeface="+mj-cs"/>
              </a:rPr>
              <a:t>Reality:</a:t>
            </a:r>
            <a:endParaRPr lang="en-CA" altLang="en-US" sz="4000" b="1" dirty="0">
              <a:solidFill>
                <a:schemeClr val="accent2"/>
              </a:solidFill>
              <a:effectLst>
                <a:outerShdw blurRad="38100" dist="38100" dir="2700000" algn="tl">
                  <a:srgbClr val="000000">
                    <a:alpha val="43137"/>
                  </a:srgbClr>
                </a:outerShdw>
              </a:effectLst>
              <a:latin typeface="Brush Script MT" pitchFamily="66" charset="0"/>
              <a:ea typeface="SimSun" pitchFamily="2"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heckerboard(across)">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5" name="灯片编号占位符 2"/>
          <p:cNvSpPr txBox="1">
            <a:spLocks noGrp="1"/>
          </p:cNvSpPr>
          <p:nvPr/>
        </p:nvSpPr>
        <p:spPr bwMode="auto">
          <a:xfrm>
            <a:off x="7994650" y="6400800"/>
            <a:ext cx="768350" cy="457200"/>
          </a:xfrm>
          <a:prstGeom prst="rect">
            <a:avLst/>
          </a:prstGeom>
          <a:noFill/>
          <a:ln w="9525">
            <a:noFill/>
            <a:miter lim="800000"/>
          </a:ln>
        </p:spPr>
        <p:txBody>
          <a:bodyPr/>
          <a:lstStyle/>
          <a:p>
            <a:pPr algn="r" eaLnBrk="0" hangingPunct="0"/>
            <a:fld id="{17B23E26-8358-4E34-ACC8-8A8DBB4E6FF6}" type="slidenum">
              <a:rPr lang="zh-CN" altLang="en-US" sz="1400">
                <a:ea typeface="SimSun" pitchFamily="2" charset="-122"/>
              </a:rPr>
            </a:fld>
            <a:endParaRPr lang="en-US" altLang="zh-CN" sz="1400">
              <a:ea typeface="SimSun" pitchFamily="2" charset="-122"/>
            </a:endParaRPr>
          </a:p>
        </p:txBody>
      </p:sp>
      <p:pic>
        <p:nvPicPr>
          <p:cNvPr id="30" name="Picture 25"/>
          <p:cNvPicPr>
            <a:picLocks noChangeAspect="1" noChangeArrowheads="1"/>
          </p:cNvPicPr>
          <p:nvPr/>
        </p:nvPicPr>
        <p:blipFill>
          <a:blip r:embed="rId1"/>
          <a:srcRect/>
          <a:stretch>
            <a:fillRect/>
          </a:stretch>
        </p:blipFill>
        <p:spPr bwMode="auto">
          <a:xfrm>
            <a:off x="844550" y="942975"/>
            <a:ext cx="7023100" cy="5235575"/>
          </a:xfrm>
          <a:prstGeom prst="rect">
            <a:avLst/>
          </a:prstGeom>
          <a:noFill/>
          <a:ln w="9525">
            <a:noFill/>
            <a:miter lim="800000"/>
            <a:headEnd/>
            <a:tailEnd/>
          </a:ln>
        </p:spPr>
      </p:pic>
      <p:sp>
        <p:nvSpPr>
          <p:cNvPr id="31" name="Line 26"/>
          <p:cNvSpPr>
            <a:spLocks noChangeShapeType="1"/>
          </p:cNvSpPr>
          <p:nvPr/>
        </p:nvSpPr>
        <p:spPr bwMode="auto">
          <a:xfrm>
            <a:off x="2913063" y="5610225"/>
            <a:ext cx="1054100" cy="0"/>
          </a:xfrm>
          <a:prstGeom prst="line">
            <a:avLst/>
          </a:prstGeom>
          <a:noFill/>
          <a:ln w="38100">
            <a:solidFill>
              <a:srgbClr val="FF0000"/>
            </a:solidFill>
            <a:round/>
          </a:ln>
        </p:spPr>
        <p:txBody>
          <a:bodyPr wrap="none">
            <a:spAutoFit/>
          </a:bodyPr>
          <a:lstStyle/>
          <a:p>
            <a:endParaRPr lang="en-US"/>
          </a:p>
        </p:txBody>
      </p:sp>
      <p:sp>
        <p:nvSpPr>
          <p:cNvPr id="32" name="Line 27"/>
          <p:cNvSpPr>
            <a:spLocks noChangeShapeType="1"/>
          </p:cNvSpPr>
          <p:nvPr/>
        </p:nvSpPr>
        <p:spPr bwMode="auto">
          <a:xfrm>
            <a:off x="2355850" y="1844675"/>
            <a:ext cx="1658938" cy="0"/>
          </a:xfrm>
          <a:prstGeom prst="line">
            <a:avLst/>
          </a:prstGeom>
          <a:noFill/>
          <a:ln w="38100">
            <a:solidFill>
              <a:srgbClr val="FF0000"/>
            </a:solidFill>
            <a:round/>
          </a:ln>
        </p:spPr>
        <p:txBody>
          <a:bodyPr wrap="none">
            <a:spAutoFit/>
          </a:bodyPr>
          <a:lstStyle/>
          <a:p>
            <a:endParaRPr lang="en-US"/>
          </a:p>
        </p:txBody>
      </p:sp>
      <p:pic>
        <p:nvPicPr>
          <p:cNvPr id="33" name="Picture 19" descr="phishing">
            <a:hlinkClick r:id="rId2"/>
          </p:cNvPr>
          <p:cNvPicPr>
            <a:picLocks noChangeAspect="1" noChangeArrowheads="1"/>
          </p:cNvPicPr>
          <p:nvPr/>
        </p:nvPicPr>
        <p:blipFill>
          <a:blip r:embed="rId3"/>
          <a:srcRect/>
          <a:stretch>
            <a:fillRect/>
          </a:stretch>
        </p:blipFill>
        <p:spPr bwMode="auto">
          <a:xfrm>
            <a:off x="7542212" y="223837"/>
            <a:ext cx="1133475" cy="981075"/>
          </a:xfrm>
          <a:prstGeom prst="rect">
            <a:avLst/>
          </a:prstGeom>
          <a:noFill/>
          <a:ln w="9525">
            <a:noFill/>
            <a:miter lim="800000"/>
            <a:headEnd/>
            <a:tailEnd/>
          </a:ln>
        </p:spPr>
      </p:pic>
      <p:sp>
        <p:nvSpPr>
          <p:cNvPr id="8" name="AutoShape 9"/>
          <p:cNvSpPr>
            <a:spLocks noChangeArrowheads="1"/>
          </p:cNvSpPr>
          <p:nvPr/>
        </p:nvSpPr>
        <p:spPr bwMode="auto">
          <a:xfrm>
            <a:off x="3810000" y="180974"/>
            <a:ext cx="2362200" cy="666751"/>
          </a:xfrm>
          <a:prstGeom prst="cloudCallout">
            <a:avLst>
              <a:gd name="adj1" fmla="val -48851"/>
              <a:gd name="adj2" fmla="val 160160"/>
            </a:avLst>
          </a:prstGeom>
          <a:solidFill>
            <a:schemeClr val="accent1"/>
          </a:solidFill>
          <a:ln w="9525">
            <a:solidFill>
              <a:schemeClr val="tx1"/>
            </a:solidFill>
            <a:round/>
          </a:ln>
        </p:spPr>
        <p:txBody>
          <a:bodyPr/>
          <a:lstStyle/>
          <a:p>
            <a:pPr algn="ctr"/>
            <a:r>
              <a:rPr lang="en-US" sz="2000" b="1" dirty="0">
                <a:solidFill>
                  <a:srgbClr val="FF0000"/>
                </a:solidFill>
                <a:effectLst>
                  <a:outerShdw blurRad="38100" dist="38100" dir="2700000" algn="tl">
                    <a:srgbClr val="000000">
                      <a:alpha val="43137"/>
                    </a:srgbClr>
                  </a:outerShdw>
                </a:effectLst>
              </a:rPr>
              <a:t>Indonesia</a:t>
            </a:r>
            <a:endParaRPr lang="en-US" sz="2000" b="1" dirty="0">
              <a:solidFill>
                <a:srgbClr val="FF0000"/>
              </a:solidFill>
              <a:effectLst>
                <a:outerShdw blurRad="38100" dist="38100" dir="2700000" algn="tl">
                  <a:srgbClr val="000000">
                    <a:alpha val="43137"/>
                  </a:srgbClr>
                </a:outerShdw>
              </a:effectLst>
            </a:endParaRPr>
          </a:p>
        </p:txBody>
      </p:sp>
      <p:pic>
        <p:nvPicPr>
          <p:cNvPr id="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1925" y="73025"/>
            <a:ext cx="90011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ppt_x"/>
                                          </p:val>
                                        </p:tav>
                                        <p:tav tm="100000">
                                          <p:val>
                                            <p:strVal val="#ppt_x"/>
                                          </p:val>
                                        </p:tav>
                                      </p:tavLst>
                                    </p:anim>
                                    <p:anim calcmode="lin" valueType="num">
                                      <p:cBhvr additive="base">
                                        <p:cTn id="12" dur="500" fill="hold"/>
                                        <p:tgtEl>
                                          <p:spTgt spid="30"/>
                                        </p:tgtEl>
                                        <p:attrNameLst>
                                          <p:attrName>ppt_y</p:attrName>
                                        </p:attrNameLst>
                                      </p:cBhvr>
                                      <p:tavLst>
                                        <p:tav tm="0">
                                          <p:val>
                                            <p:strVal val="1+#ppt_h/2"/>
                                          </p:val>
                                        </p:tav>
                                        <p:tav tm="100000">
                                          <p:val>
                                            <p:strVal val="#ppt_y"/>
                                          </p:val>
                                        </p:tav>
                                      </p:tavLst>
                                    </p:anim>
                                  </p:childTnLst>
                                </p:cTn>
                              </p:par>
                              <p:par>
                                <p:cTn id="13" presetID="5" presetClass="entr" presetSubtype="1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checkerboard(across)">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1"/>
                                        </p:tgtEl>
                                        <p:attrNameLst>
                                          <p:attrName>style.visibility</p:attrName>
                                        </p:attrNameLst>
                                      </p:cBhvr>
                                      <p:to>
                                        <p:strVal val="visible"/>
                                      </p:to>
                                    </p:set>
                                    <p:anim calcmode="lin" valueType="num">
                                      <p:cBhvr additive="base">
                                        <p:cTn id="20" dur="500" fill="hold"/>
                                        <p:tgtEl>
                                          <p:spTgt spid="31"/>
                                        </p:tgtEl>
                                        <p:attrNameLst>
                                          <p:attrName>ppt_x</p:attrName>
                                        </p:attrNameLst>
                                      </p:cBhvr>
                                      <p:tavLst>
                                        <p:tav tm="0">
                                          <p:val>
                                            <p:strVal val="#ppt_x"/>
                                          </p:val>
                                        </p:tav>
                                        <p:tav tm="100000">
                                          <p:val>
                                            <p:strVal val="#ppt_x"/>
                                          </p:val>
                                        </p:tav>
                                      </p:tavLst>
                                    </p:anim>
                                    <p:anim calcmode="lin" valueType="num">
                                      <p:cBhvr additive="base">
                                        <p:cTn id="21"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checkerboard(across)">
                                      <p:cBhvr>
                                        <p:cTn id="2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6"/>
          <p:cNvSpPr>
            <a:spLocks noChangeArrowheads="1"/>
          </p:cNvSpPr>
          <p:nvPr/>
        </p:nvSpPr>
        <p:spPr bwMode="auto">
          <a:xfrm>
            <a:off x="1066800" y="1574800"/>
            <a:ext cx="7442200" cy="1244600"/>
          </a:xfrm>
          <a:prstGeom prst="rect">
            <a:avLst/>
          </a:prstGeom>
          <a:noFill/>
          <a:ln w="9525">
            <a:noFill/>
            <a:miter lim="800000"/>
          </a:ln>
        </p:spPr>
        <p:txBody>
          <a:bodyPr anchor="ctr"/>
          <a:lstStyle/>
          <a:p>
            <a:pPr algn="ctr">
              <a:defRPr/>
            </a:pPr>
            <a:r>
              <a:rPr lang="en-US" sz="54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Network Forensics</a:t>
            </a:r>
            <a:endParaRPr lang="en-US" sz="54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9219" name="灯片编号占位符 2"/>
          <p:cNvSpPr txBox="1">
            <a:spLocks noGrp="1"/>
          </p:cNvSpPr>
          <p:nvPr/>
        </p:nvSpPr>
        <p:spPr bwMode="auto">
          <a:xfrm>
            <a:off x="7994650" y="6248400"/>
            <a:ext cx="768350" cy="457200"/>
          </a:xfrm>
          <a:prstGeom prst="rect">
            <a:avLst/>
          </a:prstGeom>
          <a:noFill/>
          <a:ln w="9525">
            <a:noFill/>
            <a:miter lim="800000"/>
          </a:ln>
        </p:spPr>
        <p:txBody>
          <a:bodyPr/>
          <a:lstStyle/>
          <a:p>
            <a:pPr algn="r"/>
            <a:fld id="{8E2499B2-B839-485E-9357-397EF9D89441}" type="slidenum">
              <a:rPr lang="zh-CN" altLang="en-US" sz="1400">
                <a:ea typeface="SimSun" pitchFamily="2" charset="-122"/>
              </a:rPr>
            </a:fld>
            <a:endParaRPr lang="en-US" altLang="zh-CN" sz="1400">
              <a:ea typeface="SimSun" pitchFamily="2" charset="-122"/>
            </a:endParaRPr>
          </a:p>
        </p:txBody>
      </p:sp>
      <p:pic>
        <p:nvPicPr>
          <p:cNvPr id="216066" name="Picture 2" descr="http://www.edecision4u.com/images/network%20forensics%20protocols.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90437" y="3048000"/>
            <a:ext cx="3956826" cy="2463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ctrTitle"/>
          </p:nvPr>
        </p:nvSpPr>
        <p:spPr>
          <a:xfrm>
            <a:off x="609600" y="838200"/>
            <a:ext cx="8002634" cy="912007"/>
          </a:xfrm>
        </p:spPr>
        <p:txBody>
          <a:bodyPr/>
          <a:lstStyle/>
          <a:p>
            <a:pPr algn="ctr">
              <a:defRPr/>
            </a:pPr>
            <a:r>
              <a:rPr lang="en-US" altLang="zh-CN" sz="3200" b="1" u="none" dirty="0">
                <a:latin typeface="Times New Roman" pitchFamily="18" charset="0"/>
                <a:cs typeface="Times New Roman" pitchFamily="18" charset="0"/>
              </a:rPr>
              <a:t>Data collection - Capture Network Traffic</a:t>
            </a:r>
            <a:endParaRPr lang="en-US" altLang="zh-CN" sz="3200" b="1" i="1" u="none" dirty="0">
              <a:effectLst>
                <a:outerShdw blurRad="38100" dist="38100" dir="2700000" algn="tl">
                  <a:srgbClr val="C0C0C0"/>
                </a:outerShdw>
              </a:effectLst>
              <a:latin typeface="Times New Roman" pitchFamily="18" charset="0"/>
              <a:ea typeface="SimSun" pitchFamily="2" charset="-122"/>
              <a:cs typeface="Times New Roman" pitchFamily="18" charset="0"/>
            </a:endParaRPr>
          </a:p>
        </p:txBody>
      </p:sp>
      <p:sp>
        <p:nvSpPr>
          <p:cNvPr id="19459" name="灯片编号占位符 2"/>
          <p:cNvSpPr>
            <a:spLocks noGrp="1"/>
          </p:cNvSpPr>
          <p:nvPr>
            <p:ph type="sldNum" sz="quarter" idx="12"/>
          </p:nvPr>
        </p:nvSpPr>
        <p:spPr>
          <a:xfrm>
            <a:off x="8383290" y="6385302"/>
            <a:ext cx="457200" cy="457200"/>
          </a:xfrm>
          <a:noFill/>
        </p:spPr>
        <p:txBody>
          <a:bodyPr/>
          <a:lstStyle/>
          <a:p>
            <a:fld id="{D8C2DB85-61D8-429A-8F14-F1846903E98A}" type="slidenum">
              <a:rPr lang="zh-CN" altLang="en-US" smtClean="0">
                <a:ea typeface="SimSun" pitchFamily="2" charset="-122"/>
              </a:rPr>
            </a:fld>
            <a:endParaRPr lang="en-US" altLang="zh-CN">
              <a:ea typeface="SimSun" pitchFamily="2" charset="-122"/>
            </a:endParaRPr>
          </a:p>
        </p:txBody>
      </p:sp>
      <p:pic>
        <p:nvPicPr>
          <p:cNvPr id="140290" name="Picture 2"/>
          <p:cNvPicPr>
            <a:picLocks noChangeAspect="1" noChangeArrowheads="1"/>
          </p:cNvPicPr>
          <p:nvPr/>
        </p:nvPicPr>
        <p:blipFill>
          <a:blip r:embed="rId1"/>
          <a:srcRect/>
          <a:stretch>
            <a:fillRect/>
          </a:stretch>
        </p:blipFill>
        <p:spPr bwMode="auto">
          <a:xfrm>
            <a:off x="1600200" y="1984752"/>
            <a:ext cx="5838825" cy="4050356"/>
          </a:xfrm>
          <a:prstGeom prst="rect">
            <a:avLst/>
          </a:prstGeom>
          <a:noFill/>
          <a:ln w="9525">
            <a:noFill/>
            <a:miter lim="800000"/>
            <a:headEnd/>
            <a:tailEnd/>
          </a:ln>
        </p:spPr>
      </p:pic>
      <p:pic>
        <p:nvPicPr>
          <p:cNvPr id="105474" name="Picture 2" descr="Step 1: Draw a Circle"/>
          <p:cNvPicPr>
            <a:picLocks noChangeAspect="1" noChangeArrowheads="1"/>
          </p:cNvPicPr>
          <p:nvPr/>
        </p:nvPicPr>
        <p:blipFill>
          <a:blip r:embed="rId2"/>
          <a:srcRect/>
          <a:stretch>
            <a:fillRect/>
          </a:stretch>
        </p:blipFill>
        <p:spPr bwMode="auto">
          <a:xfrm>
            <a:off x="0" y="0"/>
            <a:ext cx="1143000" cy="1143000"/>
          </a:xfrm>
          <a:prstGeom prst="rect">
            <a:avLst/>
          </a:prstGeom>
          <a:noFill/>
        </p:spPr>
      </p:pic>
      <p:sp>
        <p:nvSpPr>
          <p:cNvPr id="6" name="Rectangle 2"/>
          <p:cNvSpPr txBox="1">
            <a:spLocks noChangeArrowheads="1"/>
          </p:cNvSpPr>
          <p:nvPr/>
        </p:nvSpPr>
        <p:spPr bwMode="auto">
          <a:xfrm>
            <a:off x="228600" y="190500"/>
            <a:ext cx="762000" cy="746503"/>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defRPr/>
            </a:pPr>
            <a:r>
              <a:rPr kumimoji="0" lang="en-US" altLang="zh-CN" sz="32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mj-lt"/>
                <a:ea typeface="+mj-ea"/>
                <a:cs typeface="+mj-cs"/>
              </a:rPr>
              <a:t>1</a:t>
            </a:r>
            <a:endParaRPr kumimoji="0" lang="en-US" altLang="zh-CN" sz="32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mj-lt"/>
              <a:ea typeface="+mj-ea"/>
              <a:cs typeface="+mj-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ctrTitle"/>
          </p:nvPr>
        </p:nvSpPr>
        <p:spPr>
          <a:xfrm>
            <a:off x="914400" y="1600200"/>
            <a:ext cx="7087890" cy="1295399"/>
          </a:xfrm>
        </p:spPr>
        <p:txBody>
          <a:bodyPr/>
          <a:lstStyle/>
          <a:p>
            <a:pPr>
              <a:defRPr/>
            </a:pPr>
            <a:r>
              <a:rPr lang="en-US" altLang="zh-CN" sz="3200" b="1" u="none" dirty="0">
                <a:latin typeface="Times New Roman" pitchFamily="18" charset="0"/>
                <a:cs typeface="Times New Roman" pitchFamily="18" charset="0"/>
              </a:rPr>
              <a:t>Data types:</a:t>
            </a:r>
            <a:endParaRPr lang="en-US" altLang="zh-CN" sz="3200" b="1" i="1" u="none" dirty="0">
              <a:effectLst>
                <a:outerShdw blurRad="38100" dist="38100" dir="2700000" algn="tl">
                  <a:srgbClr val="C0C0C0"/>
                </a:outerShdw>
              </a:effectLst>
              <a:latin typeface="Times New Roman" pitchFamily="18" charset="0"/>
              <a:ea typeface="SimSun" pitchFamily="2" charset="-122"/>
              <a:cs typeface="Times New Roman" pitchFamily="18" charset="0"/>
            </a:endParaRPr>
          </a:p>
        </p:txBody>
      </p:sp>
      <p:sp>
        <p:nvSpPr>
          <p:cNvPr id="19459" name="灯片编号占位符 2"/>
          <p:cNvSpPr>
            <a:spLocks noGrp="1"/>
          </p:cNvSpPr>
          <p:nvPr>
            <p:ph type="sldNum" sz="quarter" idx="12"/>
          </p:nvPr>
        </p:nvSpPr>
        <p:spPr>
          <a:xfrm>
            <a:off x="8383290" y="6385302"/>
            <a:ext cx="457200" cy="457200"/>
          </a:xfrm>
          <a:noFill/>
        </p:spPr>
        <p:txBody>
          <a:bodyPr/>
          <a:lstStyle/>
          <a:p>
            <a:fld id="{D8C2DB85-61D8-429A-8F14-F1846903E98A}" type="slidenum">
              <a:rPr lang="zh-CN" altLang="en-US" smtClean="0">
                <a:ea typeface="SimSun" pitchFamily="2" charset="-122"/>
              </a:rPr>
            </a:fld>
            <a:endParaRPr lang="en-US" altLang="zh-CN">
              <a:ea typeface="SimSun" pitchFamily="2" charset="-122"/>
            </a:endParaRPr>
          </a:p>
        </p:txBody>
      </p:sp>
      <p:sp>
        <p:nvSpPr>
          <p:cNvPr id="7" name="Rectangle 2"/>
          <p:cNvSpPr txBox="1">
            <a:spLocks noChangeArrowheads="1"/>
          </p:cNvSpPr>
          <p:nvPr/>
        </p:nvSpPr>
        <p:spPr bwMode="auto">
          <a:xfrm>
            <a:off x="1752600" y="2895599"/>
            <a:ext cx="5943600" cy="1447801"/>
          </a:xfrm>
          <a:prstGeom prst="rect">
            <a:avLst/>
          </a:prstGeom>
          <a:noFill/>
          <a:ln w="9525">
            <a:noFill/>
            <a:miter lim="800000"/>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Char char="Ø"/>
              <a:defRPr/>
            </a:pPr>
            <a:r>
              <a:rPr kumimoji="0" lang="en-US" altLang="zh-CN" sz="3200" b="1" i="0" u="none" strike="noStrike" kern="0" cap="none" spc="0" normalizeH="0" baseline="0" noProof="0" dirty="0">
                <a:ln>
                  <a:noFill/>
                </a:ln>
                <a:solidFill>
                  <a:schemeClr val="accent2"/>
                </a:solidFill>
                <a:effectLst/>
                <a:uLnTx/>
                <a:uFillTx/>
                <a:latin typeface="Times New Roman" pitchFamily="18" charset="0"/>
                <a:ea typeface="+mj-ea"/>
                <a:cs typeface="Times New Roman" pitchFamily="18" charset="0"/>
              </a:rPr>
              <a:t>Raw network traffic data</a:t>
            </a:r>
            <a:endParaRPr kumimoji="0" lang="en-US" altLang="zh-CN" sz="3200" b="1" i="0" u="none" strike="noStrike" kern="0" cap="none" spc="0" normalizeH="0" baseline="0" noProof="0" dirty="0">
              <a:ln>
                <a:noFill/>
              </a:ln>
              <a:solidFill>
                <a:schemeClr val="accent2"/>
              </a:solidFill>
              <a:effectLst/>
              <a:uLnTx/>
              <a:uFillTx/>
              <a:latin typeface="Times New Roman" pitchFamily="18" charset="0"/>
              <a:ea typeface="+mj-ea"/>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defRPr/>
            </a:pPr>
            <a:endParaRPr kumimoji="0" lang="en-US" altLang="zh-CN" sz="3200" b="1" i="0" u="none" strike="noStrike" kern="0" cap="none" spc="0" normalizeH="0" baseline="0" noProof="0" dirty="0">
              <a:ln>
                <a:noFill/>
              </a:ln>
              <a:solidFill>
                <a:schemeClr val="accent2"/>
              </a:solidFill>
              <a:effectLst/>
              <a:uLnTx/>
              <a:uFillTx/>
              <a:latin typeface="Times New Roman" pitchFamily="18" charset="0"/>
              <a:ea typeface="+mj-ea"/>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Char char="Ø"/>
              <a:defRPr/>
            </a:pPr>
            <a:r>
              <a:rPr kumimoji="0" lang="en-US" altLang="zh-CN" sz="3200" b="1" i="0" u="none" strike="noStrike" kern="0" cap="none" spc="0" normalizeH="0" baseline="0" noProof="0" dirty="0" err="1">
                <a:ln>
                  <a:noFill/>
                </a:ln>
                <a:solidFill>
                  <a:schemeClr val="accent2"/>
                </a:solidFill>
                <a:effectLst/>
                <a:uLnTx/>
                <a:uFillTx/>
                <a:latin typeface="Times New Roman" pitchFamily="18" charset="0"/>
                <a:ea typeface="+mj-ea"/>
                <a:cs typeface="Times New Roman" pitchFamily="18" charset="0"/>
              </a:rPr>
              <a:t>Netflow</a:t>
            </a:r>
            <a:r>
              <a:rPr kumimoji="0" lang="en-US" altLang="zh-CN" sz="3200" b="1" i="0" u="none" strike="noStrike" kern="0" cap="none" spc="0" normalizeH="0" baseline="0" noProof="0" dirty="0">
                <a:ln>
                  <a:noFill/>
                </a:ln>
                <a:solidFill>
                  <a:schemeClr val="accent2"/>
                </a:solidFill>
                <a:effectLst/>
                <a:uLnTx/>
                <a:uFillTx/>
                <a:latin typeface="Times New Roman" pitchFamily="18" charset="0"/>
                <a:ea typeface="+mj-ea"/>
                <a:cs typeface="Times New Roman" pitchFamily="18" charset="0"/>
              </a:rPr>
              <a:t> traffic data</a:t>
            </a:r>
            <a:endParaRPr kumimoji="0" lang="en-US" altLang="zh-CN" sz="3200" b="1" i="1" u="none" strike="noStrike" kern="0" cap="none" spc="0" normalizeH="0" baseline="0" noProof="0" dirty="0">
              <a:ln>
                <a:noFill/>
              </a:ln>
              <a:solidFill>
                <a:schemeClr val="accent2"/>
              </a:solidFill>
              <a:effectLst>
                <a:outerShdw blurRad="38100" dist="38100" dir="2700000" algn="tl">
                  <a:srgbClr val="C0C0C0"/>
                </a:outerShdw>
              </a:effectLst>
              <a:uLnTx/>
              <a:uFillTx/>
              <a:latin typeface="Times New Roman" pitchFamily="18" charset="0"/>
              <a:ea typeface="SimSun" pitchFamily="2" charset="-122"/>
              <a:cs typeface="Times New Roman"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灯片编号占位符 2"/>
          <p:cNvSpPr>
            <a:spLocks noGrp="1"/>
          </p:cNvSpPr>
          <p:nvPr>
            <p:ph type="sldNum" sz="quarter" idx="12"/>
          </p:nvPr>
        </p:nvSpPr>
        <p:spPr>
          <a:xfrm>
            <a:off x="8383290" y="6385302"/>
            <a:ext cx="457200" cy="457200"/>
          </a:xfrm>
          <a:noFill/>
        </p:spPr>
        <p:txBody>
          <a:bodyPr/>
          <a:lstStyle/>
          <a:p>
            <a:fld id="{D8C2DB85-61D8-429A-8F14-F1846903E98A}" type="slidenum">
              <a:rPr lang="zh-CN" altLang="en-US" smtClean="0">
                <a:ea typeface="SimSun" pitchFamily="2" charset="-122"/>
              </a:rPr>
            </a:fld>
            <a:endParaRPr lang="en-US" altLang="zh-CN">
              <a:ea typeface="SimSun" pitchFamily="2" charset="-122"/>
            </a:endParaRPr>
          </a:p>
        </p:txBody>
      </p:sp>
      <p:pic>
        <p:nvPicPr>
          <p:cNvPr id="141314" name="Picture 2" descr="http://randazza.files.wordpress.com/2009/02/easy-button.jpg"/>
          <p:cNvPicPr>
            <a:picLocks noChangeAspect="1" noChangeArrowheads="1"/>
          </p:cNvPicPr>
          <p:nvPr/>
        </p:nvPicPr>
        <p:blipFill>
          <a:blip r:embed="rId1"/>
          <a:srcRect/>
          <a:stretch>
            <a:fillRect/>
          </a:stretch>
        </p:blipFill>
        <p:spPr bwMode="auto">
          <a:xfrm>
            <a:off x="3467100" y="2209800"/>
            <a:ext cx="1905000" cy="1905000"/>
          </a:xfrm>
          <a:prstGeom prst="rect">
            <a:avLst/>
          </a:prstGeom>
          <a:noFill/>
        </p:spPr>
      </p:pic>
      <p:pic>
        <p:nvPicPr>
          <p:cNvPr id="141316" name="Picture 4" descr="http://www.greatday.com/motivate/images/challenge.jpg"/>
          <p:cNvPicPr>
            <a:picLocks noChangeAspect="1" noChangeArrowheads="1"/>
          </p:cNvPicPr>
          <p:nvPr/>
        </p:nvPicPr>
        <p:blipFill>
          <a:blip r:embed="rId2"/>
          <a:srcRect/>
          <a:stretch>
            <a:fillRect/>
          </a:stretch>
        </p:blipFill>
        <p:spPr bwMode="auto">
          <a:xfrm>
            <a:off x="2820120" y="2209800"/>
            <a:ext cx="2934181" cy="3143250"/>
          </a:xfrm>
          <a:prstGeom prst="rect">
            <a:avLst/>
          </a:prstGeom>
          <a:noFill/>
        </p:spPr>
      </p:pic>
      <p:sp>
        <p:nvSpPr>
          <p:cNvPr id="8" name="Rectangle 2"/>
          <p:cNvSpPr txBox="1">
            <a:spLocks noChangeArrowheads="1"/>
          </p:cNvSpPr>
          <p:nvPr/>
        </p:nvSpPr>
        <p:spPr bwMode="auto">
          <a:xfrm>
            <a:off x="1371600" y="761999"/>
            <a:ext cx="6400800" cy="990601"/>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defRPr/>
            </a:pPr>
            <a:r>
              <a:rPr kumimoji="0" lang="en-US" altLang="zh-CN" sz="3200" b="1" i="0" u="none" strike="noStrike" kern="0" cap="none" spc="0" normalizeH="0" baseline="0" noProof="0" dirty="0">
                <a:ln>
                  <a:noFill/>
                </a:ln>
                <a:solidFill>
                  <a:schemeClr val="accent2"/>
                </a:solidFill>
                <a:effectLst/>
                <a:uLnTx/>
                <a:uFillTx/>
                <a:latin typeface="Times New Roman" pitchFamily="18" charset="0"/>
                <a:ea typeface="+mj-ea"/>
                <a:cs typeface="Times New Roman" pitchFamily="18" charset="0"/>
              </a:rPr>
              <a:t>Capture Raw Network </a:t>
            </a:r>
            <a:r>
              <a:rPr lang="en-US" altLang="zh-CN" sz="3200" b="1" kern="0" dirty="0">
                <a:solidFill>
                  <a:schemeClr val="accent2"/>
                </a:solidFill>
                <a:latin typeface="Times New Roman" pitchFamily="18" charset="0"/>
                <a:ea typeface="+mj-ea"/>
                <a:cs typeface="Times New Roman" pitchFamily="18" charset="0"/>
              </a:rPr>
              <a:t>T</a:t>
            </a:r>
            <a:r>
              <a:rPr kumimoji="0" lang="en-US" altLang="zh-CN" sz="3200" b="1" i="0" u="none" strike="noStrike" kern="0" cap="none" spc="0" normalizeH="0" baseline="0" noProof="0" dirty="0" err="1">
                <a:ln>
                  <a:noFill/>
                </a:ln>
                <a:solidFill>
                  <a:schemeClr val="accent2"/>
                </a:solidFill>
                <a:effectLst/>
                <a:uLnTx/>
                <a:uFillTx/>
                <a:latin typeface="Times New Roman" pitchFamily="18" charset="0"/>
                <a:ea typeface="+mj-ea"/>
                <a:cs typeface="Times New Roman" pitchFamily="18" charset="0"/>
              </a:rPr>
              <a:t>raffic</a:t>
            </a:r>
            <a:endParaRPr kumimoji="0" lang="en-US" altLang="zh-CN" sz="3200" b="1" i="0" u="none" strike="noStrike" kern="0" cap="none" spc="0" normalizeH="0" baseline="0" noProof="0" dirty="0">
              <a:ln>
                <a:noFill/>
              </a:ln>
              <a:solidFill>
                <a:schemeClr val="accent2"/>
              </a:solidFill>
              <a:effectLst/>
              <a:uLnTx/>
              <a:uFillTx/>
              <a:latin typeface="Times New Roman" pitchFamily="18" charset="0"/>
              <a:ea typeface="+mj-ea"/>
              <a:cs typeface="Times New Roman" pitchFamily="18" charset="0"/>
            </a:endParaRPr>
          </a:p>
        </p:txBody>
      </p:sp>
      <p:sp>
        <p:nvSpPr>
          <p:cNvPr id="6" name="Text Box 17"/>
          <p:cNvSpPr txBox="1">
            <a:spLocks noChangeArrowheads="1"/>
          </p:cNvSpPr>
          <p:nvPr/>
        </p:nvSpPr>
        <p:spPr bwMode="auto">
          <a:xfrm>
            <a:off x="6083004" y="2729805"/>
            <a:ext cx="2757486" cy="1384995"/>
          </a:xfrm>
          <a:prstGeom prst="rect">
            <a:avLst/>
          </a:prstGeom>
          <a:noFill/>
          <a:ln w="9525" algn="ctr">
            <a:noFill/>
            <a:miter lim="800000"/>
          </a:ln>
          <a:effectLst/>
        </p:spPr>
        <p:txBody>
          <a:bodyPr wrap="square">
            <a:spAutoFit/>
          </a:bodyPr>
          <a:lstStyle/>
          <a:p>
            <a:pPr marL="342900" algn="ctr"/>
            <a:r>
              <a:rPr lang="en-CA" sz="2800" b="1" dirty="0">
                <a:effectLst>
                  <a:outerShdw blurRad="38100" dist="38100" dir="2700000" algn="tl">
                    <a:srgbClr val="C0C0C0"/>
                  </a:outerShdw>
                </a:effectLst>
                <a:latin typeface="Times New Roman" pitchFamily="18" charset="0"/>
                <a:cs typeface="Times New Roman" pitchFamily="18" charset="0"/>
              </a:rPr>
              <a:t>In Today’s Network Environments</a:t>
            </a:r>
            <a:endParaRPr lang="en-US" sz="2800" b="1" dirty="0">
              <a:effectLst>
                <a:outerShdw blurRad="38100" dist="38100" dir="2700000" algn="tl">
                  <a:srgbClr val="C0C0C0"/>
                </a:outerShdw>
              </a:effectLst>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141314"/>
                                        </p:tgtEl>
                                        <p:attrNameLst>
                                          <p:attrName>style.visibility</p:attrName>
                                        </p:attrNameLst>
                                      </p:cBhvr>
                                      <p:to>
                                        <p:strVal val="visible"/>
                                      </p:to>
                                    </p:set>
                                    <p:animEffect transition="in" filter="checkerboard(across)">
                                      <p:cBhvr>
                                        <p:cTn id="7" dur="500"/>
                                        <p:tgtEl>
                                          <p:spTgt spid="1413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141314"/>
                                        </p:tgtEl>
                                      </p:cBhvr>
                                    </p:animEffect>
                                    <p:set>
                                      <p:cBhvr>
                                        <p:cTn id="12" dur="1" fill="hold">
                                          <p:stCondLst>
                                            <p:cond delay="499"/>
                                          </p:stCondLst>
                                        </p:cTn>
                                        <p:tgtEl>
                                          <p:spTgt spid="141314"/>
                                        </p:tgtEl>
                                        <p:attrNameLst>
                                          <p:attrName>style.visibility</p:attrName>
                                        </p:attrNameLst>
                                      </p:cBhvr>
                                      <p:to>
                                        <p:strVal val="hidden"/>
                                      </p:to>
                                    </p:set>
                                  </p:childTnLst>
                                </p:cTn>
                              </p:par>
                            </p:childTnLst>
                          </p:cTn>
                        </p:par>
                        <p:par>
                          <p:cTn id="13" fill="hold">
                            <p:stCondLst>
                              <p:cond delay="500"/>
                            </p:stCondLst>
                            <p:childTnLst>
                              <p:par>
                                <p:cTn id="14" presetID="5" presetClass="entr" presetSubtype="10" fill="hold" nodeType="afterEffect">
                                  <p:stCondLst>
                                    <p:cond delay="0"/>
                                  </p:stCondLst>
                                  <p:childTnLst>
                                    <p:set>
                                      <p:cBhvr>
                                        <p:cTn id="15" dur="1" fill="hold">
                                          <p:stCondLst>
                                            <p:cond delay="0"/>
                                          </p:stCondLst>
                                        </p:cTn>
                                        <p:tgtEl>
                                          <p:spTgt spid="141316"/>
                                        </p:tgtEl>
                                        <p:attrNameLst>
                                          <p:attrName>style.visibility</p:attrName>
                                        </p:attrNameLst>
                                      </p:cBhvr>
                                      <p:to>
                                        <p:strVal val="visible"/>
                                      </p:to>
                                    </p:set>
                                    <p:animEffect transition="in" filter="checkerboard(across)">
                                      <p:cBhvr>
                                        <p:cTn id="16" dur="500"/>
                                        <p:tgtEl>
                                          <p:spTgt spid="141316"/>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checkerboard(across)">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6" name="灯片编号占位符 2"/>
          <p:cNvSpPr txBox="1">
            <a:spLocks noGrp="1"/>
          </p:cNvSpPr>
          <p:nvPr/>
        </p:nvSpPr>
        <p:spPr bwMode="auto">
          <a:xfrm>
            <a:off x="8223250" y="6248400"/>
            <a:ext cx="768350" cy="457200"/>
          </a:xfrm>
          <a:prstGeom prst="rect">
            <a:avLst/>
          </a:prstGeom>
          <a:noFill/>
          <a:ln w="9525">
            <a:noFill/>
            <a:miter lim="800000"/>
          </a:ln>
        </p:spPr>
        <p:txBody>
          <a:bodyPr/>
          <a:lstStyle/>
          <a:p>
            <a:pPr algn="r">
              <a:spcBef>
                <a:spcPct val="0"/>
              </a:spcBef>
              <a:buClrTx/>
              <a:buSzTx/>
              <a:buFontTx/>
              <a:buNone/>
            </a:pPr>
            <a:fld id="{C64AF2D3-9CA9-43CA-814B-339302F849A9}" type="slidenum">
              <a:rPr lang="zh-CN" altLang="en-US" sz="1400">
                <a:latin typeface="Times New Roman" pitchFamily="18" charset="0"/>
                <a:ea typeface="SimSun" pitchFamily="2" charset="-122"/>
              </a:rPr>
            </a:fld>
            <a:endParaRPr lang="en-US" altLang="zh-CN" sz="1400">
              <a:latin typeface="Times New Roman" pitchFamily="18" charset="0"/>
              <a:ea typeface="SimSun" pitchFamily="2" charset="-122"/>
            </a:endParaRPr>
          </a:p>
        </p:txBody>
      </p:sp>
      <p:sp>
        <p:nvSpPr>
          <p:cNvPr id="26" name="Title 1"/>
          <p:cNvSpPr txBox="1"/>
          <p:nvPr/>
        </p:nvSpPr>
        <p:spPr>
          <a:xfrm>
            <a:off x="168320" y="111456"/>
            <a:ext cx="8534400" cy="666466"/>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4000" b="0" i="0" strike="noStrike" kern="0" cap="none" spc="0" normalizeH="0" baseline="0" noProof="0" dirty="0">
                <a:ln>
                  <a:noFill/>
                </a:ln>
                <a:solidFill>
                  <a:schemeClr val="accent2"/>
                </a:solidFill>
                <a:effectLst/>
                <a:uLnTx/>
                <a:uFillTx/>
                <a:latin typeface="+mj-lt"/>
                <a:ea typeface="+mj-ea"/>
                <a:cs typeface="+mj-cs"/>
              </a:rPr>
              <a:t>Dose of </a:t>
            </a:r>
            <a:r>
              <a:rPr kumimoji="0" lang="en-US" sz="40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Brush Script MT" pitchFamily="66" charset="0"/>
                <a:ea typeface="+mj-ea"/>
                <a:cs typeface="+mj-cs"/>
              </a:rPr>
              <a:t>Reality:</a:t>
            </a:r>
            <a:endParaRPr kumimoji="0" lang="en-CA" sz="2800" b="0" i="0" strike="noStrike" kern="0" cap="none" spc="0" normalizeH="0" baseline="0" noProof="0" dirty="0">
              <a:ln>
                <a:noFill/>
              </a:ln>
              <a:solidFill>
                <a:schemeClr val="accent2"/>
              </a:solidFill>
              <a:effectLst/>
              <a:uLnTx/>
              <a:uFillTx/>
              <a:ea typeface="+mj-ea"/>
              <a:cs typeface="+mj-cs"/>
            </a:endParaRPr>
          </a:p>
        </p:txBody>
      </p:sp>
      <p:pic>
        <p:nvPicPr>
          <p:cNvPr id="221186" name="Picture 2" descr="http://vital-csnet.squarespace.com/storage/wireless-network-1a.jpg?__SQUARESPACE_CACHEVERSION=133839635905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76345" y="3124200"/>
            <a:ext cx="3429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27" name="Text Box 17"/>
          <p:cNvSpPr txBox="1">
            <a:spLocks noChangeArrowheads="1"/>
          </p:cNvSpPr>
          <p:nvPr/>
        </p:nvSpPr>
        <p:spPr bwMode="auto">
          <a:xfrm>
            <a:off x="876345" y="2288232"/>
            <a:ext cx="2523511" cy="461665"/>
          </a:xfrm>
          <a:prstGeom prst="rect">
            <a:avLst/>
          </a:prstGeom>
          <a:noFill/>
          <a:ln w="9525" algn="ctr">
            <a:noFill/>
            <a:miter lim="800000"/>
          </a:ln>
          <a:effectLst/>
        </p:spPr>
        <p:txBody>
          <a:bodyPr wrap="none">
            <a:spAutoFit/>
          </a:bodyPr>
          <a:lstStyle/>
          <a:p>
            <a:pPr marL="342900" indent="-342900"/>
            <a:r>
              <a:rPr lang="en-CA" b="1" dirty="0">
                <a:effectLst>
                  <a:outerShdw blurRad="38100" dist="38100" dir="2700000" algn="tl">
                    <a:srgbClr val="C0C0C0"/>
                  </a:outerShdw>
                </a:effectLst>
                <a:latin typeface="Times New Roman" pitchFamily="18" charset="0"/>
                <a:cs typeface="Times New Roman" pitchFamily="18" charset="0"/>
              </a:rPr>
              <a:t>Wireless Network</a:t>
            </a:r>
            <a:endParaRPr lang="en-US" b="1" dirty="0">
              <a:effectLst>
                <a:outerShdw blurRad="38100" dist="38100" dir="2700000" algn="tl">
                  <a:srgbClr val="C0C0C0"/>
                </a:outerShdw>
              </a:effectLst>
              <a:latin typeface="Times New Roman" pitchFamily="18" charset="0"/>
              <a:cs typeface="Times New Roman" pitchFamily="18" charset="0"/>
            </a:endParaRPr>
          </a:p>
        </p:txBody>
      </p:sp>
      <p:sp>
        <p:nvSpPr>
          <p:cNvPr id="28" name="Text Box 17"/>
          <p:cNvSpPr txBox="1">
            <a:spLocks noChangeArrowheads="1"/>
          </p:cNvSpPr>
          <p:nvPr/>
        </p:nvSpPr>
        <p:spPr bwMode="auto">
          <a:xfrm>
            <a:off x="5150540" y="2286000"/>
            <a:ext cx="2233368" cy="461665"/>
          </a:xfrm>
          <a:prstGeom prst="rect">
            <a:avLst/>
          </a:prstGeom>
          <a:noFill/>
          <a:ln w="9525" algn="ctr">
            <a:noFill/>
            <a:miter lim="800000"/>
          </a:ln>
          <a:effectLst/>
        </p:spPr>
        <p:txBody>
          <a:bodyPr wrap="none">
            <a:spAutoFit/>
          </a:bodyPr>
          <a:lstStyle/>
          <a:p>
            <a:pPr marL="342900" indent="-342900"/>
            <a:r>
              <a:rPr lang="en-CA" b="1" dirty="0">
                <a:effectLst>
                  <a:outerShdw blurRad="38100" dist="38100" dir="2700000" algn="tl">
                    <a:srgbClr val="C0C0C0"/>
                  </a:outerShdw>
                </a:effectLst>
                <a:latin typeface="Times New Roman" pitchFamily="18" charset="0"/>
                <a:cs typeface="Times New Roman" pitchFamily="18" charset="0"/>
              </a:rPr>
              <a:t>Wired Network</a:t>
            </a:r>
            <a:endParaRPr lang="en-US" b="1" dirty="0">
              <a:effectLst>
                <a:outerShdw blurRad="38100" dist="38100" dir="2700000" algn="tl">
                  <a:srgbClr val="C0C0C0"/>
                </a:outerShdw>
              </a:effectLst>
              <a:latin typeface="Times New Roman" pitchFamily="18" charset="0"/>
              <a:cs typeface="Times New Roman" pitchFamily="18" charset="0"/>
            </a:endParaRPr>
          </a:p>
        </p:txBody>
      </p:sp>
      <p:pic>
        <p:nvPicPr>
          <p:cNvPr id="221188" name="Picture 4" descr="http://www.hp.com/rnd/images/dia_faq_2224top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6710" y="2747664"/>
            <a:ext cx="3204620" cy="23958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818" name="Object 3"/>
          <p:cNvGraphicFramePr>
            <a:graphicFrameLocks noChangeAspect="1"/>
          </p:cNvGraphicFramePr>
          <p:nvPr/>
        </p:nvGraphicFramePr>
        <p:xfrm>
          <a:off x="3186113" y="3260725"/>
          <a:ext cx="750887" cy="750888"/>
        </p:xfrm>
        <a:graphic>
          <a:graphicData uri="http://schemas.openxmlformats.org/presentationml/2006/ole">
            <mc:AlternateContent xmlns:mc="http://schemas.openxmlformats.org/markup-compatibility/2006">
              <mc:Choice xmlns:v="urn:schemas-microsoft-com:vml" Requires="v">
                <p:oleObj spid="_x0000_s219284" name="Photo Editor Photo" r:id="rId1" imgW="1428750" imgH="1428750" progId="MSPhotoEd.3">
                  <p:embed/>
                </p:oleObj>
              </mc:Choice>
              <mc:Fallback>
                <p:oleObj name="Photo Editor Photo" r:id="rId1" imgW="1428750" imgH="1428750" progId="MSPhotoEd.3">
                  <p:embed/>
                  <p:pic>
                    <p:nvPicPr>
                      <p:cNvPr id="0" name="Picture 21928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6113" y="3260725"/>
                        <a:ext cx="750887" cy="750888"/>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175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4819" name="Group 4"/>
          <p:cNvGrpSpPr/>
          <p:nvPr/>
        </p:nvGrpSpPr>
        <p:grpSpPr bwMode="auto">
          <a:xfrm>
            <a:off x="5124450" y="1524000"/>
            <a:ext cx="501650" cy="233363"/>
            <a:chOff x="3600" y="219"/>
            <a:chExt cx="360" cy="175"/>
          </a:xfrm>
        </p:grpSpPr>
        <p:sp>
          <p:nvSpPr>
            <p:cNvPr id="34836" name="Oval 5"/>
            <p:cNvSpPr>
              <a:spLocks noChangeArrowheads="1"/>
            </p:cNvSpPr>
            <p:nvPr/>
          </p:nvSpPr>
          <p:spPr bwMode="auto">
            <a:xfrm>
              <a:off x="3603" y="297"/>
              <a:ext cx="357" cy="97"/>
            </a:xfrm>
            <a:prstGeom prst="ellipse">
              <a:avLst/>
            </a:prstGeom>
            <a:solidFill>
              <a:schemeClr val="tx2"/>
            </a:solidFill>
            <a:ln w="12700">
              <a:solidFill>
                <a:srgbClr val="33CCCC"/>
              </a:solidFill>
              <a:round/>
            </a:ln>
          </p:spPr>
          <p:txBody>
            <a:bodyPr wrap="none" anchor="ctr"/>
            <a:lstStyle/>
            <a:p>
              <a:endParaRPr lang="en-CA"/>
            </a:p>
          </p:txBody>
        </p:sp>
        <p:sp>
          <p:nvSpPr>
            <p:cNvPr id="34837" name="Line 6"/>
            <p:cNvSpPr>
              <a:spLocks noChangeShapeType="1"/>
            </p:cNvSpPr>
            <p:nvPr/>
          </p:nvSpPr>
          <p:spPr bwMode="auto">
            <a:xfrm>
              <a:off x="3603" y="289"/>
              <a:ext cx="0" cy="60"/>
            </a:xfrm>
            <a:prstGeom prst="line">
              <a:avLst/>
            </a:prstGeom>
            <a:noFill/>
            <a:ln w="12700">
              <a:solidFill>
                <a:srgbClr val="33CCCC"/>
              </a:solidFill>
              <a:round/>
            </a:ln>
            <a:extLst>
              <a:ext uri="{909E8E84-426E-40DD-AFC4-6F175D3DCCD1}">
                <a14:hiddenFill xmlns:a14="http://schemas.microsoft.com/office/drawing/2010/main">
                  <a:noFill/>
                </a14:hiddenFill>
              </a:ext>
            </a:extLst>
          </p:spPr>
          <p:txBody>
            <a:bodyPr wrap="none" anchor="ctr"/>
            <a:lstStyle/>
            <a:p>
              <a:endParaRPr lang="en-CA"/>
            </a:p>
          </p:txBody>
        </p:sp>
        <p:sp>
          <p:nvSpPr>
            <p:cNvPr id="34838" name="Line 7"/>
            <p:cNvSpPr>
              <a:spLocks noChangeShapeType="1"/>
            </p:cNvSpPr>
            <p:nvPr/>
          </p:nvSpPr>
          <p:spPr bwMode="auto">
            <a:xfrm>
              <a:off x="3960" y="289"/>
              <a:ext cx="0" cy="60"/>
            </a:xfrm>
            <a:prstGeom prst="line">
              <a:avLst/>
            </a:prstGeom>
            <a:noFill/>
            <a:ln w="12700">
              <a:solidFill>
                <a:srgbClr val="33CCCC"/>
              </a:solidFill>
              <a:round/>
            </a:ln>
            <a:extLst>
              <a:ext uri="{909E8E84-426E-40DD-AFC4-6F175D3DCCD1}">
                <a14:hiddenFill xmlns:a14="http://schemas.microsoft.com/office/drawing/2010/main">
                  <a:noFill/>
                </a14:hiddenFill>
              </a:ext>
            </a:extLst>
          </p:spPr>
          <p:txBody>
            <a:bodyPr wrap="none" anchor="ctr"/>
            <a:lstStyle/>
            <a:p>
              <a:endParaRPr lang="en-CA"/>
            </a:p>
          </p:txBody>
        </p:sp>
        <p:sp>
          <p:nvSpPr>
            <p:cNvPr id="34839" name="Rectangle 8"/>
            <p:cNvSpPr>
              <a:spLocks noChangeArrowheads="1"/>
            </p:cNvSpPr>
            <p:nvPr/>
          </p:nvSpPr>
          <p:spPr bwMode="auto">
            <a:xfrm>
              <a:off x="3603" y="289"/>
              <a:ext cx="354" cy="59"/>
            </a:xfrm>
            <a:prstGeom prst="rect">
              <a:avLst/>
            </a:prstGeom>
            <a:solidFill>
              <a:schemeClr val="tx2"/>
            </a:solidFill>
            <a:ln w="12700">
              <a:solidFill>
                <a:srgbClr val="33CCCC"/>
              </a:solidFill>
              <a:miter lim="800000"/>
            </a:ln>
          </p:spPr>
          <p:txBody>
            <a:bodyPr wrap="none" anchor="ctr"/>
            <a:lstStyle/>
            <a:p>
              <a:endParaRPr lang="en-US" sz="2400">
                <a:latin typeface="Times New Roman" pitchFamily="18" charset="0"/>
              </a:endParaRPr>
            </a:p>
          </p:txBody>
        </p:sp>
        <p:sp>
          <p:nvSpPr>
            <p:cNvPr id="34840" name="Oval 9"/>
            <p:cNvSpPr>
              <a:spLocks noChangeArrowheads="1"/>
            </p:cNvSpPr>
            <p:nvPr/>
          </p:nvSpPr>
          <p:spPr bwMode="auto">
            <a:xfrm>
              <a:off x="3600" y="219"/>
              <a:ext cx="357" cy="113"/>
            </a:xfrm>
            <a:prstGeom prst="ellipse">
              <a:avLst/>
            </a:prstGeom>
            <a:solidFill>
              <a:schemeClr val="tx2"/>
            </a:solidFill>
            <a:ln w="12700">
              <a:solidFill>
                <a:srgbClr val="33CCCC"/>
              </a:solidFill>
              <a:round/>
            </a:ln>
          </p:spPr>
          <p:txBody>
            <a:bodyPr wrap="none" anchor="ctr"/>
            <a:lstStyle/>
            <a:p>
              <a:endParaRPr lang="en-CA"/>
            </a:p>
          </p:txBody>
        </p:sp>
        <p:grpSp>
          <p:nvGrpSpPr>
            <p:cNvPr id="34841" name="Group 10"/>
            <p:cNvGrpSpPr/>
            <p:nvPr/>
          </p:nvGrpSpPr>
          <p:grpSpPr bwMode="auto">
            <a:xfrm>
              <a:off x="3686" y="244"/>
              <a:ext cx="177" cy="66"/>
              <a:chOff x="2848" y="848"/>
              <a:chExt cx="140" cy="98"/>
            </a:xfrm>
          </p:grpSpPr>
          <p:sp>
            <p:nvSpPr>
              <p:cNvPr id="34846" name="Line 11"/>
              <p:cNvSpPr>
                <a:spLocks noChangeShapeType="1"/>
              </p:cNvSpPr>
              <p:nvPr/>
            </p:nvSpPr>
            <p:spPr bwMode="auto">
              <a:xfrm flipV="1">
                <a:off x="2848" y="848"/>
                <a:ext cx="50" cy="2"/>
              </a:xfrm>
              <a:prstGeom prst="line">
                <a:avLst/>
              </a:prstGeom>
              <a:noFill/>
              <a:ln w="28575">
                <a:solidFill>
                  <a:srgbClr val="33CCCC"/>
                </a:solidFill>
                <a:round/>
              </a:ln>
              <a:extLst>
                <a:ext uri="{909E8E84-426E-40DD-AFC4-6F175D3DCCD1}">
                  <a14:hiddenFill xmlns:a14="http://schemas.microsoft.com/office/drawing/2010/main">
                    <a:noFill/>
                  </a14:hiddenFill>
                </a:ext>
              </a:extLst>
            </p:spPr>
            <p:txBody>
              <a:bodyPr wrap="none" anchor="ctr"/>
              <a:lstStyle/>
              <a:p>
                <a:endParaRPr lang="en-CA"/>
              </a:p>
            </p:txBody>
          </p:sp>
          <p:sp>
            <p:nvSpPr>
              <p:cNvPr id="34847" name="Line 12"/>
              <p:cNvSpPr>
                <a:spLocks noChangeShapeType="1"/>
              </p:cNvSpPr>
              <p:nvPr/>
            </p:nvSpPr>
            <p:spPr bwMode="auto">
              <a:xfrm>
                <a:off x="2944" y="946"/>
                <a:ext cx="44" cy="0"/>
              </a:xfrm>
              <a:prstGeom prst="line">
                <a:avLst/>
              </a:prstGeom>
              <a:noFill/>
              <a:ln w="28575">
                <a:solidFill>
                  <a:srgbClr val="33CCCC"/>
                </a:solidFill>
                <a:round/>
              </a:ln>
              <a:extLst>
                <a:ext uri="{909E8E84-426E-40DD-AFC4-6F175D3DCCD1}">
                  <a14:hiddenFill xmlns:a14="http://schemas.microsoft.com/office/drawing/2010/main">
                    <a:noFill/>
                  </a14:hiddenFill>
                </a:ext>
              </a:extLst>
            </p:spPr>
            <p:txBody>
              <a:bodyPr wrap="none" anchor="ctr"/>
              <a:lstStyle/>
              <a:p>
                <a:endParaRPr lang="en-CA"/>
              </a:p>
            </p:txBody>
          </p:sp>
          <p:sp>
            <p:nvSpPr>
              <p:cNvPr id="34848" name="Line 13"/>
              <p:cNvSpPr>
                <a:spLocks noChangeShapeType="1"/>
              </p:cNvSpPr>
              <p:nvPr/>
            </p:nvSpPr>
            <p:spPr bwMode="auto">
              <a:xfrm>
                <a:off x="2894" y="850"/>
                <a:ext cx="52" cy="96"/>
              </a:xfrm>
              <a:prstGeom prst="line">
                <a:avLst/>
              </a:prstGeom>
              <a:noFill/>
              <a:ln w="28575">
                <a:solidFill>
                  <a:srgbClr val="33CCCC"/>
                </a:solidFill>
                <a:round/>
              </a:ln>
              <a:extLst>
                <a:ext uri="{909E8E84-426E-40DD-AFC4-6F175D3DCCD1}">
                  <a14:hiddenFill xmlns:a14="http://schemas.microsoft.com/office/drawing/2010/main">
                    <a:noFill/>
                  </a14:hiddenFill>
                </a:ext>
              </a:extLst>
            </p:spPr>
            <p:txBody>
              <a:bodyPr wrap="none" anchor="ctr"/>
              <a:lstStyle/>
              <a:p>
                <a:endParaRPr lang="en-CA"/>
              </a:p>
            </p:txBody>
          </p:sp>
        </p:grpSp>
        <p:grpSp>
          <p:nvGrpSpPr>
            <p:cNvPr id="34842" name="Group 14"/>
            <p:cNvGrpSpPr/>
            <p:nvPr/>
          </p:nvGrpSpPr>
          <p:grpSpPr bwMode="auto">
            <a:xfrm flipV="1">
              <a:off x="3686" y="243"/>
              <a:ext cx="177" cy="66"/>
              <a:chOff x="2848" y="848"/>
              <a:chExt cx="140" cy="98"/>
            </a:xfrm>
          </p:grpSpPr>
          <p:sp>
            <p:nvSpPr>
              <p:cNvPr id="34843" name="Line 15"/>
              <p:cNvSpPr>
                <a:spLocks noChangeShapeType="1"/>
              </p:cNvSpPr>
              <p:nvPr/>
            </p:nvSpPr>
            <p:spPr bwMode="auto">
              <a:xfrm flipV="1">
                <a:off x="2848" y="848"/>
                <a:ext cx="50" cy="2"/>
              </a:xfrm>
              <a:prstGeom prst="line">
                <a:avLst/>
              </a:prstGeom>
              <a:noFill/>
              <a:ln w="28575">
                <a:solidFill>
                  <a:srgbClr val="33CCCC"/>
                </a:solidFill>
                <a:round/>
              </a:ln>
              <a:extLst>
                <a:ext uri="{909E8E84-426E-40DD-AFC4-6F175D3DCCD1}">
                  <a14:hiddenFill xmlns:a14="http://schemas.microsoft.com/office/drawing/2010/main">
                    <a:noFill/>
                  </a14:hiddenFill>
                </a:ext>
              </a:extLst>
            </p:spPr>
            <p:txBody>
              <a:bodyPr wrap="none" anchor="ctr"/>
              <a:lstStyle/>
              <a:p>
                <a:endParaRPr lang="en-CA"/>
              </a:p>
            </p:txBody>
          </p:sp>
          <p:sp>
            <p:nvSpPr>
              <p:cNvPr id="34844" name="Line 16"/>
              <p:cNvSpPr>
                <a:spLocks noChangeShapeType="1"/>
              </p:cNvSpPr>
              <p:nvPr/>
            </p:nvSpPr>
            <p:spPr bwMode="auto">
              <a:xfrm>
                <a:off x="2944" y="946"/>
                <a:ext cx="44" cy="0"/>
              </a:xfrm>
              <a:prstGeom prst="line">
                <a:avLst/>
              </a:prstGeom>
              <a:noFill/>
              <a:ln w="28575">
                <a:solidFill>
                  <a:srgbClr val="33CCCC"/>
                </a:solidFill>
                <a:round/>
              </a:ln>
              <a:extLst>
                <a:ext uri="{909E8E84-426E-40DD-AFC4-6F175D3DCCD1}">
                  <a14:hiddenFill xmlns:a14="http://schemas.microsoft.com/office/drawing/2010/main">
                    <a:noFill/>
                  </a14:hiddenFill>
                </a:ext>
              </a:extLst>
            </p:spPr>
            <p:txBody>
              <a:bodyPr wrap="none" anchor="ctr"/>
              <a:lstStyle/>
              <a:p>
                <a:endParaRPr lang="en-CA"/>
              </a:p>
            </p:txBody>
          </p:sp>
          <p:sp>
            <p:nvSpPr>
              <p:cNvPr id="34845" name="Line 17"/>
              <p:cNvSpPr>
                <a:spLocks noChangeShapeType="1"/>
              </p:cNvSpPr>
              <p:nvPr/>
            </p:nvSpPr>
            <p:spPr bwMode="auto">
              <a:xfrm>
                <a:off x="2894" y="850"/>
                <a:ext cx="52" cy="96"/>
              </a:xfrm>
              <a:prstGeom prst="line">
                <a:avLst/>
              </a:prstGeom>
              <a:noFill/>
              <a:ln w="28575">
                <a:solidFill>
                  <a:srgbClr val="33CCCC"/>
                </a:solidFill>
                <a:round/>
              </a:ln>
              <a:extLst>
                <a:ext uri="{909E8E84-426E-40DD-AFC4-6F175D3DCCD1}">
                  <a14:hiddenFill xmlns:a14="http://schemas.microsoft.com/office/drawing/2010/main">
                    <a:noFill/>
                  </a14:hiddenFill>
                </a:ext>
              </a:extLst>
            </p:spPr>
            <p:txBody>
              <a:bodyPr wrap="none" anchor="ctr"/>
              <a:lstStyle/>
              <a:p>
                <a:endParaRPr lang="en-CA"/>
              </a:p>
            </p:txBody>
          </p:sp>
        </p:grpSp>
      </p:grpSp>
      <p:sp>
        <p:nvSpPr>
          <p:cNvPr id="34821" name="Line 19"/>
          <p:cNvSpPr>
            <a:spLocks noChangeShapeType="1"/>
          </p:cNvSpPr>
          <p:nvPr/>
        </p:nvSpPr>
        <p:spPr bwMode="auto">
          <a:xfrm flipH="1">
            <a:off x="3600450" y="1714500"/>
            <a:ext cx="1676400" cy="1866900"/>
          </a:xfrm>
          <a:prstGeom prst="line">
            <a:avLst/>
          </a:prstGeom>
          <a:noFill/>
          <a:ln w="50800">
            <a:solidFill>
              <a:schemeClr val="hlink"/>
            </a:solidFill>
            <a:prstDash val="sysDot"/>
            <a:round/>
            <a:tailEnd type="triangle" w="med" len="med"/>
          </a:ln>
          <a:extLst>
            <a:ext uri="{909E8E84-426E-40DD-AFC4-6F175D3DCCD1}">
              <a14:hiddenFill xmlns:a14="http://schemas.microsoft.com/office/drawing/2010/main">
                <a:noFill/>
              </a14:hiddenFill>
            </a:ext>
          </a:extLst>
        </p:spPr>
        <p:txBody>
          <a:bodyPr wrap="none" lIns="90488" tIns="44450" rIns="90488" bIns="44450" anchor="ctr"/>
          <a:lstStyle/>
          <a:p>
            <a:endParaRPr lang="en-CA"/>
          </a:p>
        </p:txBody>
      </p:sp>
      <p:graphicFrame>
        <p:nvGraphicFramePr>
          <p:cNvPr id="34822" name="Object 20"/>
          <p:cNvGraphicFramePr>
            <a:graphicFrameLocks noChangeAspect="1"/>
          </p:cNvGraphicFramePr>
          <p:nvPr/>
        </p:nvGraphicFramePr>
        <p:xfrm>
          <a:off x="5124450" y="533400"/>
          <a:ext cx="3028950" cy="798513"/>
        </p:xfrm>
        <a:graphic>
          <a:graphicData uri="http://schemas.openxmlformats.org/presentationml/2006/ole">
            <mc:AlternateContent xmlns:mc="http://schemas.openxmlformats.org/markup-compatibility/2006">
              <mc:Choice xmlns:v="urn:schemas-microsoft-com:vml" Requires="v">
                <p:oleObj spid="_x0000_s219285" name="Visio" r:id="rId3" imgW="3589655" imgH="948055" progId="Visio.Drawing.11">
                  <p:embed/>
                </p:oleObj>
              </mc:Choice>
              <mc:Fallback>
                <p:oleObj name="Visio" r:id="rId3" imgW="3589655" imgH="948055" progId="Visio.Drawing.11">
                  <p:embed/>
                  <p:pic>
                    <p:nvPicPr>
                      <p:cNvPr id="0" name="Picture 21928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4450" y="533400"/>
                        <a:ext cx="3028950" cy="798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824" name="Oval 22"/>
          <p:cNvSpPr>
            <a:spLocks noChangeArrowheads="1"/>
          </p:cNvSpPr>
          <p:nvPr/>
        </p:nvSpPr>
        <p:spPr bwMode="auto">
          <a:xfrm>
            <a:off x="1219200" y="1559134"/>
            <a:ext cx="4457700" cy="3946316"/>
          </a:xfrm>
          <a:prstGeom prst="ellipse">
            <a:avLst/>
          </a:prstGeom>
          <a:noFill/>
          <a:ln w="25400">
            <a:solidFill>
              <a:schemeClr val="tx1"/>
            </a:solidFill>
            <a:prstDash val="dash"/>
            <a:rou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p>
            <a:endParaRPr lang="en-CA"/>
          </a:p>
        </p:txBody>
      </p:sp>
      <p:graphicFrame>
        <p:nvGraphicFramePr>
          <p:cNvPr id="34825" name="Object 23"/>
          <p:cNvGraphicFramePr>
            <a:graphicFrameLocks noGrp="1" noChangeAspect="1"/>
          </p:cNvGraphicFramePr>
          <p:nvPr>
            <p:ph sz="quarter" idx="2"/>
          </p:nvPr>
        </p:nvGraphicFramePr>
        <p:xfrm>
          <a:off x="2571750" y="4133850"/>
          <a:ext cx="838200" cy="685800"/>
        </p:xfrm>
        <a:graphic>
          <a:graphicData uri="http://schemas.openxmlformats.org/presentationml/2006/ole">
            <mc:AlternateContent xmlns:mc="http://schemas.openxmlformats.org/markup-compatibility/2006">
              <mc:Choice xmlns:v="urn:schemas-microsoft-com:vml" Requires="v">
                <p:oleObj spid="_x0000_s219286" name="Bitmap Image" r:id="rId5" imgW="2228850" imgH="2085975" progId="PBrush">
                  <p:embed/>
                </p:oleObj>
              </mc:Choice>
              <mc:Fallback>
                <p:oleObj name="Bitmap Image" r:id="rId5" imgW="2228850" imgH="2085975" progId="PBrush">
                  <p:embed/>
                  <p:pic>
                    <p:nvPicPr>
                      <p:cNvPr id="0" name="Picture 21928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1750" y="4133850"/>
                        <a:ext cx="8382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826" name="Line 24"/>
          <p:cNvSpPr>
            <a:spLocks noChangeShapeType="1"/>
          </p:cNvSpPr>
          <p:nvPr/>
        </p:nvSpPr>
        <p:spPr bwMode="auto">
          <a:xfrm flipH="1">
            <a:off x="5372100" y="1276350"/>
            <a:ext cx="952500" cy="304800"/>
          </a:xfrm>
          <a:prstGeom prst="line">
            <a:avLst/>
          </a:prstGeom>
          <a:noFill/>
          <a:ln w="50800">
            <a:solidFill>
              <a:schemeClr val="hlink"/>
            </a:solidFill>
            <a:round/>
            <a:headEnd type="triangle" w="med" len="med"/>
          </a:ln>
          <a:extLst>
            <a:ext uri="{909E8E84-426E-40DD-AFC4-6F175D3DCCD1}">
              <a14:hiddenFill xmlns:a14="http://schemas.microsoft.com/office/drawing/2010/main">
                <a:noFill/>
              </a14:hiddenFill>
            </a:ext>
          </a:extLst>
        </p:spPr>
        <p:txBody>
          <a:bodyPr wrap="none" lIns="90488" tIns="44450" rIns="90488" bIns="44450" anchor="ctr"/>
          <a:lstStyle/>
          <a:p>
            <a:endParaRPr lang="en-CA"/>
          </a:p>
        </p:txBody>
      </p:sp>
      <p:sp>
        <p:nvSpPr>
          <p:cNvPr id="34828" name="Line 27"/>
          <p:cNvSpPr>
            <a:spLocks noChangeShapeType="1"/>
          </p:cNvSpPr>
          <p:nvPr/>
        </p:nvSpPr>
        <p:spPr bwMode="auto">
          <a:xfrm flipH="1">
            <a:off x="3124200" y="3829050"/>
            <a:ext cx="209550" cy="304800"/>
          </a:xfrm>
          <a:prstGeom prst="line">
            <a:avLst/>
          </a:prstGeom>
          <a:noFill/>
          <a:ln w="50800">
            <a:solidFill>
              <a:schemeClr val="hlink"/>
            </a:solidFill>
            <a:prstDash val="sysDot"/>
            <a:round/>
            <a:headEnd type="triangle" w="med" len="med"/>
            <a:tailEnd type="triangle" w="med" len="med"/>
          </a:ln>
          <a:extLst>
            <a:ext uri="{909E8E84-426E-40DD-AFC4-6F175D3DCCD1}">
              <a14:hiddenFill xmlns:a14="http://schemas.microsoft.com/office/drawing/2010/main">
                <a:noFill/>
              </a14:hiddenFill>
            </a:ext>
          </a:extLst>
        </p:spPr>
        <p:txBody>
          <a:bodyPr wrap="none" lIns="90488" tIns="44450" rIns="90488" bIns="44450" anchor="ctr"/>
          <a:lstStyle/>
          <a:p>
            <a:endParaRPr lang="en-CA"/>
          </a:p>
        </p:txBody>
      </p:sp>
      <p:sp>
        <p:nvSpPr>
          <p:cNvPr id="34829" name="Line 28"/>
          <p:cNvSpPr>
            <a:spLocks noChangeShapeType="1"/>
          </p:cNvSpPr>
          <p:nvPr/>
        </p:nvSpPr>
        <p:spPr bwMode="auto">
          <a:xfrm>
            <a:off x="3867150" y="3886200"/>
            <a:ext cx="647700" cy="304800"/>
          </a:xfrm>
          <a:prstGeom prst="line">
            <a:avLst/>
          </a:prstGeom>
          <a:noFill/>
          <a:ln w="50800">
            <a:solidFill>
              <a:schemeClr val="hlink"/>
            </a:solidFill>
            <a:prstDash val="sysDot"/>
            <a:round/>
            <a:headEnd type="triangle" w="med" len="med"/>
            <a:tailEnd type="triangle" w="med" len="med"/>
          </a:ln>
          <a:extLst>
            <a:ext uri="{909E8E84-426E-40DD-AFC4-6F175D3DCCD1}">
              <a14:hiddenFill xmlns:a14="http://schemas.microsoft.com/office/drawing/2010/main">
                <a:noFill/>
              </a14:hiddenFill>
            </a:ext>
          </a:extLst>
        </p:spPr>
        <p:txBody>
          <a:bodyPr wrap="none" lIns="90488" tIns="44450" rIns="90488" bIns="44450" anchor="ctr"/>
          <a:lstStyle/>
          <a:p>
            <a:endParaRPr lang="en-CA"/>
          </a:p>
        </p:txBody>
      </p:sp>
      <p:pic>
        <p:nvPicPr>
          <p:cNvPr id="34830" name="Picture 30" descr="airsnort1-s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15100" y="4191000"/>
            <a:ext cx="190500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32" name="Text Box 33"/>
          <p:cNvSpPr txBox="1">
            <a:spLocks noChangeArrowheads="1"/>
          </p:cNvSpPr>
          <p:nvPr/>
        </p:nvSpPr>
        <p:spPr bwMode="auto">
          <a:xfrm>
            <a:off x="309563" y="5791200"/>
            <a:ext cx="5293437" cy="92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Comic Sans MS" pitchFamily="66" charset="0"/>
              </a:defRPr>
            </a:lvl1pPr>
            <a:lvl2pPr marL="742950" indent="-285750">
              <a:defRPr sz="1600">
                <a:solidFill>
                  <a:schemeClr val="tx1"/>
                </a:solidFill>
                <a:latin typeface="Comic Sans MS" pitchFamily="66" charset="0"/>
              </a:defRPr>
            </a:lvl2pPr>
            <a:lvl3pPr marL="1143000" indent="-228600">
              <a:defRPr sz="1600">
                <a:solidFill>
                  <a:schemeClr val="tx1"/>
                </a:solidFill>
                <a:latin typeface="Comic Sans MS" pitchFamily="66" charset="0"/>
              </a:defRPr>
            </a:lvl3pPr>
            <a:lvl4pPr marL="1600200" indent="-228600">
              <a:defRPr sz="1600">
                <a:solidFill>
                  <a:schemeClr val="tx1"/>
                </a:solidFill>
                <a:latin typeface="Comic Sans MS" pitchFamily="66" charset="0"/>
              </a:defRPr>
            </a:lvl4pPr>
            <a:lvl5pPr marL="2057400" indent="-228600">
              <a:defRPr sz="1600">
                <a:solidFill>
                  <a:schemeClr val="tx1"/>
                </a:solidFill>
                <a:latin typeface="Comic Sans MS" pitchFamily="66" charset="0"/>
              </a:defRPr>
            </a:lvl5pPr>
            <a:lvl6pPr marL="2514600" indent="-228600" algn="ctr" eaLnBrk="0" fontAlgn="base" hangingPunct="0">
              <a:spcBef>
                <a:spcPct val="0"/>
              </a:spcBef>
              <a:spcAft>
                <a:spcPct val="0"/>
              </a:spcAft>
              <a:defRPr sz="1600">
                <a:solidFill>
                  <a:schemeClr val="tx1"/>
                </a:solidFill>
                <a:latin typeface="Comic Sans MS" pitchFamily="66" charset="0"/>
              </a:defRPr>
            </a:lvl6pPr>
            <a:lvl7pPr marL="2971800" indent="-228600" algn="ctr" eaLnBrk="0" fontAlgn="base" hangingPunct="0">
              <a:spcBef>
                <a:spcPct val="0"/>
              </a:spcBef>
              <a:spcAft>
                <a:spcPct val="0"/>
              </a:spcAft>
              <a:defRPr sz="1600">
                <a:solidFill>
                  <a:schemeClr val="tx1"/>
                </a:solidFill>
                <a:latin typeface="Comic Sans MS" pitchFamily="66" charset="0"/>
              </a:defRPr>
            </a:lvl7pPr>
            <a:lvl8pPr marL="3429000" indent="-228600" algn="ctr" eaLnBrk="0" fontAlgn="base" hangingPunct="0">
              <a:spcBef>
                <a:spcPct val="0"/>
              </a:spcBef>
              <a:spcAft>
                <a:spcPct val="0"/>
              </a:spcAft>
              <a:defRPr sz="1600">
                <a:solidFill>
                  <a:schemeClr val="tx1"/>
                </a:solidFill>
                <a:latin typeface="Comic Sans MS" pitchFamily="66" charset="0"/>
              </a:defRPr>
            </a:lvl8pPr>
            <a:lvl9pPr marL="3886200" indent="-228600" algn="ctr" eaLnBrk="0" fontAlgn="base" hangingPunct="0">
              <a:spcBef>
                <a:spcPct val="0"/>
              </a:spcBef>
              <a:spcAft>
                <a:spcPct val="0"/>
              </a:spcAft>
              <a:defRPr sz="1600">
                <a:solidFill>
                  <a:schemeClr val="tx1"/>
                </a:solidFill>
                <a:latin typeface="Comic Sans MS" pitchFamily="66" charset="0"/>
              </a:defRPr>
            </a:lvl9pPr>
          </a:lstStyle>
          <a:p>
            <a:r>
              <a:rPr lang="en-US" dirty="0"/>
              <a:t>[1] http://www.wireshark.org/download.html</a:t>
            </a:r>
            <a:endParaRPr lang="en-US" dirty="0"/>
          </a:p>
          <a:p>
            <a:pPr algn="l"/>
            <a:r>
              <a:rPr lang="en-US" dirty="0"/>
              <a:t>[2] </a:t>
            </a:r>
            <a:r>
              <a:rPr lang="en-US" dirty="0" err="1"/>
              <a:t>airsnort</a:t>
            </a:r>
            <a:r>
              <a:rPr lang="en-US" dirty="0"/>
              <a:t>. http://airsnort.shmoo.com/</a:t>
            </a:r>
            <a:endParaRPr lang="en-US" dirty="0"/>
          </a:p>
          <a:p>
            <a:r>
              <a:rPr lang="en-US" dirty="0"/>
              <a:t>[3] </a:t>
            </a:r>
            <a:r>
              <a:rPr lang="en-US" dirty="0" err="1"/>
              <a:t>aircrack-ng</a:t>
            </a:r>
            <a:r>
              <a:rPr lang="en-US" dirty="0"/>
              <a:t>. http://www.aircrack-ng.org/doku.php</a:t>
            </a:r>
            <a:endParaRPr lang="en-US" dirty="0"/>
          </a:p>
        </p:txBody>
      </p:sp>
      <p:sp>
        <p:nvSpPr>
          <p:cNvPr id="34833" name="灯片编号占位符 2"/>
          <p:cNvSpPr txBox="1">
            <a:spLocks noGrp="1"/>
          </p:cNvSpPr>
          <p:nvPr/>
        </p:nvSpPr>
        <p:spPr bwMode="auto">
          <a:xfrm>
            <a:off x="8223250" y="62484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omic Sans MS" pitchFamily="66" charset="0"/>
              </a:defRPr>
            </a:lvl1pPr>
            <a:lvl2pPr marL="742950" indent="-285750">
              <a:defRPr sz="1600">
                <a:solidFill>
                  <a:schemeClr val="tx1"/>
                </a:solidFill>
                <a:latin typeface="Comic Sans MS" pitchFamily="66" charset="0"/>
              </a:defRPr>
            </a:lvl2pPr>
            <a:lvl3pPr marL="1143000" indent="-228600">
              <a:defRPr sz="1600">
                <a:solidFill>
                  <a:schemeClr val="tx1"/>
                </a:solidFill>
                <a:latin typeface="Comic Sans MS" pitchFamily="66" charset="0"/>
              </a:defRPr>
            </a:lvl3pPr>
            <a:lvl4pPr marL="1600200" indent="-228600">
              <a:defRPr sz="1600">
                <a:solidFill>
                  <a:schemeClr val="tx1"/>
                </a:solidFill>
                <a:latin typeface="Comic Sans MS" pitchFamily="66" charset="0"/>
              </a:defRPr>
            </a:lvl4pPr>
            <a:lvl5pPr marL="2057400" indent="-228600">
              <a:defRPr sz="1600">
                <a:solidFill>
                  <a:schemeClr val="tx1"/>
                </a:solidFill>
                <a:latin typeface="Comic Sans MS" pitchFamily="66" charset="0"/>
              </a:defRPr>
            </a:lvl5pPr>
            <a:lvl6pPr marL="2514600" indent="-228600" algn="ctr" eaLnBrk="0" fontAlgn="base" hangingPunct="0">
              <a:spcBef>
                <a:spcPct val="0"/>
              </a:spcBef>
              <a:spcAft>
                <a:spcPct val="0"/>
              </a:spcAft>
              <a:defRPr sz="1600">
                <a:solidFill>
                  <a:schemeClr val="tx1"/>
                </a:solidFill>
                <a:latin typeface="Comic Sans MS" pitchFamily="66" charset="0"/>
              </a:defRPr>
            </a:lvl6pPr>
            <a:lvl7pPr marL="2971800" indent="-228600" algn="ctr" eaLnBrk="0" fontAlgn="base" hangingPunct="0">
              <a:spcBef>
                <a:spcPct val="0"/>
              </a:spcBef>
              <a:spcAft>
                <a:spcPct val="0"/>
              </a:spcAft>
              <a:defRPr sz="1600">
                <a:solidFill>
                  <a:schemeClr val="tx1"/>
                </a:solidFill>
                <a:latin typeface="Comic Sans MS" pitchFamily="66" charset="0"/>
              </a:defRPr>
            </a:lvl7pPr>
            <a:lvl8pPr marL="3429000" indent="-228600" algn="ctr" eaLnBrk="0" fontAlgn="base" hangingPunct="0">
              <a:spcBef>
                <a:spcPct val="0"/>
              </a:spcBef>
              <a:spcAft>
                <a:spcPct val="0"/>
              </a:spcAft>
              <a:defRPr sz="1600">
                <a:solidFill>
                  <a:schemeClr val="tx1"/>
                </a:solidFill>
                <a:latin typeface="Comic Sans MS" pitchFamily="66" charset="0"/>
              </a:defRPr>
            </a:lvl8pPr>
            <a:lvl9pPr marL="3886200" indent="-228600" algn="ctr" eaLnBrk="0" fontAlgn="base" hangingPunct="0">
              <a:spcBef>
                <a:spcPct val="0"/>
              </a:spcBef>
              <a:spcAft>
                <a:spcPct val="0"/>
              </a:spcAft>
              <a:defRPr sz="1600">
                <a:solidFill>
                  <a:schemeClr val="tx1"/>
                </a:solidFill>
                <a:latin typeface="Comic Sans MS" pitchFamily="66" charset="0"/>
              </a:defRPr>
            </a:lvl9pPr>
          </a:lstStyle>
          <a:p>
            <a:pPr algn="r"/>
            <a:fld id="{E9E17C89-2FE5-407E-85D2-08CEE6B07828}" type="slidenum">
              <a:rPr lang="zh-CN" altLang="en-US" sz="1400">
                <a:latin typeface="Times New Roman" pitchFamily="18" charset="0"/>
                <a:ea typeface="SimSun" pitchFamily="2" charset="-122"/>
              </a:rPr>
            </a:fld>
            <a:endParaRPr lang="en-US" altLang="zh-CN" sz="1400">
              <a:latin typeface="Times New Roman" pitchFamily="18" charset="0"/>
              <a:ea typeface="SimSun" pitchFamily="2" charset="-122"/>
            </a:endParaRPr>
          </a:p>
        </p:txBody>
      </p:sp>
      <p:graphicFrame>
        <p:nvGraphicFramePr>
          <p:cNvPr id="2" name="Object 1"/>
          <p:cNvGraphicFramePr>
            <a:graphicFrameLocks noChangeAspect="1"/>
          </p:cNvGraphicFramePr>
          <p:nvPr/>
        </p:nvGraphicFramePr>
        <p:xfrm>
          <a:off x="2390775" y="2305050"/>
          <a:ext cx="838200" cy="685800"/>
        </p:xfrm>
        <a:graphic>
          <a:graphicData uri="http://schemas.openxmlformats.org/presentationml/2006/ole">
            <mc:AlternateContent xmlns:mc="http://schemas.openxmlformats.org/markup-compatibility/2006">
              <mc:Choice xmlns:v="urn:schemas-microsoft-com:vml" Requires="v">
                <p:oleObj spid="_x0000_s219287" name="Bitmap Image" r:id="rId8" imgW="2228850" imgH="2085975" progId="PBrush">
                  <p:embed/>
                </p:oleObj>
              </mc:Choice>
              <mc:Fallback>
                <p:oleObj name="Bitmap Image" r:id="rId8" imgW="2228850" imgH="2085975" progId="PBrush">
                  <p:embed/>
                  <p:pic>
                    <p:nvPicPr>
                      <p:cNvPr id="0" name="Object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90775" y="2305050"/>
                        <a:ext cx="8382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 name="Line 27"/>
          <p:cNvSpPr>
            <a:spLocks noChangeShapeType="1"/>
          </p:cNvSpPr>
          <p:nvPr/>
        </p:nvSpPr>
        <p:spPr bwMode="auto">
          <a:xfrm flipH="1" flipV="1">
            <a:off x="3048000" y="2971798"/>
            <a:ext cx="285750" cy="288926"/>
          </a:xfrm>
          <a:prstGeom prst="line">
            <a:avLst/>
          </a:prstGeom>
          <a:noFill/>
          <a:ln w="50800">
            <a:solidFill>
              <a:schemeClr val="hlink"/>
            </a:solidFill>
            <a:prstDash val="sysDot"/>
            <a:round/>
            <a:headEnd type="triangle" w="med" len="med"/>
            <a:tailEnd type="triangle" w="med" len="med"/>
          </a:ln>
          <a:extLst>
            <a:ext uri="{909E8E84-426E-40DD-AFC4-6F175D3DCCD1}">
              <a14:hiddenFill xmlns:a14="http://schemas.microsoft.com/office/drawing/2010/main">
                <a:noFill/>
              </a14:hiddenFill>
            </a:ext>
          </a:extLst>
        </p:spPr>
        <p:txBody>
          <a:bodyPr wrap="none" lIns="90488" tIns="44450" rIns="90488" bIns="44450" anchor="ctr"/>
          <a:lstStyle/>
          <a:p>
            <a:endParaRPr lang="en-CA"/>
          </a:p>
        </p:txBody>
      </p:sp>
      <p:sp>
        <p:nvSpPr>
          <p:cNvPr id="35" name="Title 1"/>
          <p:cNvSpPr txBox="1"/>
          <p:nvPr/>
        </p:nvSpPr>
        <p:spPr>
          <a:xfrm>
            <a:off x="168320" y="111456"/>
            <a:ext cx="8534400" cy="666466"/>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4000" b="0" i="0" strike="noStrike" kern="0" cap="none" spc="0" normalizeH="0" baseline="0" noProof="0" dirty="0">
                <a:ln>
                  <a:noFill/>
                </a:ln>
                <a:solidFill>
                  <a:schemeClr val="accent2"/>
                </a:solidFill>
                <a:effectLst/>
                <a:uLnTx/>
                <a:uFillTx/>
                <a:latin typeface="+mj-lt"/>
                <a:ea typeface="+mj-ea"/>
                <a:cs typeface="+mj-cs"/>
              </a:rPr>
              <a:t>Dose of </a:t>
            </a:r>
            <a:r>
              <a:rPr kumimoji="0" lang="en-US" sz="40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Brush Script MT" pitchFamily="66" charset="0"/>
                <a:ea typeface="+mj-ea"/>
                <a:cs typeface="+mj-cs"/>
              </a:rPr>
              <a:t>Reality: (cont’d)</a:t>
            </a:r>
            <a:endParaRPr kumimoji="0" lang="en-CA" sz="2800" b="0" i="0" strike="noStrike" kern="0" cap="none" spc="0" normalizeH="0" baseline="0" noProof="0" dirty="0">
              <a:ln>
                <a:noFill/>
              </a:ln>
              <a:solidFill>
                <a:schemeClr val="accent2"/>
              </a:solidFill>
              <a:effectLst/>
              <a:uLnTx/>
              <a:uFillTx/>
              <a:ea typeface="+mj-ea"/>
              <a:cs typeface="+mj-cs"/>
            </a:endParaRPr>
          </a:p>
        </p:txBody>
      </p:sp>
      <p:sp>
        <p:nvSpPr>
          <p:cNvPr id="36" name="Text Box 17"/>
          <p:cNvSpPr txBox="1">
            <a:spLocks noChangeArrowheads="1"/>
          </p:cNvSpPr>
          <p:nvPr/>
        </p:nvSpPr>
        <p:spPr bwMode="auto">
          <a:xfrm>
            <a:off x="152400" y="1062335"/>
            <a:ext cx="2523511" cy="461665"/>
          </a:xfrm>
          <a:prstGeom prst="rect">
            <a:avLst/>
          </a:prstGeom>
          <a:noFill/>
          <a:ln w="9525" algn="ctr">
            <a:noFill/>
            <a:miter lim="800000"/>
          </a:ln>
          <a:effectLst/>
        </p:spPr>
        <p:txBody>
          <a:bodyPr wrap="none">
            <a:spAutoFit/>
          </a:bodyPr>
          <a:lstStyle/>
          <a:p>
            <a:pPr marL="342900" indent="-342900"/>
            <a:r>
              <a:rPr lang="en-CA" b="1" dirty="0">
                <a:effectLst>
                  <a:outerShdw blurRad="38100" dist="38100" dir="2700000" algn="tl">
                    <a:srgbClr val="C0C0C0"/>
                  </a:outerShdw>
                </a:effectLst>
                <a:latin typeface="Times New Roman" pitchFamily="18" charset="0"/>
                <a:cs typeface="Times New Roman" pitchFamily="18" charset="0"/>
              </a:rPr>
              <a:t>Wireless Network</a:t>
            </a:r>
            <a:endParaRPr lang="en-US" b="1" dirty="0">
              <a:effectLst>
                <a:outerShdw blurRad="38100" dist="38100" dir="2700000" algn="tl">
                  <a:srgbClr val="C0C0C0"/>
                </a:outerShdw>
              </a:effectLst>
              <a:latin typeface="Times New Roman" pitchFamily="18" charset="0"/>
              <a:cs typeface="Times New Roman" pitchFamily="18" charset="0"/>
            </a:endParaRPr>
          </a:p>
        </p:txBody>
      </p:sp>
      <p:pic>
        <p:nvPicPr>
          <p:cNvPr id="216081" name="Picture 17" descr="http://2.bp.blogspot.com/_MMJcoBRgsn4/TTWzzH167OI/AAAAAAAAAVU/2VYRfRHlyk4/s1600/WiresharkDissector.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10300" y="2198509"/>
            <a:ext cx="1219200" cy="1546578"/>
          </a:xfrm>
          <a:prstGeom prst="rect">
            <a:avLst/>
          </a:prstGeom>
          <a:noFill/>
          <a:extLst>
            <a:ext uri="{909E8E84-426E-40DD-AFC4-6F175D3DCCD1}">
              <a14:hiddenFill xmlns:a14="http://schemas.microsoft.com/office/drawing/2010/main">
                <a:solidFill>
                  <a:srgbClr val="FFFFFF"/>
                </a:solidFill>
              </a14:hiddenFill>
            </a:ext>
          </a:extLst>
        </p:spPr>
      </p:pic>
      <p:pic>
        <p:nvPicPr>
          <p:cNvPr id="216095" name="Picture 31" descr="The Aircrack-ng Suit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35003" y="5486399"/>
            <a:ext cx="1467717" cy="71437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29600" y="71438"/>
            <a:ext cx="828675"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8" descr="user"/>
          <p:cNvPicPr>
            <a:picLocks noChangeAspect="1" noChangeArrowheads="1"/>
          </p:cNvPicPr>
          <p:nvPr/>
        </p:nvPicPr>
        <p:blipFill>
          <a:blip r:embed="rId12"/>
          <a:srcRect/>
          <a:stretch>
            <a:fillRect/>
          </a:stretch>
        </p:blipFill>
        <p:spPr bwMode="auto">
          <a:xfrm>
            <a:off x="4572000" y="4343400"/>
            <a:ext cx="533400" cy="508000"/>
          </a:xfrm>
          <a:prstGeom prst="rect">
            <a:avLst/>
          </a:prstGeom>
          <a:noFill/>
          <a:ln w="9525">
            <a:noFill/>
            <a:miter lim="800000"/>
            <a:headEnd/>
            <a:tailEnd/>
          </a:ln>
        </p:spPr>
      </p:pic>
      <p:sp>
        <p:nvSpPr>
          <p:cNvPr id="37" name="Text Box 17"/>
          <p:cNvSpPr txBox="1">
            <a:spLocks noChangeArrowheads="1"/>
          </p:cNvSpPr>
          <p:nvPr/>
        </p:nvSpPr>
        <p:spPr bwMode="auto">
          <a:xfrm>
            <a:off x="3733800" y="4800600"/>
            <a:ext cx="2757486" cy="461665"/>
          </a:xfrm>
          <a:prstGeom prst="rect">
            <a:avLst/>
          </a:prstGeom>
          <a:noFill/>
          <a:ln w="9525" algn="ctr">
            <a:noFill/>
            <a:miter lim="800000"/>
          </a:ln>
          <a:effectLst/>
        </p:spPr>
        <p:txBody>
          <a:bodyPr wrap="none">
            <a:spAutoFit/>
          </a:bodyPr>
          <a:lstStyle/>
          <a:p>
            <a:pPr marL="342900" indent="-342900"/>
            <a:r>
              <a:rPr lang="en-CA" b="1" dirty="0">
                <a:effectLst>
                  <a:outerShdw blurRad="38100" dist="38100" dir="2700000" algn="tl">
                    <a:srgbClr val="C0C0C0"/>
                  </a:outerShdw>
                </a:effectLst>
              </a:rPr>
              <a:t>Network Sniffing</a:t>
            </a:r>
            <a:endParaRPr lang="en-US" b="1" dirty="0">
              <a:effectLst>
                <a:outerShdw blurRad="38100" dist="38100" dir="2700000" algn="tl">
                  <a:srgbClr val="C0C0C0"/>
                </a:outerShdw>
              </a:effectLs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6" name="灯片编号占位符 2"/>
          <p:cNvSpPr txBox="1">
            <a:spLocks noGrp="1"/>
          </p:cNvSpPr>
          <p:nvPr/>
        </p:nvSpPr>
        <p:spPr bwMode="auto">
          <a:xfrm>
            <a:off x="8223250" y="6248400"/>
            <a:ext cx="768350" cy="457200"/>
          </a:xfrm>
          <a:prstGeom prst="rect">
            <a:avLst/>
          </a:prstGeom>
          <a:noFill/>
          <a:ln w="9525">
            <a:noFill/>
            <a:miter lim="800000"/>
          </a:ln>
        </p:spPr>
        <p:txBody>
          <a:bodyPr/>
          <a:lstStyle/>
          <a:p>
            <a:pPr algn="r">
              <a:spcBef>
                <a:spcPct val="0"/>
              </a:spcBef>
              <a:buClrTx/>
              <a:buSzTx/>
              <a:buFontTx/>
              <a:buNone/>
            </a:pPr>
            <a:fld id="{C64AF2D3-9CA9-43CA-814B-339302F849A9}" type="slidenum">
              <a:rPr lang="zh-CN" altLang="en-US" sz="1400">
                <a:latin typeface="Times New Roman" pitchFamily="18" charset="0"/>
                <a:ea typeface="SimSun" pitchFamily="2" charset="-122"/>
              </a:rPr>
            </a:fld>
            <a:endParaRPr lang="en-US" altLang="zh-CN" sz="1400">
              <a:latin typeface="Times New Roman" pitchFamily="18" charset="0"/>
              <a:ea typeface="SimSun" pitchFamily="2" charset="-122"/>
            </a:endParaRPr>
          </a:p>
        </p:txBody>
      </p:sp>
      <p:pic>
        <p:nvPicPr>
          <p:cNvPr id="181257" name="Picture 4" descr="snmp2602g"/>
          <p:cNvPicPr>
            <a:picLocks noChangeAspect="1" noChangeArrowheads="1"/>
          </p:cNvPicPr>
          <p:nvPr/>
        </p:nvPicPr>
        <p:blipFill>
          <a:blip r:embed="rId1"/>
          <a:srcRect/>
          <a:stretch>
            <a:fillRect/>
          </a:stretch>
        </p:blipFill>
        <p:spPr bwMode="auto">
          <a:xfrm>
            <a:off x="2362200" y="2362200"/>
            <a:ext cx="3657600" cy="1219200"/>
          </a:xfrm>
          <a:prstGeom prst="rect">
            <a:avLst/>
          </a:prstGeom>
          <a:noFill/>
          <a:ln w="9525">
            <a:noFill/>
            <a:miter lim="800000"/>
            <a:headEnd/>
            <a:tailEnd/>
          </a:ln>
        </p:spPr>
      </p:pic>
      <p:sp>
        <p:nvSpPr>
          <p:cNvPr id="181258" name="Line 10"/>
          <p:cNvSpPr>
            <a:spLocks noChangeShapeType="1"/>
          </p:cNvSpPr>
          <p:nvPr/>
        </p:nvSpPr>
        <p:spPr bwMode="auto">
          <a:xfrm flipH="1">
            <a:off x="3086100" y="3035300"/>
            <a:ext cx="0" cy="1447800"/>
          </a:xfrm>
          <a:prstGeom prst="line">
            <a:avLst/>
          </a:prstGeom>
          <a:noFill/>
          <a:ln w="41275">
            <a:solidFill>
              <a:schemeClr val="tx1"/>
            </a:solidFill>
            <a:round/>
            <a:tailEnd type="triangle" w="med" len="med"/>
          </a:ln>
          <a:effectLst/>
        </p:spPr>
        <p:txBody>
          <a:bodyPr/>
          <a:lstStyle/>
          <a:p>
            <a:endParaRPr lang="en-US"/>
          </a:p>
        </p:txBody>
      </p:sp>
      <p:sp>
        <p:nvSpPr>
          <p:cNvPr id="181259" name="Line 11"/>
          <p:cNvSpPr>
            <a:spLocks noChangeShapeType="1"/>
          </p:cNvSpPr>
          <p:nvPr/>
        </p:nvSpPr>
        <p:spPr bwMode="auto">
          <a:xfrm flipH="1">
            <a:off x="3835400" y="3111500"/>
            <a:ext cx="0" cy="1447800"/>
          </a:xfrm>
          <a:prstGeom prst="line">
            <a:avLst/>
          </a:prstGeom>
          <a:noFill/>
          <a:ln w="41275">
            <a:solidFill>
              <a:schemeClr val="tx1"/>
            </a:solidFill>
            <a:round/>
            <a:headEnd type="triangle" w="med" len="med"/>
          </a:ln>
          <a:effectLst/>
        </p:spPr>
        <p:txBody>
          <a:bodyPr/>
          <a:lstStyle/>
          <a:p>
            <a:endParaRPr lang="en-US"/>
          </a:p>
        </p:txBody>
      </p:sp>
      <p:sp>
        <p:nvSpPr>
          <p:cNvPr id="181260" name="Line 12"/>
          <p:cNvSpPr>
            <a:spLocks noChangeShapeType="1"/>
          </p:cNvSpPr>
          <p:nvPr/>
        </p:nvSpPr>
        <p:spPr bwMode="auto">
          <a:xfrm flipH="1">
            <a:off x="4343400" y="3162300"/>
            <a:ext cx="0" cy="1447800"/>
          </a:xfrm>
          <a:prstGeom prst="line">
            <a:avLst/>
          </a:prstGeom>
          <a:noFill/>
          <a:ln w="41275">
            <a:solidFill>
              <a:schemeClr val="tx1"/>
            </a:solidFill>
            <a:round/>
            <a:tailEnd type="triangle" w="med" len="med"/>
          </a:ln>
          <a:effectLst/>
        </p:spPr>
        <p:txBody>
          <a:bodyPr/>
          <a:lstStyle/>
          <a:p>
            <a:endParaRPr lang="en-US"/>
          </a:p>
        </p:txBody>
      </p:sp>
      <p:pic>
        <p:nvPicPr>
          <p:cNvPr id="181261" name="Picture 8" descr="user"/>
          <p:cNvPicPr>
            <a:picLocks noChangeAspect="1" noChangeArrowheads="1"/>
          </p:cNvPicPr>
          <p:nvPr/>
        </p:nvPicPr>
        <p:blipFill>
          <a:blip r:embed="rId2"/>
          <a:srcRect/>
          <a:stretch>
            <a:fillRect/>
          </a:stretch>
        </p:blipFill>
        <p:spPr bwMode="auto">
          <a:xfrm>
            <a:off x="2819400" y="4610100"/>
            <a:ext cx="533400" cy="508000"/>
          </a:xfrm>
          <a:prstGeom prst="rect">
            <a:avLst/>
          </a:prstGeom>
          <a:noFill/>
          <a:ln w="9525">
            <a:noFill/>
            <a:miter lim="800000"/>
            <a:headEnd/>
            <a:tailEnd/>
          </a:ln>
        </p:spPr>
      </p:pic>
      <p:pic>
        <p:nvPicPr>
          <p:cNvPr id="181262" name="Picture 8" descr="user"/>
          <p:cNvPicPr>
            <a:picLocks noChangeAspect="1" noChangeArrowheads="1"/>
          </p:cNvPicPr>
          <p:nvPr/>
        </p:nvPicPr>
        <p:blipFill>
          <a:blip r:embed="rId2"/>
          <a:srcRect/>
          <a:stretch>
            <a:fillRect/>
          </a:stretch>
        </p:blipFill>
        <p:spPr bwMode="auto">
          <a:xfrm>
            <a:off x="3568700" y="4610100"/>
            <a:ext cx="533400" cy="508000"/>
          </a:xfrm>
          <a:prstGeom prst="rect">
            <a:avLst/>
          </a:prstGeom>
          <a:noFill/>
          <a:ln w="9525">
            <a:noFill/>
            <a:miter lim="800000"/>
            <a:headEnd/>
            <a:tailEnd/>
          </a:ln>
        </p:spPr>
      </p:pic>
      <p:pic>
        <p:nvPicPr>
          <p:cNvPr id="181264" name="Picture 16" descr="39862vb">
            <a:hlinkClick r:id="rId3"/>
          </p:cNvPr>
          <p:cNvPicPr>
            <a:picLocks noChangeAspect="1" noChangeArrowheads="1"/>
          </p:cNvPicPr>
          <p:nvPr/>
        </p:nvPicPr>
        <p:blipFill>
          <a:blip r:embed="rId4"/>
          <a:srcRect/>
          <a:stretch>
            <a:fillRect/>
          </a:stretch>
        </p:blipFill>
        <p:spPr bwMode="auto">
          <a:xfrm>
            <a:off x="4924425" y="4876800"/>
            <a:ext cx="1095375" cy="1095375"/>
          </a:xfrm>
          <a:prstGeom prst="rect">
            <a:avLst/>
          </a:prstGeom>
          <a:noFill/>
        </p:spPr>
      </p:pic>
      <p:sp>
        <p:nvSpPr>
          <p:cNvPr id="181265" name="Text Box 17"/>
          <p:cNvSpPr txBox="1">
            <a:spLocks noChangeArrowheads="1"/>
          </p:cNvSpPr>
          <p:nvPr/>
        </p:nvSpPr>
        <p:spPr bwMode="auto">
          <a:xfrm>
            <a:off x="6019800" y="5181600"/>
            <a:ext cx="2757486" cy="461665"/>
          </a:xfrm>
          <a:prstGeom prst="rect">
            <a:avLst/>
          </a:prstGeom>
          <a:noFill/>
          <a:ln w="9525" algn="ctr">
            <a:noFill/>
            <a:miter lim="800000"/>
          </a:ln>
          <a:effectLst/>
        </p:spPr>
        <p:txBody>
          <a:bodyPr wrap="none">
            <a:spAutoFit/>
          </a:bodyPr>
          <a:lstStyle/>
          <a:p>
            <a:pPr marL="342900" indent="-342900"/>
            <a:r>
              <a:rPr lang="en-CA" b="1" dirty="0">
                <a:effectLst>
                  <a:outerShdw blurRad="38100" dist="38100" dir="2700000" algn="tl">
                    <a:srgbClr val="C0C0C0"/>
                  </a:outerShdw>
                </a:effectLst>
              </a:rPr>
              <a:t>Network Sniffing</a:t>
            </a:r>
            <a:endParaRPr lang="en-US" b="1" dirty="0">
              <a:effectLst>
                <a:outerShdw blurRad="38100" dist="38100" dir="2700000" algn="tl">
                  <a:srgbClr val="C0C0C0"/>
                </a:outerShdw>
              </a:effectLst>
            </a:endParaRPr>
          </a:p>
        </p:txBody>
      </p:sp>
      <p:sp>
        <p:nvSpPr>
          <p:cNvPr id="181266" name="Line 18"/>
          <p:cNvSpPr>
            <a:spLocks noChangeShapeType="1"/>
          </p:cNvSpPr>
          <p:nvPr/>
        </p:nvSpPr>
        <p:spPr bwMode="auto">
          <a:xfrm flipH="1">
            <a:off x="5448300" y="4610100"/>
            <a:ext cx="0" cy="635000"/>
          </a:xfrm>
          <a:prstGeom prst="line">
            <a:avLst/>
          </a:prstGeom>
          <a:noFill/>
          <a:ln w="41275">
            <a:solidFill>
              <a:schemeClr val="tx1"/>
            </a:solidFill>
            <a:round/>
            <a:tailEnd type="triangle" w="med" len="med"/>
          </a:ln>
          <a:effectLst/>
        </p:spPr>
        <p:txBody>
          <a:bodyPr/>
          <a:lstStyle/>
          <a:p>
            <a:endParaRPr lang="en-US"/>
          </a:p>
        </p:txBody>
      </p:sp>
      <p:sp>
        <p:nvSpPr>
          <p:cNvPr id="181267" name="Line 19"/>
          <p:cNvSpPr>
            <a:spLocks noChangeShapeType="1"/>
          </p:cNvSpPr>
          <p:nvPr/>
        </p:nvSpPr>
        <p:spPr bwMode="auto">
          <a:xfrm>
            <a:off x="4343400" y="4610100"/>
            <a:ext cx="1143000" cy="0"/>
          </a:xfrm>
          <a:prstGeom prst="line">
            <a:avLst/>
          </a:prstGeom>
          <a:noFill/>
          <a:ln w="41275">
            <a:solidFill>
              <a:schemeClr val="tx1"/>
            </a:solidFill>
            <a:round/>
            <a:tailEnd type="triangle" w="med" len="med"/>
          </a:ln>
          <a:effectLst/>
        </p:spPr>
        <p:txBody>
          <a:bodyPr/>
          <a:lstStyle/>
          <a:p>
            <a:endParaRPr lang="en-US"/>
          </a:p>
        </p:txBody>
      </p:sp>
      <p:grpSp>
        <p:nvGrpSpPr>
          <p:cNvPr id="2" name="Group 22"/>
          <p:cNvGrpSpPr/>
          <p:nvPr/>
        </p:nvGrpSpPr>
        <p:grpSpPr bwMode="auto">
          <a:xfrm>
            <a:off x="1895475" y="2095500"/>
            <a:ext cx="1939925" cy="457200"/>
            <a:chOff x="1194" y="1320"/>
            <a:chExt cx="1222" cy="288"/>
          </a:xfrm>
        </p:grpSpPr>
        <p:sp>
          <p:nvSpPr>
            <p:cNvPr id="181268" name="Line 20"/>
            <p:cNvSpPr>
              <a:spLocks noChangeShapeType="1"/>
            </p:cNvSpPr>
            <p:nvPr/>
          </p:nvSpPr>
          <p:spPr bwMode="auto">
            <a:xfrm flipH="1">
              <a:off x="1944" y="1488"/>
              <a:ext cx="472" cy="0"/>
            </a:xfrm>
            <a:prstGeom prst="line">
              <a:avLst/>
            </a:prstGeom>
            <a:noFill/>
            <a:ln w="41275">
              <a:solidFill>
                <a:srgbClr val="FF0000"/>
              </a:solidFill>
              <a:round/>
              <a:tailEnd type="triangle" w="med" len="med"/>
            </a:ln>
            <a:effectLst/>
          </p:spPr>
          <p:txBody>
            <a:bodyPr/>
            <a:lstStyle/>
            <a:p>
              <a:endParaRPr lang="en-US"/>
            </a:p>
          </p:txBody>
        </p:sp>
        <p:sp>
          <p:nvSpPr>
            <p:cNvPr id="181269" name="Text Box 21"/>
            <p:cNvSpPr txBox="1">
              <a:spLocks noChangeArrowheads="1"/>
            </p:cNvSpPr>
            <p:nvPr/>
          </p:nvSpPr>
          <p:spPr bwMode="auto">
            <a:xfrm>
              <a:off x="1194" y="1320"/>
              <a:ext cx="694" cy="288"/>
            </a:xfrm>
            <a:prstGeom prst="rect">
              <a:avLst/>
            </a:prstGeom>
            <a:noFill/>
            <a:ln w="9525" algn="ctr">
              <a:noFill/>
              <a:miter lim="800000"/>
            </a:ln>
            <a:effectLst/>
          </p:spPr>
          <p:txBody>
            <a:bodyPr wrap="none">
              <a:spAutoFit/>
            </a:bodyPr>
            <a:lstStyle/>
            <a:p>
              <a:pPr marL="342900" indent="-342900"/>
              <a:r>
                <a:rPr lang="en-CA" b="1">
                  <a:effectLst>
                    <a:outerShdw blurRad="38100" dist="38100" dir="2700000" algn="tl">
                      <a:srgbClr val="C0C0C0"/>
                    </a:outerShdw>
                  </a:effectLst>
                </a:rPr>
                <a:t>switch</a:t>
              </a:r>
              <a:endParaRPr lang="en-US" b="1">
                <a:effectLst>
                  <a:outerShdw blurRad="38100" dist="38100" dir="2700000" algn="tl">
                    <a:srgbClr val="C0C0C0"/>
                  </a:outerShdw>
                </a:effectLst>
              </a:endParaRPr>
            </a:p>
          </p:txBody>
        </p:sp>
      </p:grpSp>
      <p:grpSp>
        <p:nvGrpSpPr>
          <p:cNvPr id="3" name="Group 27"/>
          <p:cNvGrpSpPr/>
          <p:nvPr/>
        </p:nvGrpSpPr>
        <p:grpSpPr bwMode="auto">
          <a:xfrm>
            <a:off x="2057400" y="1600200"/>
            <a:ext cx="2438400" cy="457200"/>
            <a:chOff x="1296" y="1008"/>
            <a:chExt cx="1536" cy="288"/>
          </a:xfrm>
        </p:grpSpPr>
        <p:sp>
          <p:nvSpPr>
            <p:cNvPr id="181272" name="Line 24"/>
            <p:cNvSpPr>
              <a:spLocks noChangeShapeType="1"/>
            </p:cNvSpPr>
            <p:nvPr/>
          </p:nvSpPr>
          <p:spPr bwMode="auto">
            <a:xfrm flipH="1">
              <a:off x="1902" y="1176"/>
              <a:ext cx="472" cy="0"/>
            </a:xfrm>
            <a:prstGeom prst="line">
              <a:avLst/>
            </a:prstGeom>
            <a:noFill/>
            <a:ln w="41275">
              <a:solidFill>
                <a:srgbClr val="FF0000"/>
              </a:solidFill>
              <a:round/>
              <a:tailEnd type="triangle" w="med" len="med"/>
            </a:ln>
            <a:effectLst/>
          </p:spPr>
          <p:txBody>
            <a:bodyPr/>
            <a:lstStyle/>
            <a:p>
              <a:endParaRPr lang="en-US"/>
            </a:p>
          </p:txBody>
        </p:sp>
        <p:sp>
          <p:nvSpPr>
            <p:cNvPr id="181273" name="Text Box 25"/>
            <p:cNvSpPr txBox="1">
              <a:spLocks noChangeArrowheads="1"/>
            </p:cNvSpPr>
            <p:nvPr/>
          </p:nvSpPr>
          <p:spPr bwMode="auto">
            <a:xfrm>
              <a:off x="1296" y="1008"/>
              <a:ext cx="441" cy="288"/>
            </a:xfrm>
            <a:prstGeom prst="rect">
              <a:avLst/>
            </a:prstGeom>
            <a:noFill/>
            <a:ln w="9525" algn="ctr">
              <a:noFill/>
              <a:miter lim="800000"/>
            </a:ln>
            <a:effectLst/>
          </p:spPr>
          <p:txBody>
            <a:bodyPr wrap="none">
              <a:spAutoFit/>
            </a:bodyPr>
            <a:lstStyle/>
            <a:p>
              <a:pPr marL="342900" indent="-342900" algn="ctr"/>
              <a:r>
                <a:rPr lang="en-CA" b="1">
                  <a:effectLst>
                    <a:outerShdw blurRad="38100" dist="38100" dir="2700000" algn="tl">
                      <a:srgbClr val="C0C0C0"/>
                    </a:outerShdw>
                  </a:effectLst>
                </a:rPr>
                <a:t>hub</a:t>
              </a:r>
              <a:endParaRPr lang="en-US" b="1">
                <a:effectLst>
                  <a:outerShdw blurRad="38100" dist="38100" dir="2700000" algn="tl">
                    <a:srgbClr val="C0C0C0"/>
                  </a:outerShdw>
                </a:effectLst>
              </a:endParaRPr>
            </a:p>
          </p:txBody>
        </p:sp>
        <p:sp>
          <p:nvSpPr>
            <p:cNvPr id="181274" name="Line 26"/>
            <p:cNvSpPr>
              <a:spLocks noChangeShapeType="1"/>
            </p:cNvSpPr>
            <p:nvPr/>
          </p:nvSpPr>
          <p:spPr bwMode="auto">
            <a:xfrm flipH="1">
              <a:off x="2360" y="1176"/>
              <a:ext cx="472" cy="0"/>
            </a:xfrm>
            <a:prstGeom prst="line">
              <a:avLst/>
            </a:prstGeom>
            <a:noFill/>
            <a:ln w="41275">
              <a:solidFill>
                <a:srgbClr val="FF0000"/>
              </a:solidFill>
              <a:round/>
              <a:headEnd type="triangle" w="med" len="med"/>
            </a:ln>
            <a:effectLst/>
          </p:spPr>
          <p:txBody>
            <a:bodyPr/>
            <a:lstStyle/>
            <a:p>
              <a:endParaRPr lang="en-US"/>
            </a:p>
          </p:txBody>
        </p:sp>
      </p:grpSp>
      <p:pic>
        <p:nvPicPr>
          <p:cNvPr id="181277" name="Picture 29" descr="problem">
            <a:hlinkClick r:id="rId5"/>
          </p:cNvPr>
          <p:cNvPicPr>
            <a:picLocks noChangeAspect="1" noChangeArrowheads="1"/>
          </p:cNvPicPr>
          <p:nvPr/>
        </p:nvPicPr>
        <p:blipFill>
          <a:blip r:embed="rId6"/>
          <a:srcRect/>
          <a:stretch>
            <a:fillRect/>
          </a:stretch>
        </p:blipFill>
        <p:spPr bwMode="auto">
          <a:xfrm>
            <a:off x="1000125" y="2057400"/>
            <a:ext cx="828675" cy="495300"/>
          </a:xfrm>
          <a:prstGeom prst="rect">
            <a:avLst/>
          </a:prstGeom>
          <a:noFill/>
        </p:spPr>
      </p:pic>
      <p:sp>
        <p:nvSpPr>
          <p:cNvPr id="181279" name="Line 31"/>
          <p:cNvSpPr>
            <a:spLocks noChangeShapeType="1"/>
          </p:cNvSpPr>
          <p:nvPr/>
        </p:nvSpPr>
        <p:spPr bwMode="auto">
          <a:xfrm flipH="1">
            <a:off x="3657600" y="3429000"/>
            <a:ext cx="0" cy="1130300"/>
          </a:xfrm>
          <a:prstGeom prst="line">
            <a:avLst/>
          </a:prstGeom>
          <a:noFill/>
          <a:ln w="41275">
            <a:solidFill>
              <a:srgbClr val="FF0000"/>
            </a:solidFill>
            <a:prstDash val="dash"/>
            <a:round/>
            <a:headEnd type="triangle" w="med" len="med"/>
          </a:ln>
          <a:effectLst/>
        </p:spPr>
        <p:txBody>
          <a:bodyPr/>
          <a:lstStyle/>
          <a:p>
            <a:endParaRPr lang="en-US"/>
          </a:p>
        </p:txBody>
      </p:sp>
      <p:sp>
        <p:nvSpPr>
          <p:cNvPr id="181280" name="Line 32"/>
          <p:cNvSpPr>
            <a:spLocks noChangeShapeType="1"/>
          </p:cNvSpPr>
          <p:nvPr/>
        </p:nvSpPr>
        <p:spPr bwMode="auto">
          <a:xfrm flipH="1">
            <a:off x="3251200" y="3429000"/>
            <a:ext cx="0" cy="1130300"/>
          </a:xfrm>
          <a:prstGeom prst="line">
            <a:avLst/>
          </a:prstGeom>
          <a:noFill/>
          <a:ln w="41275">
            <a:solidFill>
              <a:srgbClr val="FF0000"/>
            </a:solidFill>
            <a:prstDash val="dash"/>
            <a:round/>
            <a:tailEnd type="triangle" w="med" len="med"/>
          </a:ln>
          <a:effectLst/>
        </p:spPr>
        <p:txBody>
          <a:bodyPr/>
          <a:lstStyle/>
          <a:p>
            <a:endParaRPr lang="en-US"/>
          </a:p>
        </p:txBody>
      </p:sp>
      <p:sp>
        <p:nvSpPr>
          <p:cNvPr id="181281" name="Line 33"/>
          <p:cNvSpPr>
            <a:spLocks noChangeShapeType="1"/>
          </p:cNvSpPr>
          <p:nvPr/>
        </p:nvSpPr>
        <p:spPr bwMode="auto">
          <a:xfrm flipH="1">
            <a:off x="3238500" y="3441700"/>
            <a:ext cx="419100" cy="0"/>
          </a:xfrm>
          <a:prstGeom prst="line">
            <a:avLst/>
          </a:prstGeom>
          <a:noFill/>
          <a:ln w="41275">
            <a:solidFill>
              <a:srgbClr val="FF0000"/>
            </a:solidFill>
            <a:prstDash val="dash"/>
            <a:round/>
            <a:tailEnd type="triangle" w="med" len="med"/>
          </a:ln>
          <a:effectLst/>
        </p:spPr>
        <p:txBody>
          <a:bodyPr/>
          <a:lstStyle/>
          <a:p>
            <a:endParaRPr lang="en-US"/>
          </a:p>
        </p:txBody>
      </p:sp>
      <p:sp>
        <p:nvSpPr>
          <p:cNvPr id="26" name="Title 1"/>
          <p:cNvSpPr txBox="1"/>
          <p:nvPr/>
        </p:nvSpPr>
        <p:spPr>
          <a:xfrm>
            <a:off x="168320" y="111456"/>
            <a:ext cx="8534400" cy="666466"/>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4000" b="0" i="0" strike="noStrike" kern="0" cap="none" spc="0" normalizeH="0" baseline="0" noProof="0" dirty="0">
                <a:ln>
                  <a:noFill/>
                </a:ln>
                <a:solidFill>
                  <a:schemeClr val="accent2"/>
                </a:solidFill>
                <a:effectLst/>
                <a:uLnTx/>
                <a:uFillTx/>
                <a:latin typeface="+mj-lt"/>
                <a:ea typeface="+mj-ea"/>
                <a:cs typeface="+mj-cs"/>
              </a:rPr>
              <a:t>Dose of </a:t>
            </a:r>
            <a:r>
              <a:rPr kumimoji="0" lang="en-US" sz="40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Brush Script MT" pitchFamily="66" charset="0"/>
                <a:ea typeface="+mj-ea"/>
                <a:cs typeface="+mj-cs"/>
              </a:rPr>
              <a:t>Reality: (cont’d)</a:t>
            </a:r>
            <a:endParaRPr kumimoji="0" lang="en-CA" sz="2800" b="0" i="0" strike="noStrike" kern="0" cap="none" spc="0" normalizeH="0" baseline="0" noProof="0" dirty="0">
              <a:ln>
                <a:noFill/>
              </a:ln>
              <a:solidFill>
                <a:schemeClr val="accent2"/>
              </a:solidFill>
              <a:effectLst/>
              <a:uLnTx/>
              <a:uFillTx/>
              <a:ea typeface="+mj-ea"/>
              <a:cs typeface="+mj-cs"/>
            </a:endParaRPr>
          </a:p>
        </p:txBody>
      </p:sp>
      <p:sp>
        <p:nvSpPr>
          <p:cNvPr id="25" name="Text Box 17"/>
          <p:cNvSpPr txBox="1">
            <a:spLocks noChangeArrowheads="1"/>
          </p:cNvSpPr>
          <p:nvPr/>
        </p:nvSpPr>
        <p:spPr bwMode="auto">
          <a:xfrm>
            <a:off x="6395576" y="914400"/>
            <a:ext cx="2233368" cy="461665"/>
          </a:xfrm>
          <a:prstGeom prst="rect">
            <a:avLst/>
          </a:prstGeom>
          <a:noFill/>
          <a:ln w="9525" algn="ctr">
            <a:noFill/>
            <a:miter lim="800000"/>
          </a:ln>
          <a:effectLst/>
        </p:spPr>
        <p:txBody>
          <a:bodyPr wrap="none">
            <a:spAutoFit/>
          </a:bodyPr>
          <a:lstStyle/>
          <a:p>
            <a:pPr marL="342900" indent="-342900"/>
            <a:r>
              <a:rPr lang="en-CA" b="1" dirty="0">
                <a:effectLst>
                  <a:outerShdw blurRad="38100" dist="38100" dir="2700000" algn="tl">
                    <a:srgbClr val="C0C0C0"/>
                  </a:outerShdw>
                </a:effectLst>
                <a:latin typeface="Times New Roman" pitchFamily="18" charset="0"/>
                <a:cs typeface="Times New Roman" pitchFamily="18" charset="0"/>
              </a:rPr>
              <a:t>Wired Network</a:t>
            </a:r>
            <a:endParaRPr lang="en-US" b="1" dirty="0">
              <a:effectLst>
                <a:outerShdw blurRad="38100" dist="38100" dir="2700000" algn="tl">
                  <a:srgbClr val="C0C0C0"/>
                </a:outerShdw>
              </a:effectLst>
              <a:latin typeface="Times New Roman" pitchFamily="18" charset="0"/>
              <a:cs typeface="Times New Roman"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762000" y="762000"/>
            <a:ext cx="7772400" cy="1143000"/>
          </a:xfrm>
        </p:spPr>
        <p:txBody>
          <a:bodyPr/>
          <a:lstStyle/>
          <a:p>
            <a:pPr algn="ctr"/>
            <a:r>
              <a:rPr lang="en-US" altLang="zh-CN" b="1" u="none" dirty="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Sniffing on a Hub</a:t>
            </a:r>
            <a:endParaRPr lang="en-US" altLang="zh-CN" b="1" u="none" dirty="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endParaRPr>
          </a:p>
        </p:txBody>
      </p:sp>
      <p:graphicFrame>
        <p:nvGraphicFramePr>
          <p:cNvPr id="1026" name="Object 2"/>
          <p:cNvGraphicFramePr>
            <a:graphicFrameLocks noChangeAspect="1"/>
          </p:cNvGraphicFramePr>
          <p:nvPr/>
        </p:nvGraphicFramePr>
        <p:xfrm>
          <a:off x="304800" y="2667000"/>
          <a:ext cx="8528050" cy="3887788"/>
        </p:xfrm>
        <a:graphic>
          <a:graphicData uri="http://schemas.openxmlformats.org/presentationml/2006/ole">
            <mc:AlternateContent xmlns:mc="http://schemas.openxmlformats.org/markup-compatibility/2006">
              <mc:Choice xmlns:v="urn:schemas-microsoft-com:vml" Requires="v">
                <p:oleObj spid="_x0000_s22945" name="Visio" r:id="rId1" imgW="6422390" imgH="2926080" progId="Visio.Drawing.11">
                  <p:embed/>
                </p:oleObj>
              </mc:Choice>
              <mc:Fallback>
                <p:oleObj name="Visio" r:id="rId1" imgW="6422390" imgH="2926080" progId="Visio.Drawing.11">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667000"/>
                        <a:ext cx="8528050" cy="3887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8" name="灯片编号占位符 3"/>
          <p:cNvSpPr>
            <a:spLocks noGrp="1"/>
          </p:cNvSpPr>
          <p:nvPr>
            <p:ph type="sldNum" sz="quarter" idx="12"/>
          </p:nvPr>
        </p:nvSpPr>
        <p:spPr>
          <a:noFill/>
        </p:spPr>
        <p:txBody>
          <a:bodyPr/>
          <a:lstStyle/>
          <a:p>
            <a:fld id="{D42496FF-E14F-4989-A68F-138C5B58D3DD}" type="slidenum">
              <a:rPr lang="zh-CN" altLang="en-US" smtClean="0"/>
            </a:fld>
            <a:endParaRPr lang="en-US" altLang="zh-CN"/>
          </a:p>
        </p:txBody>
      </p:sp>
      <p:pic>
        <p:nvPicPr>
          <p:cNvPr id="5" name="Picture 2" descr="http://randazza.files.wordpress.com/2009/02/easy-button.jpg"/>
          <p:cNvPicPr>
            <a:picLocks noChangeAspect="1" noChangeArrowheads="1"/>
          </p:cNvPicPr>
          <p:nvPr/>
        </p:nvPicPr>
        <p:blipFill>
          <a:blip r:embed="rId3"/>
          <a:srcRect/>
          <a:stretch>
            <a:fillRect/>
          </a:stretch>
        </p:blipFill>
        <p:spPr bwMode="auto">
          <a:xfrm>
            <a:off x="285750" y="285750"/>
            <a:ext cx="952500" cy="952500"/>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idx="4294967295"/>
          </p:nvPr>
        </p:nvSpPr>
        <p:spPr>
          <a:xfrm>
            <a:off x="533400" y="228600"/>
            <a:ext cx="7772400" cy="948377"/>
          </a:xfrm>
        </p:spPr>
        <p:txBody>
          <a:bodyPr/>
          <a:lstStyle/>
          <a:p>
            <a:pPr algn="ctr"/>
            <a:r>
              <a:rPr lang="en-US" altLang="zh-CN" b="1" u="none" dirty="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Switch Sniffing</a:t>
            </a:r>
            <a:endParaRPr lang="en-US"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14696" name="灯片编号占位符 2"/>
          <p:cNvSpPr txBox="1">
            <a:spLocks noGrp="1"/>
          </p:cNvSpPr>
          <p:nvPr/>
        </p:nvSpPr>
        <p:spPr bwMode="auto">
          <a:xfrm>
            <a:off x="8223250" y="6248400"/>
            <a:ext cx="768350" cy="457200"/>
          </a:xfrm>
          <a:prstGeom prst="rect">
            <a:avLst/>
          </a:prstGeom>
          <a:noFill/>
          <a:ln w="9525">
            <a:noFill/>
            <a:miter lim="800000"/>
          </a:ln>
        </p:spPr>
        <p:txBody>
          <a:bodyPr/>
          <a:lstStyle/>
          <a:p>
            <a:pPr algn="r">
              <a:spcBef>
                <a:spcPct val="0"/>
              </a:spcBef>
              <a:buClrTx/>
              <a:buSzTx/>
              <a:buFontTx/>
              <a:buNone/>
            </a:pPr>
            <a:fld id="{DEF7B35E-09D8-4725-A872-A492C48F58A4}" type="slidenum">
              <a:rPr lang="zh-CN" altLang="en-US" sz="1400">
                <a:latin typeface="Times New Roman" pitchFamily="18" charset="0"/>
                <a:ea typeface="SimSun" pitchFamily="2" charset="-122"/>
              </a:rPr>
            </a:fld>
            <a:endParaRPr lang="en-US" altLang="zh-CN" sz="1400">
              <a:latin typeface="Times New Roman" pitchFamily="18" charset="0"/>
              <a:ea typeface="SimSun" pitchFamily="2" charset="-122"/>
            </a:endParaRPr>
          </a:p>
        </p:txBody>
      </p:sp>
      <p:pic>
        <p:nvPicPr>
          <p:cNvPr id="9" name="Picture 4" descr="http://www.greatday.com/motivate/images/challenge.jpg"/>
          <p:cNvPicPr>
            <a:picLocks noChangeAspect="1" noChangeArrowheads="1"/>
          </p:cNvPicPr>
          <p:nvPr/>
        </p:nvPicPr>
        <p:blipFill>
          <a:blip r:embed="rId1"/>
          <a:srcRect/>
          <a:stretch>
            <a:fillRect/>
          </a:stretch>
        </p:blipFill>
        <p:spPr bwMode="auto">
          <a:xfrm>
            <a:off x="8045308" y="0"/>
            <a:ext cx="1098692" cy="1176977"/>
          </a:xfrm>
          <a:prstGeom prst="rect">
            <a:avLst/>
          </a:prstGeom>
          <a:noFill/>
        </p:spPr>
      </p:pic>
      <p:pic>
        <p:nvPicPr>
          <p:cNvPr id="10" name="Picture 4" descr="snmp2602g"/>
          <p:cNvPicPr>
            <a:picLocks noChangeAspect="1" noChangeArrowheads="1"/>
          </p:cNvPicPr>
          <p:nvPr/>
        </p:nvPicPr>
        <p:blipFill>
          <a:blip r:embed="rId2"/>
          <a:srcRect/>
          <a:stretch>
            <a:fillRect/>
          </a:stretch>
        </p:blipFill>
        <p:spPr bwMode="auto">
          <a:xfrm>
            <a:off x="1981200" y="1905000"/>
            <a:ext cx="3657600" cy="1219200"/>
          </a:xfrm>
          <a:prstGeom prst="rect">
            <a:avLst/>
          </a:prstGeom>
          <a:noFill/>
          <a:ln w="9525">
            <a:noFill/>
            <a:miter lim="800000"/>
            <a:headEnd/>
            <a:tailEnd/>
          </a:ln>
        </p:spPr>
      </p:pic>
      <p:sp>
        <p:nvSpPr>
          <p:cNvPr id="11" name="Line 10"/>
          <p:cNvSpPr>
            <a:spLocks noChangeShapeType="1"/>
          </p:cNvSpPr>
          <p:nvPr/>
        </p:nvSpPr>
        <p:spPr bwMode="auto">
          <a:xfrm flipH="1">
            <a:off x="2705100" y="2578100"/>
            <a:ext cx="0" cy="1447800"/>
          </a:xfrm>
          <a:prstGeom prst="line">
            <a:avLst/>
          </a:prstGeom>
          <a:noFill/>
          <a:ln w="41275">
            <a:solidFill>
              <a:schemeClr val="tx1"/>
            </a:solidFill>
            <a:round/>
            <a:tailEnd type="triangle" w="med" len="med"/>
          </a:ln>
          <a:effectLst/>
        </p:spPr>
        <p:txBody>
          <a:bodyPr/>
          <a:lstStyle/>
          <a:p>
            <a:endParaRPr lang="en-US"/>
          </a:p>
        </p:txBody>
      </p:sp>
      <p:sp>
        <p:nvSpPr>
          <p:cNvPr id="12" name="Line 11"/>
          <p:cNvSpPr>
            <a:spLocks noChangeShapeType="1"/>
          </p:cNvSpPr>
          <p:nvPr/>
        </p:nvSpPr>
        <p:spPr bwMode="auto">
          <a:xfrm flipH="1">
            <a:off x="3454400" y="2654300"/>
            <a:ext cx="0" cy="1447800"/>
          </a:xfrm>
          <a:prstGeom prst="line">
            <a:avLst/>
          </a:prstGeom>
          <a:noFill/>
          <a:ln w="41275">
            <a:solidFill>
              <a:schemeClr val="tx1"/>
            </a:solidFill>
            <a:round/>
            <a:headEnd type="triangle" w="med" len="med"/>
          </a:ln>
          <a:effectLst/>
        </p:spPr>
        <p:txBody>
          <a:bodyPr/>
          <a:lstStyle/>
          <a:p>
            <a:endParaRPr lang="en-US"/>
          </a:p>
        </p:txBody>
      </p:sp>
      <p:sp>
        <p:nvSpPr>
          <p:cNvPr id="13" name="Line 12"/>
          <p:cNvSpPr>
            <a:spLocks noChangeShapeType="1"/>
          </p:cNvSpPr>
          <p:nvPr/>
        </p:nvSpPr>
        <p:spPr bwMode="auto">
          <a:xfrm flipH="1">
            <a:off x="3962400" y="2705100"/>
            <a:ext cx="0" cy="1447800"/>
          </a:xfrm>
          <a:prstGeom prst="line">
            <a:avLst/>
          </a:prstGeom>
          <a:noFill/>
          <a:ln w="41275">
            <a:solidFill>
              <a:schemeClr val="tx1"/>
            </a:solidFill>
            <a:round/>
            <a:tailEnd type="triangle" w="med" len="med"/>
          </a:ln>
          <a:effectLst/>
        </p:spPr>
        <p:txBody>
          <a:bodyPr/>
          <a:lstStyle/>
          <a:p>
            <a:endParaRPr lang="en-US"/>
          </a:p>
        </p:txBody>
      </p:sp>
      <p:pic>
        <p:nvPicPr>
          <p:cNvPr id="14" name="Picture 8" descr="user"/>
          <p:cNvPicPr>
            <a:picLocks noChangeAspect="1" noChangeArrowheads="1"/>
          </p:cNvPicPr>
          <p:nvPr/>
        </p:nvPicPr>
        <p:blipFill>
          <a:blip r:embed="rId3"/>
          <a:srcRect/>
          <a:stretch>
            <a:fillRect/>
          </a:stretch>
        </p:blipFill>
        <p:spPr bwMode="auto">
          <a:xfrm>
            <a:off x="2438400" y="4152900"/>
            <a:ext cx="533400" cy="508000"/>
          </a:xfrm>
          <a:prstGeom prst="rect">
            <a:avLst/>
          </a:prstGeom>
          <a:noFill/>
          <a:ln w="9525">
            <a:noFill/>
            <a:miter lim="800000"/>
            <a:headEnd/>
            <a:tailEnd/>
          </a:ln>
        </p:spPr>
      </p:pic>
      <p:pic>
        <p:nvPicPr>
          <p:cNvPr id="15" name="Picture 8" descr="user"/>
          <p:cNvPicPr>
            <a:picLocks noChangeAspect="1" noChangeArrowheads="1"/>
          </p:cNvPicPr>
          <p:nvPr/>
        </p:nvPicPr>
        <p:blipFill>
          <a:blip r:embed="rId3"/>
          <a:srcRect/>
          <a:stretch>
            <a:fillRect/>
          </a:stretch>
        </p:blipFill>
        <p:spPr bwMode="auto">
          <a:xfrm>
            <a:off x="3187700" y="4152900"/>
            <a:ext cx="533400" cy="508000"/>
          </a:xfrm>
          <a:prstGeom prst="rect">
            <a:avLst/>
          </a:prstGeom>
          <a:noFill/>
          <a:ln w="9525">
            <a:noFill/>
            <a:miter lim="800000"/>
            <a:headEnd/>
            <a:tailEnd/>
          </a:ln>
        </p:spPr>
      </p:pic>
      <p:sp>
        <p:nvSpPr>
          <p:cNvPr id="16" name="Text Box 17"/>
          <p:cNvSpPr txBox="1">
            <a:spLocks noChangeArrowheads="1"/>
          </p:cNvSpPr>
          <p:nvPr/>
        </p:nvSpPr>
        <p:spPr bwMode="auto">
          <a:xfrm>
            <a:off x="5638800" y="4724400"/>
            <a:ext cx="2451312" cy="461665"/>
          </a:xfrm>
          <a:prstGeom prst="rect">
            <a:avLst/>
          </a:prstGeom>
          <a:noFill/>
          <a:ln w="9525" algn="ctr">
            <a:noFill/>
            <a:miter lim="800000"/>
          </a:ln>
          <a:effectLst/>
        </p:spPr>
        <p:txBody>
          <a:bodyPr wrap="none">
            <a:spAutoFit/>
          </a:bodyPr>
          <a:lstStyle/>
          <a:p>
            <a:pPr marL="342900" indent="-342900"/>
            <a:r>
              <a:rPr lang="en-CA" b="1" dirty="0">
                <a:effectLst>
                  <a:outerShdw blurRad="38100" dist="38100" dir="2700000" algn="tl">
                    <a:srgbClr val="C0C0C0"/>
                  </a:outerShdw>
                </a:effectLst>
                <a:latin typeface="Times New Roman" pitchFamily="18" charset="0"/>
                <a:cs typeface="Times New Roman" pitchFamily="18" charset="0"/>
              </a:rPr>
              <a:t>Network Sniffing</a:t>
            </a:r>
            <a:endParaRPr lang="en-US" b="1" dirty="0">
              <a:effectLst>
                <a:outerShdw blurRad="38100" dist="38100" dir="2700000" algn="tl">
                  <a:srgbClr val="C0C0C0"/>
                </a:outerShdw>
              </a:effectLst>
              <a:latin typeface="Times New Roman" pitchFamily="18" charset="0"/>
              <a:cs typeface="Times New Roman" pitchFamily="18" charset="0"/>
            </a:endParaRPr>
          </a:p>
        </p:txBody>
      </p:sp>
      <p:sp>
        <p:nvSpPr>
          <p:cNvPr id="17" name="Line 18"/>
          <p:cNvSpPr>
            <a:spLocks noChangeShapeType="1"/>
          </p:cNvSpPr>
          <p:nvPr/>
        </p:nvSpPr>
        <p:spPr bwMode="auto">
          <a:xfrm flipH="1">
            <a:off x="5067300" y="4152900"/>
            <a:ext cx="0" cy="635000"/>
          </a:xfrm>
          <a:prstGeom prst="line">
            <a:avLst/>
          </a:prstGeom>
          <a:noFill/>
          <a:ln w="41275">
            <a:solidFill>
              <a:schemeClr val="tx1"/>
            </a:solidFill>
            <a:round/>
            <a:tailEnd type="triangle" w="med" len="med"/>
          </a:ln>
          <a:effectLst/>
        </p:spPr>
        <p:txBody>
          <a:bodyPr/>
          <a:lstStyle/>
          <a:p>
            <a:endParaRPr lang="en-US"/>
          </a:p>
        </p:txBody>
      </p:sp>
      <p:sp>
        <p:nvSpPr>
          <p:cNvPr id="18" name="Line 19"/>
          <p:cNvSpPr>
            <a:spLocks noChangeShapeType="1"/>
          </p:cNvSpPr>
          <p:nvPr/>
        </p:nvSpPr>
        <p:spPr bwMode="auto">
          <a:xfrm>
            <a:off x="3962400" y="4152900"/>
            <a:ext cx="1143000" cy="0"/>
          </a:xfrm>
          <a:prstGeom prst="line">
            <a:avLst/>
          </a:prstGeom>
          <a:noFill/>
          <a:ln w="41275">
            <a:solidFill>
              <a:schemeClr val="tx1"/>
            </a:solidFill>
            <a:round/>
            <a:tailEnd type="triangle" w="med" len="med"/>
          </a:ln>
          <a:effectLst/>
        </p:spPr>
        <p:txBody>
          <a:bodyPr/>
          <a:lstStyle/>
          <a:p>
            <a:endParaRPr lang="en-US"/>
          </a:p>
        </p:txBody>
      </p:sp>
      <p:sp>
        <p:nvSpPr>
          <p:cNvPr id="27" name="Line 31"/>
          <p:cNvSpPr>
            <a:spLocks noChangeShapeType="1"/>
          </p:cNvSpPr>
          <p:nvPr/>
        </p:nvSpPr>
        <p:spPr bwMode="auto">
          <a:xfrm flipH="1">
            <a:off x="3276600" y="2971800"/>
            <a:ext cx="0" cy="1130300"/>
          </a:xfrm>
          <a:prstGeom prst="line">
            <a:avLst/>
          </a:prstGeom>
          <a:noFill/>
          <a:ln w="41275">
            <a:solidFill>
              <a:srgbClr val="FF0000"/>
            </a:solidFill>
            <a:prstDash val="dash"/>
            <a:round/>
            <a:headEnd type="none" w="med" len="med"/>
            <a:tailEnd type="triangle"/>
          </a:ln>
          <a:effectLst/>
        </p:spPr>
        <p:txBody>
          <a:bodyPr/>
          <a:lstStyle/>
          <a:p>
            <a:endParaRPr lang="en-US"/>
          </a:p>
        </p:txBody>
      </p:sp>
      <p:sp>
        <p:nvSpPr>
          <p:cNvPr id="28" name="Line 32"/>
          <p:cNvSpPr>
            <a:spLocks noChangeShapeType="1"/>
          </p:cNvSpPr>
          <p:nvPr/>
        </p:nvSpPr>
        <p:spPr bwMode="auto">
          <a:xfrm flipH="1">
            <a:off x="2870200" y="2971800"/>
            <a:ext cx="0" cy="1130300"/>
          </a:xfrm>
          <a:prstGeom prst="line">
            <a:avLst/>
          </a:prstGeom>
          <a:noFill/>
          <a:ln w="41275">
            <a:solidFill>
              <a:srgbClr val="FF0000"/>
            </a:solidFill>
            <a:prstDash val="dash"/>
            <a:round/>
            <a:tailEnd type="triangle" w="med" len="med"/>
          </a:ln>
          <a:effectLst/>
        </p:spPr>
        <p:txBody>
          <a:bodyPr/>
          <a:lstStyle/>
          <a:p>
            <a:endParaRPr lang="en-US"/>
          </a:p>
        </p:txBody>
      </p:sp>
      <p:sp>
        <p:nvSpPr>
          <p:cNvPr id="29" name="Line 33"/>
          <p:cNvSpPr>
            <a:spLocks noChangeShapeType="1"/>
          </p:cNvSpPr>
          <p:nvPr/>
        </p:nvSpPr>
        <p:spPr bwMode="auto">
          <a:xfrm flipH="1">
            <a:off x="2857500" y="2984500"/>
            <a:ext cx="419100" cy="0"/>
          </a:xfrm>
          <a:prstGeom prst="line">
            <a:avLst/>
          </a:prstGeom>
          <a:noFill/>
          <a:ln w="41275">
            <a:solidFill>
              <a:srgbClr val="FF0000"/>
            </a:solidFill>
            <a:prstDash val="dash"/>
            <a:round/>
            <a:tailEnd type="none" w="med" len="med"/>
          </a:ln>
          <a:effectLst/>
        </p:spPr>
        <p:txBody>
          <a:bodyPr/>
          <a:lstStyle/>
          <a:p>
            <a:endParaRPr lang="en-US"/>
          </a:p>
        </p:txBody>
      </p:sp>
      <p:pic>
        <p:nvPicPr>
          <p:cNvPr id="31" name="Picture 8" descr="user"/>
          <p:cNvPicPr>
            <a:picLocks noChangeAspect="1" noChangeArrowheads="1"/>
          </p:cNvPicPr>
          <p:nvPr/>
        </p:nvPicPr>
        <p:blipFill>
          <a:blip r:embed="rId3"/>
          <a:srcRect/>
          <a:stretch>
            <a:fillRect/>
          </a:stretch>
        </p:blipFill>
        <p:spPr bwMode="auto">
          <a:xfrm>
            <a:off x="4652010" y="4820813"/>
            <a:ext cx="986790" cy="939800"/>
          </a:xfrm>
          <a:prstGeom prst="rect">
            <a:avLst/>
          </a:prstGeom>
          <a:noFill/>
          <a:ln w="9525">
            <a:noFill/>
            <a:miter lim="800000"/>
            <a:headEnd/>
            <a:tailEnd/>
          </a:ln>
        </p:spPr>
      </p:pic>
      <p:sp>
        <p:nvSpPr>
          <p:cNvPr id="32" name="AutoShape 15"/>
          <p:cNvSpPr>
            <a:spLocks noChangeArrowheads="1"/>
          </p:cNvSpPr>
          <p:nvPr/>
        </p:nvSpPr>
        <p:spPr bwMode="auto">
          <a:xfrm>
            <a:off x="4953001" y="3525521"/>
            <a:ext cx="2211090" cy="419100"/>
          </a:xfrm>
          <a:prstGeom prst="wedgeRoundRectCallout">
            <a:avLst>
              <a:gd name="adj1" fmla="val -37120"/>
              <a:gd name="adj2" fmla="val 77102"/>
              <a:gd name="adj3" fmla="val 16667"/>
            </a:avLst>
          </a:prstGeom>
          <a:solidFill>
            <a:schemeClr val="accent1"/>
          </a:solidFill>
          <a:ln w="66675">
            <a:solidFill>
              <a:schemeClr val="accent2"/>
            </a:solidFill>
            <a:miter lim="800000"/>
          </a:ln>
        </p:spPr>
        <p:txBody>
          <a:bodyPr/>
          <a:lstStyle/>
          <a:p>
            <a:pPr algn="ctr"/>
            <a:r>
              <a:rPr lang="en-US" b="1" dirty="0">
                <a:latin typeface="Times New Roman" pitchFamily="18" charset="0"/>
                <a:cs typeface="Times New Roman" pitchFamily="18" charset="0"/>
              </a:rPr>
              <a:t>No traffic</a:t>
            </a:r>
            <a:endParaRPr lang="en-US" b="1"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31" descr="Bad%2520Fats%2520Brothers">
            <a:hlinkClick r:id="rId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2888" y="1408113"/>
            <a:ext cx="1052512"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Picture 3" descr="compute d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4471988"/>
            <a:ext cx="142875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244" name="Object 5">
            <a:hlinkClick r:id="" action="ppaction://ole?verb=0"/>
          </p:cNvPr>
          <p:cNvGraphicFramePr>
            <a:graphicFrameLocks noGrp="1"/>
          </p:cNvGraphicFramePr>
          <p:nvPr>
            <p:ph idx="1"/>
          </p:nvPr>
        </p:nvGraphicFramePr>
        <p:xfrm>
          <a:off x="468313" y="3068638"/>
          <a:ext cx="1270000" cy="936625"/>
        </p:xfrm>
        <a:graphic>
          <a:graphicData uri="http://schemas.openxmlformats.org/presentationml/2006/ole">
            <mc:AlternateContent xmlns:mc="http://schemas.openxmlformats.org/markup-compatibility/2006">
              <mc:Choice xmlns:v="urn:schemas-microsoft-com:vml" Requires="v">
                <p:oleObj spid="_x0000_s218175" name="Clip" r:id="rId4" imgW="3025775" imgH="3253105" progId="">
                  <p:embed/>
                </p:oleObj>
              </mc:Choice>
              <mc:Fallback>
                <p:oleObj name="Clip" r:id="rId4" imgW="3025775" imgH="3253105" progId="">
                  <p:embed/>
                  <p:pic>
                    <p:nvPicPr>
                      <p:cNvPr id="0" name="Object 5">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3068638"/>
                        <a:ext cx="1270000" cy="936625"/>
                      </a:xfrm>
                      <a:prstGeom prst="rect">
                        <a:avLst/>
                      </a:prstGeom>
                      <a:noFill/>
                      <a:ln>
                        <a:noFill/>
                      </a:ln>
                      <a:effectLst>
                        <a:outerShdw dist="107763" dir="2700000" algn="ctr" rotWithShape="0">
                          <a:srgbClr val="474747"/>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3079" name="Text Box 6"/>
          <p:cNvSpPr txBox="1">
            <a:spLocks noChangeArrowheads="1"/>
          </p:cNvSpPr>
          <p:nvPr/>
        </p:nvSpPr>
        <p:spPr bwMode="auto">
          <a:xfrm>
            <a:off x="1019175" y="2781300"/>
            <a:ext cx="1851025" cy="369888"/>
          </a:xfrm>
          <a:prstGeom prst="rect">
            <a:avLst/>
          </a:prstGeom>
          <a:noFill/>
          <a:ln w="9525">
            <a:noFill/>
            <a:miter lim="800000"/>
          </a:ln>
        </p:spPr>
        <p:txBody>
          <a:bodyPr wrap="none">
            <a:spAutoFit/>
          </a:bodyPr>
          <a:lstStyle>
            <a:lvl1pPr eaLnBrk="0" hangingPunct="0">
              <a:defRPr sz="2400">
                <a:solidFill>
                  <a:schemeClr val="tx1"/>
                </a:solidFill>
                <a:latin typeface="Comic Sans MS" pitchFamily="66" charset="0"/>
                <a:cs typeface="Arial" panose="020B0604020202020204" pitchFamily="34" charset="0"/>
              </a:defRPr>
            </a:lvl1pPr>
            <a:lvl2pPr marL="742950" indent="-285750" eaLnBrk="0" hangingPunct="0">
              <a:defRPr sz="2400">
                <a:solidFill>
                  <a:schemeClr val="tx1"/>
                </a:solidFill>
                <a:latin typeface="Comic Sans MS" pitchFamily="66" charset="0"/>
                <a:cs typeface="Arial" panose="020B0604020202020204" pitchFamily="34" charset="0"/>
              </a:defRPr>
            </a:lvl2pPr>
            <a:lvl3pPr marL="1143000" indent="-228600" eaLnBrk="0" hangingPunct="0">
              <a:defRPr sz="2400">
                <a:solidFill>
                  <a:schemeClr val="tx1"/>
                </a:solidFill>
                <a:latin typeface="Comic Sans MS" pitchFamily="66" charset="0"/>
                <a:cs typeface="Arial" panose="020B0604020202020204" pitchFamily="34" charset="0"/>
              </a:defRPr>
            </a:lvl3pPr>
            <a:lvl4pPr marL="1600200" indent="-228600" eaLnBrk="0" hangingPunct="0">
              <a:defRPr sz="2400">
                <a:solidFill>
                  <a:schemeClr val="tx1"/>
                </a:solidFill>
                <a:latin typeface="Comic Sans MS" pitchFamily="66" charset="0"/>
                <a:cs typeface="Arial" panose="020B0604020202020204" pitchFamily="34" charset="0"/>
              </a:defRPr>
            </a:lvl4pPr>
            <a:lvl5pPr marL="2057400" indent="-228600" eaLnBrk="0" hangingPunct="0">
              <a:defRPr sz="2400">
                <a:solidFill>
                  <a:schemeClr val="tx1"/>
                </a:solidFill>
                <a:latin typeface="Comic Sans MS" pitchFamily="66"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9pPr>
          </a:lstStyle>
          <a:p>
            <a:pPr>
              <a:spcBef>
                <a:spcPct val="20000"/>
              </a:spcBef>
              <a:buClr>
                <a:schemeClr val="accent2"/>
              </a:buClr>
              <a:buSzPct val="85000"/>
              <a:buFont typeface="ZapfDingbats" pitchFamily="82" charset="2"/>
              <a:buNone/>
              <a:defRPr/>
            </a:pPr>
            <a:r>
              <a:rPr lang="en-GB" altLang="en-US" sz="1800" b="1">
                <a:solidFill>
                  <a:srgbClr val="000000"/>
                </a:solidFill>
                <a:effectLst>
                  <a:outerShdw blurRad="38100" dist="38100" dir="2700000" algn="tl">
                    <a:srgbClr val="C0C0C0"/>
                  </a:outerShdw>
                </a:effectLst>
                <a:latin typeface="Arial" panose="020B0604020202020204" pitchFamily="34" charset="0"/>
                <a:ea typeface="SimSun" pitchFamily="2" charset="-122"/>
              </a:rPr>
              <a:t>Eavesdropping</a:t>
            </a:r>
            <a:endParaRPr lang="en-US" altLang="en-US" sz="1800" b="1">
              <a:solidFill>
                <a:srgbClr val="000000"/>
              </a:solidFill>
              <a:effectLst>
                <a:outerShdw blurRad="38100" dist="38100" dir="2700000" algn="tl">
                  <a:srgbClr val="C0C0C0"/>
                </a:outerShdw>
              </a:effectLst>
              <a:latin typeface="Arial" panose="020B0604020202020204" pitchFamily="34" charset="0"/>
              <a:ea typeface="SimSun" pitchFamily="2" charset="-122"/>
            </a:endParaRPr>
          </a:p>
        </p:txBody>
      </p:sp>
      <p:sp>
        <p:nvSpPr>
          <p:cNvPr id="3080" name="Text Box 7"/>
          <p:cNvSpPr txBox="1">
            <a:spLocks noChangeArrowheads="1"/>
          </p:cNvSpPr>
          <p:nvPr/>
        </p:nvSpPr>
        <p:spPr bwMode="auto">
          <a:xfrm>
            <a:off x="1331913" y="4114800"/>
            <a:ext cx="1774825" cy="369888"/>
          </a:xfrm>
          <a:prstGeom prst="rect">
            <a:avLst/>
          </a:prstGeom>
          <a:noFill/>
          <a:ln w="9525">
            <a:noFill/>
            <a:miter lim="800000"/>
          </a:ln>
        </p:spPr>
        <p:txBody>
          <a:bodyPr wrap="none">
            <a:spAutoFit/>
          </a:bodyPr>
          <a:lstStyle>
            <a:lvl1pPr eaLnBrk="0" hangingPunct="0">
              <a:defRPr sz="2400">
                <a:solidFill>
                  <a:schemeClr val="tx1"/>
                </a:solidFill>
                <a:latin typeface="Comic Sans MS" pitchFamily="66" charset="0"/>
                <a:cs typeface="Arial" panose="020B0604020202020204" pitchFamily="34" charset="0"/>
              </a:defRPr>
            </a:lvl1pPr>
            <a:lvl2pPr marL="742950" indent="-285750" eaLnBrk="0" hangingPunct="0">
              <a:defRPr sz="2400">
                <a:solidFill>
                  <a:schemeClr val="tx1"/>
                </a:solidFill>
                <a:latin typeface="Comic Sans MS" pitchFamily="66" charset="0"/>
                <a:cs typeface="Arial" panose="020B0604020202020204" pitchFamily="34" charset="0"/>
              </a:defRPr>
            </a:lvl2pPr>
            <a:lvl3pPr marL="1143000" indent="-228600" eaLnBrk="0" hangingPunct="0">
              <a:defRPr sz="2400">
                <a:solidFill>
                  <a:schemeClr val="tx1"/>
                </a:solidFill>
                <a:latin typeface="Comic Sans MS" pitchFamily="66" charset="0"/>
                <a:cs typeface="Arial" panose="020B0604020202020204" pitchFamily="34" charset="0"/>
              </a:defRPr>
            </a:lvl3pPr>
            <a:lvl4pPr marL="1600200" indent="-228600" eaLnBrk="0" hangingPunct="0">
              <a:defRPr sz="2400">
                <a:solidFill>
                  <a:schemeClr val="tx1"/>
                </a:solidFill>
                <a:latin typeface="Comic Sans MS" pitchFamily="66" charset="0"/>
                <a:cs typeface="Arial" panose="020B0604020202020204" pitchFamily="34" charset="0"/>
              </a:defRPr>
            </a:lvl4pPr>
            <a:lvl5pPr marL="2057400" indent="-228600" eaLnBrk="0" hangingPunct="0">
              <a:defRPr sz="2400">
                <a:solidFill>
                  <a:schemeClr val="tx1"/>
                </a:solidFill>
                <a:latin typeface="Comic Sans MS" pitchFamily="66"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9pPr>
          </a:lstStyle>
          <a:p>
            <a:pPr>
              <a:spcBef>
                <a:spcPct val="20000"/>
              </a:spcBef>
              <a:buClr>
                <a:schemeClr val="accent2"/>
              </a:buClr>
              <a:buSzPct val="85000"/>
              <a:buFont typeface="ZapfDingbats" pitchFamily="82" charset="2"/>
              <a:buNone/>
              <a:defRPr/>
            </a:pPr>
            <a:r>
              <a:rPr lang="en-GB" altLang="en-US" sz="1800" b="1">
                <a:effectLst>
                  <a:outerShdw blurRad="38100" dist="38100" dir="2700000" algn="tl">
                    <a:srgbClr val="C0C0C0"/>
                  </a:outerShdw>
                </a:effectLst>
                <a:latin typeface="Arial" panose="020B0604020202020204" pitchFamily="34" charset="0"/>
                <a:ea typeface="SimSun" pitchFamily="2" charset="-122"/>
              </a:rPr>
              <a:t>Impersonation</a:t>
            </a:r>
            <a:endParaRPr lang="en-US" altLang="en-US" sz="1800" b="1">
              <a:effectLst>
                <a:outerShdw blurRad="38100" dist="38100" dir="2700000" algn="tl">
                  <a:srgbClr val="C0C0C0"/>
                </a:outerShdw>
              </a:effectLst>
              <a:latin typeface="Arial" panose="020B0604020202020204" pitchFamily="34" charset="0"/>
              <a:ea typeface="SimSun" pitchFamily="2" charset="-122"/>
            </a:endParaRPr>
          </a:p>
        </p:txBody>
      </p:sp>
      <p:sp>
        <p:nvSpPr>
          <p:cNvPr id="3081" name="Text Box 8"/>
          <p:cNvSpPr txBox="1">
            <a:spLocks noChangeArrowheads="1"/>
          </p:cNvSpPr>
          <p:nvPr/>
        </p:nvSpPr>
        <p:spPr bwMode="auto">
          <a:xfrm>
            <a:off x="6516688" y="2492375"/>
            <a:ext cx="1079500" cy="366713"/>
          </a:xfrm>
          <a:prstGeom prst="rect">
            <a:avLst/>
          </a:prstGeom>
          <a:noFill/>
          <a:ln w="9525">
            <a:noFill/>
            <a:miter lim="800000"/>
          </a:ln>
        </p:spPr>
        <p:txBody>
          <a:bodyPr>
            <a:spAutoFit/>
          </a:bodyPr>
          <a:lstStyle>
            <a:lvl1pPr eaLnBrk="0" hangingPunct="0">
              <a:defRPr sz="2400">
                <a:solidFill>
                  <a:schemeClr val="tx1"/>
                </a:solidFill>
                <a:latin typeface="Comic Sans MS" pitchFamily="66" charset="0"/>
                <a:cs typeface="Arial" panose="020B0604020202020204" pitchFamily="34" charset="0"/>
              </a:defRPr>
            </a:lvl1pPr>
            <a:lvl2pPr marL="742950" indent="-285750" eaLnBrk="0" hangingPunct="0">
              <a:defRPr sz="2400">
                <a:solidFill>
                  <a:schemeClr val="tx1"/>
                </a:solidFill>
                <a:latin typeface="Comic Sans MS" pitchFamily="66" charset="0"/>
                <a:cs typeface="Arial" panose="020B0604020202020204" pitchFamily="34" charset="0"/>
              </a:defRPr>
            </a:lvl2pPr>
            <a:lvl3pPr marL="1143000" indent="-228600" eaLnBrk="0" hangingPunct="0">
              <a:defRPr sz="2400">
                <a:solidFill>
                  <a:schemeClr val="tx1"/>
                </a:solidFill>
                <a:latin typeface="Comic Sans MS" pitchFamily="66" charset="0"/>
                <a:cs typeface="Arial" panose="020B0604020202020204" pitchFamily="34" charset="0"/>
              </a:defRPr>
            </a:lvl3pPr>
            <a:lvl4pPr marL="1600200" indent="-228600" eaLnBrk="0" hangingPunct="0">
              <a:defRPr sz="2400">
                <a:solidFill>
                  <a:schemeClr val="tx1"/>
                </a:solidFill>
                <a:latin typeface="Comic Sans MS" pitchFamily="66" charset="0"/>
                <a:cs typeface="Arial" panose="020B0604020202020204" pitchFamily="34" charset="0"/>
              </a:defRPr>
            </a:lvl4pPr>
            <a:lvl5pPr marL="2057400" indent="-228600" eaLnBrk="0" hangingPunct="0">
              <a:defRPr sz="2400">
                <a:solidFill>
                  <a:schemeClr val="tx1"/>
                </a:solidFill>
                <a:latin typeface="Comic Sans MS" pitchFamily="66"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9pPr>
          </a:lstStyle>
          <a:p>
            <a:pPr>
              <a:spcBef>
                <a:spcPct val="20000"/>
              </a:spcBef>
              <a:buClr>
                <a:schemeClr val="accent2"/>
              </a:buClr>
              <a:buSzPct val="85000"/>
              <a:buFont typeface="ZapfDingbats" pitchFamily="82" charset="2"/>
              <a:buNone/>
              <a:defRPr/>
            </a:pPr>
            <a:r>
              <a:rPr lang="en-GB" altLang="en-US" sz="1800" b="1">
                <a:effectLst>
                  <a:outerShdw blurRad="38100" dist="38100" dir="2700000" algn="tl">
                    <a:srgbClr val="C0C0C0"/>
                  </a:outerShdw>
                </a:effectLst>
                <a:latin typeface="Arial" panose="020B0604020202020204" pitchFamily="34" charset="0"/>
                <a:ea typeface="SimSun" pitchFamily="2" charset="-122"/>
              </a:rPr>
              <a:t>Hacker</a:t>
            </a:r>
            <a:endParaRPr lang="en-US" altLang="en-US" sz="1800" b="1">
              <a:effectLst>
                <a:outerShdw blurRad="38100" dist="38100" dir="2700000" algn="tl">
                  <a:srgbClr val="C0C0C0"/>
                </a:outerShdw>
              </a:effectLst>
              <a:latin typeface="Arial" panose="020B0604020202020204" pitchFamily="34" charset="0"/>
              <a:ea typeface="SimSun" pitchFamily="2" charset="-122"/>
            </a:endParaRPr>
          </a:p>
        </p:txBody>
      </p:sp>
      <p:pic>
        <p:nvPicPr>
          <p:cNvPr id="10248" name="Picture 9" descr="[Image: virus.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91350" y="5102225"/>
            <a:ext cx="777875"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9" name="Picture 10" descr="dog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66913" y="5497513"/>
            <a:ext cx="1152525" cy="117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4" name="Text Box 11"/>
          <p:cNvSpPr txBox="1">
            <a:spLocks noChangeArrowheads="1"/>
          </p:cNvSpPr>
          <p:nvPr/>
        </p:nvSpPr>
        <p:spPr bwMode="auto">
          <a:xfrm>
            <a:off x="3179763" y="5876925"/>
            <a:ext cx="1544637" cy="369888"/>
          </a:xfrm>
          <a:prstGeom prst="rect">
            <a:avLst/>
          </a:prstGeom>
          <a:noFill/>
          <a:ln w="9525">
            <a:noFill/>
            <a:miter lim="800000"/>
          </a:ln>
        </p:spPr>
        <p:txBody>
          <a:bodyPr wrap="none">
            <a:spAutoFit/>
          </a:bodyPr>
          <a:lstStyle>
            <a:lvl1pPr eaLnBrk="0" hangingPunct="0">
              <a:defRPr sz="2400">
                <a:solidFill>
                  <a:schemeClr val="tx1"/>
                </a:solidFill>
                <a:latin typeface="Comic Sans MS" pitchFamily="66" charset="0"/>
                <a:cs typeface="Arial" panose="020B0604020202020204" pitchFamily="34" charset="0"/>
              </a:defRPr>
            </a:lvl1pPr>
            <a:lvl2pPr marL="742950" indent="-285750" eaLnBrk="0" hangingPunct="0">
              <a:defRPr sz="2400">
                <a:solidFill>
                  <a:schemeClr val="tx1"/>
                </a:solidFill>
                <a:latin typeface="Comic Sans MS" pitchFamily="66" charset="0"/>
                <a:cs typeface="Arial" panose="020B0604020202020204" pitchFamily="34" charset="0"/>
              </a:defRPr>
            </a:lvl2pPr>
            <a:lvl3pPr marL="1143000" indent="-228600" eaLnBrk="0" hangingPunct="0">
              <a:defRPr sz="2400">
                <a:solidFill>
                  <a:schemeClr val="tx1"/>
                </a:solidFill>
                <a:latin typeface="Comic Sans MS" pitchFamily="66" charset="0"/>
                <a:cs typeface="Arial" panose="020B0604020202020204" pitchFamily="34" charset="0"/>
              </a:defRPr>
            </a:lvl3pPr>
            <a:lvl4pPr marL="1600200" indent="-228600" eaLnBrk="0" hangingPunct="0">
              <a:defRPr sz="2400">
                <a:solidFill>
                  <a:schemeClr val="tx1"/>
                </a:solidFill>
                <a:latin typeface="Comic Sans MS" pitchFamily="66" charset="0"/>
                <a:cs typeface="Arial" panose="020B0604020202020204" pitchFamily="34" charset="0"/>
              </a:defRPr>
            </a:lvl4pPr>
            <a:lvl5pPr marL="2057400" indent="-228600" eaLnBrk="0" hangingPunct="0">
              <a:defRPr sz="2400">
                <a:solidFill>
                  <a:schemeClr val="tx1"/>
                </a:solidFill>
                <a:latin typeface="Comic Sans MS" pitchFamily="66"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9pPr>
          </a:lstStyle>
          <a:p>
            <a:pPr>
              <a:spcBef>
                <a:spcPct val="20000"/>
              </a:spcBef>
              <a:buClr>
                <a:schemeClr val="accent2"/>
              </a:buClr>
              <a:buSzPct val="85000"/>
              <a:buFont typeface="ZapfDingbats" pitchFamily="82" charset="2"/>
              <a:buNone/>
              <a:defRPr/>
            </a:pPr>
            <a:r>
              <a:rPr lang="en-GB" altLang="en-US" sz="1800" b="1">
                <a:solidFill>
                  <a:srgbClr val="000000"/>
                </a:solidFill>
                <a:effectLst>
                  <a:outerShdw blurRad="38100" dist="38100" dir="2700000" algn="tl">
                    <a:srgbClr val="C0C0C0"/>
                  </a:outerShdw>
                </a:effectLst>
                <a:latin typeface="Arial" panose="020B0604020202020204" pitchFamily="34" charset="0"/>
                <a:ea typeface="SimSun" pitchFamily="2" charset="-122"/>
              </a:rPr>
              <a:t>Modification</a:t>
            </a:r>
            <a:endParaRPr lang="en-US" altLang="en-US" sz="1800" b="1">
              <a:solidFill>
                <a:srgbClr val="000000"/>
              </a:solidFill>
              <a:effectLst>
                <a:outerShdw blurRad="38100" dist="38100" dir="2700000" algn="tl">
                  <a:srgbClr val="C0C0C0"/>
                </a:outerShdw>
              </a:effectLst>
              <a:latin typeface="Arial" panose="020B0604020202020204" pitchFamily="34" charset="0"/>
              <a:ea typeface="SimSun" pitchFamily="2" charset="-122"/>
            </a:endParaRPr>
          </a:p>
        </p:txBody>
      </p:sp>
      <p:pic>
        <p:nvPicPr>
          <p:cNvPr id="10251" name="Picture 12" descr="j009198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27675" y="2765425"/>
            <a:ext cx="1852613" cy="84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2" name="AutoShape 13"/>
          <p:cNvSpPr>
            <a:spLocks noChangeArrowheads="1"/>
          </p:cNvSpPr>
          <p:nvPr/>
        </p:nvSpPr>
        <p:spPr bwMode="auto">
          <a:xfrm>
            <a:off x="2987675" y="3641725"/>
            <a:ext cx="2836863" cy="1587500"/>
          </a:xfrm>
          <a:prstGeom prst="cloudCallout">
            <a:avLst>
              <a:gd name="adj1" fmla="val -4171"/>
              <a:gd name="adj2" fmla="val 2801"/>
            </a:avLst>
          </a:prstGeom>
          <a:solidFill>
            <a:schemeClr val="accent1"/>
          </a:solidFill>
          <a:ln w="12700">
            <a:solidFill>
              <a:schemeClr val="tx1"/>
            </a:solidFill>
            <a:round/>
          </a:ln>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pitchFamily="82" charset="2"/>
              <a:buNone/>
            </a:pPr>
            <a:endParaRPr lang="en-US" altLang="en-US" sz="3200">
              <a:solidFill>
                <a:srgbClr val="FC0128"/>
              </a:solidFill>
              <a:latin typeface="Book Antiqua" panose="02040602050305030304" pitchFamily="18" charset="0"/>
              <a:ea typeface="SimSun" pitchFamily="2" charset="-122"/>
            </a:endParaRPr>
          </a:p>
        </p:txBody>
      </p:sp>
      <p:sp>
        <p:nvSpPr>
          <p:cNvPr id="3087" name="Text Box 14"/>
          <p:cNvSpPr txBox="1">
            <a:spLocks noChangeArrowheads="1"/>
          </p:cNvSpPr>
          <p:nvPr/>
        </p:nvSpPr>
        <p:spPr bwMode="auto">
          <a:xfrm>
            <a:off x="4260850" y="4070350"/>
            <a:ext cx="1503363" cy="523875"/>
          </a:xfrm>
          <a:prstGeom prst="rect">
            <a:avLst/>
          </a:prstGeom>
          <a:noFill/>
          <a:ln w="9525">
            <a:noFill/>
            <a:miter lim="800000"/>
          </a:ln>
        </p:spPr>
        <p:txBody>
          <a:bodyPr wrap="none">
            <a:spAutoFit/>
          </a:bodyPr>
          <a:lstStyle>
            <a:lvl1pPr eaLnBrk="0" hangingPunct="0">
              <a:defRPr sz="2400">
                <a:solidFill>
                  <a:schemeClr val="tx1"/>
                </a:solidFill>
                <a:latin typeface="Comic Sans MS" pitchFamily="66" charset="0"/>
                <a:cs typeface="Arial" panose="020B0604020202020204" pitchFamily="34" charset="0"/>
              </a:defRPr>
            </a:lvl1pPr>
            <a:lvl2pPr marL="742950" indent="-285750" eaLnBrk="0" hangingPunct="0">
              <a:defRPr sz="2400">
                <a:solidFill>
                  <a:schemeClr val="tx1"/>
                </a:solidFill>
                <a:latin typeface="Comic Sans MS" pitchFamily="66" charset="0"/>
                <a:cs typeface="Arial" panose="020B0604020202020204" pitchFamily="34" charset="0"/>
              </a:defRPr>
            </a:lvl2pPr>
            <a:lvl3pPr marL="1143000" indent="-228600" eaLnBrk="0" hangingPunct="0">
              <a:defRPr sz="2400">
                <a:solidFill>
                  <a:schemeClr val="tx1"/>
                </a:solidFill>
                <a:latin typeface="Comic Sans MS" pitchFamily="66" charset="0"/>
                <a:cs typeface="Arial" panose="020B0604020202020204" pitchFamily="34" charset="0"/>
              </a:defRPr>
            </a:lvl3pPr>
            <a:lvl4pPr marL="1600200" indent="-228600" eaLnBrk="0" hangingPunct="0">
              <a:defRPr sz="2400">
                <a:solidFill>
                  <a:schemeClr val="tx1"/>
                </a:solidFill>
                <a:latin typeface="Comic Sans MS" pitchFamily="66" charset="0"/>
                <a:cs typeface="Arial" panose="020B0604020202020204" pitchFamily="34" charset="0"/>
              </a:defRPr>
            </a:lvl4pPr>
            <a:lvl5pPr marL="2057400" indent="-228600" eaLnBrk="0" hangingPunct="0">
              <a:defRPr sz="2400">
                <a:solidFill>
                  <a:schemeClr val="tx1"/>
                </a:solidFill>
                <a:latin typeface="Comic Sans MS" pitchFamily="66"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9pPr>
          </a:lstStyle>
          <a:p>
            <a:pPr>
              <a:spcBef>
                <a:spcPct val="20000"/>
              </a:spcBef>
              <a:buClr>
                <a:schemeClr val="accent2"/>
              </a:buClr>
              <a:buSzPct val="85000"/>
              <a:buFont typeface="ZapfDingbats" pitchFamily="82" charset="2"/>
              <a:buNone/>
              <a:defRPr/>
            </a:pPr>
            <a:r>
              <a:rPr lang="en-GB" altLang="en-US" sz="2800" b="1">
                <a:effectLst>
                  <a:outerShdw blurRad="38100" dist="38100" dir="2700000" algn="tl">
                    <a:srgbClr val="C0C0C0"/>
                  </a:outerShdw>
                </a:effectLst>
                <a:latin typeface="Arial" panose="020B0604020202020204" pitchFamily="34" charset="0"/>
                <a:ea typeface="SimSun" pitchFamily="2" charset="-122"/>
              </a:rPr>
              <a:t>Internet</a:t>
            </a:r>
            <a:endParaRPr lang="en-US" altLang="en-US" sz="2800" b="1">
              <a:effectLst>
                <a:outerShdw blurRad="38100" dist="38100" dir="2700000" algn="tl">
                  <a:srgbClr val="C0C0C0"/>
                </a:outerShdw>
              </a:effectLst>
              <a:latin typeface="Arial" panose="020B0604020202020204" pitchFamily="34" charset="0"/>
              <a:ea typeface="SimSun" pitchFamily="2" charset="-122"/>
            </a:endParaRPr>
          </a:p>
        </p:txBody>
      </p:sp>
      <p:pic>
        <p:nvPicPr>
          <p:cNvPr id="10254" name="Picture 16" descr="story-cybercrime-3">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16313" y="2171700"/>
            <a:ext cx="1379537"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9" name="Text Box 17"/>
          <p:cNvSpPr txBox="1">
            <a:spLocks noChangeArrowheads="1"/>
          </p:cNvSpPr>
          <p:nvPr/>
        </p:nvSpPr>
        <p:spPr bwMode="auto">
          <a:xfrm>
            <a:off x="3124200" y="2943225"/>
            <a:ext cx="1751013" cy="461963"/>
          </a:xfrm>
          <a:prstGeom prst="rect">
            <a:avLst/>
          </a:prstGeom>
          <a:noFill/>
          <a:ln w="9525">
            <a:noFill/>
            <a:miter lim="800000"/>
          </a:ln>
        </p:spPr>
        <p:txBody>
          <a:bodyPr wrap="none">
            <a:spAutoFit/>
          </a:bodyPr>
          <a:lstStyle>
            <a:lvl1pPr eaLnBrk="0" hangingPunct="0">
              <a:defRPr sz="2400">
                <a:solidFill>
                  <a:schemeClr val="tx1"/>
                </a:solidFill>
                <a:latin typeface="Comic Sans MS" pitchFamily="66" charset="0"/>
                <a:cs typeface="Arial" panose="020B0604020202020204" pitchFamily="34" charset="0"/>
              </a:defRPr>
            </a:lvl1pPr>
            <a:lvl2pPr marL="742950" indent="-285750" eaLnBrk="0" hangingPunct="0">
              <a:defRPr sz="2400">
                <a:solidFill>
                  <a:schemeClr val="tx1"/>
                </a:solidFill>
                <a:latin typeface="Comic Sans MS" pitchFamily="66" charset="0"/>
                <a:cs typeface="Arial" panose="020B0604020202020204" pitchFamily="34" charset="0"/>
              </a:defRPr>
            </a:lvl2pPr>
            <a:lvl3pPr marL="1143000" indent="-228600" eaLnBrk="0" hangingPunct="0">
              <a:defRPr sz="2400">
                <a:solidFill>
                  <a:schemeClr val="tx1"/>
                </a:solidFill>
                <a:latin typeface="Comic Sans MS" pitchFamily="66" charset="0"/>
                <a:cs typeface="Arial" panose="020B0604020202020204" pitchFamily="34" charset="0"/>
              </a:defRPr>
            </a:lvl3pPr>
            <a:lvl4pPr marL="1600200" indent="-228600" eaLnBrk="0" hangingPunct="0">
              <a:defRPr sz="2400">
                <a:solidFill>
                  <a:schemeClr val="tx1"/>
                </a:solidFill>
                <a:latin typeface="Comic Sans MS" pitchFamily="66" charset="0"/>
                <a:cs typeface="Arial" panose="020B0604020202020204" pitchFamily="34" charset="0"/>
              </a:defRPr>
            </a:lvl4pPr>
            <a:lvl5pPr marL="2057400" indent="-228600" eaLnBrk="0" hangingPunct="0">
              <a:defRPr sz="2400">
                <a:solidFill>
                  <a:schemeClr val="tx1"/>
                </a:solidFill>
                <a:latin typeface="Comic Sans MS" pitchFamily="66"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Comic Sans MS" pitchFamily="66" charset="0"/>
                <a:cs typeface="Arial" panose="020B0604020202020204" pitchFamily="34" charset="0"/>
              </a:defRPr>
            </a:lvl9pPr>
          </a:lstStyle>
          <a:p>
            <a:pPr>
              <a:spcBef>
                <a:spcPct val="20000"/>
              </a:spcBef>
              <a:buClr>
                <a:schemeClr val="accent2"/>
              </a:buClr>
              <a:buSzPct val="85000"/>
              <a:buFont typeface="ZapfDingbats" pitchFamily="82" charset="2"/>
              <a:buNone/>
              <a:defRPr/>
            </a:pPr>
            <a:r>
              <a:rPr lang="en-GB" altLang="en-US" b="1" dirty="0">
                <a:effectLst>
                  <a:outerShdw blurRad="38100" dist="38100" dir="2700000" algn="tl">
                    <a:srgbClr val="C0C0C0"/>
                  </a:outerShdw>
                </a:effectLst>
                <a:latin typeface="Times New Roman" pitchFamily="18" charset="0"/>
                <a:cs typeface="Times New Roman" pitchFamily="18" charset="0"/>
              </a:rPr>
              <a:t>DoS attacks</a:t>
            </a:r>
            <a:endParaRPr lang="en-US" altLang="en-US" b="1" dirty="0">
              <a:effectLst>
                <a:outerShdw blurRad="38100" dist="38100" dir="2700000" algn="tl">
                  <a:srgbClr val="C0C0C0"/>
                </a:outerShdw>
              </a:effectLst>
              <a:latin typeface="Times New Roman" pitchFamily="18" charset="0"/>
              <a:cs typeface="Times New Roman" pitchFamily="18" charset="0"/>
            </a:endParaRPr>
          </a:p>
        </p:txBody>
      </p:sp>
      <p:pic>
        <p:nvPicPr>
          <p:cNvPr id="10256" name="Picture 19" descr="phishing">
            <a:hlinkClick r:id="rId11"/>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40313" y="5529263"/>
            <a:ext cx="113347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1924" name="Rectangle 20"/>
          <p:cNvSpPr>
            <a:spLocks noChangeArrowheads="1"/>
          </p:cNvSpPr>
          <p:nvPr/>
        </p:nvSpPr>
        <p:spPr bwMode="auto">
          <a:xfrm>
            <a:off x="6248400" y="6015038"/>
            <a:ext cx="1352550" cy="461962"/>
          </a:xfrm>
          <a:prstGeom prst="rect">
            <a:avLst/>
          </a:prstGeom>
          <a:noFill/>
          <a:ln w="9525">
            <a:noFill/>
            <a:miter lim="800000"/>
          </a:ln>
          <a:effectLst/>
        </p:spPr>
        <p:txBody>
          <a:bodyPr wrap="none">
            <a:spAutoFit/>
          </a:bodyPr>
          <a:lstStyle/>
          <a:p>
            <a:pPr>
              <a:spcBef>
                <a:spcPct val="20000"/>
              </a:spcBef>
              <a:buClr>
                <a:schemeClr val="accent2"/>
              </a:buClr>
              <a:buSzPct val="85000"/>
              <a:buFont typeface="ZapfDingbats" pitchFamily="82" charset="2"/>
              <a:buNone/>
              <a:defRPr/>
            </a:pPr>
            <a:r>
              <a:rPr lang="en-US" b="1" dirty="0">
                <a:effectLst>
                  <a:outerShdw blurRad="38100" dist="38100" dir="2700000" algn="tl">
                    <a:srgbClr val="C0C0C0"/>
                  </a:outerShdw>
                </a:effectLst>
                <a:latin typeface="Times New Roman" pitchFamily="18" charset="0"/>
                <a:cs typeface="Times New Roman" pitchFamily="18" charset="0"/>
              </a:rPr>
              <a:t>phishing</a:t>
            </a:r>
            <a:endParaRPr lang="en-US" b="1" dirty="0">
              <a:effectLst>
                <a:outerShdw blurRad="38100" dist="38100" dir="2700000" algn="tl">
                  <a:srgbClr val="C0C0C0"/>
                </a:outerShdw>
              </a:effectLst>
              <a:latin typeface="Times New Roman" pitchFamily="18" charset="0"/>
              <a:cs typeface="Times New Roman" pitchFamily="18" charset="0"/>
            </a:endParaRPr>
          </a:p>
        </p:txBody>
      </p:sp>
      <p:sp>
        <p:nvSpPr>
          <p:cNvPr id="10258" name="灯片编号占位符 2"/>
          <p:cNvSpPr txBox="1">
            <a:spLocks noGrp="1"/>
          </p:cNvSpPr>
          <p:nvPr/>
        </p:nvSpPr>
        <p:spPr bwMode="auto">
          <a:xfrm>
            <a:off x="7994650" y="6400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r">
              <a:buFont typeface="ZapfDingbats" pitchFamily="82" charset="2"/>
              <a:buNone/>
            </a:pPr>
            <a:fld id="{069CF0DA-B2E1-44D4-B94B-B24CE9C200F8}" type="slidenum">
              <a:rPr lang="zh-CN" altLang="en-US" sz="1400">
                <a:ea typeface="SimSun" pitchFamily="2" charset="-122"/>
              </a:rPr>
            </a:fld>
            <a:endParaRPr lang="en-US" altLang="zh-CN" sz="1400">
              <a:ea typeface="SimSun" pitchFamily="2" charset="-122"/>
            </a:endParaRPr>
          </a:p>
        </p:txBody>
      </p:sp>
      <p:sp>
        <p:nvSpPr>
          <p:cNvPr id="10259" name="Text Box 4"/>
          <p:cNvSpPr txBox="1">
            <a:spLocks noChangeArrowheads="1"/>
          </p:cNvSpPr>
          <p:nvPr/>
        </p:nvSpPr>
        <p:spPr bwMode="auto">
          <a:xfrm>
            <a:off x="1900238" y="949325"/>
            <a:ext cx="5572125"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 typeface="ZapfDingbats" pitchFamily="82" charset="2"/>
              <a:buNone/>
            </a:pPr>
            <a:r>
              <a:rPr lang="en-US" altLang="en-US" sz="5800" b="1">
                <a:latin typeface="Garamond" panose="02020404030301010803" pitchFamily="18" charset="0"/>
              </a:rPr>
              <a:t>We Are Not Safe!</a:t>
            </a:r>
            <a:endParaRPr lang="en-US" altLang="en-US" sz="5800" b="1">
              <a:latin typeface="Garamond" panose="02020404030301010803" pitchFamily="18" charset="0"/>
            </a:endParaRPr>
          </a:p>
        </p:txBody>
      </p:sp>
      <p:pic>
        <p:nvPicPr>
          <p:cNvPr id="10260" name="Picture 4" descr="http://tbn2.google.com/images?q=tbn:M9wWKYO8FLiz8M:http://www.locostsweden.se/hacked.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15250" y="298450"/>
            <a:ext cx="1428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2" name="Picture 4" descr="File:Man in the middle attack.svg">
            <a:hlinkClick r:id="rId14"/>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897688" y="3429000"/>
            <a:ext cx="2170112" cy="153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ectangle 20"/>
          <p:cNvSpPr>
            <a:spLocks noChangeArrowheads="1"/>
          </p:cNvSpPr>
          <p:nvPr/>
        </p:nvSpPr>
        <p:spPr bwMode="auto">
          <a:xfrm>
            <a:off x="7010400" y="4419600"/>
            <a:ext cx="1785938" cy="400050"/>
          </a:xfrm>
          <a:prstGeom prst="rect">
            <a:avLst/>
          </a:prstGeom>
          <a:noFill/>
          <a:ln w="9525">
            <a:noFill/>
            <a:miter lim="800000"/>
          </a:ln>
          <a:effectLst/>
        </p:spPr>
        <p:txBody>
          <a:bodyPr wrap="none">
            <a:spAutoFit/>
          </a:bodyPr>
          <a:lstStyle/>
          <a:p>
            <a:pPr>
              <a:spcBef>
                <a:spcPct val="20000"/>
              </a:spcBef>
              <a:buClr>
                <a:schemeClr val="accent2"/>
              </a:buClr>
              <a:buSzPct val="85000"/>
              <a:buFont typeface="ZapfDingbats" pitchFamily="82" charset="2"/>
              <a:buNone/>
              <a:defRPr/>
            </a:pPr>
            <a:r>
              <a:rPr lang="en-US" sz="2000" b="1" dirty="0">
                <a:effectLst>
                  <a:outerShdw blurRad="38100" dist="38100" dir="2700000" algn="tl">
                    <a:srgbClr val="C0C0C0"/>
                  </a:outerShdw>
                </a:effectLst>
                <a:latin typeface="Times New Roman" pitchFamily="18" charset="0"/>
                <a:cs typeface="Times New Roman" pitchFamily="18" charset="0"/>
              </a:rPr>
              <a:t>MITM attacks</a:t>
            </a:r>
            <a:endParaRPr lang="en-US" sz="2000" b="1" dirty="0">
              <a:effectLst>
                <a:outerShdw blurRad="38100" dist="38100" dir="2700000" algn="tl">
                  <a:srgbClr val="C0C0C0"/>
                </a:outerShdw>
              </a:effectLst>
              <a:latin typeface="Times New Roman" pitchFamily="18" charset="0"/>
              <a:cs typeface="Times New Roman" pitchFamily="18" charset="0"/>
            </a:endParaRPr>
          </a:p>
        </p:txBody>
      </p:sp>
      <p:sp>
        <p:nvSpPr>
          <p:cNvPr id="24" name="Title 1"/>
          <p:cNvSpPr txBox="1"/>
          <p:nvPr/>
        </p:nvSpPr>
        <p:spPr bwMode="auto">
          <a:xfrm>
            <a:off x="114300" y="95250"/>
            <a:ext cx="8534400" cy="838200"/>
          </a:xfrm>
          <a:prstGeom prst="rect">
            <a:avLst/>
          </a:prstGeom>
          <a:noFill/>
          <a:ln w="9525">
            <a:noFill/>
            <a:miter lim="800000"/>
          </a:ln>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anose="05000000000000000000"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marL="0" indent="0">
              <a:buFont typeface="ZapfDingbats" pitchFamily="82" charset="2"/>
              <a:buNone/>
              <a:defRPr/>
            </a:pPr>
            <a:r>
              <a:rPr lang="en-US" sz="4000" b="1" dirty="0">
                <a:solidFill>
                  <a:schemeClr val="accent6"/>
                </a:solidFill>
                <a:effectLst>
                  <a:outerShdw blurRad="38100" dist="38100" dir="2700000" algn="tl">
                    <a:srgbClr val="000000">
                      <a:alpha val="43137"/>
                    </a:srgbClr>
                  </a:outerShdw>
                </a:effectLst>
              </a:rPr>
              <a:t>Dose of </a:t>
            </a:r>
            <a:r>
              <a:rPr lang="en-US" sz="4000" b="1" dirty="0">
                <a:effectLst>
                  <a:outerShdw blurRad="38100" dist="38100" dir="2700000" algn="tl">
                    <a:srgbClr val="000000">
                      <a:alpha val="43137"/>
                    </a:srgbClr>
                  </a:outerShdw>
                </a:effectLst>
                <a:latin typeface="Brush Script MT" pitchFamily="66" charset="0"/>
              </a:rPr>
              <a:t>Reality: (cont’d)</a:t>
            </a:r>
            <a:r>
              <a:rPr lang="en-US" dirty="0"/>
              <a:t> </a:t>
            </a:r>
            <a:endParaRPr lang="en-CA" b="1" dirty="0">
              <a:effectLst>
                <a:outerShdw blurRad="38100" dist="38100" dir="2700000" algn="tl">
                  <a:srgbClr val="000000">
                    <a:alpha val="43137"/>
                  </a:srgbClr>
                </a:outerShdw>
              </a:effectLst>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idx="4294967295"/>
          </p:nvPr>
        </p:nvSpPr>
        <p:spPr>
          <a:xfrm>
            <a:off x="533400" y="228600"/>
            <a:ext cx="7772400" cy="948377"/>
          </a:xfrm>
        </p:spPr>
        <p:txBody>
          <a:bodyPr/>
          <a:lstStyle/>
          <a:p>
            <a:pPr algn="ctr"/>
            <a:r>
              <a:rPr lang="en-US" altLang="zh-CN" b="1" u="none" dirty="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Switch Sniffing (cont’d)</a:t>
            </a:r>
            <a:endParaRPr lang="en-US"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14691" name="Rectangle 3"/>
          <p:cNvSpPr>
            <a:spLocks noGrp="1" noChangeArrowheads="1"/>
          </p:cNvSpPr>
          <p:nvPr>
            <p:ph type="body" idx="4294967295"/>
          </p:nvPr>
        </p:nvSpPr>
        <p:spPr>
          <a:xfrm>
            <a:off x="381000" y="1176977"/>
            <a:ext cx="8458200" cy="4766623"/>
          </a:xfrm>
        </p:spPr>
        <p:txBody>
          <a:bodyPr/>
          <a:lstStyle/>
          <a:p>
            <a:pPr marL="0" indent="0">
              <a:buFont typeface="ZapfDingbats" pitchFamily="82" charset="2"/>
              <a:buNone/>
            </a:pPr>
            <a:r>
              <a:rPr lang="en-CA" sz="3600" dirty="0">
                <a:latin typeface="Times New Roman" pitchFamily="18" charset="0"/>
                <a:cs typeface="Times New Roman" pitchFamily="18" charset="0"/>
              </a:rPr>
              <a:t>Three different network data collection techniques</a:t>
            </a:r>
            <a:endParaRPr lang="en-CA" sz="3600" dirty="0">
              <a:latin typeface="Times New Roman" pitchFamily="18" charset="0"/>
              <a:cs typeface="Times New Roman" pitchFamily="18" charset="0"/>
            </a:endParaRPr>
          </a:p>
          <a:p>
            <a:r>
              <a:rPr lang="en-US" sz="3200" dirty="0">
                <a:latin typeface="Times New Roman" pitchFamily="18" charset="0"/>
                <a:cs typeface="Times New Roman" pitchFamily="18" charset="0"/>
              </a:rPr>
              <a:t>SPAN/Mirror port at managed switch</a:t>
            </a:r>
            <a:endParaRPr lang="en-US" sz="3200" dirty="0">
              <a:latin typeface="Times New Roman" pitchFamily="18" charset="0"/>
              <a:cs typeface="Times New Roman" pitchFamily="18" charset="0"/>
            </a:endParaRPr>
          </a:p>
          <a:p>
            <a:pPr marL="0" indent="0">
              <a:buNone/>
            </a:pPr>
            <a:endParaRPr lang="en-US" dirty="0"/>
          </a:p>
          <a:p>
            <a:r>
              <a:rPr lang="en-US" sz="3200" dirty="0">
                <a:latin typeface="Times New Roman" pitchFamily="18" charset="0"/>
                <a:cs typeface="Times New Roman" pitchFamily="18" charset="0"/>
              </a:rPr>
              <a:t>TAP(Test Access Port)</a:t>
            </a:r>
            <a:r>
              <a:rPr lang="en-US" sz="3200" baseline="30000" dirty="0">
                <a:latin typeface="Times New Roman" pitchFamily="18" charset="0"/>
                <a:cs typeface="Times New Roman" pitchFamily="18" charset="0"/>
              </a:rPr>
              <a:t>[1]</a:t>
            </a:r>
            <a:endParaRPr lang="en-US" sz="3200" baseline="30000" dirty="0">
              <a:latin typeface="Times New Roman" pitchFamily="18" charset="0"/>
              <a:cs typeface="Times New Roman" pitchFamily="18" charset="0"/>
            </a:endParaRPr>
          </a:p>
          <a:p>
            <a:endParaRPr lang="en-US" dirty="0"/>
          </a:p>
          <a:p>
            <a:pPr marL="0" indent="0">
              <a:buNone/>
            </a:pPr>
            <a:endParaRPr lang="en-US" dirty="0"/>
          </a:p>
          <a:p>
            <a:r>
              <a:rPr lang="en-US" sz="3200" dirty="0">
                <a:latin typeface="Times New Roman" pitchFamily="18" charset="0"/>
                <a:cs typeface="Times New Roman" pitchFamily="18" charset="0"/>
              </a:rPr>
              <a:t>ARP spoofing</a:t>
            </a:r>
            <a:endParaRPr lang="en-US" sz="3200" baseline="30000" dirty="0">
              <a:latin typeface="Times New Roman" pitchFamily="18" charset="0"/>
              <a:cs typeface="Times New Roman" pitchFamily="18" charset="0"/>
            </a:endParaRPr>
          </a:p>
        </p:txBody>
      </p:sp>
      <p:pic>
        <p:nvPicPr>
          <p:cNvPr id="114692" name="Picture 4" descr="snmp2602g"/>
          <p:cNvPicPr>
            <a:picLocks noChangeAspect="1" noChangeArrowheads="1"/>
          </p:cNvPicPr>
          <p:nvPr/>
        </p:nvPicPr>
        <p:blipFill>
          <a:blip r:embed="rId1"/>
          <a:srcRect/>
          <a:stretch>
            <a:fillRect/>
          </a:stretch>
        </p:blipFill>
        <p:spPr bwMode="auto">
          <a:xfrm>
            <a:off x="5657850" y="2895600"/>
            <a:ext cx="2343150" cy="1057275"/>
          </a:xfrm>
          <a:prstGeom prst="rect">
            <a:avLst/>
          </a:prstGeom>
          <a:noFill/>
          <a:ln w="9525">
            <a:noFill/>
            <a:miter lim="800000"/>
            <a:headEnd/>
            <a:tailEnd/>
          </a:ln>
        </p:spPr>
      </p:pic>
      <p:sp>
        <p:nvSpPr>
          <p:cNvPr id="114693" name="Text Box 5"/>
          <p:cNvSpPr txBox="1">
            <a:spLocks noChangeArrowheads="1"/>
          </p:cNvSpPr>
          <p:nvPr/>
        </p:nvSpPr>
        <p:spPr bwMode="auto">
          <a:xfrm>
            <a:off x="322683" y="6292850"/>
            <a:ext cx="3885359" cy="400110"/>
          </a:xfrm>
          <a:prstGeom prst="rect">
            <a:avLst/>
          </a:prstGeom>
          <a:noFill/>
          <a:ln w="9525">
            <a:noFill/>
            <a:miter lim="800000"/>
          </a:ln>
        </p:spPr>
        <p:txBody>
          <a:bodyPr wrap="none">
            <a:spAutoFit/>
          </a:bodyPr>
          <a:lstStyle/>
          <a:p>
            <a:pPr algn="ctr">
              <a:spcBef>
                <a:spcPct val="0"/>
              </a:spcBef>
              <a:buClrTx/>
              <a:buSzTx/>
              <a:buFontTx/>
              <a:buNone/>
            </a:pPr>
            <a:r>
              <a:rPr lang="en-US" sz="2000" dirty="0">
                <a:latin typeface="Times New Roman" pitchFamily="18" charset="0"/>
                <a:cs typeface="Times New Roman" pitchFamily="18" charset="0"/>
              </a:rPr>
              <a:t>[1] http://www.networkcritical.com/</a:t>
            </a:r>
            <a:endParaRPr lang="en-US" sz="2000" dirty="0">
              <a:latin typeface="Times New Roman" pitchFamily="18" charset="0"/>
              <a:cs typeface="Times New Roman" pitchFamily="18" charset="0"/>
            </a:endParaRPr>
          </a:p>
        </p:txBody>
      </p:sp>
      <p:pic>
        <p:nvPicPr>
          <p:cNvPr id="114694" name="Picture 7" descr="breakoutmode_th">
            <a:hlinkClick r:id="rId2"/>
          </p:cNvPr>
          <p:cNvPicPr>
            <a:picLocks noChangeAspect="1" noChangeArrowheads="1"/>
          </p:cNvPicPr>
          <p:nvPr/>
        </p:nvPicPr>
        <p:blipFill>
          <a:blip r:embed="rId3"/>
          <a:srcRect/>
          <a:stretch>
            <a:fillRect/>
          </a:stretch>
        </p:blipFill>
        <p:spPr bwMode="auto">
          <a:xfrm>
            <a:off x="2647950" y="4043363"/>
            <a:ext cx="2286000" cy="981075"/>
          </a:xfrm>
          <a:prstGeom prst="rect">
            <a:avLst/>
          </a:prstGeom>
          <a:noFill/>
          <a:ln w="9525">
            <a:noFill/>
            <a:miter lim="800000"/>
            <a:headEnd/>
            <a:tailEnd/>
          </a:ln>
        </p:spPr>
      </p:pic>
      <p:pic>
        <p:nvPicPr>
          <p:cNvPr id="114695" name="Picture 9" descr="connexsystem_th">
            <a:hlinkClick r:id="rId4"/>
          </p:cNvPr>
          <p:cNvPicPr>
            <a:picLocks noChangeAspect="1" noChangeArrowheads="1"/>
          </p:cNvPicPr>
          <p:nvPr/>
        </p:nvPicPr>
        <p:blipFill>
          <a:blip r:embed="rId5"/>
          <a:srcRect/>
          <a:stretch>
            <a:fillRect/>
          </a:stretch>
        </p:blipFill>
        <p:spPr bwMode="auto">
          <a:xfrm>
            <a:off x="5829300" y="4038600"/>
            <a:ext cx="2152650" cy="1123950"/>
          </a:xfrm>
          <a:prstGeom prst="rect">
            <a:avLst/>
          </a:prstGeom>
          <a:noFill/>
          <a:ln w="9525">
            <a:noFill/>
            <a:miter lim="800000"/>
            <a:headEnd/>
            <a:tailEnd/>
          </a:ln>
        </p:spPr>
      </p:pic>
      <p:sp>
        <p:nvSpPr>
          <p:cNvPr id="114696" name="灯片编号占位符 2"/>
          <p:cNvSpPr txBox="1">
            <a:spLocks noGrp="1"/>
          </p:cNvSpPr>
          <p:nvPr/>
        </p:nvSpPr>
        <p:spPr bwMode="auto">
          <a:xfrm>
            <a:off x="8223250" y="6248400"/>
            <a:ext cx="768350" cy="457200"/>
          </a:xfrm>
          <a:prstGeom prst="rect">
            <a:avLst/>
          </a:prstGeom>
          <a:noFill/>
          <a:ln w="9525">
            <a:noFill/>
            <a:miter lim="800000"/>
          </a:ln>
        </p:spPr>
        <p:txBody>
          <a:bodyPr/>
          <a:lstStyle/>
          <a:p>
            <a:pPr algn="r">
              <a:spcBef>
                <a:spcPct val="0"/>
              </a:spcBef>
              <a:buClrTx/>
              <a:buSzTx/>
              <a:buFontTx/>
              <a:buNone/>
            </a:pPr>
            <a:fld id="{DEF7B35E-09D8-4725-A872-A492C48F58A4}" type="slidenum">
              <a:rPr lang="zh-CN" altLang="en-US" sz="1400">
                <a:latin typeface="Times New Roman" pitchFamily="18" charset="0"/>
                <a:ea typeface="SimSun" pitchFamily="2" charset="-122"/>
              </a:rPr>
            </a:fld>
            <a:endParaRPr lang="en-US" altLang="zh-CN" sz="1400">
              <a:latin typeface="Times New Roman" pitchFamily="18" charset="0"/>
              <a:ea typeface="SimSun" pitchFamily="2" charset="-122"/>
            </a:endParaRPr>
          </a:p>
        </p:txBody>
      </p:sp>
      <p:pic>
        <p:nvPicPr>
          <p:cNvPr id="9" name="Picture 4" descr="http://www.greatday.com/motivate/images/challenge.jpg"/>
          <p:cNvPicPr>
            <a:picLocks noChangeAspect="1" noChangeArrowheads="1"/>
          </p:cNvPicPr>
          <p:nvPr/>
        </p:nvPicPr>
        <p:blipFill>
          <a:blip r:embed="rId6"/>
          <a:srcRect/>
          <a:stretch>
            <a:fillRect/>
          </a:stretch>
        </p:blipFill>
        <p:spPr bwMode="auto">
          <a:xfrm>
            <a:off x="8045308" y="0"/>
            <a:ext cx="1098692" cy="1176977"/>
          </a:xfrm>
          <a:prstGeom prst="rect">
            <a:avLst/>
          </a:prstGeom>
          <a:noFill/>
        </p:spPr>
      </p:pic>
      <p:pic>
        <p:nvPicPr>
          <p:cNvPr id="3" name="Picture 2"/>
          <p:cNvPicPr>
            <a:picLocks noChangeAspect="1"/>
          </p:cNvPicPr>
          <p:nvPr/>
        </p:nvPicPr>
        <p:blipFill>
          <a:blip r:embed="rId7"/>
          <a:stretch>
            <a:fillRect/>
          </a:stretch>
        </p:blipFill>
        <p:spPr>
          <a:xfrm>
            <a:off x="4206982" y="5150550"/>
            <a:ext cx="1532024" cy="154241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idx="4294967295"/>
          </p:nvPr>
        </p:nvSpPr>
        <p:spPr/>
        <p:txBody>
          <a:bodyPr/>
          <a:lstStyle/>
          <a:p>
            <a:pPr algn="ctr">
              <a:defRPr/>
            </a:pPr>
            <a:r>
              <a:rPr lang="en-US" altLang="zh-CN" sz="3600" b="1" u="none" dirty="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Sensor Deployment - Switch Sniffing (cont’d)</a:t>
            </a:r>
            <a:endParaRPr lang="en-US" sz="36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14691" name="Rectangle 3"/>
          <p:cNvSpPr>
            <a:spLocks noGrp="1" noChangeArrowheads="1"/>
          </p:cNvSpPr>
          <p:nvPr>
            <p:ph type="body" idx="4294967295"/>
          </p:nvPr>
        </p:nvSpPr>
        <p:spPr>
          <a:xfrm>
            <a:off x="381000" y="1439863"/>
            <a:ext cx="8458200" cy="3817937"/>
          </a:xfrm>
        </p:spPr>
        <p:txBody>
          <a:bodyPr/>
          <a:lstStyle/>
          <a:p>
            <a:pPr>
              <a:buFont typeface="ZapfDingbats" pitchFamily="82" charset="2"/>
              <a:buNone/>
              <a:defRPr/>
            </a:pPr>
            <a:r>
              <a:rPr lang="en-US" sz="3200" b="1" dirty="0">
                <a:latin typeface="Times New Roman" pitchFamily="18" charset="0"/>
                <a:cs typeface="Times New Roman" pitchFamily="18" charset="0"/>
              </a:rPr>
              <a:t>SPAN/Mirror port</a:t>
            </a:r>
            <a:r>
              <a:rPr lang="en-US" sz="3200" dirty="0">
                <a:latin typeface="Times New Roman" pitchFamily="18" charset="0"/>
                <a:cs typeface="Times New Roman" pitchFamily="18" charset="0"/>
              </a:rPr>
              <a:t> at managed switch</a:t>
            </a:r>
            <a:endParaRPr lang="en-US" sz="3200" dirty="0">
              <a:latin typeface="Times New Roman" pitchFamily="18" charset="0"/>
              <a:cs typeface="Times New Roman" pitchFamily="18" charset="0"/>
            </a:endParaRPr>
          </a:p>
          <a:p>
            <a:pPr>
              <a:buFont typeface="ZapfDingbats" pitchFamily="82" charset="2"/>
              <a:buNone/>
              <a:defRPr/>
            </a:pPr>
            <a:endParaRPr lang="en-US" dirty="0"/>
          </a:p>
          <a:p>
            <a:pPr marL="0" indent="0" algn="just">
              <a:spcBef>
                <a:spcPts val="0"/>
              </a:spcBef>
              <a:buFont typeface="ZapfDingbats" pitchFamily="82" charset="2"/>
              <a:buNone/>
              <a:defRPr/>
            </a:pPr>
            <a:r>
              <a:rPr lang="en-US" dirty="0">
                <a:latin typeface="Times New Roman" pitchFamily="18" charset="0"/>
                <a:cs typeface="Times New Roman" pitchFamily="18" charset="0"/>
              </a:rPr>
              <a:t>Port mirroring (SPAN (Switch Port Analyzer)) — the switch sends a copy of network packets to the SPAN/Mirror port.</a:t>
            </a:r>
            <a:endParaRPr lang="en-US" dirty="0">
              <a:latin typeface="Times New Roman" pitchFamily="18" charset="0"/>
              <a:cs typeface="Times New Roman" pitchFamily="18" charset="0"/>
            </a:endParaRPr>
          </a:p>
          <a:p>
            <a:pPr>
              <a:defRPr/>
            </a:pPr>
            <a:endParaRPr lang="en-US" dirty="0"/>
          </a:p>
        </p:txBody>
      </p:sp>
      <p:pic>
        <p:nvPicPr>
          <p:cNvPr id="56324" name="Picture 4" descr="snmp2602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81600" y="3581400"/>
            <a:ext cx="3124200"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5" name="Text Box 5"/>
          <p:cNvSpPr txBox="1">
            <a:spLocks noChangeArrowheads="1"/>
          </p:cNvSpPr>
          <p:nvPr/>
        </p:nvSpPr>
        <p:spPr bwMode="auto">
          <a:xfrm>
            <a:off x="76200" y="5638800"/>
            <a:ext cx="8151813"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r>
              <a:rPr lang="en-US" altLang="en-US" sz="1600">
                <a:latin typeface="Times New Roman" pitchFamily="18" charset="0"/>
              </a:rPr>
              <a:t>[1] Using a Managed Switch as a Network "Tap". http://www.intermapper.com/resources/blogs/rich-brown/524-using-a-managed-switch-as-a-network-qtapq</a:t>
            </a:r>
            <a:endParaRPr lang="en-US" altLang="en-US" sz="1600">
              <a:latin typeface="Times New Roman" pitchFamily="18" charset="0"/>
            </a:endParaRPr>
          </a:p>
          <a:p>
            <a:pPr>
              <a:spcBef>
                <a:spcPct val="0"/>
              </a:spcBef>
              <a:buClrTx/>
              <a:buSzTx/>
              <a:buFontTx/>
              <a:buNone/>
            </a:pPr>
            <a:r>
              <a:rPr lang="en-US" altLang="en-US" sz="1600">
                <a:latin typeface="Times New Roman" pitchFamily="18" charset="0"/>
              </a:rPr>
              <a:t>[2] Network switch. http://en.wikipedia.org/wiki/Network_switch</a:t>
            </a:r>
            <a:endParaRPr lang="en-US" altLang="en-US" sz="1600">
              <a:latin typeface="Times New Roman" pitchFamily="18" charset="0"/>
            </a:endParaRPr>
          </a:p>
        </p:txBody>
      </p:sp>
      <p:sp>
        <p:nvSpPr>
          <p:cNvPr id="56326" name="灯片编号占位符 2"/>
          <p:cNvSpPr txBox="1">
            <a:spLocks noGrp="1"/>
          </p:cNvSpPr>
          <p:nvPr/>
        </p:nvSpPr>
        <p:spPr bwMode="auto">
          <a:xfrm>
            <a:off x="8223250" y="62484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r">
              <a:spcBef>
                <a:spcPct val="0"/>
              </a:spcBef>
              <a:buClrTx/>
              <a:buSzTx/>
              <a:buFontTx/>
              <a:buNone/>
            </a:pPr>
            <a:fld id="{726C7D28-7049-44D6-A053-44D0F1AA0D33}" type="slidenum">
              <a:rPr lang="zh-CN" altLang="en-US" sz="1400">
                <a:latin typeface="Times New Roman" pitchFamily="18" charset="0"/>
                <a:ea typeface="SimSun" pitchFamily="2" charset="-122"/>
              </a:rPr>
            </a:fld>
            <a:endParaRPr lang="en-US" altLang="zh-CN" sz="1400">
              <a:latin typeface="Times New Roman" pitchFamily="18" charset="0"/>
              <a:ea typeface="SimSun" pitchFamily="2" charset="-122"/>
            </a:endParaRPr>
          </a:p>
        </p:txBody>
      </p:sp>
      <p:sp>
        <p:nvSpPr>
          <p:cNvPr id="56327" name="Line 31"/>
          <p:cNvSpPr>
            <a:spLocks noChangeShapeType="1"/>
          </p:cNvSpPr>
          <p:nvPr/>
        </p:nvSpPr>
        <p:spPr bwMode="auto">
          <a:xfrm flipH="1">
            <a:off x="6858000" y="4337050"/>
            <a:ext cx="0" cy="1130300"/>
          </a:xfrm>
          <a:prstGeom prst="line">
            <a:avLst/>
          </a:prstGeom>
          <a:noFill/>
          <a:ln w="60325">
            <a:solidFill>
              <a:srgbClr val="FF0000"/>
            </a:solidFill>
            <a:prstDash val="dash"/>
            <a:round/>
            <a:headEnd type="triangle" w="med" len="med"/>
          </a:ln>
          <a:extLst>
            <a:ext uri="{909E8E84-426E-40DD-AFC4-6F175D3DCCD1}">
              <a14:hiddenFill xmlns:a14="http://schemas.microsoft.com/office/drawing/2010/main">
                <a:noFill/>
              </a14:hiddenFill>
            </a:ext>
          </a:extLst>
        </p:spPr>
        <p:txBody>
          <a:bodyPr/>
          <a:lstStyle/>
          <a:p>
            <a:endParaRPr lang="en-US"/>
          </a:p>
        </p:txBody>
      </p:sp>
      <p:sp>
        <p:nvSpPr>
          <p:cNvPr id="10" name="AutoShape 9"/>
          <p:cNvSpPr>
            <a:spLocks noChangeArrowheads="1"/>
          </p:cNvSpPr>
          <p:nvPr/>
        </p:nvSpPr>
        <p:spPr bwMode="auto">
          <a:xfrm>
            <a:off x="1898650" y="4445000"/>
            <a:ext cx="3810000" cy="914400"/>
          </a:xfrm>
          <a:prstGeom prst="cloudCallout">
            <a:avLst>
              <a:gd name="adj1" fmla="val -39168"/>
              <a:gd name="adj2" fmla="val -17403"/>
            </a:avLst>
          </a:prstGeom>
          <a:solidFill>
            <a:schemeClr val="accent1"/>
          </a:solidFill>
          <a:ln w="9525">
            <a:solidFill>
              <a:schemeClr val="tx1"/>
            </a:solidFill>
            <a:round/>
          </a:ln>
        </p:spPr>
        <p:txBody>
          <a:bodyPr/>
          <a:lstStyle/>
          <a:p>
            <a:pPr algn="ctr">
              <a:defRPr/>
            </a:pPr>
            <a:r>
              <a:rPr 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Performance?</a:t>
            </a:r>
            <a:endParaRPr 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idx="4294967295"/>
          </p:nvPr>
        </p:nvSpPr>
        <p:spPr/>
        <p:txBody>
          <a:bodyPr/>
          <a:lstStyle/>
          <a:p>
            <a:pPr algn="ctr">
              <a:defRPr/>
            </a:pPr>
            <a:r>
              <a:rPr lang="en-US" altLang="zh-CN" sz="3600" b="1" u="none" dirty="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Sensor Deployment - Switch Sniffing (cont’d)</a:t>
            </a:r>
            <a:endParaRPr lang="en-US" sz="36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58371" name="Text Box 5"/>
          <p:cNvSpPr txBox="1">
            <a:spLocks noChangeArrowheads="1"/>
          </p:cNvSpPr>
          <p:nvPr/>
        </p:nvSpPr>
        <p:spPr bwMode="auto">
          <a:xfrm>
            <a:off x="76200" y="6307138"/>
            <a:ext cx="81518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r>
              <a:rPr lang="en-US" altLang="en-US" sz="1600">
                <a:latin typeface="Times New Roman" pitchFamily="18" charset="0"/>
              </a:rPr>
              <a:t>[1] Network switch. http://en.wikipedia.org/wiki/Network_switch</a:t>
            </a:r>
            <a:endParaRPr lang="en-US" altLang="en-US" sz="1600">
              <a:latin typeface="Times New Roman" pitchFamily="18" charset="0"/>
            </a:endParaRPr>
          </a:p>
        </p:txBody>
      </p:sp>
      <p:sp>
        <p:nvSpPr>
          <p:cNvPr id="58372" name="灯片编号占位符 2"/>
          <p:cNvSpPr txBox="1">
            <a:spLocks noGrp="1"/>
          </p:cNvSpPr>
          <p:nvPr/>
        </p:nvSpPr>
        <p:spPr bwMode="auto">
          <a:xfrm>
            <a:off x="8223250" y="62484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r">
              <a:spcBef>
                <a:spcPct val="0"/>
              </a:spcBef>
              <a:buClrTx/>
              <a:buSzTx/>
              <a:buFontTx/>
              <a:buNone/>
            </a:pPr>
            <a:fld id="{6D2E0ED6-C981-4DDF-A616-C24EBE526D9D}" type="slidenum">
              <a:rPr lang="zh-CN" altLang="en-US" sz="1400">
                <a:latin typeface="Times New Roman" pitchFamily="18" charset="0"/>
                <a:ea typeface="SimSun" pitchFamily="2" charset="-122"/>
              </a:rPr>
            </a:fld>
            <a:endParaRPr lang="en-US" altLang="zh-CN" sz="1400">
              <a:latin typeface="Times New Roman" pitchFamily="18" charset="0"/>
              <a:ea typeface="SimSun" pitchFamily="2" charset="-122"/>
            </a:endParaRPr>
          </a:p>
        </p:txBody>
      </p:sp>
      <p:pic>
        <p:nvPicPr>
          <p:cNvPr id="58373"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97100" y="2057400"/>
            <a:ext cx="4813300" cy="386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4"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713" y="1981200"/>
            <a:ext cx="1416050"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idx="4294967295"/>
          </p:nvPr>
        </p:nvSpPr>
        <p:spPr>
          <a:xfrm>
            <a:off x="762000" y="152400"/>
            <a:ext cx="7772400" cy="685800"/>
          </a:xfrm>
        </p:spPr>
        <p:txBody>
          <a:bodyPr/>
          <a:lstStyle/>
          <a:p>
            <a:pPr algn="ctr"/>
            <a:r>
              <a:rPr lang="en-US" altLang="zh-CN" b="1" u="none" dirty="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Switch Sniffing (cont’d)</a:t>
            </a:r>
            <a:endParaRPr lang="en-US"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14691" name="Rectangle 3"/>
          <p:cNvSpPr>
            <a:spLocks noGrp="1" noChangeArrowheads="1"/>
          </p:cNvSpPr>
          <p:nvPr>
            <p:ph type="body" idx="4294967295"/>
          </p:nvPr>
        </p:nvSpPr>
        <p:spPr>
          <a:xfrm>
            <a:off x="381000" y="1295400"/>
            <a:ext cx="8458200" cy="3276600"/>
          </a:xfrm>
        </p:spPr>
        <p:txBody>
          <a:bodyPr/>
          <a:lstStyle/>
          <a:p>
            <a:pPr>
              <a:buNone/>
            </a:pPr>
            <a:r>
              <a:rPr lang="en-US" sz="3200" b="1" dirty="0">
                <a:latin typeface="Times New Roman" pitchFamily="18" charset="0"/>
                <a:cs typeface="Times New Roman" pitchFamily="18" charset="0"/>
              </a:rPr>
              <a:t>TAP </a:t>
            </a:r>
            <a:r>
              <a:rPr lang="en-US" sz="3200" dirty="0">
                <a:latin typeface="Times New Roman" pitchFamily="18" charset="0"/>
                <a:cs typeface="Times New Roman" pitchFamily="18" charset="0"/>
              </a:rPr>
              <a:t>(Test Access Port), aka </a:t>
            </a:r>
            <a:r>
              <a:rPr lang="en-US" sz="3200" b="1" dirty="0">
                <a:latin typeface="Times New Roman" pitchFamily="18" charset="0"/>
                <a:cs typeface="Times New Roman" pitchFamily="18" charset="0"/>
              </a:rPr>
              <a:t>network tap</a:t>
            </a:r>
            <a:endParaRPr lang="en-US" sz="3200" b="1" baseline="30000" dirty="0">
              <a:latin typeface="Times New Roman" pitchFamily="18" charset="0"/>
              <a:cs typeface="Times New Roman" pitchFamily="18" charset="0"/>
            </a:endParaRPr>
          </a:p>
          <a:p>
            <a:pPr>
              <a:buNone/>
            </a:pPr>
            <a:endParaRPr lang="en-US" dirty="0"/>
          </a:p>
          <a:p>
            <a:pPr marL="0" indent="0" algn="just">
              <a:spcBef>
                <a:spcPts val="0"/>
              </a:spcBef>
              <a:buNone/>
            </a:pPr>
            <a:r>
              <a:rPr lang="en-US" dirty="0">
                <a:latin typeface="Times New Roman" pitchFamily="18" charset="0"/>
                <a:cs typeface="Times New Roman" pitchFamily="18" charset="0"/>
              </a:rPr>
              <a:t>A network tap is a hardware device which provides a way to access the data flowing across a computer network. The network tap has at least </a:t>
            </a:r>
            <a:r>
              <a:rPr lang="en-US" u="sng" dirty="0">
                <a:latin typeface="Times New Roman" pitchFamily="18" charset="0"/>
                <a:cs typeface="Times New Roman" pitchFamily="18" charset="0"/>
              </a:rPr>
              <a:t>three</a:t>
            </a:r>
            <a:r>
              <a:rPr lang="en-US" dirty="0">
                <a:latin typeface="Times New Roman" pitchFamily="18" charset="0"/>
                <a:cs typeface="Times New Roman" pitchFamily="18" charset="0"/>
              </a:rPr>
              <a:t> ports -- an “</a:t>
            </a:r>
            <a:r>
              <a:rPr lang="en-US" b="1" u="sng" dirty="0">
                <a:effectLst>
                  <a:outerShdw blurRad="38100" dist="38100" dir="2700000" algn="tl">
                    <a:srgbClr val="000000">
                      <a:alpha val="43137"/>
                    </a:srgbClr>
                  </a:outerShdw>
                </a:effectLst>
                <a:latin typeface="Times New Roman" pitchFamily="18" charset="0"/>
                <a:cs typeface="Times New Roman" pitchFamily="18" charset="0"/>
              </a:rPr>
              <a:t>A</a:t>
            </a:r>
            <a:r>
              <a:rPr lang="en-US" b="1" dirty="0">
                <a:effectLst>
                  <a:outerShdw blurRad="38100" dist="38100" dir="2700000" algn="tl">
                    <a:srgbClr val="000000">
                      <a:alpha val="43137"/>
                    </a:srgbClr>
                  </a:outerShdw>
                </a:effectLst>
                <a:latin typeface="Times New Roman" pitchFamily="18" charset="0"/>
                <a:cs typeface="Times New Roman" pitchFamily="18" charset="0"/>
              </a:rPr>
              <a:t>”</a:t>
            </a:r>
            <a:r>
              <a:rPr lang="en-US" dirty="0">
                <a:latin typeface="Times New Roman" pitchFamily="18" charset="0"/>
                <a:cs typeface="Times New Roman" pitchFamily="18" charset="0"/>
              </a:rPr>
              <a:t> port, a “</a:t>
            </a:r>
            <a:r>
              <a:rPr lang="en-US" b="1" u="sng" dirty="0">
                <a:effectLst>
                  <a:outerShdw blurRad="38100" dist="38100" dir="2700000" algn="tl">
                    <a:srgbClr val="000000">
                      <a:alpha val="43137"/>
                    </a:srgbClr>
                  </a:outerShdw>
                </a:effectLst>
                <a:latin typeface="Times New Roman" pitchFamily="18" charset="0"/>
                <a:cs typeface="Times New Roman" pitchFamily="18" charset="0"/>
              </a:rPr>
              <a:t>B</a:t>
            </a:r>
            <a:r>
              <a:rPr lang="en-US" b="1" dirty="0">
                <a:effectLst>
                  <a:outerShdw blurRad="38100" dist="38100" dir="2700000" algn="tl">
                    <a:srgbClr val="000000">
                      <a:alpha val="43137"/>
                    </a:srgbClr>
                  </a:outerShdw>
                </a:effectLst>
                <a:latin typeface="Times New Roman" pitchFamily="18" charset="0"/>
                <a:cs typeface="Times New Roman" pitchFamily="18" charset="0"/>
              </a:rPr>
              <a:t>”</a:t>
            </a:r>
            <a:r>
              <a:rPr lang="en-US" dirty="0">
                <a:latin typeface="Times New Roman" pitchFamily="18" charset="0"/>
                <a:cs typeface="Times New Roman" pitchFamily="18" charset="0"/>
              </a:rPr>
              <a:t> port, and a </a:t>
            </a:r>
            <a:r>
              <a:rPr lang="en-US" b="1" u="sng"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monitor</a:t>
            </a:r>
            <a:r>
              <a:rPr lang="en-US" dirty="0">
                <a:latin typeface="Times New Roman" pitchFamily="18" charset="0"/>
                <a:cs typeface="Times New Roman" pitchFamily="18" charset="0"/>
              </a:rPr>
              <a:t> port. </a:t>
            </a:r>
            <a:endParaRPr lang="en-US" dirty="0">
              <a:latin typeface="Times New Roman" pitchFamily="18" charset="0"/>
              <a:cs typeface="Times New Roman" pitchFamily="18" charset="0"/>
            </a:endParaRPr>
          </a:p>
        </p:txBody>
      </p:sp>
      <p:sp>
        <p:nvSpPr>
          <p:cNvPr id="114693" name="Text Box 5"/>
          <p:cNvSpPr txBox="1">
            <a:spLocks noChangeArrowheads="1"/>
          </p:cNvSpPr>
          <p:nvPr/>
        </p:nvSpPr>
        <p:spPr bwMode="auto">
          <a:xfrm>
            <a:off x="76200" y="6400800"/>
            <a:ext cx="8151812" cy="338554"/>
          </a:xfrm>
          <a:prstGeom prst="rect">
            <a:avLst/>
          </a:prstGeom>
          <a:noFill/>
          <a:ln w="9525">
            <a:noFill/>
            <a:miter lim="800000"/>
          </a:ln>
        </p:spPr>
        <p:txBody>
          <a:bodyPr wrap="square">
            <a:spAutoFit/>
          </a:bodyPr>
          <a:lstStyle/>
          <a:p>
            <a:pPr>
              <a:spcBef>
                <a:spcPct val="0"/>
              </a:spcBef>
              <a:buClrTx/>
              <a:buSzTx/>
              <a:buFontTx/>
              <a:buNone/>
            </a:pPr>
            <a:r>
              <a:rPr lang="en-US" sz="1600" dirty="0"/>
              <a:t>[1] Network tap. http://en.wikipedia.org/wiki/Network_tap</a:t>
            </a:r>
            <a:endParaRPr lang="en-US" sz="1600" dirty="0"/>
          </a:p>
        </p:txBody>
      </p:sp>
      <p:sp>
        <p:nvSpPr>
          <p:cNvPr id="114696" name="灯片编号占位符 2"/>
          <p:cNvSpPr txBox="1">
            <a:spLocks noGrp="1"/>
          </p:cNvSpPr>
          <p:nvPr/>
        </p:nvSpPr>
        <p:spPr bwMode="auto">
          <a:xfrm>
            <a:off x="8223250" y="6324600"/>
            <a:ext cx="768350" cy="457200"/>
          </a:xfrm>
          <a:prstGeom prst="rect">
            <a:avLst/>
          </a:prstGeom>
          <a:noFill/>
          <a:ln w="9525">
            <a:noFill/>
            <a:miter lim="800000"/>
          </a:ln>
        </p:spPr>
        <p:txBody>
          <a:bodyPr/>
          <a:lstStyle/>
          <a:p>
            <a:pPr algn="r">
              <a:spcBef>
                <a:spcPct val="0"/>
              </a:spcBef>
              <a:buClrTx/>
              <a:buSzTx/>
              <a:buFontTx/>
              <a:buNone/>
            </a:pPr>
            <a:fld id="{DEF7B35E-09D8-4725-A872-A492C48F58A4}" type="slidenum">
              <a:rPr lang="zh-CN" altLang="en-US" sz="1400">
                <a:latin typeface="Times New Roman" pitchFamily="18" charset="0"/>
                <a:ea typeface="SimSun" pitchFamily="2" charset="-122"/>
              </a:rPr>
            </a:fld>
            <a:endParaRPr lang="en-US" altLang="zh-CN" sz="1400">
              <a:latin typeface="Times New Roman" pitchFamily="18" charset="0"/>
              <a:ea typeface="SimSun" pitchFamily="2" charset="-122"/>
            </a:endParaRPr>
          </a:p>
        </p:txBody>
      </p:sp>
      <p:pic>
        <p:nvPicPr>
          <p:cNvPr id="6" name="Picture 2" descr="A network tap that makes a copy of all traffic flowing through it."/>
          <p:cNvPicPr>
            <a:picLocks noChangeAspect="1" noChangeArrowheads="1"/>
          </p:cNvPicPr>
          <p:nvPr/>
        </p:nvPicPr>
        <p:blipFill>
          <a:blip r:embed="rId1" cstate="print"/>
          <a:srcRect/>
          <a:stretch>
            <a:fillRect/>
          </a:stretch>
        </p:blipFill>
        <p:spPr bwMode="auto">
          <a:xfrm>
            <a:off x="3265487" y="4572000"/>
            <a:ext cx="5268913" cy="1025185"/>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6" name="灯片编号占位符 2"/>
          <p:cNvSpPr txBox="1">
            <a:spLocks noGrp="1"/>
          </p:cNvSpPr>
          <p:nvPr/>
        </p:nvSpPr>
        <p:spPr bwMode="auto">
          <a:xfrm>
            <a:off x="8223250" y="6248400"/>
            <a:ext cx="768350" cy="457200"/>
          </a:xfrm>
          <a:prstGeom prst="rect">
            <a:avLst/>
          </a:prstGeom>
          <a:noFill/>
          <a:ln w="9525">
            <a:noFill/>
            <a:miter lim="800000"/>
          </a:ln>
        </p:spPr>
        <p:txBody>
          <a:bodyPr/>
          <a:lstStyle/>
          <a:p>
            <a:pPr algn="r">
              <a:spcBef>
                <a:spcPct val="0"/>
              </a:spcBef>
              <a:buClrTx/>
              <a:buSzTx/>
              <a:buFontTx/>
              <a:buNone/>
            </a:pPr>
            <a:fld id="{C64AF2D3-9CA9-43CA-814B-339302F849A9}" type="slidenum">
              <a:rPr lang="zh-CN" altLang="en-US" sz="1400">
                <a:latin typeface="Times New Roman" pitchFamily="18" charset="0"/>
                <a:ea typeface="SimSun" pitchFamily="2" charset="-122"/>
              </a:rPr>
            </a:fld>
            <a:endParaRPr lang="en-US" altLang="zh-CN" sz="1400" dirty="0">
              <a:latin typeface="Times New Roman" pitchFamily="18" charset="0"/>
              <a:ea typeface="SimSun" pitchFamily="2" charset="-122"/>
            </a:endParaRPr>
          </a:p>
        </p:txBody>
      </p:sp>
      <p:pic>
        <p:nvPicPr>
          <p:cNvPr id="181257" name="Picture 4" descr="snmp2602g"/>
          <p:cNvPicPr>
            <a:picLocks noChangeAspect="1" noChangeArrowheads="1"/>
          </p:cNvPicPr>
          <p:nvPr/>
        </p:nvPicPr>
        <p:blipFill>
          <a:blip r:embed="rId1"/>
          <a:srcRect/>
          <a:stretch>
            <a:fillRect/>
          </a:stretch>
        </p:blipFill>
        <p:spPr bwMode="auto">
          <a:xfrm>
            <a:off x="304800" y="1155700"/>
            <a:ext cx="3657600" cy="1219200"/>
          </a:xfrm>
          <a:prstGeom prst="rect">
            <a:avLst/>
          </a:prstGeom>
          <a:noFill/>
          <a:ln w="9525">
            <a:noFill/>
            <a:miter lim="800000"/>
            <a:headEnd/>
            <a:tailEnd/>
          </a:ln>
        </p:spPr>
      </p:pic>
      <p:pic>
        <p:nvPicPr>
          <p:cNvPr id="181261" name="Picture 8" descr="user"/>
          <p:cNvPicPr>
            <a:picLocks noChangeAspect="1" noChangeArrowheads="1"/>
          </p:cNvPicPr>
          <p:nvPr/>
        </p:nvPicPr>
        <p:blipFill>
          <a:blip r:embed="rId2"/>
          <a:srcRect/>
          <a:stretch>
            <a:fillRect/>
          </a:stretch>
        </p:blipFill>
        <p:spPr bwMode="auto">
          <a:xfrm>
            <a:off x="647700" y="5867400"/>
            <a:ext cx="800100" cy="762000"/>
          </a:xfrm>
          <a:prstGeom prst="rect">
            <a:avLst/>
          </a:prstGeom>
          <a:noFill/>
          <a:ln w="9525">
            <a:noFill/>
            <a:miter lim="800000"/>
            <a:headEnd/>
            <a:tailEnd/>
          </a:ln>
        </p:spPr>
      </p:pic>
      <p:pic>
        <p:nvPicPr>
          <p:cNvPr id="181264" name="Picture 16" descr="39862vb">
            <a:hlinkClick r:id="rId3"/>
          </p:cNvPr>
          <p:cNvPicPr>
            <a:picLocks noChangeAspect="1" noChangeArrowheads="1"/>
          </p:cNvPicPr>
          <p:nvPr/>
        </p:nvPicPr>
        <p:blipFill>
          <a:blip r:embed="rId4"/>
          <a:srcRect/>
          <a:stretch>
            <a:fillRect/>
          </a:stretch>
        </p:blipFill>
        <p:spPr bwMode="auto">
          <a:xfrm>
            <a:off x="2714625" y="3810000"/>
            <a:ext cx="1095375" cy="1095375"/>
          </a:xfrm>
          <a:prstGeom prst="rect">
            <a:avLst/>
          </a:prstGeom>
          <a:noFill/>
        </p:spPr>
      </p:pic>
      <p:sp>
        <p:nvSpPr>
          <p:cNvPr id="181265" name="Text Box 17"/>
          <p:cNvSpPr txBox="1">
            <a:spLocks noChangeArrowheads="1"/>
          </p:cNvSpPr>
          <p:nvPr/>
        </p:nvSpPr>
        <p:spPr bwMode="auto">
          <a:xfrm>
            <a:off x="6477000" y="5412432"/>
            <a:ext cx="787395" cy="461665"/>
          </a:xfrm>
          <a:prstGeom prst="rect">
            <a:avLst/>
          </a:prstGeom>
          <a:noFill/>
          <a:ln w="9525" algn="ctr">
            <a:noFill/>
            <a:miter lim="800000"/>
          </a:ln>
          <a:effectLst/>
        </p:spPr>
        <p:txBody>
          <a:bodyPr wrap="none">
            <a:spAutoFit/>
          </a:bodyPr>
          <a:lstStyle/>
          <a:p>
            <a:pPr marL="342900" indent="-342900"/>
            <a:r>
              <a:rPr lang="en-CA" b="1" dirty="0">
                <a:effectLst>
                  <a:outerShdw blurRad="38100" dist="38100" dir="2700000" algn="tl">
                    <a:srgbClr val="C0C0C0"/>
                  </a:outerShdw>
                </a:effectLst>
                <a:latin typeface="Times New Roman" pitchFamily="18" charset="0"/>
                <a:cs typeface="Times New Roman" pitchFamily="18" charset="0"/>
              </a:rPr>
              <a:t>TAP</a:t>
            </a:r>
            <a:endParaRPr lang="en-US" b="1" dirty="0">
              <a:effectLst>
                <a:outerShdw blurRad="38100" dist="38100" dir="2700000" algn="tl">
                  <a:srgbClr val="C0C0C0"/>
                </a:outerShdw>
              </a:effectLst>
              <a:latin typeface="Times New Roman" pitchFamily="18" charset="0"/>
              <a:cs typeface="Times New Roman" pitchFamily="18" charset="0"/>
            </a:endParaRPr>
          </a:p>
        </p:txBody>
      </p:sp>
      <p:sp>
        <p:nvSpPr>
          <p:cNvPr id="181280" name="Line 32"/>
          <p:cNvSpPr>
            <a:spLocks noChangeShapeType="1"/>
          </p:cNvSpPr>
          <p:nvPr/>
        </p:nvSpPr>
        <p:spPr bwMode="auto">
          <a:xfrm flipH="1">
            <a:off x="995679" y="1752600"/>
            <a:ext cx="45719" cy="4114800"/>
          </a:xfrm>
          <a:prstGeom prst="line">
            <a:avLst/>
          </a:prstGeom>
          <a:noFill/>
          <a:ln w="41275">
            <a:solidFill>
              <a:srgbClr val="FF0000"/>
            </a:solidFill>
            <a:prstDash val="dash"/>
            <a:round/>
            <a:headEnd type="triangle"/>
            <a:tailEnd type="triangle" w="med" len="med"/>
          </a:ln>
          <a:effectLst/>
        </p:spPr>
        <p:txBody>
          <a:bodyPr/>
          <a:lstStyle/>
          <a:p>
            <a:endParaRPr lang="en-US"/>
          </a:p>
        </p:txBody>
      </p:sp>
      <p:sp>
        <p:nvSpPr>
          <p:cNvPr id="27" name="Rectangle 2"/>
          <p:cNvSpPr txBox="1">
            <a:spLocks noChangeArrowheads="1"/>
          </p:cNvSpPr>
          <p:nvPr/>
        </p:nvSpPr>
        <p:spPr bwMode="auto">
          <a:xfrm>
            <a:off x="609600" y="152400"/>
            <a:ext cx="7772400" cy="6858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40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rPr>
              <a:t>Switch Sniffing (cont’d)</a:t>
            </a:r>
            <a:endParaRPr kumimoji="0" lang="en-US" sz="40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pic>
        <p:nvPicPr>
          <p:cNvPr id="147458" name="Picture 2" descr="A network tap that makes a copy of all traffic flowing through it."/>
          <p:cNvPicPr>
            <a:picLocks noChangeAspect="1" noChangeArrowheads="1"/>
          </p:cNvPicPr>
          <p:nvPr/>
        </p:nvPicPr>
        <p:blipFill>
          <a:blip r:embed="rId5" cstate="print"/>
          <a:srcRect/>
          <a:stretch>
            <a:fillRect/>
          </a:stretch>
        </p:blipFill>
        <p:spPr bwMode="auto">
          <a:xfrm>
            <a:off x="2589212" y="3670300"/>
            <a:ext cx="6200775" cy="1206500"/>
          </a:xfrm>
          <a:prstGeom prst="rect">
            <a:avLst/>
          </a:prstGeom>
          <a:noFill/>
        </p:spPr>
      </p:pic>
      <p:sp>
        <p:nvSpPr>
          <p:cNvPr id="28" name="Line 32"/>
          <p:cNvSpPr>
            <a:spLocks noChangeShapeType="1"/>
          </p:cNvSpPr>
          <p:nvPr/>
        </p:nvSpPr>
        <p:spPr bwMode="auto">
          <a:xfrm flipH="1">
            <a:off x="1148076" y="4495800"/>
            <a:ext cx="4795521" cy="1378297"/>
          </a:xfrm>
          <a:prstGeom prst="line">
            <a:avLst/>
          </a:prstGeom>
          <a:noFill/>
          <a:ln w="41275">
            <a:solidFill>
              <a:srgbClr val="FF0000"/>
            </a:solidFill>
            <a:prstDash val="dash"/>
            <a:round/>
            <a:headEnd type="triangle"/>
            <a:tailEnd type="triangle" w="med" len="med"/>
          </a:ln>
          <a:effectLst/>
        </p:spPr>
        <p:txBody>
          <a:bodyPr/>
          <a:lstStyle/>
          <a:p>
            <a:endParaRPr lang="en-US"/>
          </a:p>
        </p:txBody>
      </p:sp>
      <p:sp>
        <p:nvSpPr>
          <p:cNvPr id="29" name="Line 32"/>
          <p:cNvSpPr>
            <a:spLocks noChangeShapeType="1"/>
          </p:cNvSpPr>
          <p:nvPr/>
        </p:nvSpPr>
        <p:spPr bwMode="auto">
          <a:xfrm>
            <a:off x="1041398" y="1752600"/>
            <a:ext cx="5435601" cy="2743200"/>
          </a:xfrm>
          <a:prstGeom prst="line">
            <a:avLst/>
          </a:prstGeom>
          <a:noFill/>
          <a:ln w="41275">
            <a:solidFill>
              <a:srgbClr val="FF0000"/>
            </a:solidFill>
            <a:prstDash val="dash"/>
            <a:round/>
            <a:headEnd type="triangle"/>
            <a:tailEnd type="triangle" w="med" len="med"/>
          </a:ln>
          <a:effectLst/>
        </p:spPr>
        <p:txBody>
          <a:bodyPr/>
          <a:lstStyle/>
          <a:p>
            <a:endParaRPr lang="en-US"/>
          </a:p>
        </p:txBody>
      </p:sp>
      <p:sp>
        <p:nvSpPr>
          <p:cNvPr id="30" name="Line 32"/>
          <p:cNvSpPr>
            <a:spLocks noChangeShapeType="1"/>
          </p:cNvSpPr>
          <p:nvPr/>
        </p:nvSpPr>
        <p:spPr bwMode="auto">
          <a:xfrm flipH="1">
            <a:off x="7071361" y="1752600"/>
            <a:ext cx="45719" cy="2673697"/>
          </a:xfrm>
          <a:prstGeom prst="line">
            <a:avLst/>
          </a:prstGeom>
          <a:noFill/>
          <a:ln w="41275">
            <a:solidFill>
              <a:srgbClr val="FF0000"/>
            </a:solidFill>
            <a:prstDash val="dash"/>
            <a:round/>
            <a:headEnd type="triangle"/>
            <a:tailEnd type="triangle" w="med" len="med"/>
          </a:ln>
          <a:effectLst/>
        </p:spPr>
        <p:txBody>
          <a:bodyPr/>
          <a:lstStyle/>
          <a:p>
            <a:endParaRPr lang="en-US"/>
          </a:p>
        </p:txBody>
      </p:sp>
      <p:sp>
        <p:nvSpPr>
          <p:cNvPr id="31" name="Text Box 17"/>
          <p:cNvSpPr txBox="1">
            <a:spLocks noChangeArrowheads="1"/>
          </p:cNvSpPr>
          <p:nvPr/>
        </p:nvSpPr>
        <p:spPr bwMode="auto">
          <a:xfrm>
            <a:off x="5897024" y="1367135"/>
            <a:ext cx="2484976" cy="461665"/>
          </a:xfrm>
          <a:prstGeom prst="rect">
            <a:avLst/>
          </a:prstGeom>
          <a:noFill/>
          <a:ln w="9525" algn="ctr">
            <a:noFill/>
            <a:miter lim="800000"/>
          </a:ln>
          <a:effectLst/>
        </p:spPr>
        <p:txBody>
          <a:bodyPr wrap="none">
            <a:spAutoFit/>
          </a:bodyPr>
          <a:lstStyle/>
          <a:p>
            <a:pPr marL="342900" indent="-342900"/>
            <a:r>
              <a:rPr lang="en-CA" b="1" dirty="0">
                <a:effectLst>
                  <a:outerShdw blurRad="38100" dist="38100" dir="2700000" algn="tl">
                    <a:srgbClr val="C0C0C0"/>
                  </a:outerShdw>
                </a:effectLst>
              </a:rPr>
              <a:t>Monitoring port</a:t>
            </a:r>
            <a:endParaRPr lang="en-US" b="1" dirty="0">
              <a:effectLst>
                <a:outerShdw blurRad="38100" dist="38100" dir="2700000" algn="tl">
                  <a:srgbClr val="C0C0C0"/>
                </a:outerShdw>
              </a:effectLst>
            </a:endParaRPr>
          </a:p>
        </p:txBody>
      </p:sp>
      <p:sp>
        <p:nvSpPr>
          <p:cNvPr id="32" name="AutoShape 9"/>
          <p:cNvSpPr>
            <a:spLocks noChangeArrowheads="1"/>
          </p:cNvSpPr>
          <p:nvPr/>
        </p:nvSpPr>
        <p:spPr bwMode="auto">
          <a:xfrm>
            <a:off x="3246120" y="5412432"/>
            <a:ext cx="3230880" cy="1295400"/>
          </a:xfrm>
          <a:prstGeom prst="cloudCallout">
            <a:avLst>
              <a:gd name="adj1" fmla="val -39168"/>
              <a:gd name="adj2" fmla="val -17403"/>
            </a:avLst>
          </a:prstGeom>
          <a:solidFill>
            <a:schemeClr val="accent1"/>
          </a:solidFill>
          <a:ln w="9525">
            <a:solidFill>
              <a:schemeClr val="tx1"/>
            </a:solidFill>
            <a:round/>
          </a:ln>
        </p:spPr>
        <p:txBody>
          <a:bodyPr/>
          <a:lstStyle/>
          <a:p>
            <a:pPr algn="ctr"/>
            <a:r>
              <a:rPr lang="en-US" sz="2800" b="1" dirty="0">
                <a:solidFill>
                  <a:srgbClr val="FF0000"/>
                </a:solidFill>
                <a:effectLst>
                  <a:outerShdw blurRad="38100" dist="38100" dir="2700000" algn="tl">
                    <a:srgbClr val="000000">
                      <a:alpha val="43137"/>
                    </a:srgbClr>
                  </a:outerShdw>
                </a:effectLst>
              </a:rPr>
              <a:t>expensive</a:t>
            </a:r>
            <a:endParaRPr lang="en-US" sz="2800" b="1" dirty="0">
              <a:solidFill>
                <a:srgbClr val="FF0000"/>
              </a:solidFill>
              <a:effectLst>
                <a:outerShdw blurRad="38100" dist="38100" dir="2700000" algn="tl">
                  <a:srgbClr val="000000">
                    <a:alpha val="43137"/>
                  </a:srgbClr>
                </a:outerShdw>
              </a:effectLst>
            </a:endParaRPr>
          </a:p>
        </p:txBody>
      </p:sp>
      <p:sp>
        <p:nvSpPr>
          <p:cNvPr id="15" name="Text Box 17"/>
          <p:cNvSpPr txBox="1">
            <a:spLocks noChangeArrowheads="1"/>
          </p:cNvSpPr>
          <p:nvPr/>
        </p:nvSpPr>
        <p:spPr bwMode="auto">
          <a:xfrm>
            <a:off x="405812" y="5558135"/>
            <a:ext cx="356188" cy="461665"/>
          </a:xfrm>
          <a:prstGeom prst="rect">
            <a:avLst/>
          </a:prstGeom>
          <a:noFill/>
          <a:ln w="9525" algn="ctr">
            <a:noFill/>
            <a:miter lim="800000"/>
          </a:ln>
          <a:effectLst/>
        </p:spPr>
        <p:txBody>
          <a:bodyPr wrap="none">
            <a:spAutoFit/>
          </a:bodyPr>
          <a:lstStyle/>
          <a:p>
            <a:pPr marL="342900" indent="-342900"/>
            <a:r>
              <a:rPr lang="en-CA" b="1" dirty="0">
                <a:effectLst>
                  <a:outerShdw blurRad="38100" dist="38100" dir="2700000" algn="tl">
                    <a:srgbClr val="C0C0C0"/>
                  </a:outerShdw>
                </a:effectLst>
              </a:rPr>
              <a:t>a</a:t>
            </a:r>
            <a:endParaRPr lang="en-US" b="1" dirty="0">
              <a:effectLst>
                <a:outerShdw blurRad="38100" dist="38100" dir="2700000" algn="tl">
                  <a:srgbClr val="C0C0C0"/>
                </a:outerShdw>
              </a:effectLst>
            </a:endParaRPr>
          </a:p>
        </p:txBody>
      </p:sp>
      <p:sp>
        <p:nvSpPr>
          <p:cNvPr id="16" name="Text Box 17"/>
          <p:cNvSpPr txBox="1">
            <a:spLocks noChangeArrowheads="1"/>
          </p:cNvSpPr>
          <p:nvPr/>
        </p:nvSpPr>
        <p:spPr bwMode="auto">
          <a:xfrm>
            <a:off x="405812" y="1981200"/>
            <a:ext cx="367408" cy="461665"/>
          </a:xfrm>
          <a:prstGeom prst="rect">
            <a:avLst/>
          </a:prstGeom>
          <a:noFill/>
          <a:ln w="9525" algn="ctr">
            <a:noFill/>
            <a:miter lim="800000"/>
          </a:ln>
          <a:effectLst/>
        </p:spPr>
        <p:txBody>
          <a:bodyPr wrap="none">
            <a:spAutoFit/>
          </a:bodyPr>
          <a:lstStyle/>
          <a:p>
            <a:pPr marL="342900" indent="-342900"/>
            <a:r>
              <a:rPr lang="en-CA" b="1" dirty="0">
                <a:effectLst>
                  <a:outerShdw blurRad="38100" dist="38100" dir="2700000" algn="tl">
                    <a:srgbClr val="C0C0C0"/>
                  </a:outerShdw>
                </a:effectLst>
              </a:rPr>
              <a:t>b</a:t>
            </a:r>
            <a:endParaRPr lang="en-US" b="1" dirty="0">
              <a:effectLst>
                <a:outerShdw blurRad="38100" dist="38100" dir="2700000" algn="tl">
                  <a:srgbClr val="C0C0C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grpId="0" nodeType="clickEffect">
                                  <p:stCondLst>
                                    <p:cond delay="0"/>
                                  </p:stCondLst>
                                  <p:childTnLst>
                                    <p:animEffect transition="out" filter="checkerboard(across)">
                                      <p:cBhvr>
                                        <p:cTn id="6" dur="500"/>
                                        <p:tgtEl>
                                          <p:spTgt spid="181280"/>
                                        </p:tgtEl>
                                      </p:cBhvr>
                                    </p:animEffect>
                                    <p:set>
                                      <p:cBhvr>
                                        <p:cTn id="7" dur="1" fill="hold">
                                          <p:stCondLst>
                                            <p:cond delay="499"/>
                                          </p:stCondLst>
                                        </p:cTn>
                                        <p:tgtEl>
                                          <p:spTgt spid="181280"/>
                                        </p:tgtEl>
                                        <p:attrNameLst>
                                          <p:attrName>style.visibility</p:attrName>
                                        </p:attrNameLst>
                                      </p:cBhvr>
                                      <p:to>
                                        <p:strVal val="hidden"/>
                                      </p:to>
                                    </p:se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checkerboard(across)">
                                      <p:cBhvr>
                                        <p:cTn id="11" dur="500"/>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grpId="0" nodeType="click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checkerboard(across)">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checkerboard(across)">
                                      <p:cBhvr>
                                        <p:cTn id="2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80" grpId="0" animBg="1"/>
      <p:bldP spid="28" grpId="0" animBg="1"/>
      <p:bldP spid="29" grpId="0" animBg="1"/>
      <p:bldP spid="3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idx="4294967295"/>
          </p:nvPr>
        </p:nvSpPr>
        <p:spPr>
          <a:xfrm>
            <a:off x="762000" y="152400"/>
            <a:ext cx="7772400" cy="685800"/>
          </a:xfrm>
        </p:spPr>
        <p:txBody>
          <a:bodyPr/>
          <a:lstStyle/>
          <a:p>
            <a:pPr algn="ctr"/>
            <a:r>
              <a:rPr lang="en-US" altLang="zh-CN" b="1" u="none" dirty="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Switch Sniffing (cont’d)</a:t>
            </a:r>
            <a:endParaRPr lang="en-US"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14691" name="Rectangle 3"/>
          <p:cNvSpPr>
            <a:spLocks noGrp="1" noChangeArrowheads="1"/>
          </p:cNvSpPr>
          <p:nvPr>
            <p:ph type="body" idx="4294967295"/>
          </p:nvPr>
        </p:nvSpPr>
        <p:spPr>
          <a:xfrm>
            <a:off x="381000" y="990600"/>
            <a:ext cx="8458200" cy="3505200"/>
          </a:xfrm>
        </p:spPr>
        <p:txBody>
          <a:bodyPr/>
          <a:lstStyle/>
          <a:p>
            <a:pPr marL="0" indent="0" algn="just">
              <a:spcBef>
                <a:spcPts val="0"/>
              </a:spcBef>
              <a:buNone/>
            </a:pPr>
            <a:r>
              <a:rPr lang="en-US" dirty="0">
                <a:latin typeface="Times New Roman" pitchFamily="18" charset="0"/>
                <a:cs typeface="Times New Roman" pitchFamily="18" charset="0"/>
              </a:rPr>
              <a:t>To place a tap between network points a and b, the network cable between point a and point b is replaced with a pair of cables, one going to the tap's “</a:t>
            </a:r>
            <a:r>
              <a:rPr lang="en-US" b="1" dirty="0">
                <a:effectLst>
                  <a:outerShdw blurRad="38100" dist="38100" dir="2700000" algn="tl">
                    <a:srgbClr val="000000">
                      <a:alpha val="43137"/>
                    </a:srgbClr>
                  </a:outerShdw>
                </a:effectLst>
                <a:latin typeface="Times New Roman" pitchFamily="18" charset="0"/>
                <a:cs typeface="Times New Roman" pitchFamily="18" charset="0"/>
              </a:rPr>
              <a:t>A</a:t>
            </a:r>
            <a:r>
              <a:rPr lang="en-US" dirty="0">
                <a:latin typeface="Times New Roman" pitchFamily="18" charset="0"/>
                <a:cs typeface="Times New Roman" pitchFamily="18" charset="0"/>
              </a:rPr>
              <a:t>” port, one going to the tap's “</a:t>
            </a:r>
            <a:r>
              <a:rPr lang="en-US" b="1" dirty="0">
                <a:effectLst>
                  <a:outerShdw blurRad="38100" dist="38100" dir="2700000" algn="tl">
                    <a:srgbClr val="000000">
                      <a:alpha val="43137"/>
                    </a:srgbClr>
                  </a:outerShdw>
                </a:effectLst>
                <a:latin typeface="Times New Roman" pitchFamily="18" charset="0"/>
                <a:cs typeface="Times New Roman" pitchFamily="18" charset="0"/>
              </a:rPr>
              <a:t>B</a:t>
            </a:r>
            <a:r>
              <a:rPr lang="en-US" dirty="0">
                <a:latin typeface="Times New Roman" pitchFamily="18" charset="0"/>
                <a:cs typeface="Times New Roman" pitchFamily="18" charset="0"/>
              </a:rPr>
              <a:t>” port. The tap passes through all traffic between “</a:t>
            </a:r>
            <a:r>
              <a:rPr lang="en-US" b="1" dirty="0">
                <a:latin typeface="Times New Roman" pitchFamily="18" charset="0"/>
                <a:cs typeface="Times New Roman" pitchFamily="18" charset="0"/>
              </a:rPr>
              <a:t>A</a:t>
            </a:r>
            <a:r>
              <a:rPr lang="en-US" dirty="0">
                <a:latin typeface="Times New Roman" pitchFamily="18" charset="0"/>
                <a:cs typeface="Times New Roman" pitchFamily="18" charset="0"/>
              </a:rPr>
              <a:t>” and “</a:t>
            </a:r>
            <a:r>
              <a:rPr lang="en-US" b="1" dirty="0">
                <a:latin typeface="Times New Roman" pitchFamily="18" charset="0"/>
                <a:cs typeface="Times New Roman" pitchFamily="18" charset="0"/>
              </a:rPr>
              <a:t>B</a:t>
            </a:r>
            <a:r>
              <a:rPr lang="en-US" dirty="0">
                <a:latin typeface="Times New Roman" pitchFamily="18" charset="0"/>
                <a:cs typeface="Times New Roman" pitchFamily="18" charset="0"/>
              </a:rPr>
              <a:t>”, so a and b still think they are connected to each other, but </a:t>
            </a:r>
            <a:r>
              <a:rPr lang="en-US" u="sng" dirty="0">
                <a:latin typeface="Times New Roman" pitchFamily="18" charset="0"/>
                <a:cs typeface="Times New Roman" pitchFamily="18" charset="0"/>
              </a:rPr>
              <a:t>the tap also copies the traffic between “</a:t>
            </a:r>
            <a:r>
              <a:rPr lang="en-US" b="1" u="sng" dirty="0">
                <a:latin typeface="Times New Roman" pitchFamily="18" charset="0"/>
                <a:cs typeface="Times New Roman" pitchFamily="18" charset="0"/>
              </a:rPr>
              <a:t>A</a:t>
            </a:r>
            <a:r>
              <a:rPr lang="en-US" u="sng" dirty="0">
                <a:latin typeface="Times New Roman" pitchFamily="18" charset="0"/>
                <a:cs typeface="Times New Roman" pitchFamily="18" charset="0"/>
              </a:rPr>
              <a:t>” and “</a:t>
            </a:r>
            <a:r>
              <a:rPr lang="en-US" b="1" u="sng" dirty="0">
                <a:latin typeface="Times New Roman" pitchFamily="18" charset="0"/>
                <a:cs typeface="Times New Roman" pitchFamily="18" charset="0"/>
              </a:rPr>
              <a:t>B</a:t>
            </a:r>
            <a:r>
              <a:rPr lang="en-US" u="sng" dirty="0">
                <a:latin typeface="Times New Roman" pitchFamily="18" charset="0"/>
                <a:cs typeface="Times New Roman" pitchFamily="18" charset="0"/>
              </a:rPr>
              <a:t>” to its monitor port, enabling a third party to listen</a:t>
            </a:r>
            <a:r>
              <a:rPr lang="en-US" dirty="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114693" name="Text Box 5"/>
          <p:cNvSpPr txBox="1">
            <a:spLocks noChangeArrowheads="1"/>
          </p:cNvSpPr>
          <p:nvPr/>
        </p:nvSpPr>
        <p:spPr bwMode="auto">
          <a:xfrm>
            <a:off x="76200" y="6400800"/>
            <a:ext cx="8151812" cy="338554"/>
          </a:xfrm>
          <a:prstGeom prst="rect">
            <a:avLst/>
          </a:prstGeom>
          <a:noFill/>
          <a:ln w="9525">
            <a:noFill/>
            <a:miter lim="800000"/>
          </a:ln>
        </p:spPr>
        <p:txBody>
          <a:bodyPr wrap="square">
            <a:spAutoFit/>
          </a:bodyPr>
          <a:lstStyle/>
          <a:p>
            <a:pPr>
              <a:spcBef>
                <a:spcPct val="0"/>
              </a:spcBef>
              <a:buClrTx/>
              <a:buSzTx/>
              <a:buFontTx/>
              <a:buNone/>
            </a:pPr>
            <a:r>
              <a:rPr lang="en-US" sz="1600" dirty="0"/>
              <a:t>[1] Network tap. http://en.wikipedia.org/wiki/Network_tap</a:t>
            </a:r>
            <a:endParaRPr lang="en-US" sz="1600" dirty="0"/>
          </a:p>
        </p:txBody>
      </p:sp>
      <p:sp>
        <p:nvSpPr>
          <p:cNvPr id="114696" name="灯片编号占位符 2"/>
          <p:cNvSpPr txBox="1">
            <a:spLocks noGrp="1"/>
          </p:cNvSpPr>
          <p:nvPr/>
        </p:nvSpPr>
        <p:spPr bwMode="auto">
          <a:xfrm>
            <a:off x="8223250" y="6324600"/>
            <a:ext cx="768350" cy="457200"/>
          </a:xfrm>
          <a:prstGeom prst="rect">
            <a:avLst/>
          </a:prstGeom>
          <a:noFill/>
          <a:ln w="9525">
            <a:noFill/>
            <a:miter lim="800000"/>
          </a:ln>
        </p:spPr>
        <p:txBody>
          <a:bodyPr/>
          <a:lstStyle/>
          <a:p>
            <a:pPr algn="r">
              <a:spcBef>
                <a:spcPct val="0"/>
              </a:spcBef>
              <a:buClrTx/>
              <a:buSzTx/>
              <a:buFontTx/>
              <a:buNone/>
            </a:pPr>
            <a:fld id="{DEF7B35E-09D8-4725-A872-A492C48F58A4}" type="slidenum">
              <a:rPr lang="zh-CN" altLang="en-US" sz="1400">
                <a:latin typeface="Times New Roman" pitchFamily="18" charset="0"/>
                <a:ea typeface="SimSun" pitchFamily="2" charset="-122"/>
              </a:rPr>
            </a:fld>
            <a:endParaRPr lang="en-US" altLang="zh-CN" sz="1400">
              <a:latin typeface="Times New Roman" pitchFamily="18" charset="0"/>
              <a:ea typeface="SimSun" pitchFamily="2" charset="-122"/>
            </a:endParaRPr>
          </a:p>
        </p:txBody>
      </p:sp>
      <p:pic>
        <p:nvPicPr>
          <p:cNvPr id="6" name="Picture 2" descr="A network tap that makes a copy of all traffic flowing through it."/>
          <p:cNvPicPr>
            <a:picLocks noChangeAspect="1" noChangeArrowheads="1"/>
          </p:cNvPicPr>
          <p:nvPr/>
        </p:nvPicPr>
        <p:blipFill>
          <a:blip r:embed="rId1" cstate="print"/>
          <a:srcRect/>
          <a:stretch>
            <a:fillRect/>
          </a:stretch>
        </p:blipFill>
        <p:spPr bwMode="auto">
          <a:xfrm rot="1422585">
            <a:off x="4123259" y="5071349"/>
            <a:ext cx="2743200" cy="533751"/>
          </a:xfrm>
          <a:prstGeom prst="rect">
            <a:avLst/>
          </a:prstGeom>
          <a:noFill/>
        </p:spPr>
      </p:pic>
      <p:pic>
        <p:nvPicPr>
          <p:cNvPr id="7" name="Picture 4" descr="snmp2602g"/>
          <p:cNvPicPr>
            <a:picLocks noChangeAspect="1" noChangeArrowheads="1"/>
          </p:cNvPicPr>
          <p:nvPr/>
        </p:nvPicPr>
        <p:blipFill>
          <a:blip r:embed="rId2"/>
          <a:srcRect/>
          <a:stretch>
            <a:fillRect/>
          </a:stretch>
        </p:blipFill>
        <p:spPr bwMode="auto">
          <a:xfrm>
            <a:off x="6172200" y="4133850"/>
            <a:ext cx="2286000" cy="762000"/>
          </a:xfrm>
          <a:prstGeom prst="rect">
            <a:avLst/>
          </a:prstGeom>
          <a:noFill/>
          <a:ln w="9525">
            <a:noFill/>
            <a:miter lim="800000"/>
            <a:headEnd/>
            <a:tailEnd/>
          </a:ln>
        </p:spPr>
      </p:pic>
      <p:pic>
        <p:nvPicPr>
          <p:cNvPr id="8" name="Picture 8" descr="user"/>
          <p:cNvPicPr>
            <a:picLocks noChangeAspect="1" noChangeArrowheads="1"/>
          </p:cNvPicPr>
          <p:nvPr/>
        </p:nvPicPr>
        <p:blipFill>
          <a:blip r:embed="rId3"/>
          <a:srcRect/>
          <a:stretch>
            <a:fillRect/>
          </a:stretch>
        </p:blipFill>
        <p:spPr bwMode="auto">
          <a:xfrm>
            <a:off x="2981325" y="5890985"/>
            <a:ext cx="590550" cy="562429"/>
          </a:xfrm>
          <a:prstGeom prst="rect">
            <a:avLst/>
          </a:prstGeom>
          <a:noFill/>
          <a:ln w="9525">
            <a:noFill/>
            <a:miter lim="800000"/>
            <a:headEnd/>
            <a:tailEnd/>
          </a:ln>
        </p:spPr>
      </p:pic>
      <p:sp>
        <p:nvSpPr>
          <p:cNvPr id="9" name="Line 32"/>
          <p:cNvSpPr>
            <a:spLocks noChangeShapeType="1"/>
          </p:cNvSpPr>
          <p:nvPr/>
        </p:nvSpPr>
        <p:spPr bwMode="auto">
          <a:xfrm flipH="1">
            <a:off x="3429000" y="5524500"/>
            <a:ext cx="2438400" cy="628649"/>
          </a:xfrm>
          <a:prstGeom prst="line">
            <a:avLst/>
          </a:prstGeom>
          <a:noFill/>
          <a:ln w="41275">
            <a:solidFill>
              <a:srgbClr val="FF0000"/>
            </a:solidFill>
            <a:prstDash val="solid"/>
            <a:round/>
            <a:headEnd type="triangle"/>
            <a:tailEnd type="triangle" w="med" len="med"/>
          </a:ln>
          <a:effectLst/>
        </p:spPr>
        <p:txBody>
          <a:bodyPr/>
          <a:lstStyle/>
          <a:p>
            <a:endParaRPr lang="en-US"/>
          </a:p>
        </p:txBody>
      </p:sp>
      <p:sp>
        <p:nvSpPr>
          <p:cNvPr id="10" name="Line 32"/>
          <p:cNvSpPr>
            <a:spLocks noChangeShapeType="1"/>
          </p:cNvSpPr>
          <p:nvPr/>
        </p:nvSpPr>
        <p:spPr bwMode="auto">
          <a:xfrm flipH="1">
            <a:off x="5562600" y="4514851"/>
            <a:ext cx="1256505" cy="971549"/>
          </a:xfrm>
          <a:prstGeom prst="line">
            <a:avLst/>
          </a:prstGeom>
          <a:noFill/>
          <a:ln w="41275">
            <a:solidFill>
              <a:srgbClr val="FF0000"/>
            </a:solidFill>
            <a:prstDash val="solid"/>
            <a:round/>
            <a:headEnd type="triangle"/>
            <a:tailEnd type="triangle" w="med" len="med"/>
          </a:ln>
          <a:effectLst/>
        </p:spPr>
        <p:txBody>
          <a:bodyPr/>
          <a:lstStyle/>
          <a:p>
            <a:endParaRPr lang="en-US"/>
          </a:p>
        </p:txBody>
      </p:sp>
      <p:sp>
        <p:nvSpPr>
          <p:cNvPr id="11" name="Line 32"/>
          <p:cNvSpPr>
            <a:spLocks noChangeShapeType="1"/>
          </p:cNvSpPr>
          <p:nvPr/>
        </p:nvSpPr>
        <p:spPr bwMode="auto">
          <a:xfrm flipH="1">
            <a:off x="6015989" y="5635030"/>
            <a:ext cx="1401854" cy="0"/>
          </a:xfrm>
          <a:prstGeom prst="line">
            <a:avLst/>
          </a:prstGeom>
          <a:noFill/>
          <a:ln w="41275">
            <a:solidFill>
              <a:srgbClr val="FF0000"/>
            </a:solidFill>
            <a:prstDash val="dash"/>
            <a:round/>
            <a:headEnd type="triangle"/>
            <a:tailEnd type="triangle" w="med" len="med"/>
          </a:ln>
          <a:effectLst/>
        </p:spPr>
        <p:txBody>
          <a:bodyPr/>
          <a:lstStyle/>
          <a:p>
            <a:endParaRPr lang="en-US"/>
          </a:p>
        </p:txBody>
      </p:sp>
      <p:pic>
        <p:nvPicPr>
          <p:cNvPr id="2" name="Picture 1"/>
          <p:cNvPicPr>
            <a:picLocks noChangeAspect="1"/>
          </p:cNvPicPr>
          <p:nvPr/>
        </p:nvPicPr>
        <p:blipFill>
          <a:blip r:embed="rId4"/>
          <a:stretch>
            <a:fillRect/>
          </a:stretch>
        </p:blipFill>
        <p:spPr>
          <a:xfrm>
            <a:off x="7465935" y="5279788"/>
            <a:ext cx="1527811" cy="801984"/>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533400" y="381000"/>
            <a:ext cx="7772400" cy="1143000"/>
          </a:xfrm>
        </p:spPr>
        <p:txBody>
          <a:bodyPr/>
          <a:lstStyle/>
          <a:p>
            <a:pPr algn="ctr"/>
            <a:r>
              <a:rPr lang="en-US" altLang="zh-CN" b="1" u="none" dirty="0">
                <a:effectLst>
                  <a:outerShdw blurRad="38100" dist="38100" dir="2700000" algn="tl">
                    <a:srgbClr val="000000">
                      <a:alpha val="43137"/>
                    </a:srgbClr>
                  </a:outerShdw>
                </a:effectLst>
                <a:latin typeface="Times New Roman" pitchFamily="18" charset="0"/>
                <a:cs typeface="Times New Roman" pitchFamily="18" charset="0"/>
              </a:rPr>
              <a:t>Switch Sniffing (cont’d)</a:t>
            </a:r>
            <a:endParaRPr lang="en-US" altLang="zh-CN"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3011" name="Rectangle 3"/>
          <p:cNvSpPr>
            <a:spLocks noGrp="1" noChangeArrowheads="1"/>
          </p:cNvSpPr>
          <p:nvPr>
            <p:ph type="body" idx="1"/>
          </p:nvPr>
        </p:nvSpPr>
        <p:spPr>
          <a:xfrm>
            <a:off x="1943100" y="2209800"/>
            <a:ext cx="5105400" cy="1143000"/>
          </a:xfrm>
        </p:spPr>
        <p:txBody>
          <a:bodyPr/>
          <a:lstStyle/>
          <a:p>
            <a:pPr marL="0" indent="0" algn="ctr">
              <a:buNone/>
            </a:pPr>
            <a:r>
              <a:rPr lang="en-US" altLang="zh-CN" sz="6000" b="1" dirty="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ARP Spoofing</a:t>
            </a:r>
            <a:endParaRPr lang="en-US" altLang="zh-CN" sz="6000" b="1" dirty="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endParaRPr>
          </a:p>
        </p:txBody>
      </p:sp>
      <p:sp>
        <p:nvSpPr>
          <p:cNvPr id="43012" name="灯片编号占位符 3"/>
          <p:cNvSpPr>
            <a:spLocks noGrp="1"/>
          </p:cNvSpPr>
          <p:nvPr>
            <p:ph type="sldNum" sz="quarter" idx="12"/>
          </p:nvPr>
        </p:nvSpPr>
        <p:spPr>
          <a:noFill/>
        </p:spPr>
        <p:txBody>
          <a:bodyPr/>
          <a:lstStyle/>
          <a:p>
            <a:fld id="{56DEB153-A449-4A3A-8BE8-10C9BFF6DB38}" type="slidenum">
              <a:rPr lang="zh-CN" altLang="en-US" smtClean="0"/>
            </a:fld>
            <a:endParaRPr lang="en-US" altLang="zh-CN"/>
          </a:p>
        </p:txBody>
      </p:sp>
      <p:pic>
        <p:nvPicPr>
          <p:cNvPr id="217090" name="Picture 2" descr="http://www.ankota.com/Portals/55127/images/The%20Hacker%20Way.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71800" y="3352800"/>
            <a:ext cx="2971800" cy="2133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3"/>
          <p:cNvSpPr>
            <a:spLocks noGrp="1" noChangeArrowheads="1"/>
          </p:cNvSpPr>
          <p:nvPr>
            <p:ph type="title"/>
          </p:nvPr>
        </p:nvSpPr>
        <p:spPr>
          <a:xfrm>
            <a:off x="381000" y="303082"/>
            <a:ext cx="6553200" cy="566737"/>
          </a:xfrm>
        </p:spPr>
        <p:txBody>
          <a:bodyPr/>
          <a:lstStyle/>
          <a:p>
            <a:pPr algn="ctr"/>
            <a:r>
              <a:rPr lang="en-US" altLang="en-US" sz="3600" u="none" dirty="0">
                <a:latin typeface="Times New Roman" pitchFamily="18" charset="0"/>
                <a:cs typeface="Times New Roman" pitchFamily="18" charset="0"/>
              </a:rPr>
              <a:t>ARP: address resolution protocol</a:t>
            </a:r>
            <a:endParaRPr lang="en-US" altLang="en-US" sz="3600" u="none" dirty="0">
              <a:latin typeface="Times New Roman" pitchFamily="18" charset="0"/>
              <a:cs typeface="Times New Roman" pitchFamily="18" charset="0"/>
            </a:endParaRPr>
          </a:p>
        </p:txBody>
      </p:sp>
      <p:sp>
        <p:nvSpPr>
          <p:cNvPr id="399364" name="Rectangle 4"/>
          <p:cNvSpPr>
            <a:spLocks noGrp="1" noChangeArrowheads="1"/>
          </p:cNvSpPr>
          <p:nvPr>
            <p:ph type="body" idx="1"/>
          </p:nvPr>
        </p:nvSpPr>
        <p:spPr>
          <a:xfrm>
            <a:off x="4886325" y="2119313"/>
            <a:ext cx="3990975" cy="3881437"/>
          </a:xfrm>
        </p:spPr>
        <p:txBody>
          <a:bodyPr/>
          <a:lstStyle/>
          <a:p>
            <a:pPr marL="0" indent="0">
              <a:buFont typeface="Wingdings" charset="0"/>
              <a:buNone/>
              <a:defRPr/>
            </a:pPr>
            <a:r>
              <a:rPr lang="en-US" sz="2400" dirty="0">
                <a:solidFill>
                  <a:srgbClr val="CC0000"/>
                </a:solidFill>
                <a:latin typeface="Gill Sans MT" charset="0"/>
              </a:rPr>
              <a:t>ARP table:</a:t>
            </a:r>
            <a:r>
              <a:rPr lang="en-US" sz="2400" i="1" dirty="0">
                <a:solidFill>
                  <a:srgbClr val="CC0000"/>
                </a:solidFill>
                <a:latin typeface="Times New Roman" pitchFamily="18" charset="0"/>
                <a:cs typeface="Times New Roman" pitchFamily="18" charset="0"/>
              </a:rPr>
              <a:t> </a:t>
            </a:r>
            <a:r>
              <a:rPr lang="en-US" sz="2400" dirty="0">
                <a:latin typeface="Times New Roman" pitchFamily="18" charset="0"/>
                <a:cs typeface="Times New Roman" pitchFamily="18" charset="0"/>
              </a:rPr>
              <a:t>each IP node (host, router) on LAN has table</a:t>
            </a:r>
            <a:endParaRPr lang="en-US" sz="2400" dirty="0">
              <a:latin typeface="Times New Roman" pitchFamily="18" charset="0"/>
              <a:cs typeface="Times New Roman" pitchFamily="18" charset="0"/>
            </a:endParaRPr>
          </a:p>
          <a:p>
            <a:pPr lvl="1">
              <a:defRPr/>
            </a:pPr>
            <a:r>
              <a:rPr lang="en-US" dirty="0">
                <a:latin typeface="Times New Roman" pitchFamily="18" charset="0"/>
                <a:cs typeface="Times New Roman" pitchFamily="18" charset="0"/>
              </a:rPr>
              <a:t>IP/MAC address mappings for some LAN nodes:</a:t>
            </a:r>
            <a:endParaRPr lang="en-US" dirty="0">
              <a:latin typeface="Times New Roman" pitchFamily="18" charset="0"/>
              <a:cs typeface="Times New Roman" pitchFamily="18" charset="0"/>
            </a:endParaRPr>
          </a:p>
          <a:p>
            <a:pPr>
              <a:buFont typeface="Wingdings" charset="0"/>
              <a:buNone/>
              <a:defRPr/>
            </a:pPr>
            <a:r>
              <a:rPr lang="en-US" sz="1800" dirty="0">
                <a:latin typeface="Times New Roman" pitchFamily="18" charset="0"/>
                <a:cs typeface="Times New Roman" pitchFamily="18" charset="0"/>
              </a:rPr>
              <a:t>          </a:t>
            </a:r>
            <a:r>
              <a:rPr lang="en-US" sz="1800" dirty="0">
                <a:solidFill>
                  <a:srgbClr val="CC0000"/>
                </a:solidFill>
                <a:latin typeface="Times New Roman" pitchFamily="18" charset="0"/>
                <a:cs typeface="Times New Roman" pitchFamily="18" charset="0"/>
              </a:rPr>
              <a:t>&lt; IP address; MAC address; TTL&gt;</a:t>
            </a:r>
            <a:endParaRPr lang="en-US" sz="1800" dirty="0">
              <a:solidFill>
                <a:srgbClr val="CC0000"/>
              </a:solidFill>
              <a:latin typeface="Times New Roman" pitchFamily="18" charset="0"/>
              <a:cs typeface="Times New Roman" pitchFamily="18" charset="0"/>
            </a:endParaRPr>
          </a:p>
          <a:p>
            <a:pPr lvl="1">
              <a:defRPr/>
            </a:pPr>
            <a:r>
              <a:rPr lang="en-US" dirty="0">
                <a:latin typeface="Times New Roman" pitchFamily="18" charset="0"/>
                <a:cs typeface="Times New Roman" pitchFamily="18" charset="0"/>
              </a:rPr>
              <a:t>TTL (Time To Live): time after which address mapping will be forgotten (typically 20 min)</a:t>
            </a:r>
            <a:endParaRPr lang="en-US" dirty="0">
              <a:latin typeface="Times New Roman" pitchFamily="18" charset="0"/>
              <a:cs typeface="Times New Roman" pitchFamily="18" charset="0"/>
            </a:endParaRPr>
          </a:p>
        </p:txBody>
      </p:sp>
      <p:grpSp>
        <p:nvGrpSpPr>
          <p:cNvPr id="73732" name="Group 41"/>
          <p:cNvGrpSpPr/>
          <p:nvPr/>
        </p:nvGrpSpPr>
        <p:grpSpPr bwMode="auto">
          <a:xfrm>
            <a:off x="406400" y="1298575"/>
            <a:ext cx="4146550" cy="1277938"/>
            <a:chOff x="145" y="937"/>
            <a:chExt cx="2612" cy="805"/>
          </a:xfrm>
        </p:grpSpPr>
        <p:sp>
          <p:nvSpPr>
            <p:cNvPr id="73774" name="Text Box 6"/>
            <p:cNvSpPr txBox="1">
              <a:spLocks noChangeArrowheads="1"/>
            </p:cNvSpPr>
            <p:nvPr/>
          </p:nvSpPr>
          <p:spPr bwMode="auto">
            <a:xfrm>
              <a:off x="232" y="947"/>
              <a:ext cx="2525"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just">
                <a:spcBef>
                  <a:spcPct val="0"/>
                </a:spcBef>
                <a:buClrTx/>
                <a:buSzTx/>
                <a:buFontTx/>
                <a:buNone/>
              </a:pPr>
              <a:r>
                <a:rPr lang="en-US" altLang="en-US" sz="2400" i="1">
                  <a:solidFill>
                    <a:srgbClr val="CC0000"/>
                  </a:solidFill>
                  <a:latin typeface="Times New Roman" pitchFamily="18" charset="0"/>
                  <a:ea typeface="MS PGothic" panose="020B0600070205080204" pitchFamily="34" charset="-128"/>
                  <a:cs typeface="Times New Roman" pitchFamily="18" charset="0"/>
                </a:rPr>
                <a:t>Question:</a:t>
              </a:r>
              <a:r>
                <a:rPr lang="en-US" altLang="en-US" sz="2400">
                  <a:latin typeface="Times New Roman" pitchFamily="18" charset="0"/>
                  <a:ea typeface="MS PGothic" panose="020B0600070205080204" pitchFamily="34" charset="-128"/>
                  <a:cs typeface="Times New Roman" pitchFamily="18" charset="0"/>
                </a:rPr>
                <a:t> how to determine</a:t>
              </a:r>
              <a:endParaRPr lang="en-US" altLang="en-US" sz="2400">
                <a:latin typeface="Times New Roman" pitchFamily="18" charset="0"/>
                <a:ea typeface="MS PGothic" panose="020B0600070205080204" pitchFamily="34" charset="-128"/>
                <a:cs typeface="Times New Roman" pitchFamily="18" charset="0"/>
              </a:endParaRPr>
            </a:p>
            <a:p>
              <a:pPr algn="just">
                <a:spcBef>
                  <a:spcPct val="0"/>
                </a:spcBef>
                <a:buClrTx/>
                <a:buSzTx/>
                <a:buFontTx/>
                <a:buNone/>
              </a:pPr>
              <a:r>
                <a:rPr lang="en-US" altLang="en-US" sz="2400">
                  <a:latin typeface="Times New Roman" pitchFamily="18" charset="0"/>
                  <a:ea typeface="MS PGothic" panose="020B0600070205080204" pitchFamily="34" charset="-128"/>
                  <a:cs typeface="Times New Roman" pitchFamily="18" charset="0"/>
                </a:rPr>
                <a:t>interface’s MAC address, knowing its IP address?</a:t>
              </a:r>
              <a:endParaRPr lang="en-US" altLang="en-US" sz="2400">
                <a:latin typeface="Times New Roman" pitchFamily="18" charset="0"/>
                <a:ea typeface="MS PGothic" panose="020B0600070205080204" pitchFamily="34" charset="-128"/>
                <a:cs typeface="Times New Roman" pitchFamily="18" charset="0"/>
              </a:endParaRPr>
            </a:p>
          </p:txBody>
        </p:sp>
        <p:sp>
          <p:nvSpPr>
            <p:cNvPr id="43057" name="Rectangle 7"/>
            <p:cNvSpPr>
              <a:spLocks noChangeArrowheads="1"/>
            </p:cNvSpPr>
            <p:nvPr/>
          </p:nvSpPr>
          <p:spPr bwMode="auto">
            <a:xfrm>
              <a:off x="145" y="937"/>
              <a:ext cx="2609" cy="805"/>
            </a:xfrm>
            <a:prstGeom prst="rect">
              <a:avLst/>
            </a:prstGeom>
            <a:noFill/>
            <a:ln w="28575">
              <a:solidFill>
                <a:srgbClr val="CC0000"/>
              </a:solidFill>
              <a:miter lim="800000"/>
            </a:ln>
            <a:effectLst/>
          </p:spPr>
          <p:txBody>
            <a:bodyPr wrap="none" anchor="ctr"/>
            <a:lstStyle/>
            <a:p>
              <a:pPr>
                <a:defRPr/>
              </a:pPr>
              <a:endParaRPr lang="en-US" dirty="0">
                <a:cs typeface="+mn-cs"/>
              </a:endParaRPr>
            </a:p>
          </p:txBody>
        </p:sp>
      </p:grpSp>
      <p:sp>
        <p:nvSpPr>
          <p:cNvPr id="73733" name="Freeform 10"/>
          <p:cNvSpPr/>
          <p:nvPr/>
        </p:nvSpPr>
        <p:spPr bwMode="auto">
          <a:xfrm>
            <a:off x="1800225" y="3944938"/>
            <a:ext cx="1393825" cy="1525587"/>
          </a:xfrm>
          <a:custGeom>
            <a:avLst/>
            <a:gdLst>
              <a:gd name="T0" fmla="*/ 2147483646 w 1292"/>
              <a:gd name="T1" fmla="*/ 2147483646 h 1255"/>
              <a:gd name="T2" fmla="*/ 2147483646 w 1292"/>
              <a:gd name="T3" fmla="*/ 2147483646 h 1255"/>
              <a:gd name="T4" fmla="*/ 2147483646 w 1292"/>
              <a:gd name="T5" fmla="*/ 2147483646 h 1255"/>
              <a:gd name="T6" fmla="*/ 2147483646 w 1292"/>
              <a:gd name="T7" fmla="*/ 2147483646 h 1255"/>
              <a:gd name="T8" fmla="*/ 2147483646 w 1292"/>
              <a:gd name="T9" fmla="*/ 2147483646 h 1255"/>
              <a:gd name="T10" fmla="*/ 2147483646 w 1292"/>
              <a:gd name="T11" fmla="*/ 2147483646 h 1255"/>
              <a:gd name="T12" fmla="*/ 2147483646 w 1292"/>
              <a:gd name="T13" fmla="*/ 2147483646 h 1255"/>
              <a:gd name="T14" fmla="*/ 2147483646 w 1292"/>
              <a:gd name="T15" fmla="*/ 2147483646 h 1255"/>
              <a:gd name="T16" fmla="*/ 2147483646 w 1292"/>
              <a:gd name="T17" fmla="*/ 2147483646 h 1255"/>
              <a:gd name="T18" fmla="*/ 2147483646 w 1292"/>
              <a:gd name="T19" fmla="*/ 2147483646 h 1255"/>
              <a:gd name="T20" fmla="*/ 2147483646 w 1292"/>
              <a:gd name="T21" fmla="*/ 2147483646 h 1255"/>
              <a:gd name="T22" fmla="*/ 2147483646 w 1292"/>
              <a:gd name="T23" fmla="*/ 2147483646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en-US"/>
          </a:p>
        </p:txBody>
      </p:sp>
      <p:sp>
        <p:nvSpPr>
          <p:cNvPr id="43017" name="Line 18"/>
          <p:cNvSpPr>
            <a:spLocks noChangeShapeType="1"/>
          </p:cNvSpPr>
          <p:nvPr/>
        </p:nvSpPr>
        <p:spPr bwMode="auto">
          <a:xfrm>
            <a:off x="1357313" y="4449763"/>
            <a:ext cx="476250" cy="0"/>
          </a:xfrm>
          <a:prstGeom prst="line">
            <a:avLst/>
          </a:prstGeom>
          <a:noFill/>
          <a:ln w="9525">
            <a:solidFill>
              <a:schemeClr val="tx1"/>
            </a:solidFill>
            <a:round/>
          </a:ln>
          <a:effectLst/>
        </p:spPr>
        <p:txBody>
          <a:bodyPr wrap="none"/>
          <a:lstStyle/>
          <a:p>
            <a:pPr>
              <a:defRPr/>
            </a:pPr>
            <a:endParaRPr lang="en-US" dirty="0">
              <a:cs typeface="+mn-cs"/>
            </a:endParaRPr>
          </a:p>
        </p:txBody>
      </p:sp>
      <p:sp>
        <p:nvSpPr>
          <p:cNvPr id="43018" name="Line 19"/>
          <p:cNvSpPr>
            <a:spLocks noChangeShapeType="1"/>
          </p:cNvSpPr>
          <p:nvPr/>
        </p:nvSpPr>
        <p:spPr bwMode="auto">
          <a:xfrm>
            <a:off x="2587625" y="3606800"/>
            <a:ext cx="0" cy="488950"/>
          </a:xfrm>
          <a:prstGeom prst="line">
            <a:avLst/>
          </a:prstGeom>
          <a:noFill/>
          <a:ln w="9525">
            <a:solidFill>
              <a:schemeClr val="tx1"/>
            </a:solidFill>
            <a:round/>
          </a:ln>
          <a:effectLst/>
        </p:spPr>
        <p:txBody>
          <a:bodyPr wrap="none"/>
          <a:lstStyle/>
          <a:p>
            <a:pPr>
              <a:defRPr/>
            </a:pPr>
            <a:endParaRPr lang="en-US" dirty="0">
              <a:cs typeface="+mn-cs"/>
            </a:endParaRPr>
          </a:p>
        </p:txBody>
      </p:sp>
      <p:sp>
        <p:nvSpPr>
          <p:cNvPr id="43019" name="Line 20"/>
          <p:cNvSpPr>
            <a:spLocks noChangeShapeType="1"/>
          </p:cNvSpPr>
          <p:nvPr/>
        </p:nvSpPr>
        <p:spPr bwMode="auto">
          <a:xfrm flipH="1">
            <a:off x="3176588" y="4575175"/>
            <a:ext cx="447675" cy="0"/>
          </a:xfrm>
          <a:prstGeom prst="line">
            <a:avLst/>
          </a:prstGeom>
          <a:noFill/>
          <a:ln w="9525">
            <a:solidFill>
              <a:schemeClr val="tx1"/>
            </a:solidFill>
            <a:round/>
          </a:ln>
          <a:effectLst/>
        </p:spPr>
        <p:txBody>
          <a:bodyPr wrap="none"/>
          <a:lstStyle/>
          <a:p>
            <a:pPr>
              <a:defRPr/>
            </a:pPr>
            <a:endParaRPr lang="en-US" dirty="0">
              <a:cs typeface="+mn-cs"/>
            </a:endParaRPr>
          </a:p>
        </p:txBody>
      </p:sp>
      <p:sp>
        <p:nvSpPr>
          <p:cNvPr id="43020" name="Line 21"/>
          <p:cNvSpPr>
            <a:spLocks noChangeShapeType="1"/>
          </p:cNvSpPr>
          <p:nvPr/>
        </p:nvSpPr>
        <p:spPr bwMode="auto">
          <a:xfrm flipV="1">
            <a:off x="2562225" y="5322888"/>
            <a:ext cx="0" cy="327025"/>
          </a:xfrm>
          <a:prstGeom prst="line">
            <a:avLst/>
          </a:prstGeom>
          <a:noFill/>
          <a:ln w="9525">
            <a:solidFill>
              <a:schemeClr val="tx1"/>
            </a:solidFill>
            <a:round/>
          </a:ln>
          <a:effectLst/>
        </p:spPr>
        <p:txBody>
          <a:bodyPr wrap="none"/>
          <a:lstStyle/>
          <a:p>
            <a:pPr>
              <a:defRPr/>
            </a:pPr>
            <a:endParaRPr lang="en-US" dirty="0">
              <a:cs typeface="+mn-cs"/>
            </a:endParaRPr>
          </a:p>
        </p:txBody>
      </p:sp>
      <p:sp>
        <p:nvSpPr>
          <p:cNvPr id="43021" name="Text Box 22"/>
          <p:cNvSpPr txBox="1">
            <a:spLocks noChangeArrowheads="1"/>
          </p:cNvSpPr>
          <p:nvPr/>
        </p:nvSpPr>
        <p:spPr bwMode="auto">
          <a:xfrm>
            <a:off x="2806700" y="3386138"/>
            <a:ext cx="1781175" cy="304800"/>
          </a:xfrm>
          <a:prstGeom prst="rect">
            <a:avLst/>
          </a:prstGeom>
          <a:noFill/>
          <a:ln>
            <a:noFill/>
          </a:ln>
          <a:effectLst/>
        </p:spPr>
        <p:txBody>
          <a:bodyPr wrap="none">
            <a:spAutoFit/>
          </a:bodyPr>
          <a:lstStyle>
            <a:lvl1pPr>
              <a:defRPr i="1">
                <a:solidFill>
                  <a:schemeClr val="tx1"/>
                </a:solidFill>
                <a:latin typeface="Comic Sans MS" pitchFamily="66" charset="0"/>
                <a:ea typeface="MS PGothic" charset="0"/>
              </a:defRPr>
            </a:lvl1pPr>
            <a:lvl2pPr marL="742950" indent="-285750">
              <a:defRPr i="1">
                <a:solidFill>
                  <a:schemeClr val="tx1"/>
                </a:solidFill>
                <a:latin typeface="Comic Sans MS" pitchFamily="66" charset="0"/>
                <a:ea typeface="MS PGothic" charset="0"/>
              </a:defRPr>
            </a:lvl2pPr>
            <a:lvl3pPr marL="1143000" indent="-228600">
              <a:defRPr i="1">
                <a:solidFill>
                  <a:schemeClr val="tx1"/>
                </a:solidFill>
                <a:latin typeface="Comic Sans MS" pitchFamily="66" charset="0"/>
                <a:ea typeface="MS PGothic" charset="0"/>
              </a:defRPr>
            </a:lvl3pPr>
            <a:lvl4pPr marL="1600200" indent="-228600">
              <a:defRPr i="1">
                <a:solidFill>
                  <a:schemeClr val="tx1"/>
                </a:solidFill>
                <a:latin typeface="Comic Sans MS" pitchFamily="66" charset="0"/>
                <a:ea typeface="MS PGothic" charset="0"/>
              </a:defRPr>
            </a:lvl4pPr>
            <a:lvl5pPr marL="2057400" indent="-228600">
              <a:defRPr i="1">
                <a:solidFill>
                  <a:schemeClr val="tx1"/>
                </a:solidFill>
                <a:latin typeface="Comic Sans MS" pitchFamily="66" charset="0"/>
                <a:ea typeface="MS PGothic" charset="0"/>
              </a:defRPr>
            </a:lvl5pPr>
            <a:lvl6pPr marL="2514600" indent="-228600" eaLnBrk="0" fontAlgn="base" hangingPunct="0">
              <a:spcBef>
                <a:spcPct val="0"/>
              </a:spcBef>
              <a:spcAft>
                <a:spcPct val="0"/>
              </a:spcAft>
              <a:defRPr i="1">
                <a:solidFill>
                  <a:schemeClr val="tx1"/>
                </a:solidFill>
                <a:latin typeface="Comic Sans MS" pitchFamily="66" charset="0"/>
                <a:ea typeface="MS PGothic" charset="0"/>
              </a:defRPr>
            </a:lvl6pPr>
            <a:lvl7pPr marL="2971800" indent="-228600" eaLnBrk="0" fontAlgn="base" hangingPunct="0">
              <a:spcBef>
                <a:spcPct val="0"/>
              </a:spcBef>
              <a:spcAft>
                <a:spcPct val="0"/>
              </a:spcAft>
              <a:defRPr i="1">
                <a:solidFill>
                  <a:schemeClr val="tx1"/>
                </a:solidFill>
                <a:latin typeface="Comic Sans MS" pitchFamily="66" charset="0"/>
                <a:ea typeface="MS PGothic" charset="0"/>
              </a:defRPr>
            </a:lvl7pPr>
            <a:lvl8pPr marL="3429000" indent="-228600" eaLnBrk="0" fontAlgn="base" hangingPunct="0">
              <a:spcBef>
                <a:spcPct val="0"/>
              </a:spcBef>
              <a:spcAft>
                <a:spcPct val="0"/>
              </a:spcAft>
              <a:defRPr i="1">
                <a:solidFill>
                  <a:schemeClr val="tx1"/>
                </a:solidFill>
                <a:latin typeface="Comic Sans MS" pitchFamily="66" charset="0"/>
                <a:ea typeface="MS PGothic" charset="0"/>
              </a:defRPr>
            </a:lvl8pPr>
            <a:lvl9pPr marL="3886200" indent="-228600" eaLnBrk="0" fontAlgn="base" hangingPunct="0">
              <a:spcBef>
                <a:spcPct val="0"/>
              </a:spcBef>
              <a:spcAft>
                <a:spcPct val="0"/>
              </a:spcAft>
              <a:defRPr i="1">
                <a:solidFill>
                  <a:schemeClr val="tx1"/>
                </a:solidFill>
                <a:latin typeface="Comic Sans MS" pitchFamily="66" charset="0"/>
                <a:ea typeface="MS PGothic" charset="0"/>
              </a:defRPr>
            </a:lvl9pPr>
          </a:lstStyle>
          <a:p>
            <a:pPr>
              <a:defRPr/>
            </a:pPr>
            <a:r>
              <a:rPr lang="en-US" sz="1400" i="0" dirty="0">
                <a:latin typeface="Arial" panose="020B0604020202020204" pitchFamily="34" charset="0"/>
                <a:cs typeface="+mn-cs"/>
              </a:rPr>
              <a:t>1A-2F-BB-76-09-AD</a:t>
            </a:r>
            <a:endParaRPr lang="en-US" sz="1400" i="0" dirty="0">
              <a:latin typeface="Arial" panose="020B0604020202020204" pitchFamily="34" charset="0"/>
              <a:cs typeface="+mn-cs"/>
            </a:endParaRPr>
          </a:p>
        </p:txBody>
      </p:sp>
      <p:sp>
        <p:nvSpPr>
          <p:cNvPr id="43022" name="Line 23"/>
          <p:cNvSpPr>
            <a:spLocks noChangeShapeType="1"/>
          </p:cNvSpPr>
          <p:nvPr/>
        </p:nvSpPr>
        <p:spPr bwMode="auto">
          <a:xfrm flipH="1" flipV="1">
            <a:off x="2678113" y="3538538"/>
            <a:ext cx="204787" cy="0"/>
          </a:xfrm>
          <a:prstGeom prst="line">
            <a:avLst/>
          </a:prstGeom>
          <a:noFill/>
          <a:ln w="9525">
            <a:solidFill>
              <a:schemeClr val="tx1"/>
            </a:solidFill>
            <a:round/>
            <a:tailEnd type="triangle" w="med" len="med"/>
          </a:ln>
          <a:effectLst/>
        </p:spPr>
        <p:txBody>
          <a:bodyPr wrap="none"/>
          <a:lstStyle/>
          <a:p>
            <a:pPr>
              <a:defRPr/>
            </a:pPr>
            <a:endParaRPr lang="en-US" dirty="0">
              <a:cs typeface="+mn-cs"/>
            </a:endParaRPr>
          </a:p>
        </p:txBody>
      </p:sp>
      <p:sp>
        <p:nvSpPr>
          <p:cNvPr id="43023" name="Line 24"/>
          <p:cNvSpPr>
            <a:spLocks noChangeShapeType="1"/>
          </p:cNvSpPr>
          <p:nvPr/>
        </p:nvSpPr>
        <p:spPr bwMode="auto">
          <a:xfrm flipV="1">
            <a:off x="3633788" y="4651375"/>
            <a:ext cx="0" cy="373063"/>
          </a:xfrm>
          <a:prstGeom prst="line">
            <a:avLst/>
          </a:prstGeom>
          <a:noFill/>
          <a:ln w="9525">
            <a:solidFill>
              <a:schemeClr val="tx1"/>
            </a:solidFill>
            <a:round/>
            <a:tailEnd type="triangle" w="med" len="med"/>
          </a:ln>
          <a:effectLst/>
        </p:spPr>
        <p:txBody>
          <a:bodyPr wrap="none"/>
          <a:lstStyle/>
          <a:p>
            <a:pPr>
              <a:defRPr/>
            </a:pPr>
            <a:endParaRPr lang="en-US" dirty="0">
              <a:cs typeface="+mn-cs"/>
            </a:endParaRPr>
          </a:p>
        </p:txBody>
      </p:sp>
      <p:sp>
        <p:nvSpPr>
          <p:cNvPr id="43024" name="Text Box 25"/>
          <p:cNvSpPr txBox="1">
            <a:spLocks noChangeArrowheads="1"/>
          </p:cNvSpPr>
          <p:nvPr/>
        </p:nvSpPr>
        <p:spPr bwMode="auto">
          <a:xfrm>
            <a:off x="3187700" y="4953000"/>
            <a:ext cx="1739900" cy="304800"/>
          </a:xfrm>
          <a:prstGeom prst="rect">
            <a:avLst/>
          </a:prstGeom>
          <a:noFill/>
          <a:ln>
            <a:noFill/>
          </a:ln>
          <a:effectLst/>
        </p:spPr>
        <p:txBody>
          <a:bodyPr wrap="none">
            <a:spAutoFit/>
          </a:bodyPr>
          <a:lstStyle>
            <a:lvl1pPr>
              <a:defRPr i="1">
                <a:solidFill>
                  <a:schemeClr val="tx1"/>
                </a:solidFill>
                <a:latin typeface="Comic Sans MS" pitchFamily="66" charset="0"/>
                <a:ea typeface="MS PGothic" charset="0"/>
              </a:defRPr>
            </a:lvl1pPr>
            <a:lvl2pPr marL="742950" indent="-285750">
              <a:defRPr i="1">
                <a:solidFill>
                  <a:schemeClr val="tx1"/>
                </a:solidFill>
                <a:latin typeface="Comic Sans MS" pitchFamily="66" charset="0"/>
                <a:ea typeface="MS PGothic" charset="0"/>
              </a:defRPr>
            </a:lvl2pPr>
            <a:lvl3pPr marL="1143000" indent="-228600">
              <a:defRPr i="1">
                <a:solidFill>
                  <a:schemeClr val="tx1"/>
                </a:solidFill>
                <a:latin typeface="Comic Sans MS" pitchFamily="66" charset="0"/>
                <a:ea typeface="MS PGothic" charset="0"/>
              </a:defRPr>
            </a:lvl3pPr>
            <a:lvl4pPr marL="1600200" indent="-228600">
              <a:defRPr i="1">
                <a:solidFill>
                  <a:schemeClr val="tx1"/>
                </a:solidFill>
                <a:latin typeface="Comic Sans MS" pitchFamily="66" charset="0"/>
                <a:ea typeface="MS PGothic" charset="0"/>
              </a:defRPr>
            </a:lvl4pPr>
            <a:lvl5pPr marL="2057400" indent="-228600">
              <a:defRPr i="1">
                <a:solidFill>
                  <a:schemeClr val="tx1"/>
                </a:solidFill>
                <a:latin typeface="Comic Sans MS" pitchFamily="66" charset="0"/>
                <a:ea typeface="MS PGothic" charset="0"/>
              </a:defRPr>
            </a:lvl5pPr>
            <a:lvl6pPr marL="2514600" indent="-228600" eaLnBrk="0" fontAlgn="base" hangingPunct="0">
              <a:spcBef>
                <a:spcPct val="0"/>
              </a:spcBef>
              <a:spcAft>
                <a:spcPct val="0"/>
              </a:spcAft>
              <a:defRPr i="1">
                <a:solidFill>
                  <a:schemeClr val="tx1"/>
                </a:solidFill>
                <a:latin typeface="Comic Sans MS" pitchFamily="66" charset="0"/>
                <a:ea typeface="MS PGothic" charset="0"/>
              </a:defRPr>
            </a:lvl6pPr>
            <a:lvl7pPr marL="2971800" indent="-228600" eaLnBrk="0" fontAlgn="base" hangingPunct="0">
              <a:spcBef>
                <a:spcPct val="0"/>
              </a:spcBef>
              <a:spcAft>
                <a:spcPct val="0"/>
              </a:spcAft>
              <a:defRPr i="1">
                <a:solidFill>
                  <a:schemeClr val="tx1"/>
                </a:solidFill>
                <a:latin typeface="Comic Sans MS" pitchFamily="66" charset="0"/>
                <a:ea typeface="MS PGothic" charset="0"/>
              </a:defRPr>
            </a:lvl7pPr>
            <a:lvl8pPr marL="3429000" indent="-228600" eaLnBrk="0" fontAlgn="base" hangingPunct="0">
              <a:spcBef>
                <a:spcPct val="0"/>
              </a:spcBef>
              <a:spcAft>
                <a:spcPct val="0"/>
              </a:spcAft>
              <a:defRPr i="1">
                <a:solidFill>
                  <a:schemeClr val="tx1"/>
                </a:solidFill>
                <a:latin typeface="Comic Sans MS" pitchFamily="66" charset="0"/>
                <a:ea typeface="MS PGothic" charset="0"/>
              </a:defRPr>
            </a:lvl8pPr>
            <a:lvl9pPr marL="3886200" indent="-228600" eaLnBrk="0" fontAlgn="base" hangingPunct="0">
              <a:spcBef>
                <a:spcPct val="0"/>
              </a:spcBef>
              <a:spcAft>
                <a:spcPct val="0"/>
              </a:spcAft>
              <a:defRPr i="1">
                <a:solidFill>
                  <a:schemeClr val="tx1"/>
                </a:solidFill>
                <a:latin typeface="Comic Sans MS" pitchFamily="66" charset="0"/>
                <a:ea typeface="MS PGothic" charset="0"/>
              </a:defRPr>
            </a:lvl9pPr>
          </a:lstStyle>
          <a:p>
            <a:pPr>
              <a:defRPr/>
            </a:pPr>
            <a:r>
              <a:rPr lang="en-US" sz="1400" i="0" dirty="0">
                <a:latin typeface="Arial" panose="020B0604020202020204" pitchFamily="34" charset="0"/>
                <a:cs typeface="+mn-cs"/>
              </a:rPr>
              <a:t>58-23-D7-FA-20-B0</a:t>
            </a:r>
            <a:endParaRPr lang="en-US" sz="1400" i="0" dirty="0">
              <a:latin typeface="Arial" panose="020B0604020202020204" pitchFamily="34" charset="0"/>
              <a:cs typeface="+mn-cs"/>
            </a:endParaRPr>
          </a:p>
        </p:txBody>
      </p:sp>
      <p:sp>
        <p:nvSpPr>
          <p:cNvPr id="43025" name="Line 26"/>
          <p:cNvSpPr>
            <a:spLocks noChangeShapeType="1"/>
          </p:cNvSpPr>
          <p:nvPr/>
        </p:nvSpPr>
        <p:spPr bwMode="auto">
          <a:xfrm flipH="1">
            <a:off x="2632075" y="5735638"/>
            <a:ext cx="246063" cy="0"/>
          </a:xfrm>
          <a:prstGeom prst="line">
            <a:avLst/>
          </a:prstGeom>
          <a:noFill/>
          <a:ln w="9525">
            <a:solidFill>
              <a:schemeClr val="tx1"/>
            </a:solidFill>
            <a:round/>
            <a:tailEnd type="triangle" w="med" len="med"/>
          </a:ln>
          <a:effectLst/>
        </p:spPr>
        <p:txBody>
          <a:bodyPr wrap="none"/>
          <a:lstStyle/>
          <a:p>
            <a:pPr>
              <a:defRPr/>
            </a:pPr>
            <a:endParaRPr lang="en-US" dirty="0">
              <a:cs typeface="+mn-cs"/>
            </a:endParaRPr>
          </a:p>
        </p:txBody>
      </p:sp>
      <p:sp>
        <p:nvSpPr>
          <p:cNvPr id="43026" name="Text Box 27"/>
          <p:cNvSpPr txBox="1">
            <a:spLocks noChangeArrowheads="1"/>
          </p:cNvSpPr>
          <p:nvPr/>
        </p:nvSpPr>
        <p:spPr bwMode="auto">
          <a:xfrm>
            <a:off x="2816225" y="5578475"/>
            <a:ext cx="1749425" cy="304800"/>
          </a:xfrm>
          <a:prstGeom prst="rect">
            <a:avLst/>
          </a:prstGeom>
          <a:noFill/>
          <a:ln>
            <a:noFill/>
          </a:ln>
          <a:effectLst/>
        </p:spPr>
        <p:txBody>
          <a:bodyPr wrap="none">
            <a:spAutoFit/>
          </a:bodyPr>
          <a:lstStyle>
            <a:lvl1pPr>
              <a:defRPr i="1">
                <a:solidFill>
                  <a:schemeClr val="tx1"/>
                </a:solidFill>
                <a:latin typeface="Comic Sans MS" pitchFamily="66" charset="0"/>
                <a:ea typeface="MS PGothic" charset="0"/>
              </a:defRPr>
            </a:lvl1pPr>
            <a:lvl2pPr marL="742950" indent="-285750">
              <a:defRPr i="1">
                <a:solidFill>
                  <a:schemeClr val="tx1"/>
                </a:solidFill>
                <a:latin typeface="Comic Sans MS" pitchFamily="66" charset="0"/>
                <a:ea typeface="MS PGothic" charset="0"/>
              </a:defRPr>
            </a:lvl2pPr>
            <a:lvl3pPr marL="1143000" indent="-228600">
              <a:defRPr i="1">
                <a:solidFill>
                  <a:schemeClr val="tx1"/>
                </a:solidFill>
                <a:latin typeface="Comic Sans MS" pitchFamily="66" charset="0"/>
                <a:ea typeface="MS PGothic" charset="0"/>
              </a:defRPr>
            </a:lvl3pPr>
            <a:lvl4pPr marL="1600200" indent="-228600">
              <a:defRPr i="1">
                <a:solidFill>
                  <a:schemeClr val="tx1"/>
                </a:solidFill>
                <a:latin typeface="Comic Sans MS" pitchFamily="66" charset="0"/>
                <a:ea typeface="MS PGothic" charset="0"/>
              </a:defRPr>
            </a:lvl4pPr>
            <a:lvl5pPr marL="2057400" indent="-228600">
              <a:defRPr i="1">
                <a:solidFill>
                  <a:schemeClr val="tx1"/>
                </a:solidFill>
                <a:latin typeface="Comic Sans MS" pitchFamily="66" charset="0"/>
                <a:ea typeface="MS PGothic" charset="0"/>
              </a:defRPr>
            </a:lvl5pPr>
            <a:lvl6pPr marL="2514600" indent="-228600" eaLnBrk="0" fontAlgn="base" hangingPunct="0">
              <a:spcBef>
                <a:spcPct val="0"/>
              </a:spcBef>
              <a:spcAft>
                <a:spcPct val="0"/>
              </a:spcAft>
              <a:defRPr i="1">
                <a:solidFill>
                  <a:schemeClr val="tx1"/>
                </a:solidFill>
                <a:latin typeface="Comic Sans MS" pitchFamily="66" charset="0"/>
                <a:ea typeface="MS PGothic" charset="0"/>
              </a:defRPr>
            </a:lvl6pPr>
            <a:lvl7pPr marL="2971800" indent="-228600" eaLnBrk="0" fontAlgn="base" hangingPunct="0">
              <a:spcBef>
                <a:spcPct val="0"/>
              </a:spcBef>
              <a:spcAft>
                <a:spcPct val="0"/>
              </a:spcAft>
              <a:defRPr i="1">
                <a:solidFill>
                  <a:schemeClr val="tx1"/>
                </a:solidFill>
                <a:latin typeface="Comic Sans MS" pitchFamily="66" charset="0"/>
                <a:ea typeface="MS PGothic" charset="0"/>
              </a:defRPr>
            </a:lvl7pPr>
            <a:lvl8pPr marL="3429000" indent="-228600" eaLnBrk="0" fontAlgn="base" hangingPunct="0">
              <a:spcBef>
                <a:spcPct val="0"/>
              </a:spcBef>
              <a:spcAft>
                <a:spcPct val="0"/>
              </a:spcAft>
              <a:defRPr i="1">
                <a:solidFill>
                  <a:schemeClr val="tx1"/>
                </a:solidFill>
                <a:latin typeface="Comic Sans MS" pitchFamily="66" charset="0"/>
                <a:ea typeface="MS PGothic" charset="0"/>
              </a:defRPr>
            </a:lvl8pPr>
            <a:lvl9pPr marL="3886200" indent="-228600" eaLnBrk="0" fontAlgn="base" hangingPunct="0">
              <a:spcBef>
                <a:spcPct val="0"/>
              </a:spcBef>
              <a:spcAft>
                <a:spcPct val="0"/>
              </a:spcAft>
              <a:defRPr i="1">
                <a:solidFill>
                  <a:schemeClr val="tx1"/>
                </a:solidFill>
                <a:latin typeface="Comic Sans MS" pitchFamily="66" charset="0"/>
                <a:ea typeface="MS PGothic" charset="0"/>
              </a:defRPr>
            </a:lvl9pPr>
          </a:lstStyle>
          <a:p>
            <a:pPr>
              <a:defRPr/>
            </a:pPr>
            <a:r>
              <a:rPr lang="en-US" sz="1400" i="0" dirty="0">
                <a:latin typeface="Arial" panose="020B0604020202020204" pitchFamily="34" charset="0"/>
                <a:cs typeface="+mn-cs"/>
              </a:rPr>
              <a:t>0C-C4-11-6F-E3-98</a:t>
            </a:r>
            <a:endParaRPr lang="en-US" sz="1400" i="0" dirty="0">
              <a:latin typeface="Arial" panose="020B0604020202020204" pitchFamily="34" charset="0"/>
              <a:cs typeface="+mn-cs"/>
            </a:endParaRPr>
          </a:p>
        </p:txBody>
      </p:sp>
      <p:sp>
        <p:nvSpPr>
          <p:cNvPr id="43027" name="Line 28"/>
          <p:cNvSpPr>
            <a:spLocks noChangeShapeType="1"/>
          </p:cNvSpPr>
          <p:nvPr/>
        </p:nvSpPr>
        <p:spPr bwMode="auto">
          <a:xfrm flipV="1">
            <a:off x="1320800" y="4552950"/>
            <a:ext cx="0" cy="331788"/>
          </a:xfrm>
          <a:prstGeom prst="line">
            <a:avLst/>
          </a:prstGeom>
          <a:noFill/>
          <a:ln w="9525">
            <a:solidFill>
              <a:schemeClr val="tx1"/>
            </a:solidFill>
            <a:round/>
            <a:tailEnd type="triangle" w="med" len="med"/>
          </a:ln>
          <a:effectLst/>
        </p:spPr>
        <p:txBody>
          <a:bodyPr wrap="none"/>
          <a:lstStyle/>
          <a:p>
            <a:pPr>
              <a:defRPr/>
            </a:pPr>
            <a:endParaRPr lang="en-US" dirty="0">
              <a:cs typeface="+mn-cs"/>
            </a:endParaRPr>
          </a:p>
        </p:txBody>
      </p:sp>
      <p:sp>
        <p:nvSpPr>
          <p:cNvPr id="43028" name="Text Box 29"/>
          <p:cNvSpPr txBox="1">
            <a:spLocks noChangeArrowheads="1"/>
          </p:cNvSpPr>
          <p:nvPr/>
        </p:nvSpPr>
        <p:spPr bwMode="auto">
          <a:xfrm>
            <a:off x="166688" y="4811713"/>
            <a:ext cx="1689100" cy="304800"/>
          </a:xfrm>
          <a:prstGeom prst="rect">
            <a:avLst/>
          </a:prstGeom>
          <a:noFill/>
          <a:ln>
            <a:noFill/>
          </a:ln>
          <a:effectLst/>
        </p:spPr>
        <p:txBody>
          <a:bodyPr wrap="none">
            <a:spAutoFit/>
          </a:bodyPr>
          <a:lstStyle>
            <a:lvl1pPr>
              <a:defRPr i="1">
                <a:solidFill>
                  <a:schemeClr val="tx1"/>
                </a:solidFill>
                <a:latin typeface="Comic Sans MS" pitchFamily="66" charset="0"/>
                <a:ea typeface="MS PGothic" charset="0"/>
              </a:defRPr>
            </a:lvl1pPr>
            <a:lvl2pPr marL="742950" indent="-285750">
              <a:defRPr i="1">
                <a:solidFill>
                  <a:schemeClr val="tx1"/>
                </a:solidFill>
                <a:latin typeface="Comic Sans MS" pitchFamily="66" charset="0"/>
                <a:ea typeface="MS PGothic" charset="0"/>
              </a:defRPr>
            </a:lvl2pPr>
            <a:lvl3pPr marL="1143000" indent="-228600">
              <a:defRPr i="1">
                <a:solidFill>
                  <a:schemeClr val="tx1"/>
                </a:solidFill>
                <a:latin typeface="Comic Sans MS" pitchFamily="66" charset="0"/>
                <a:ea typeface="MS PGothic" charset="0"/>
              </a:defRPr>
            </a:lvl3pPr>
            <a:lvl4pPr marL="1600200" indent="-228600">
              <a:defRPr i="1">
                <a:solidFill>
                  <a:schemeClr val="tx1"/>
                </a:solidFill>
                <a:latin typeface="Comic Sans MS" pitchFamily="66" charset="0"/>
                <a:ea typeface="MS PGothic" charset="0"/>
              </a:defRPr>
            </a:lvl4pPr>
            <a:lvl5pPr marL="2057400" indent="-228600">
              <a:defRPr i="1">
                <a:solidFill>
                  <a:schemeClr val="tx1"/>
                </a:solidFill>
                <a:latin typeface="Comic Sans MS" pitchFamily="66" charset="0"/>
                <a:ea typeface="MS PGothic" charset="0"/>
              </a:defRPr>
            </a:lvl5pPr>
            <a:lvl6pPr marL="2514600" indent="-228600" eaLnBrk="0" fontAlgn="base" hangingPunct="0">
              <a:spcBef>
                <a:spcPct val="0"/>
              </a:spcBef>
              <a:spcAft>
                <a:spcPct val="0"/>
              </a:spcAft>
              <a:defRPr i="1">
                <a:solidFill>
                  <a:schemeClr val="tx1"/>
                </a:solidFill>
                <a:latin typeface="Comic Sans MS" pitchFamily="66" charset="0"/>
                <a:ea typeface="MS PGothic" charset="0"/>
              </a:defRPr>
            </a:lvl6pPr>
            <a:lvl7pPr marL="2971800" indent="-228600" eaLnBrk="0" fontAlgn="base" hangingPunct="0">
              <a:spcBef>
                <a:spcPct val="0"/>
              </a:spcBef>
              <a:spcAft>
                <a:spcPct val="0"/>
              </a:spcAft>
              <a:defRPr i="1">
                <a:solidFill>
                  <a:schemeClr val="tx1"/>
                </a:solidFill>
                <a:latin typeface="Comic Sans MS" pitchFamily="66" charset="0"/>
                <a:ea typeface="MS PGothic" charset="0"/>
              </a:defRPr>
            </a:lvl7pPr>
            <a:lvl8pPr marL="3429000" indent="-228600" eaLnBrk="0" fontAlgn="base" hangingPunct="0">
              <a:spcBef>
                <a:spcPct val="0"/>
              </a:spcBef>
              <a:spcAft>
                <a:spcPct val="0"/>
              </a:spcAft>
              <a:defRPr i="1">
                <a:solidFill>
                  <a:schemeClr val="tx1"/>
                </a:solidFill>
                <a:latin typeface="Comic Sans MS" pitchFamily="66" charset="0"/>
                <a:ea typeface="MS PGothic" charset="0"/>
              </a:defRPr>
            </a:lvl8pPr>
            <a:lvl9pPr marL="3886200" indent="-228600" eaLnBrk="0" fontAlgn="base" hangingPunct="0">
              <a:spcBef>
                <a:spcPct val="0"/>
              </a:spcBef>
              <a:spcAft>
                <a:spcPct val="0"/>
              </a:spcAft>
              <a:defRPr i="1">
                <a:solidFill>
                  <a:schemeClr val="tx1"/>
                </a:solidFill>
                <a:latin typeface="Comic Sans MS" pitchFamily="66" charset="0"/>
                <a:ea typeface="MS PGothic" charset="0"/>
              </a:defRPr>
            </a:lvl9pPr>
          </a:lstStyle>
          <a:p>
            <a:pPr>
              <a:defRPr/>
            </a:pPr>
            <a:r>
              <a:rPr lang="en-US" sz="1400" i="0" dirty="0">
                <a:latin typeface="Arial" panose="020B0604020202020204" pitchFamily="34" charset="0"/>
                <a:cs typeface="+mn-cs"/>
              </a:rPr>
              <a:t>71-65-F7-2B-08-53</a:t>
            </a:r>
            <a:endParaRPr lang="en-US" sz="1400" i="0" dirty="0">
              <a:latin typeface="Arial" panose="020B0604020202020204" pitchFamily="34" charset="0"/>
              <a:cs typeface="+mn-cs"/>
            </a:endParaRPr>
          </a:p>
        </p:txBody>
      </p:sp>
      <p:sp>
        <p:nvSpPr>
          <p:cNvPr id="43029" name="Text Box 30"/>
          <p:cNvSpPr txBox="1">
            <a:spLocks noChangeArrowheads="1"/>
          </p:cNvSpPr>
          <p:nvPr/>
        </p:nvSpPr>
        <p:spPr bwMode="auto">
          <a:xfrm>
            <a:off x="2012950" y="4430713"/>
            <a:ext cx="819150" cy="366712"/>
          </a:xfrm>
          <a:prstGeom prst="rect">
            <a:avLst/>
          </a:prstGeom>
          <a:noFill/>
          <a:ln>
            <a:noFill/>
          </a:ln>
          <a:effectLst/>
        </p:spPr>
        <p:txBody>
          <a:bodyPr wrap="none">
            <a:spAutoFit/>
          </a:bodyPr>
          <a:lstStyle>
            <a:lvl1pPr>
              <a:defRPr i="1">
                <a:solidFill>
                  <a:schemeClr val="tx1"/>
                </a:solidFill>
                <a:latin typeface="Comic Sans MS" pitchFamily="66" charset="0"/>
                <a:ea typeface="MS PGothic" charset="0"/>
              </a:defRPr>
            </a:lvl1pPr>
            <a:lvl2pPr marL="742950" indent="-285750">
              <a:defRPr i="1">
                <a:solidFill>
                  <a:schemeClr val="tx1"/>
                </a:solidFill>
                <a:latin typeface="Comic Sans MS" pitchFamily="66" charset="0"/>
                <a:ea typeface="MS PGothic" charset="0"/>
              </a:defRPr>
            </a:lvl2pPr>
            <a:lvl3pPr marL="1143000" indent="-228600">
              <a:defRPr i="1">
                <a:solidFill>
                  <a:schemeClr val="tx1"/>
                </a:solidFill>
                <a:latin typeface="Comic Sans MS" pitchFamily="66" charset="0"/>
                <a:ea typeface="MS PGothic" charset="0"/>
              </a:defRPr>
            </a:lvl3pPr>
            <a:lvl4pPr marL="1600200" indent="-228600">
              <a:defRPr i="1">
                <a:solidFill>
                  <a:schemeClr val="tx1"/>
                </a:solidFill>
                <a:latin typeface="Comic Sans MS" pitchFamily="66" charset="0"/>
                <a:ea typeface="MS PGothic" charset="0"/>
              </a:defRPr>
            </a:lvl4pPr>
            <a:lvl5pPr marL="2057400" indent="-228600">
              <a:defRPr i="1">
                <a:solidFill>
                  <a:schemeClr val="tx1"/>
                </a:solidFill>
                <a:latin typeface="Comic Sans MS" pitchFamily="66" charset="0"/>
                <a:ea typeface="MS PGothic" charset="0"/>
              </a:defRPr>
            </a:lvl5pPr>
            <a:lvl6pPr marL="2514600" indent="-228600" eaLnBrk="0" fontAlgn="base" hangingPunct="0">
              <a:spcBef>
                <a:spcPct val="0"/>
              </a:spcBef>
              <a:spcAft>
                <a:spcPct val="0"/>
              </a:spcAft>
              <a:defRPr i="1">
                <a:solidFill>
                  <a:schemeClr val="tx1"/>
                </a:solidFill>
                <a:latin typeface="Comic Sans MS" pitchFamily="66" charset="0"/>
                <a:ea typeface="MS PGothic" charset="0"/>
              </a:defRPr>
            </a:lvl6pPr>
            <a:lvl7pPr marL="2971800" indent="-228600" eaLnBrk="0" fontAlgn="base" hangingPunct="0">
              <a:spcBef>
                <a:spcPct val="0"/>
              </a:spcBef>
              <a:spcAft>
                <a:spcPct val="0"/>
              </a:spcAft>
              <a:defRPr i="1">
                <a:solidFill>
                  <a:schemeClr val="tx1"/>
                </a:solidFill>
                <a:latin typeface="Comic Sans MS" pitchFamily="66" charset="0"/>
                <a:ea typeface="MS PGothic" charset="0"/>
              </a:defRPr>
            </a:lvl7pPr>
            <a:lvl8pPr marL="3429000" indent="-228600" eaLnBrk="0" fontAlgn="base" hangingPunct="0">
              <a:spcBef>
                <a:spcPct val="0"/>
              </a:spcBef>
              <a:spcAft>
                <a:spcPct val="0"/>
              </a:spcAft>
              <a:defRPr i="1">
                <a:solidFill>
                  <a:schemeClr val="tx1"/>
                </a:solidFill>
                <a:latin typeface="Comic Sans MS" pitchFamily="66" charset="0"/>
                <a:ea typeface="MS PGothic" charset="0"/>
              </a:defRPr>
            </a:lvl8pPr>
            <a:lvl9pPr marL="3886200" indent="-228600" eaLnBrk="0" fontAlgn="base" hangingPunct="0">
              <a:spcBef>
                <a:spcPct val="0"/>
              </a:spcBef>
              <a:spcAft>
                <a:spcPct val="0"/>
              </a:spcAft>
              <a:defRPr i="1">
                <a:solidFill>
                  <a:schemeClr val="tx1"/>
                </a:solidFill>
                <a:latin typeface="Comic Sans MS" pitchFamily="66" charset="0"/>
                <a:ea typeface="MS PGothic" charset="0"/>
              </a:defRPr>
            </a:lvl9pPr>
          </a:lstStyle>
          <a:p>
            <a:pPr>
              <a:defRPr/>
            </a:pPr>
            <a:r>
              <a:rPr lang="en-US" i="0" dirty="0">
                <a:latin typeface="Arial" panose="020B0604020202020204" pitchFamily="34" charset="0"/>
                <a:cs typeface="+mn-cs"/>
              </a:rPr>
              <a:t>   LAN</a:t>
            </a:r>
            <a:endParaRPr lang="en-US" i="0" dirty="0">
              <a:latin typeface="Arial" panose="020B0604020202020204" pitchFamily="34" charset="0"/>
              <a:cs typeface="+mn-cs"/>
            </a:endParaRPr>
          </a:p>
        </p:txBody>
      </p:sp>
      <p:sp>
        <p:nvSpPr>
          <p:cNvPr id="43030" name="Text Box 31"/>
          <p:cNvSpPr txBox="1">
            <a:spLocks noChangeArrowheads="1"/>
          </p:cNvSpPr>
          <p:nvPr/>
        </p:nvSpPr>
        <p:spPr bwMode="auto">
          <a:xfrm>
            <a:off x="363538" y="3665538"/>
            <a:ext cx="1217612" cy="304800"/>
          </a:xfrm>
          <a:prstGeom prst="rect">
            <a:avLst/>
          </a:prstGeom>
          <a:noFill/>
          <a:ln>
            <a:noFill/>
          </a:ln>
          <a:effectLst/>
        </p:spPr>
        <p:txBody>
          <a:bodyPr wrap="none">
            <a:spAutoFit/>
          </a:bodyPr>
          <a:lstStyle>
            <a:lvl1pPr>
              <a:defRPr i="1">
                <a:solidFill>
                  <a:schemeClr val="tx1"/>
                </a:solidFill>
                <a:latin typeface="Comic Sans MS" pitchFamily="66" charset="0"/>
                <a:ea typeface="MS PGothic" charset="0"/>
              </a:defRPr>
            </a:lvl1pPr>
            <a:lvl2pPr marL="742950" indent="-285750">
              <a:defRPr i="1">
                <a:solidFill>
                  <a:schemeClr val="tx1"/>
                </a:solidFill>
                <a:latin typeface="Comic Sans MS" pitchFamily="66" charset="0"/>
                <a:ea typeface="MS PGothic" charset="0"/>
              </a:defRPr>
            </a:lvl2pPr>
            <a:lvl3pPr marL="1143000" indent="-228600">
              <a:defRPr i="1">
                <a:solidFill>
                  <a:schemeClr val="tx1"/>
                </a:solidFill>
                <a:latin typeface="Comic Sans MS" pitchFamily="66" charset="0"/>
                <a:ea typeface="MS PGothic" charset="0"/>
              </a:defRPr>
            </a:lvl3pPr>
            <a:lvl4pPr marL="1600200" indent="-228600">
              <a:defRPr i="1">
                <a:solidFill>
                  <a:schemeClr val="tx1"/>
                </a:solidFill>
                <a:latin typeface="Comic Sans MS" pitchFamily="66" charset="0"/>
                <a:ea typeface="MS PGothic" charset="0"/>
              </a:defRPr>
            </a:lvl4pPr>
            <a:lvl5pPr marL="2057400" indent="-228600">
              <a:defRPr i="1">
                <a:solidFill>
                  <a:schemeClr val="tx1"/>
                </a:solidFill>
                <a:latin typeface="Comic Sans MS" pitchFamily="66" charset="0"/>
                <a:ea typeface="MS PGothic" charset="0"/>
              </a:defRPr>
            </a:lvl5pPr>
            <a:lvl6pPr marL="2514600" indent="-228600" eaLnBrk="0" fontAlgn="base" hangingPunct="0">
              <a:spcBef>
                <a:spcPct val="0"/>
              </a:spcBef>
              <a:spcAft>
                <a:spcPct val="0"/>
              </a:spcAft>
              <a:defRPr i="1">
                <a:solidFill>
                  <a:schemeClr val="tx1"/>
                </a:solidFill>
                <a:latin typeface="Comic Sans MS" pitchFamily="66" charset="0"/>
                <a:ea typeface="MS PGothic" charset="0"/>
              </a:defRPr>
            </a:lvl6pPr>
            <a:lvl7pPr marL="2971800" indent="-228600" eaLnBrk="0" fontAlgn="base" hangingPunct="0">
              <a:spcBef>
                <a:spcPct val="0"/>
              </a:spcBef>
              <a:spcAft>
                <a:spcPct val="0"/>
              </a:spcAft>
              <a:defRPr i="1">
                <a:solidFill>
                  <a:schemeClr val="tx1"/>
                </a:solidFill>
                <a:latin typeface="Comic Sans MS" pitchFamily="66" charset="0"/>
                <a:ea typeface="MS PGothic" charset="0"/>
              </a:defRPr>
            </a:lvl7pPr>
            <a:lvl8pPr marL="3429000" indent="-228600" eaLnBrk="0" fontAlgn="base" hangingPunct="0">
              <a:spcBef>
                <a:spcPct val="0"/>
              </a:spcBef>
              <a:spcAft>
                <a:spcPct val="0"/>
              </a:spcAft>
              <a:defRPr i="1">
                <a:solidFill>
                  <a:schemeClr val="tx1"/>
                </a:solidFill>
                <a:latin typeface="Comic Sans MS" pitchFamily="66" charset="0"/>
                <a:ea typeface="MS PGothic" charset="0"/>
              </a:defRPr>
            </a:lvl8pPr>
            <a:lvl9pPr marL="3886200" indent="-228600" eaLnBrk="0" fontAlgn="base" hangingPunct="0">
              <a:spcBef>
                <a:spcPct val="0"/>
              </a:spcBef>
              <a:spcAft>
                <a:spcPct val="0"/>
              </a:spcAft>
              <a:defRPr i="1">
                <a:solidFill>
                  <a:schemeClr val="tx1"/>
                </a:solidFill>
                <a:latin typeface="Comic Sans MS" pitchFamily="66" charset="0"/>
                <a:ea typeface="MS PGothic" charset="0"/>
              </a:defRPr>
            </a:lvl9pPr>
          </a:lstStyle>
          <a:p>
            <a:pPr>
              <a:defRPr/>
            </a:pPr>
            <a:r>
              <a:rPr lang="en-US" sz="1400" i="0" dirty="0">
                <a:latin typeface="Arial" panose="020B0604020202020204" pitchFamily="34" charset="0"/>
                <a:cs typeface="+mn-cs"/>
              </a:rPr>
              <a:t>137.196.7.23</a:t>
            </a:r>
            <a:endParaRPr lang="en-US" sz="1400" i="0" dirty="0">
              <a:latin typeface="Arial" panose="020B0604020202020204" pitchFamily="34" charset="0"/>
              <a:cs typeface="+mn-cs"/>
            </a:endParaRPr>
          </a:p>
        </p:txBody>
      </p:sp>
      <p:sp>
        <p:nvSpPr>
          <p:cNvPr id="43031" name="Line 32"/>
          <p:cNvSpPr>
            <a:spLocks noChangeShapeType="1"/>
          </p:cNvSpPr>
          <p:nvPr/>
        </p:nvSpPr>
        <p:spPr bwMode="auto">
          <a:xfrm>
            <a:off x="1009650" y="3921125"/>
            <a:ext cx="0" cy="246063"/>
          </a:xfrm>
          <a:prstGeom prst="line">
            <a:avLst/>
          </a:prstGeom>
          <a:noFill/>
          <a:ln w="9525">
            <a:solidFill>
              <a:schemeClr val="tx1"/>
            </a:solidFill>
            <a:round/>
            <a:tailEnd type="triangle" w="med" len="med"/>
          </a:ln>
          <a:effectLst/>
        </p:spPr>
        <p:txBody>
          <a:bodyPr wrap="none"/>
          <a:lstStyle/>
          <a:p>
            <a:pPr>
              <a:defRPr/>
            </a:pPr>
            <a:endParaRPr lang="en-US" dirty="0">
              <a:cs typeface="+mn-cs"/>
            </a:endParaRPr>
          </a:p>
        </p:txBody>
      </p:sp>
      <p:sp>
        <p:nvSpPr>
          <p:cNvPr id="43032" name="Text Box 33"/>
          <p:cNvSpPr txBox="1">
            <a:spLocks noChangeArrowheads="1"/>
          </p:cNvSpPr>
          <p:nvPr/>
        </p:nvSpPr>
        <p:spPr bwMode="auto">
          <a:xfrm>
            <a:off x="2944813" y="2987675"/>
            <a:ext cx="1217612" cy="304800"/>
          </a:xfrm>
          <a:prstGeom prst="rect">
            <a:avLst/>
          </a:prstGeom>
          <a:noFill/>
          <a:ln>
            <a:noFill/>
          </a:ln>
          <a:effectLst/>
        </p:spPr>
        <p:txBody>
          <a:bodyPr wrap="none">
            <a:spAutoFit/>
          </a:bodyPr>
          <a:lstStyle>
            <a:lvl1pPr>
              <a:defRPr i="1">
                <a:solidFill>
                  <a:schemeClr val="tx1"/>
                </a:solidFill>
                <a:latin typeface="Comic Sans MS" pitchFamily="66" charset="0"/>
                <a:ea typeface="MS PGothic" charset="0"/>
              </a:defRPr>
            </a:lvl1pPr>
            <a:lvl2pPr marL="742950" indent="-285750">
              <a:defRPr i="1">
                <a:solidFill>
                  <a:schemeClr val="tx1"/>
                </a:solidFill>
                <a:latin typeface="Comic Sans MS" pitchFamily="66" charset="0"/>
                <a:ea typeface="MS PGothic" charset="0"/>
              </a:defRPr>
            </a:lvl2pPr>
            <a:lvl3pPr marL="1143000" indent="-228600">
              <a:defRPr i="1">
                <a:solidFill>
                  <a:schemeClr val="tx1"/>
                </a:solidFill>
                <a:latin typeface="Comic Sans MS" pitchFamily="66" charset="0"/>
                <a:ea typeface="MS PGothic" charset="0"/>
              </a:defRPr>
            </a:lvl3pPr>
            <a:lvl4pPr marL="1600200" indent="-228600">
              <a:defRPr i="1">
                <a:solidFill>
                  <a:schemeClr val="tx1"/>
                </a:solidFill>
                <a:latin typeface="Comic Sans MS" pitchFamily="66" charset="0"/>
                <a:ea typeface="MS PGothic" charset="0"/>
              </a:defRPr>
            </a:lvl4pPr>
            <a:lvl5pPr marL="2057400" indent="-228600">
              <a:defRPr i="1">
                <a:solidFill>
                  <a:schemeClr val="tx1"/>
                </a:solidFill>
                <a:latin typeface="Comic Sans MS" pitchFamily="66" charset="0"/>
                <a:ea typeface="MS PGothic" charset="0"/>
              </a:defRPr>
            </a:lvl5pPr>
            <a:lvl6pPr marL="2514600" indent="-228600" eaLnBrk="0" fontAlgn="base" hangingPunct="0">
              <a:spcBef>
                <a:spcPct val="0"/>
              </a:spcBef>
              <a:spcAft>
                <a:spcPct val="0"/>
              </a:spcAft>
              <a:defRPr i="1">
                <a:solidFill>
                  <a:schemeClr val="tx1"/>
                </a:solidFill>
                <a:latin typeface="Comic Sans MS" pitchFamily="66" charset="0"/>
                <a:ea typeface="MS PGothic" charset="0"/>
              </a:defRPr>
            </a:lvl6pPr>
            <a:lvl7pPr marL="2971800" indent="-228600" eaLnBrk="0" fontAlgn="base" hangingPunct="0">
              <a:spcBef>
                <a:spcPct val="0"/>
              </a:spcBef>
              <a:spcAft>
                <a:spcPct val="0"/>
              </a:spcAft>
              <a:defRPr i="1">
                <a:solidFill>
                  <a:schemeClr val="tx1"/>
                </a:solidFill>
                <a:latin typeface="Comic Sans MS" pitchFamily="66" charset="0"/>
                <a:ea typeface="MS PGothic" charset="0"/>
              </a:defRPr>
            </a:lvl7pPr>
            <a:lvl8pPr marL="3429000" indent="-228600" eaLnBrk="0" fontAlgn="base" hangingPunct="0">
              <a:spcBef>
                <a:spcPct val="0"/>
              </a:spcBef>
              <a:spcAft>
                <a:spcPct val="0"/>
              </a:spcAft>
              <a:defRPr i="1">
                <a:solidFill>
                  <a:schemeClr val="tx1"/>
                </a:solidFill>
                <a:latin typeface="Comic Sans MS" pitchFamily="66" charset="0"/>
                <a:ea typeface="MS PGothic" charset="0"/>
              </a:defRPr>
            </a:lvl8pPr>
            <a:lvl9pPr marL="3886200" indent="-228600" eaLnBrk="0" fontAlgn="base" hangingPunct="0">
              <a:spcBef>
                <a:spcPct val="0"/>
              </a:spcBef>
              <a:spcAft>
                <a:spcPct val="0"/>
              </a:spcAft>
              <a:defRPr i="1">
                <a:solidFill>
                  <a:schemeClr val="tx1"/>
                </a:solidFill>
                <a:latin typeface="Comic Sans MS" pitchFamily="66" charset="0"/>
                <a:ea typeface="MS PGothic" charset="0"/>
              </a:defRPr>
            </a:lvl9pPr>
          </a:lstStyle>
          <a:p>
            <a:pPr>
              <a:defRPr/>
            </a:pPr>
            <a:r>
              <a:rPr lang="en-US" sz="1400" i="0" dirty="0">
                <a:latin typeface="Arial" panose="020B0604020202020204" pitchFamily="34" charset="0"/>
                <a:cs typeface="+mn-cs"/>
              </a:rPr>
              <a:t>137.196.7.78</a:t>
            </a:r>
            <a:endParaRPr lang="en-US" sz="1400" i="0" dirty="0">
              <a:latin typeface="Arial" panose="020B0604020202020204" pitchFamily="34" charset="0"/>
              <a:cs typeface="+mn-cs"/>
            </a:endParaRPr>
          </a:p>
        </p:txBody>
      </p:sp>
      <p:sp>
        <p:nvSpPr>
          <p:cNvPr id="43033" name="Line 34"/>
          <p:cNvSpPr>
            <a:spLocks noChangeShapeType="1"/>
          </p:cNvSpPr>
          <p:nvPr/>
        </p:nvSpPr>
        <p:spPr bwMode="auto">
          <a:xfrm flipH="1" flipV="1">
            <a:off x="2774950" y="3125788"/>
            <a:ext cx="234950" cy="0"/>
          </a:xfrm>
          <a:prstGeom prst="line">
            <a:avLst/>
          </a:prstGeom>
          <a:noFill/>
          <a:ln w="9525">
            <a:solidFill>
              <a:schemeClr val="tx1"/>
            </a:solidFill>
            <a:round/>
            <a:tailEnd type="triangle" w="med" len="med"/>
          </a:ln>
          <a:effectLst/>
        </p:spPr>
        <p:txBody>
          <a:bodyPr wrap="none"/>
          <a:lstStyle/>
          <a:p>
            <a:pPr>
              <a:defRPr/>
            </a:pPr>
            <a:endParaRPr lang="en-US" dirty="0">
              <a:cs typeface="+mn-cs"/>
            </a:endParaRPr>
          </a:p>
        </p:txBody>
      </p:sp>
      <p:sp>
        <p:nvSpPr>
          <p:cNvPr id="43034" name="Line 35"/>
          <p:cNvSpPr>
            <a:spLocks noChangeShapeType="1"/>
          </p:cNvSpPr>
          <p:nvPr/>
        </p:nvSpPr>
        <p:spPr bwMode="auto">
          <a:xfrm>
            <a:off x="3954463" y="4121150"/>
            <a:ext cx="0" cy="246063"/>
          </a:xfrm>
          <a:prstGeom prst="line">
            <a:avLst/>
          </a:prstGeom>
          <a:noFill/>
          <a:ln w="9525">
            <a:solidFill>
              <a:schemeClr val="tx1"/>
            </a:solidFill>
            <a:round/>
            <a:tailEnd type="triangle" w="med" len="med"/>
          </a:ln>
          <a:effectLst/>
        </p:spPr>
        <p:txBody>
          <a:bodyPr wrap="none"/>
          <a:lstStyle/>
          <a:p>
            <a:pPr>
              <a:defRPr/>
            </a:pPr>
            <a:endParaRPr lang="en-US" dirty="0">
              <a:cs typeface="+mn-cs"/>
            </a:endParaRPr>
          </a:p>
        </p:txBody>
      </p:sp>
      <p:sp>
        <p:nvSpPr>
          <p:cNvPr id="43035" name="Text Box 36"/>
          <p:cNvSpPr txBox="1">
            <a:spLocks noChangeArrowheads="1"/>
          </p:cNvSpPr>
          <p:nvPr/>
        </p:nvSpPr>
        <p:spPr bwMode="auto">
          <a:xfrm>
            <a:off x="3344863" y="3887788"/>
            <a:ext cx="1217612" cy="304800"/>
          </a:xfrm>
          <a:prstGeom prst="rect">
            <a:avLst/>
          </a:prstGeom>
          <a:noFill/>
          <a:ln>
            <a:noFill/>
          </a:ln>
          <a:effectLst/>
        </p:spPr>
        <p:txBody>
          <a:bodyPr wrap="none">
            <a:spAutoFit/>
          </a:bodyPr>
          <a:lstStyle>
            <a:lvl1pPr>
              <a:defRPr i="1">
                <a:solidFill>
                  <a:schemeClr val="tx1"/>
                </a:solidFill>
                <a:latin typeface="Comic Sans MS" pitchFamily="66" charset="0"/>
                <a:ea typeface="MS PGothic" charset="0"/>
              </a:defRPr>
            </a:lvl1pPr>
            <a:lvl2pPr marL="742950" indent="-285750">
              <a:defRPr i="1">
                <a:solidFill>
                  <a:schemeClr val="tx1"/>
                </a:solidFill>
                <a:latin typeface="Comic Sans MS" pitchFamily="66" charset="0"/>
                <a:ea typeface="MS PGothic" charset="0"/>
              </a:defRPr>
            </a:lvl2pPr>
            <a:lvl3pPr marL="1143000" indent="-228600">
              <a:defRPr i="1">
                <a:solidFill>
                  <a:schemeClr val="tx1"/>
                </a:solidFill>
                <a:latin typeface="Comic Sans MS" pitchFamily="66" charset="0"/>
                <a:ea typeface="MS PGothic" charset="0"/>
              </a:defRPr>
            </a:lvl3pPr>
            <a:lvl4pPr marL="1600200" indent="-228600">
              <a:defRPr i="1">
                <a:solidFill>
                  <a:schemeClr val="tx1"/>
                </a:solidFill>
                <a:latin typeface="Comic Sans MS" pitchFamily="66" charset="0"/>
                <a:ea typeface="MS PGothic" charset="0"/>
              </a:defRPr>
            </a:lvl4pPr>
            <a:lvl5pPr marL="2057400" indent="-228600">
              <a:defRPr i="1">
                <a:solidFill>
                  <a:schemeClr val="tx1"/>
                </a:solidFill>
                <a:latin typeface="Comic Sans MS" pitchFamily="66" charset="0"/>
                <a:ea typeface="MS PGothic" charset="0"/>
              </a:defRPr>
            </a:lvl5pPr>
            <a:lvl6pPr marL="2514600" indent="-228600" eaLnBrk="0" fontAlgn="base" hangingPunct="0">
              <a:spcBef>
                <a:spcPct val="0"/>
              </a:spcBef>
              <a:spcAft>
                <a:spcPct val="0"/>
              </a:spcAft>
              <a:defRPr i="1">
                <a:solidFill>
                  <a:schemeClr val="tx1"/>
                </a:solidFill>
                <a:latin typeface="Comic Sans MS" pitchFamily="66" charset="0"/>
                <a:ea typeface="MS PGothic" charset="0"/>
              </a:defRPr>
            </a:lvl6pPr>
            <a:lvl7pPr marL="2971800" indent="-228600" eaLnBrk="0" fontAlgn="base" hangingPunct="0">
              <a:spcBef>
                <a:spcPct val="0"/>
              </a:spcBef>
              <a:spcAft>
                <a:spcPct val="0"/>
              </a:spcAft>
              <a:defRPr i="1">
                <a:solidFill>
                  <a:schemeClr val="tx1"/>
                </a:solidFill>
                <a:latin typeface="Comic Sans MS" pitchFamily="66" charset="0"/>
                <a:ea typeface="MS PGothic" charset="0"/>
              </a:defRPr>
            </a:lvl7pPr>
            <a:lvl8pPr marL="3429000" indent="-228600" eaLnBrk="0" fontAlgn="base" hangingPunct="0">
              <a:spcBef>
                <a:spcPct val="0"/>
              </a:spcBef>
              <a:spcAft>
                <a:spcPct val="0"/>
              </a:spcAft>
              <a:defRPr i="1">
                <a:solidFill>
                  <a:schemeClr val="tx1"/>
                </a:solidFill>
                <a:latin typeface="Comic Sans MS" pitchFamily="66" charset="0"/>
                <a:ea typeface="MS PGothic" charset="0"/>
              </a:defRPr>
            </a:lvl8pPr>
            <a:lvl9pPr marL="3886200" indent="-228600" eaLnBrk="0" fontAlgn="base" hangingPunct="0">
              <a:spcBef>
                <a:spcPct val="0"/>
              </a:spcBef>
              <a:spcAft>
                <a:spcPct val="0"/>
              </a:spcAft>
              <a:defRPr i="1">
                <a:solidFill>
                  <a:schemeClr val="tx1"/>
                </a:solidFill>
                <a:latin typeface="Comic Sans MS" pitchFamily="66" charset="0"/>
                <a:ea typeface="MS PGothic" charset="0"/>
              </a:defRPr>
            </a:lvl9pPr>
          </a:lstStyle>
          <a:p>
            <a:pPr>
              <a:defRPr/>
            </a:pPr>
            <a:r>
              <a:rPr lang="en-US" sz="1400" i="0" dirty="0">
                <a:latin typeface="Arial" panose="020B0604020202020204" pitchFamily="34" charset="0"/>
                <a:cs typeface="+mn-cs"/>
              </a:rPr>
              <a:t>137.196.7.14</a:t>
            </a:r>
            <a:endParaRPr lang="en-US" sz="1400" i="0" dirty="0">
              <a:latin typeface="Arial" panose="020B0604020202020204" pitchFamily="34" charset="0"/>
              <a:cs typeface="+mn-cs"/>
            </a:endParaRPr>
          </a:p>
        </p:txBody>
      </p:sp>
      <p:sp>
        <p:nvSpPr>
          <p:cNvPr id="43036" name="Line 38"/>
          <p:cNvSpPr>
            <a:spLocks noChangeShapeType="1"/>
          </p:cNvSpPr>
          <p:nvPr/>
        </p:nvSpPr>
        <p:spPr bwMode="auto">
          <a:xfrm>
            <a:off x="2136775" y="6002338"/>
            <a:ext cx="231775" cy="0"/>
          </a:xfrm>
          <a:prstGeom prst="line">
            <a:avLst/>
          </a:prstGeom>
          <a:noFill/>
          <a:ln w="9525">
            <a:solidFill>
              <a:schemeClr val="tx1"/>
            </a:solidFill>
            <a:round/>
            <a:tailEnd type="triangle" w="med" len="med"/>
          </a:ln>
          <a:effectLst/>
        </p:spPr>
        <p:txBody>
          <a:bodyPr wrap="none"/>
          <a:lstStyle/>
          <a:p>
            <a:pPr>
              <a:defRPr/>
            </a:pPr>
            <a:endParaRPr lang="en-US" dirty="0">
              <a:cs typeface="+mn-cs"/>
            </a:endParaRPr>
          </a:p>
        </p:txBody>
      </p:sp>
      <p:sp>
        <p:nvSpPr>
          <p:cNvPr id="43037" name="Text Box 39"/>
          <p:cNvSpPr txBox="1">
            <a:spLocks noChangeArrowheads="1"/>
          </p:cNvSpPr>
          <p:nvPr/>
        </p:nvSpPr>
        <p:spPr bwMode="auto">
          <a:xfrm>
            <a:off x="955675" y="5848350"/>
            <a:ext cx="1217613" cy="304800"/>
          </a:xfrm>
          <a:prstGeom prst="rect">
            <a:avLst/>
          </a:prstGeom>
          <a:noFill/>
          <a:ln>
            <a:noFill/>
          </a:ln>
          <a:effectLst/>
        </p:spPr>
        <p:txBody>
          <a:bodyPr wrap="none">
            <a:spAutoFit/>
          </a:bodyPr>
          <a:lstStyle>
            <a:lvl1pPr>
              <a:defRPr i="1">
                <a:solidFill>
                  <a:schemeClr val="tx1"/>
                </a:solidFill>
                <a:latin typeface="Comic Sans MS" pitchFamily="66" charset="0"/>
                <a:ea typeface="MS PGothic" charset="0"/>
              </a:defRPr>
            </a:lvl1pPr>
            <a:lvl2pPr marL="742950" indent="-285750">
              <a:defRPr i="1">
                <a:solidFill>
                  <a:schemeClr val="tx1"/>
                </a:solidFill>
                <a:latin typeface="Comic Sans MS" pitchFamily="66" charset="0"/>
                <a:ea typeface="MS PGothic" charset="0"/>
              </a:defRPr>
            </a:lvl2pPr>
            <a:lvl3pPr marL="1143000" indent="-228600">
              <a:defRPr i="1">
                <a:solidFill>
                  <a:schemeClr val="tx1"/>
                </a:solidFill>
                <a:latin typeface="Comic Sans MS" pitchFamily="66" charset="0"/>
                <a:ea typeface="MS PGothic" charset="0"/>
              </a:defRPr>
            </a:lvl3pPr>
            <a:lvl4pPr marL="1600200" indent="-228600">
              <a:defRPr i="1">
                <a:solidFill>
                  <a:schemeClr val="tx1"/>
                </a:solidFill>
                <a:latin typeface="Comic Sans MS" pitchFamily="66" charset="0"/>
                <a:ea typeface="MS PGothic" charset="0"/>
              </a:defRPr>
            </a:lvl4pPr>
            <a:lvl5pPr marL="2057400" indent="-228600">
              <a:defRPr i="1">
                <a:solidFill>
                  <a:schemeClr val="tx1"/>
                </a:solidFill>
                <a:latin typeface="Comic Sans MS" pitchFamily="66" charset="0"/>
                <a:ea typeface="MS PGothic" charset="0"/>
              </a:defRPr>
            </a:lvl5pPr>
            <a:lvl6pPr marL="2514600" indent="-228600" eaLnBrk="0" fontAlgn="base" hangingPunct="0">
              <a:spcBef>
                <a:spcPct val="0"/>
              </a:spcBef>
              <a:spcAft>
                <a:spcPct val="0"/>
              </a:spcAft>
              <a:defRPr i="1">
                <a:solidFill>
                  <a:schemeClr val="tx1"/>
                </a:solidFill>
                <a:latin typeface="Comic Sans MS" pitchFamily="66" charset="0"/>
                <a:ea typeface="MS PGothic" charset="0"/>
              </a:defRPr>
            </a:lvl6pPr>
            <a:lvl7pPr marL="2971800" indent="-228600" eaLnBrk="0" fontAlgn="base" hangingPunct="0">
              <a:spcBef>
                <a:spcPct val="0"/>
              </a:spcBef>
              <a:spcAft>
                <a:spcPct val="0"/>
              </a:spcAft>
              <a:defRPr i="1">
                <a:solidFill>
                  <a:schemeClr val="tx1"/>
                </a:solidFill>
                <a:latin typeface="Comic Sans MS" pitchFamily="66" charset="0"/>
                <a:ea typeface="MS PGothic" charset="0"/>
              </a:defRPr>
            </a:lvl7pPr>
            <a:lvl8pPr marL="3429000" indent="-228600" eaLnBrk="0" fontAlgn="base" hangingPunct="0">
              <a:spcBef>
                <a:spcPct val="0"/>
              </a:spcBef>
              <a:spcAft>
                <a:spcPct val="0"/>
              </a:spcAft>
              <a:defRPr i="1">
                <a:solidFill>
                  <a:schemeClr val="tx1"/>
                </a:solidFill>
                <a:latin typeface="Comic Sans MS" pitchFamily="66" charset="0"/>
                <a:ea typeface="MS PGothic" charset="0"/>
              </a:defRPr>
            </a:lvl8pPr>
            <a:lvl9pPr marL="3886200" indent="-228600" eaLnBrk="0" fontAlgn="base" hangingPunct="0">
              <a:spcBef>
                <a:spcPct val="0"/>
              </a:spcBef>
              <a:spcAft>
                <a:spcPct val="0"/>
              </a:spcAft>
              <a:defRPr i="1">
                <a:solidFill>
                  <a:schemeClr val="tx1"/>
                </a:solidFill>
                <a:latin typeface="Comic Sans MS" pitchFamily="66" charset="0"/>
                <a:ea typeface="MS PGothic" charset="0"/>
              </a:defRPr>
            </a:lvl9pPr>
          </a:lstStyle>
          <a:p>
            <a:pPr>
              <a:defRPr/>
            </a:pPr>
            <a:r>
              <a:rPr lang="en-US" sz="1400" i="0" dirty="0">
                <a:latin typeface="Arial" panose="020B0604020202020204" pitchFamily="34" charset="0"/>
                <a:cs typeface="+mn-cs"/>
              </a:rPr>
              <a:t>137.196.7.88</a:t>
            </a:r>
            <a:endParaRPr lang="en-US" sz="1400" i="0" dirty="0">
              <a:latin typeface="Arial" panose="020B0604020202020204" pitchFamily="34" charset="0"/>
              <a:cs typeface="+mn-cs"/>
            </a:endParaRPr>
          </a:p>
        </p:txBody>
      </p:sp>
      <p:sp>
        <p:nvSpPr>
          <p:cNvPr id="399403" name="Rectangle 43"/>
          <p:cNvSpPr>
            <a:spLocks noChangeArrowheads="1"/>
          </p:cNvSpPr>
          <p:nvPr/>
        </p:nvSpPr>
        <p:spPr bwMode="auto">
          <a:xfrm rot="-5400000">
            <a:off x="3659982" y="4482306"/>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dirty="0">
              <a:cs typeface="+mn-cs"/>
            </a:endParaRPr>
          </a:p>
        </p:txBody>
      </p:sp>
      <p:grpSp>
        <p:nvGrpSpPr>
          <p:cNvPr id="73756" name="Group 44"/>
          <p:cNvGrpSpPr/>
          <p:nvPr/>
        </p:nvGrpSpPr>
        <p:grpSpPr bwMode="auto">
          <a:xfrm>
            <a:off x="3562350" y="4357688"/>
            <a:ext cx="598488" cy="520700"/>
            <a:chOff x="-44" y="1473"/>
            <a:chExt cx="981" cy="1105"/>
          </a:xfrm>
        </p:grpSpPr>
        <p:pic>
          <p:nvPicPr>
            <p:cNvPr id="73772" name="Picture 4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73" name="Freeform 46"/>
            <p:cNvSpPr/>
            <p:nvPr/>
          </p:nvSpPr>
          <p:spPr bwMode="auto">
            <a:xfrm flipH="1">
              <a:off x="374" y="1579"/>
              <a:ext cx="477" cy="506"/>
            </a:xfrm>
            <a:custGeom>
              <a:avLst/>
              <a:gdLst>
                <a:gd name="T0" fmla="*/ 0 w 356"/>
                <a:gd name="T1" fmla="*/ 0 h 368"/>
                <a:gd name="T2" fmla="*/ 450670 w 356"/>
                <a:gd name="T3" fmla="*/ 40535 h 368"/>
                <a:gd name="T4" fmla="*/ 534623 w 356"/>
                <a:gd name="T5" fmla="*/ 844480 h 368"/>
                <a:gd name="T6" fmla="*/ 117823 w 356"/>
                <a:gd name="T7" fmla="*/ 105613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lstStyle/>
            <a:p>
              <a:endParaRPr lang="en-US"/>
            </a:p>
          </p:txBody>
        </p:sp>
      </p:grpSp>
      <p:grpSp>
        <p:nvGrpSpPr>
          <p:cNvPr id="73757" name="Group 47"/>
          <p:cNvGrpSpPr/>
          <p:nvPr/>
        </p:nvGrpSpPr>
        <p:grpSpPr bwMode="auto">
          <a:xfrm>
            <a:off x="657225" y="4160838"/>
            <a:ext cx="709613" cy="520700"/>
            <a:chOff x="267" y="2244"/>
            <a:chExt cx="581" cy="415"/>
          </a:xfrm>
        </p:grpSpPr>
        <p:sp>
          <p:nvSpPr>
            <p:cNvPr id="399408" name="Rectangle 48"/>
            <p:cNvSpPr>
              <a:spLocks noChangeArrowheads="1"/>
            </p:cNvSpPr>
            <p:nvPr/>
          </p:nvSpPr>
          <p:spPr bwMode="auto">
            <a:xfrm rot="-5400000">
              <a:off x="717" y="2400"/>
              <a:ext cx="101"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dirty="0">
                <a:cs typeface="+mn-cs"/>
              </a:endParaRPr>
            </a:p>
          </p:txBody>
        </p:sp>
        <p:grpSp>
          <p:nvGrpSpPr>
            <p:cNvPr id="73769" name="Group 49"/>
            <p:cNvGrpSpPr/>
            <p:nvPr/>
          </p:nvGrpSpPr>
          <p:grpSpPr bwMode="auto">
            <a:xfrm>
              <a:off x="267" y="2244"/>
              <a:ext cx="512" cy="415"/>
              <a:chOff x="-44" y="1473"/>
              <a:chExt cx="981" cy="1105"/>
            </a:xfrm>
          </p:grpSpPr>
          <p:pic>
            <p:nvPicPr>
              <p:cNvPr id="73770" name="Picture 5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71" name="Freeform 51"/>
              <p:cNvSpPr/>
              <p:nvPr/>
            </p:nvSpPr>
            <p:spPr bwMode="auto">
              <a:xfrm flipH="1">
                <a:off x="374" y="1579"/>
                <a:ext cx="477" cy="506"/>
              </a:xfrm>
              <a:custGeom>
                <a:avLst/>
                <a:gdLst>
                  <a:gd name="T0" fmla="*/ 0 w 356"/>
                  <a:gd name="T1" fmla="*/ 0 h 368"/>
                  <a:gd name="T2" fmla="*/ 450670 w 356"/>
                  <a:gd name="T3" fmla="*/ 40535 h 368"/>
                  <a:gd name="T4" fmla="*/ 534623 w 356"/>
                  <a:gd name="T5" fmla="*/ 844480 h 368"/>
                  <a:gd name="T6" fmla="*/ 117823 w 356"/>
                  <a:gd name="T7" fmla="*/ 105613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lstStyle/>
              <a:p>
                <a:endParaRPr lang="en-US"/>
              </a:p>
            </p:txBody>
          </p:sp>
        </p:grpSp>
      </p:grpSp>
      <p:grpSp>
        <p:nvGrpSpPr>
          <p:cNvPr id="73758" name="Group 52"/>
          <p:cNvGrpSpPr/>
          <p:nvPr/>
        </p:nvGrpSpPr>
        <p:grpSpPr bwMode="auto">
          <a:xfrm>
            <a:off x="2157413" y="3048000"/>
            <a:ext cx="631825" cy="554038"/>
            <a:chOff x="1745" y="1276"/>
            <a:chExt cx="512" cy="489"/>
          </a:xfrm>
        </p:grpSpPr>
        <p:sp>
          <p:nvSpPr>
            <p:cNvPr id="399413" name="Rectangle 53"/>
            <p:cNvSpPr>
              <a:spLocks noChangeArrowheads="1"/>
            </p:cNvSpPr>
            <p:nvPr/>
          </p:nvSpPr>
          <p:spPr bwMode="auto">
            <a:xfrm>
              <a:off x="2040" y="1604"/>
              <a:ext cx="100"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dirty="0">
                <a:cs typeface="+mn-cs"/>
              </a:endParaRPr>
            </a:p>
          </p:txBody>
        </p:sp>
        <p:grpSp>
          <p:nvGrpSpPr>
            <p:cNvPr id="73765" name="Group 54"/>
            <p:cNvGrpSpPr/>
            <p:nvPr/>
          </p:nvGrpSpPr>
          <p:grpSpPr bwMode="auto">
            <a:xfrm>
              <a:off x="1745" y="1276"/>
              <a:ext cx="512" cy="415"/>
              <a:chOff x="-44" y="1473"/>
              <a:chExt cx="981" cy="1105"/>
            </a:xfrm>
          </p:grpSpPr>
          <p:pic>
            <p:nvPicPr>
              <p:cNvPr id="73766" name="Picture 5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67" name="Freeform 56"/>
              <p:cNvSpPr/>
              <p:nvPr/>
            </p:nvSpPr>
            <p:spPr bwMode="auto">
              <a:xfrm flipH="1">
                <a:off x="374" y="1579"/>
                <a:ext cx="477" cy="506"/>
              </a:xfrm>
              <a:custGeom>
                <a:avLst/>
                <a:gdLst>
                  <a:gd name="T0" fmla="*/ 0 w 356"/>
                  <a:gd name="T1" fmla="*/ 0 h 368"/>
                  <a:gd name="T2" fmla="*/ 450670 w 356"/>
                  <a:gd name="T3" fmla="*/ 40535 h 368"/>
                  <a:gd name="T4" fmla="*/ 534623 w 356"/>
                  <a:gd name="T5" fmla="*/ 844480 h 368"/>
                  <a:gd name="T6" fmla="*/ 117823 w 356"/>
                  <a:gd name="T7" fmla="*/ 105613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lstStyle/>
              <a:p>
                <a:endParaRPr lang="en-US"/>
              </a:p>
            </p:txBody>
          </p:sp>
        </p:grpSp>
      </p:grpSp>
      <p:sp>
        <p:nvSpPr>
          <p:cNvPr id="399418" name="Rectangle 58"/>
          <p:cNvSpPr>
            <a:spLocks noChangeArrowheads="1"/>
          </p:cNvSpPr>
          <p:nvPr/>
        </p:nvSpPr>
        <p:spPr bwMode="auto">
          <a:xfrm>
            <a:off x="2501900" y="5645150"/>
            <a:ext cx="123825" cy="1825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ln>
          <a:effectLst/>
        </p:spPr>
        <p:txBody>
          <a:bodyPr wrap="none" anchor="ctr"/>
          <a:lstStyle/>
          <a:p>
            <a:pPr>
              <a:defRPr/>
            </a:pPr>
            <a:endParaRPr lang="en-US" dirty="0">
              <a:cs typeface="+mn-cs"/>
            </a:endParaRPr>
          </a:p>
        </p:txBody>
      </p:sp>
      <p:grpSp>
        <p:nvGrpSpPr>
          <p:cNvPr id="73760" name="Group 59"/>
          <p:cNvGrpSpPr/>
          <p:nvPr/>
        </p:nvGrpSpPr>
        <p:grpSpPr bwMode="auto">
          <a:xfrm>
            <a:off x="2166938" y="5784850"/>
            <a:ext cx="584200" cy="469900"/>
            <a:chOff x="-44" y="1473"/>
            <a:chExt cx="981" cy="1105"/>
          </a:xfrm>
        </p:grpSpPr>
        <p:pic>
          <p:nvPicPr>
            <p:cNvPr id="73762" name="Picture 6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63" name="Freeform 61"/>
            <p:cNvSpPr/>
            <p:nvPr/>
          </p:nvSpPr>
          <p:spPr bwMode="auto">
            <a:xfrm flipH="1">
              <a:off x="374" y="1579"/>
              <a:ext cx="477" cy="506"/>
            </a:xfrm>
            <a:custGeom>
              <a:avLst/>
              <a:gdLst>
                <a:gd name="T0" fmla="*/ 0 w 356"/>
                <a:gd name="T1" fmla="*/ 0 h 368"/>
                <a:gd name="T2" fmla="*/ 450670 w 356"/>
                <a:gd name="T3" fmla="*/ 40535 h 368"/>
                <a:gd name="T4" fmla="*/ 534623 w 356"/>
                <a:gd name="T5" fmla="*/ 844480 h 368"/>
                <a:gd name="T6" fmla="*/ 117823 w 356"/>
                <a:gd name="T7" fmla="*/ 105613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lstStyle/>
            <a:p>
              <a:endParaRPr lang="en-US"/>
            </a:p>
          </p:txBody>
        </p:sp>
      </p:grpSp>
      <p:sp>
        <p:nvSpPr>
          <p:cNvPr id="73761" name="灯片编号占位符 2"/>
          <p:cNvSpPr txBox="1">
            <a:spLocks noGrp="1"/>
          </p:cNvSpPr>
          <p:nvPr/>
        </p:nvSpPr>
        <p:spPr bwMode="auto">
          <a:xfrm>
            <a:off x="7994650" y="6400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r">
              <a:spcBef>
                <a:spcPct val="0"/>
              </a:spcBef>
              <a:buClrTx/>
              <a:buSzTx/>
              <a:buFontTx/>
              <a:buNone/>
            </a:pPr>
            <a:fld id="{F702CEEC-A3D4-4A3A-841D-37A6A60CB6DD}" type="slidenum">
              <a:rPr lang="zh-CN" altLang="en-US" sz="1400">
                <a:latin typeface="Times New Roman" pitchFamily="18" charset="0"/>
                <a:ea typeface="SimSun" pitchFamily="2" charset="-122"/>
              </a:rPr>
            </a:fld>
            <a:endParaRPr lang="en-US" altLang="zh-CN" sz="1400">
              <a:latin typeface="Times New Roman" pitchFamily="18" charset="0"/>
              <a:ea typeface="SimSun" pitchFamily="2" charset="-122"/>
            </a:endParaRPr>
          </a:p>
        </p:txBody>
      </p:sp>
      <p:pic>
        <p:nvPicPr>
          <p:cNvPr id="48" name="Picture 41" descr="Image result for reca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2628" y="285750"/>
            <a:ext cx="1820372" cy="120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6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fld id="{B3865855-2468-42BB-ADEE-839CB66EC6D0}" type="slidenum">
              <a:rPr lang="ja-JP" altLang="en-US" sz="1400" smtClean="0">
                <a:latin typeface="Times New Roman" pitchFamily="18" charset="0"/>
                <a:ea typeface="MS PGothic" panose="020B0600070205080204" pitchFamily="34" charset="-128"/>
              </a:rPr>
            </a:fld>
            <a:endParaRPr lang="ja-JP" altLang="en-US" sz="1400">
              <a:latin typeface="Times New Roman" pitchFamily="18" charset="0"/>
              <a:ea typeface="MS PGothic" panose="020B0600070205080204" pitchFamily="34" charset="-128"/>
            </a:endParaRPr>
          </a:p>
        </p:txBody>
      </p:sp>
      <p:sp>
        <p:nvSpPr>
          <p:cNvPr id="7" name="Rectangle 3"/>
          <p:cNvSpPr txBox="1">
            <a:spLocks noChangeArrowheads="1"/>
          </p:cNvSpPr>
          <p:nvPr/>
        </p:nvSpPr>
        <p:spPr bwMode="auto">
          <a:xfrm>
            <a:off x="381000" y="838200"/>
            <a:ext cx="8610600" cy="1676400"/>
          </a:xfrm>
          <a:prstGeom prst="rect">
            <a:avLst/>
          </a:prstGeom>
          <a:noFill/>
          <a:ln w="9525">
            <a:noFill/>
            <a:miter lim="800000"/>
          </a:ln>
        </p:spPr>
        <p:txBody>
          <a:bodyPr/>
          <a:lstStyle/>
          <a:p>
            <a:pPr marL="609600" indent="-609600">
              <a:spcBef>
                <a:spcPct val="20000"/>
              </a:spcBef>
              <a:spcAft>
                <a:spcPts val="1200"/>
              </a:spcAft>
              <a:buClr>
                <a:schemeClr val="accent2"/>
              </a:buClr>
              <a:buSzPct val="85000"/>
              <a:buFont typeface="Wingdings" panose="05000000000000000000" pitchFamily="2" charset="2"/>
              <a:buNone/>
              <a:defRPr/>
            </a:pPr>
            <a:r>
              <a:rPr lang="en-US" altLang="ja-JP" b="1" kern="0" dirty="0">
                <a:effectLst>
                  <a:outerShdw blurRad="38100" dist="38100" dir="2700000" algn="tl">
                    <a:srgbClr val="000000">
                      <a:alpha val="43137"/>
                    </a:srgbClr>
                  </a:outerShdw>
                </a:effectLst>
                <a:latin typeface="Times New Roman" pitchFamily="18" charset="0"/>
                <a:cs typeface="Times New Roman" pitchFamily="18" charset="0"/>
              </a:rPr>
              <a:t>How ARP works?</a:t>
            </a:r>
            <a:endParaRPr lang="en-US" altLang="ja-JP" b="1" kern="0" dirty="0">
              <a:effectLst>
                <a:outerShdw blurRad="38100" dist="38100" dir="2700000" algn="tl">
                  <a:srgbClr val="000000">
                    <a:alpha val="43137"/>
                  </a:srgbClr>
                </a:outerShdw>
              </a:effectLst>
              <a:latin typeface="Times New Roman" pitchFamily="18" charset="0"/>
              <a:cs typeface="Times New Roman" pitchFamily="18" charset="0"/>
            </a:endParaRPr>
          </a:p>
          <a:p>
            <a:pPr marL="609600" indent="-609600">
              <a:spcBef>
                <a:spcPct val="20000"/>
              </a:spcBef>
              <a:spcAft>
                <a:spcPts val="1200"/>
              </a:spcAft>
              <a:buClr>
                <a:schemeClr val="accent2"/>
              </a:buClr>
              <a:buFont typeface="Wingdings" panose="05000000000000000000" pitchFamily="2" charset="2"/>
              <a:buAutoNum type="arabicPeriod"/>
              <a:defRPr/>
            </a:pPr>
            <a:r>
              <a:rPr lang="en-US" altLang="ja-JP" kern="0" dirty="0">
                <a:latin typeface="Times New Roman" pitchFamily="18" charset="0"/>
                <a:cs typeface="Times New Roman" pitchFamily="18" charset="0"/>
              </a:rPr>
              <a:t>ARP request broadcast on Ethernet</a:t>
            </a:r>
            <a:endParaRPr lang="en-US" altLang="ja-JP" kern="0" dirty="0">
              <a:latin typeface="Times New Roman" pitchFamily="18" charset="0"/>
              <a:cs typeface="Times New Roman" pitchFamily="18" charset="0"/>
            </a:endParaRPr>
          </a:p>
          <a:p>
            <a:pPr marL="609600" indent="-609600">
              <a:spcBef>
                <a:spcPct val="20000"/>
              </a:spcBef>
              <a:spcAft>
                <a:spcPts val="1200"/>
              </a:spcAft>
              <a:buClr>
                <a:schemeClr val="accent2"/>
              </a:buClr>
              <a:buFont typeface="Wingdings" panose="05000000000000000000" pitchFamily="2" charset="2"/>
              <a:buAutoNum type="arabicPeriod"/>
              <a:defRPr/>
            </a:pPr>
            <a:r>
              <a:rPr lang="en-US" altLang="ja-JP" kern="0" dirty="0">
                <a:latin typeface="Times New Roman" pitchFamily="18" charset="0"/>
                <a:cs typeface="Times New Roman" pitchFamily="18" charset="0"/>
              </a:rPr>
              <a:t>Destination host ARP layer responds</a:t>
            </a:r>
            <a:endParaRPr lang="en-US" altLang="ja-JP" kern="0" dirty="0">
              <a:latin typeface="Times New Roman" pitchFamily="18" charset="0"/>
              <a:cs typeface="Times New Roman" pitchFamily="18" charset="0"/>
            </a:endParaRPr>
          </a:p>
        </p:txBody>
      </p:sp>
      <p:sp>
        <p:nvSpPr>
          <p:cNvPr id="13" name="Rectangle 3"/>
          <p:cNvSpPr txBox="1">
            <a:spLocks noChangeArrowheads="1"/>
          </p:cNvSpPr>
          <p:nvPr/>
        </p:nvSpPr>
        <p:spPr bwMode="auto">
          <a:xfrm>
            <a:off x="3351213" y="5381625"/>
            <a:ext cx="4038600" cy="1019175"/>
          </a:xfrm>
          <a:prstGeom prst="rect">
            <a:avLst/>
          </a:prstGeom>
          <a:noFill/>
          <a:ln w="9525">
            <a:solidFill>
              <a:schemeClr val="accent2"/>
            </a:solidFill>
            <a:miter lim="800000"/>
          </a:ln>
        </p:spPr>
        <p:txBody>
          <a:bodyPr/>
          <a:lstStyle/>
          <a:p>
            <a:pPr marL="609600" indent="-609600" eaLnBrk="1" hangingPunct="1">
              <a:spcBef>
                <a:spcPts val="0"/>
              </a:spcBef>
              <a:spcAft>
                <a:spcPts val="0"/>
              </a:spcAft>
              <a:defRPr/>
            </a:pPr>
            <a:r>
              <a:rPr lang="en-US" altLang="ja-JP" sz="2000" kern="0" dirty="0">
                <a:latin typeface="Times New Roman" pitchFamily="18" charset="0"/>
                <a:cs typeface="Times New Roman" pitchFamily="18" charset="0"/>
              </a:rPr>
              <a:t>ARP Reply:</a:t>
            </a:r>
            <a:endParaRPr lang="en-US" altLang="ja-JP" sz="2000" kern="0" dirty="0">
              <a:latin typeface="Times New Roman" pitchFamily="18" charset="0"/>
              <a:cs typeface="Times New Roman" pitchFamily="18" charset="0"/>
            </a:endParaRPr>
          </a:p>
          <a:p>
            <a:pPr marL="609600" indent="-609600" eaLnBrk="1" hangingPunct="1">
              <a:spcBef>
                <a:spcPts val="0"/>
              </a:spcBef>
              <a:spcAft>
                <a:spcPts val="0"/>
              </a:spcAft>
              <a:defRPr/>
            </a:pPr>
            <a:r>
              <a:rPr lang="en-US" altLang="ja-JP" sz="2000" kern="0" dirty="0">
                <a:latin typeface="Times New Roman" pitchFamily="18" charset="0"/>
                <a:cs typeface="Times New Roman" pitchFamily="18" charset="0"/>
              </a:rPr>
              <a:t>The MAC address of 192.168.0.1</a:t>
            </a:r>
            <a:endParaRPr lang="en-US" altLang="ja-JP" sz="2000" kern="0" dirty="0">
              <a:latin typeface="Times New Roman" pitchFamily="18" charset="0"/>
              <a:cs typeface="Times New Roman" pitchFamily="18" charset="0"/>
            </a:endParaRPr>
          </a:p>
          <a:p>
            <a:pPr marL="609600" indent="-609600" eaLnBrk="1" hangingPunct="1">
              <a:spcBef>
                <a:spcPts val="0"/>
              </a:spcBef>
              <a:spcAft>
                <a:spcPts val="0"/>
              </a:spcAft>
              <a:defRPr/>
            </a:pPr>
            <a:r>
              <a:rPr lang="en-US" altLang="ja-JP" sz="2000" kern="0" dirty="0">
                <a:latin typeface="Times New Roman" pitchFamily="18" charset="0"/>
                <a:cs typeface="Times New Roman" pitchFamily="18" charset="0"/>
              </a:rPr>
              <a:t> is 00:15:e9:12:da:32.</a:t>
            </a:r>
            <a:endParaRPr lang="en-US" altLang="ja-JP" sz="2000" kern="0" dirty="0">
              <a:latin typeface="Times New Roman" pitchFamily="18" charset="0"/>
              <a:cs typeface="Times New Roman" pitchFamily="18" charset="0"/>
            </a:endParaRPr>
          </a:p>
        </p:txBody>
      </p:sp>
      <p:cxnSp>
        <p:nvCxnSpPr>
          <p:cNvPr id="75781" name="Straight Arrow Connector 13"/>
          <p:cNvCxnSpPr>
            <a:cxnSpLocks noChangeShapeType="1"/>
          </p:cNvCxnSpPr>
          <p:nvPr/>
        </p:nvCxnSpPr>
        <p:spPr bwMode="auto">
          <a:xfrm rot="10800000">
            <a:off x="2057400" y="5915025"/>
            <a:ext cx="1293813" cy="1588"/>
          </a:xfrm>
          <a:prstGeom prst="straightConnector1">
            <a:avLst/>
          </a:prstGeom>
          <a:noFill/>
          <a:ln w="66675" algn="ctr">
            <a:solidFill>
              <a:srgbClr val="FF0000"/>
            </a:solidFill>
            <a:round/>
            <a:tailEnd type="triangle" w="med" len="med"/>
          </a:ln>
          <a:extLst>
            <a:ext uri="{909E8E84-426E-40DD-AFC4-6F175D3DCCD1}">
              <a14:hiddenFill xmlns:a14="http://schemas.microsoft.com/office/drawing/2010/main">
                <a:noFill/>
              </a14:hiddenFill>
            </a:ext>
          </a:extLst>
        </p:spPr>
      </p:cxnSp>
      <p:pic>
        <p:nvPicPr>
          <p:cNvPr id="75782"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66813" y="2543175"/>
            <a:ext cx="6810375"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5783" name="Straight Arrow Connector 7"/>
          <p:cNvCxnSpPr>
            <a:cxnSpLocks noChangeShapeType="1"/>
          </p:cNvCxnSpPr>
          <p:nvPr/>
        </p:nvCxnSpPr>
        <p:spPr bwMode="auto">
          <a:xfrm rot="16200000" flipV="1">
            <a:off x="6852444" y="4844257"/>
            <a:ext cx="1074737" cy="0"/>
          </a:xfrm>
          <a:prstGeom prst="straightConnector1">
            <a:avLst/>
          </a:prstGeom>
          <a:noFill/>
          <a:ln w="66675" algn="ctr">
            <a:solidFill>
              <a:srgbClr val="FF0000"/>
            </a:solidFill>
            <a:round/>
            <a:tailEnd type="triangle" w="med" len="med"/>
          </a:ln>
          <a:extLst>
            <a:ext uri="{909E8E84-426E-40DD-AFC4-6F175D3DCCD1}">
              <a14:hiddenFill xmlns:a14="http://schemas.microsoft.com/office/drawing/2010/main">
                <a:noFill/>
              </a14:hiddenFill>
            </a:ext>
          </a:extLst>
        </p:spPr>
      </p:cxnSp>
      <p:pic>
        <p:nvPicPr>
          <p:cNvPr id="75784" name="Picture 41" descr="Image result for reca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813" y="285750"/>
            <a:ext cx="2008187"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p:cNvSpPr txBox="1">
            <a:spLocks noChangeArrowheads="1"/>
          </p:cNvSpPr>
          <p:nvPr/>
        </p:nvSpPr>
        <p:spPr bwMode="auto">
          <a:xfrm>
            <a:off x="3581400" y="3101496"/>
            <a:ext cx="2209800" cy="410722"/>
          </a:xfrm>
          <a:prstGeom prst="rect">
            <a:avLst/>
          </a:prstGeom>
          <a:noFill/>
          <a:ln w="9525">
            <a:noFill/>
            <a:miter lim="800000"/>
          </a:ln>
        </p:spPr>
        <p:txBody>
          <a:bodyPr anchor="ctr"/>
          <a:lstStyle/>
          <a:p>
            <a:pPr algn="ctr">
              <a:defRPr/>
            </a:pPr>
            <a:r>
              <a:rPr lang="en-US" altLang="zh-CN" sz="2000" b="1" kern="0" dirty="0">
                <a:highlight>
                  <a:srgbClr val="FFFF00"/>
                </a:highlight>
                <a:latin typeface="Times New Roman" pitchFamily="18" charset="0"/>
                <a:ea typeface="SimSun" pitchFamily="2" charset="-122"/>
                <a:cs typeface="Times New Roman" pitchFamily="18" charset="0"/>
              </a:rPr>
              <a:t>broadcast message</a:t>
            </a:r>
            <a:endParaRPr lang="en-US" altLang="zh-CN" sz="2000" b="1" kern="0" dirty="0">
              <a:highlight>
                <a:srgbClr val="FFFF00"/>
              </a:highlight>
              <a:latin typeface="Times New Roman" pitchFamily="18" charset="0"/>
              <a:ea typeface="SimSun" pitchFamily="2" charset="-122"/>
              <a:cs typeface="Times New Roman" pitchFamily="18" charset="0"/>
            </a:endParaRPr>
          </a:p>
        </p:txBody>
      </p:sp>
      <p:sp>
        <p:nvSpPr>
          <p:cNvPr id="2" name="Oval 1"/>
          <p:cNvSpPr/>
          <p:nvPr/>
        </p:nvSpPr>
        <p:spPr bwMode="auto">
          <a:xfrm>
            <a:off x="900118" y="2514600"/>
            <a:ext cx="533388" cy="533400"/>
          </a:xfrm>
          <a:prstGeom prst="ellipse">
            <a:avLst/>
          </a:prstGeom>
          <a:noFill/>
          <a:ln w="476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r>
              <a:rPr kumimoji="0" lang="en-US" sz="2400" b="1" i="0" u="none" strike="noStrike" cap="none" normalizeH="0" baseline="0" dirty="0">
                <a:ln>
                  <a:noFill/>
                </a:ln>
                <a:solidFill>
                  <a:schemeClr val="tx1"/>
                </a:solidFill>
                <a:effectLst/>
                <a:latin typeface="Times New Roman" pitchFamily="18" charset="0"/>
                <a:cs typeface="Times New Roman" pitchFamily="18" charset="0"/>
              </a:rPr>
              <a:t>A</a:t>
            </a:r>
            <a:endParaRPr kumimoji="0" lang="en-US" sz="2400" b="1" i="0" u="none" strike="noStrike" cap="none" normalizeH="0" baseline="0" dirty="0">
              <a:ln>
                <a:noFill/>
              </a:ln>
              <a:solidFill>
                <a:schemeClr val="tx1"/>
              </a:solidFill>
              <a:effectLst/>
              <a:latin typeface="Times New Roman" pitchFamily="18" charset="0"/>
              <a:cs typeface="Times New Roman" pitchFamily="18" charset="0"/>
            </a:endParaRPr>
          </a:p>
        </p:txBody>
      </p:sp>
      <p:sp>
        <p:nvSpPr>
          <p:cNvPr id="11" name="Oval 10"/>
          <p:cNvSpPr/>
          <p:nvPr/>
        </p:nvSpPr>
        <p:spPr bwMode="auto">
          <a:xfrm>
            <a:off x="7543800" y="5638800"/>
            <a:ext cx="533388" cy="533400"/>
          </a:xfrm>
          <a:prstGeom prst="ellipse">
            <a:avLst/>
          </a:prstGeom>
          <a:noFill/>
          <a:ln w="476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r>
              <a:rPr kumimoji="0" lang="en-US" sz="2400" b="1" i="0" u="none" strike="noStrike" cap="none" normalizeH="0" baseline="0" dirty="0">
                <a:ln>
                  <a:noFill/>
                </a:ln>
                <a:solidFill>
                  <a:schemeClr val="tx1"/>
                </a:solidFill>
                <a:effectLst/>
                <a:latin typeface="Times New Roman" pitchFamily="18" charset="0"/>
                <a:cs typeface="Times New Roman" pitchFamily="18" charset="0"/>
              </a:rPr>
              <a:t>B</a:t>
            </a:r>
            <a:endParaRPr kumimoji="0" lang="en-US" sz="2400" b="1" i="0" u="none" strike="noStrike" cap="none" normalizeH="0" baseline="0" dirty="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533400" y="228600"/>
            <a:ext cx="7772400" cy="990600"/>
          </a:xfrm>
        </p:spPr>
        <p:txBody>
          <a:bodyPr/>
          <a:lstStyle/>
          <a:p>
            <a:pPr algn="ctr"/>
            <a:r>
              <a:rPr lang="en-US" altLang="zh-CN" b="1" u="none" dirty="0">
                <a:effectLst>
                  <a:outerShdw blurRad="38100" dist="38100" dir="2700000" algn="tl">
                    <a:srgbClr val="000000">
                      <a:alpha val="43137"/>
                    </a:srgbClr>
                  </a:outerShdw>
                </a:effectLst>
                <a:latin typeface="Times New Roman" pitchFamily="18" charset="0"/>
                <a:cs typeface="Times New Roman" pitchFamily="18" charset="0"/>
              </a:rPr>
              <a:t>Switch Sniffing (cont’d)</a:t>
            </a:r>
            <a:endParaRPr lang="en-US" altLang="zh-CN"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3011" name="Rectangle 3"/>
          <p:cNvSpPr>
            <a:spLocks noGrp="1" noChangeArrowheads="1"/>
          </p:cNvSpPr>
          <p:nvPr>
            <p:ph type="body" idx="1"/>
          </p:nvPr>
        </p:nvSpPr>
        <p:spPr>
          <a:xfrm>
            <a:off x="381000" y="1219200"/>
            <a:ext cx="8077200" cy="4800600"/>
          </a:xfrm>
        </p:spPr>
        <p:txBody>
          <a:bodyPr/>
          <a:lstStyle/>
          <a:p>
            <a:r>
              <a:rPr lang="en-US" altLang="zh-CN" dirty="0">
                <a:latin typeface="Times New Roman" pitchFamily="18" charset="0"/>
                <a:ea typeface="SimSun" pitchFamily="2" charset="-122"/>
                <a:cs typeface="Times New Roman" pitchFamily="18" charset="0"/>
              </a:rPr>
              <a:t>Normal switched networks</a:t>
            </a:r>
            <a:endParaRPr lang="en-US" altLang="zh-CN" dirty="0">
              <a:latin typeface="Times New Roman" pitchFamily="18" charset="0"/>
              <a:ea typeface="SimSun" pitchFamily="2" charset="-122"/>
              <a:cs typeface="Times New Roman" pitchFamily="18" charset="0"/>
            </a:endParaRPr>
          </a:p>
          <a:p>
            <a:pPr lvl="1"/>
            <a:r>
              <a:rPr lang="en-US" altLang="zh-CN" dirty="0">
                <a:latin typeface="Times New Roman" pitchFamily="18" charset="0"/>
                <a:ea typeface="SimSun" pitchFamily="2" charset="-122"/>
                <a:cs typeface="Times New Roman" pitchFamily="18" charset="0"/>
              </a:rPr>
              <a:t>Switches relay traffic between two stations based on MAC addresses</a:t>
            </a:r>
            <a:endParaRPr lang="en-US" altLang="zh-CN" dirty="0">
              <a:latin typeface="Times New Roman" pitchFamily="18" charset="0"/>
              <a:ea typeface="SimSun" pitchFamily="2" charset="-122"/>
              <a:cs typeface="Times New Roman" pitchFamily="18" charset="0"/>
            </a:endParaRPr>
          </a:p>
          <a:p>
            <a:pPr lvl="1"/>
            <a:r>
              <a:rPr lang="en-US" altLang="zh-CN" dirty="0">
                <a:latin typeface="Times New Roman" pitchFamily="18" charset="0"/>
                <a:ea typeface="SimSun" pitchFamily="2" charset="-122"/>
                <a:cs typeface="Times New Roman" pitchFamily="18" charset="0"/>
              </a:rPr>
              <a:t>Stations only see broadcast or multicast traffic</a:t>
            </a:r>
            <a:endParaRPr lang="en-US" altLang="zh-CN" dirty="0">
              <a:latin typeface="Times New Roman" pitchFamily="18" charset="0"/>
              <a:ea typeface="SimSun" pitchFamily="2" charset="-122"/>
              <a:cs typeface="Times New Roman" pitchFamily="18" charset="0"/>
            </a:endParaRPr>
          </a:p>
          <a:p>
            <a:r>
              <a:rPr lang="en-US" altLang="zh-CN" dirty="0">
                <a:latin typeface="Times New Roman" pitchFamily="18" charset="0"/>
                <a:ea typeface="SimSun" pitchFamily="2" charset="-122"/>
                <a:cs typeface="Times New Roman" pitchFamily="18" charset="0"/>
              </a:rPr>
              <a:t>Address Resolution Protocol (ARP) spoofing</a:t>
            </a:r>
            <a:endParaRPr lang="en-US" altLang="zh-CN" dirty="0">
              <a:latin typeface="Times New Roman" pitchFamily="18" charset="0"/>
              <a:ea typeface="SimSun" pitchFamily="2" charset="-122"/>
              <a:cs typeface="Times New Roman" pitchFamily="18" charset="0"/>
            </a:endParaRPr>
          </a:p>
          <a:p>
            <a:pPr lvl="1"/>
            <a:r>
              <a:rPr lang="en-US" altLang="zh-CN" dirty="0">
                <a:latin typeface="Times New Roman" pitchFamily="18" charset="0"/>
                <a:ea typeface="SimSun" pitchFamily="2" charset="-122"/>
                <a:cs typeface="Times New Roman" pitchFamily="18" charset="0"/>
              </a:rPr>
              <a:t>Attacker spoofs destination and source physical addresses</a:t>
            </a:r>
            <a:endParaRPr lang="en-US" altLang="zh-CN" dirty="0">
              <a:latin typeface="Times New Roman" pitchFamily="18" charset="0"/>
              <a:ea typeface="SimSun" pitchFamily="2" charset="-122"/>
              <a:cs typeface="Times New Roman" pitchFamily="18" charset="0"/>
            </a:endParaRPr>
          </a:p>
          <a:p>
            <a:pPr lvl="1"/>
            <a:r>
              <a:rPr lang="en-US" altLang="zh-CN" dirty="0">
                <a:latin typeface="Times New Roman" pitchFamily="18" charset="0"/>
                <a:ea typeface="SimSun" pitchFamily="2" charset="-122"/>
                <a:cs typeface="Times New Roman" pitchFamily="18" charset="0"/>
              </a:rPr>
              <a:t>Forces all traffic between two stations through its system, i.e., Address Resolution Protocol (ARP) spoofing, also known as ARP poisoning or ARP Poison Routing (APR).</a:t>
            </a:r>
            <a:endParaRPr lang="en-US" altLang="zh-CN" dirty="0">
              <a:latin typeface="Times New Roman" pitchFamily="18" charset="0"/>
              <a:ea typeface="SimSun" pitchFamily="2" charset="-122"/>
              <a:cs typeface="Times New Roman" pitchFamily="18" charset="0"/>
            </a:endParaRPr>
          </a:p>
        </p:txBody>
      </p:sp>
      <p:sp>
        <p:nvSpPr>
          <p:cNvPr id="43012" name="灯片编号占位符 3"/>
          <p:cNvSpPr>
            <a:spLocks noGrp="1"/>
          </p:cNvSpPr>
          <p:nvPr>
            <p:ph type="sldNum" sz="quarter" idx="12"/>
          </p:nvPr>
        </p:nvSpPr>
        <p:spPr>
          <a:noFill/>
        </p:spPr>
        <p:txBody>
          <a:bodyPr/>
          <a:lstStyle/>
          <a:p>
            <a:fld id="{56DEB153-A449-4A3A-8BE8-10C9BFF6DB38}" type="slidenum">
              <a:rPr lang="zh-CN" altLang="en-US" smtClean="0"/>
            </a:fld>
            <a:endParaRPr lang="en-US" altLang="zh-C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灯片编号占位符 2"/>
          <p:cNvSpPr>
            <a:spLocks noGrp="1"/>
          </p:cNvSpPr>
          <p:nvPr>
            <p:ph type="sldNum" sz="quarter" idx="12"/>
          </p:nvPr>
        </p:nvSpPr>
        <p:spPr>
          <a:xfrm>
            <a:off x="8383290" y="6385302"/>
            <a:ext cx="457200" cy="457200"/>
          </a:xfrm>
          <a:noFill/>
        </p:spPr>
        <p:txBody>
          <a:bodyPr/>
          <a:lstStyle/>
          <a:p>
            <a:fld id="{D8C2DB85-61D8-429A-8F14-F1846903E98A}" type="slidenum">
              <a:rPr lang="zh-CN" altLang="en-US" smtClean="0">
                <a:ea typeface="SimSun" pitchFamily="2" charset="-122"/>
              </a:rPr>
            </a:fld>
            <a:endParaRPr lang="en-US" altLang="zh-CN" dirty="0">
              <a:ea typeface="SimSun" pitchFamily="2" charset="-122"/>
            </a:endParaRPr>
          </a:p>
        </p:txBody>
      </p:sp>
      <p:sp>
        <p:nvSpPr>
          <p:cNvPr id="4" name="Title 1"/>
          <p:cNvSpPr txBox="1"/>
          <p:nvPr/>
        </p:nvSpPr>
        <p:spPr bwMode="auto">
          <a:xfrm>
            <a:off x="114300" y="95250"/>
            <a:ext cx="8534400" cy="838200"/>
          </a:xfrm>
          <a:prstGeom prst="rect">
            <a:avLst/>
          </a:prstGeom>
          <a:noFill/>
          <a:ln w="9525">
            <a:noFill/>
            <a:miter lim="800000"/>
          </a:ln>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anose="05000000000000000000"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marL="0" indent="0">
              <a:buFont typeface="ZapfDingbats" pitchFamily="82" charset="2"/>
              <a:buNone/>
              <a:defRPr/>
            </a:pPr>
            <a:r>
              <a:rPr lang="en-US" sz="4000" b="1" dirty="0">
                <a:solidFill>
                  <a:schemeClr val="accent6"/>
                </a:solidFill>
                <a:effectLst>
                  <a:outerShdw blurRad="38100" dist="38100" dir="2700000" algn="tl">
                    <a:srgbClr val="000000">
                      <a:alpha val="43137"/>
                    </a:srgbClr>
                  </a:outerShdw>
                </a:effectLst>
              </a:rPr>
              <a:t>Dose of </a:t>
            </a:r>
            <a:r>
              <a:rPr lang="en-US" sz="4000" b="1" dirty="0">
                <a:effectLst>
                  <a:outerShdw blurRad="38100" dist="38100" dir="2700000" algn="tl">
                    <a:srgbClr val="000000">
                      <a:alpha val="43137"/>
                    </a:srgbClr>
                  </a:outerShdw>
                </a:effectLst>
                <a:latin typeface="Brush Script MT" pitchFamily="66" charset="0"/>
              </a:rPr>
              <a:t>Reality: (cont’d)</a:t>
            </a:r>
            <a:r>
              <a:rPr lang="en-US" dirty="0"/>
              <a:t> </a:t>
            </a:r>
            <a:endParaRPr lang="en-CA" b="1" dirty="0">
              <a:effectLst>
                <a:outerShdw blurRad="38100" dist="38100" dir="2700000" algn="tl">
                  <a:srgbClr val="000000">
                    <a:alpha val="43137"/>
                  </a:srgbClr>
                </a:outerShdw>
              </a:effectLst>
            </a:endParaRPr>
          </a:p>
        </p:txBody>
      </p:sp>
      <p:pic>
        <p:nvPicPr>
          <p:cNvPr id="21709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81200" y="726881"/>
            <a:ext cx="4648200" cy="5991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709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2544" y="0"/>
            <a:ext cx="2051456"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22" name="Object 2"/>
          <p:cNvGraphicFramePr>
            <a:graphicFrameLocks noChangeAspect="1"/>
          </p:cNvGraphicFramePr>
          <p:nvPr/>
        </p:nvGraphicFramePr>
        <p:xfrm>
          <a:off x="0" y="1738313"/>
          <a:ext cx="9982200" cy="3582987"/>
        </p:xfrm>
        <a:graphic>
          <a:graphicData uri="http://schemas.openxmlformats.org/presentationml/2006/ole">
            <mc:AlternateContent xmlns:mc="http://schemas.openxmlformats.org/markup-compatibility/2006">
              <mc:Choice xmlns:v="urn:schemas-microsoft-com:vml" Requires="v">
                <p:oleObj spid="_x0000_s217155" name="Visio" r:id="rId1" imgW="5810250" imgH="2087880" progId="">
                  <p:embed/>
                </p:oleObj>
              </mc:Choice>
              <mc:Fallback>
                <p:oleObj name="Visio" r:id="rId1" imgW="5810250" imgH="2087880" progId="">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38313"/>
                        <a:ext cx="9982200" cy="358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23" name="Line 32"/>
          <p:cNvSpPr>
            <a:spLocks noChangeShapeType="1"/>
          </p:cNvSpPr>
          <p:nvPr/>
        </p:nvSpPr>
        <p:spPr bwMode="auto">
          <a:xfrm>
            <a:off x="4791075" y="3400425"/>
            <a:ext cx="46038" cy="2320925"/>
          </a:xfrm>
          <a:prstGeom prst="line">
            <a:avLst/>
          </a:prstGeom>
          <a:noFill/>
          <a:ln w="41275">
            <a:solidFill>
              <a:srgbClr val="FF0000"/>
            </a:solidFill>
            <a:prstDash val="dash"/>
            <a:round/>
          </a:ln>
          <a:extLst>
            <a:ext uri="{909E8E84-426E-40DD-AFC4-6F175D3DCCD1}">
              <a14:hiddenFill xmlns:a14="http://schemas.microsoft.com/office/drawing/2010/main">
                <a:noFill/>
              </a14:hiddenFill>
            </a:ext>
          </a:extLst>
        </p:spPr>
        <p:txBody>
          <a:bodyPr/>
          <a:lstStyle/>
          <a:p>
            <a:endParaRPr lang="en-US"/>
          </a:p>
        </p:txBody>
      </p:sp>
      <p:sp>
        <p:nvSpPr>
          <p:cNvPr id="81924" name="Line 32"/>
          <p:cNvSpPr>
            <a:spLocks noChangeShapeType="1"/>
          </p:cNvSpPr>
          <p:nvPr/>
        </p:nvSpPr>
        <p:spPr bwMode="auto">
          <a:xfrm flipV="1">
            <a:off x="1447800" y="5700713"/>
            <a:ext cx="3429000" cy="46037"/>
          </a:xfrm>
          <a:prstGeom prst="line">
            <a:avLst/>
          </a:prstGeom>
          <a:noFill/>
          <a:ln w="41275">
            <a:solidFill>
              <a:srgbClr val="FF0000"/>
            </a:solidFill>
            <a:prstDash val="dash"/>
            <a:round/>
            <a:headEnd type="triangle" w="med" len="med"/>
          </a:ln>
          <a:extLst>
            <a:ext uri="{909E8E84-426E-40DD-AFC4-6F175D3DCCD1}">
              <a14:hiddenFill xmlns:a14="http://schemas.microsoft.com/office/drawing/2010/main">
                <a:noFill/>
              </a14:hiddenFill>
            </a:ext>
          </a:extLst>
        </p:spPr>
        <p:txBody>
          <a:bodyPr/>
          <a:lstStyle/>
          <a:p>
            <a:endParaRPr lang="en-US"/>
          </a:p>
        </p:txBody>
      </p:sp>
      <p:sp>
        <p:nvSpPr>
          <p:cNvPr id="8" name="Rectangle 2"/>
          <p:cNvSpPr txBox="1">
            <a:spLocks noChangeArrowheads="1"/>
          </p:cNvSpPr>
          <p:nvPr/>
        </p:nvSpPr>
        <p:spPr bwMode="auto">
          <a:xfrm>
            <a:off x="1219200" y="5213780"/>
            <a:ext cx="3810000" cy="609600"/>
          </a:xfrm>
          <a:prstGeom prst="rect">
            <a:avLst/>
          </a:prstGeom>
          <a:noFill/>
          <a:ln w="9525">
            <a:noFill/>
            <a:miter lim="800000"/>
          </a:ln>
        </p:spPr>
        <p:txBody>
          <a:bodyPr anchor="ctr"/>
          <a:lstStyle/>
          <a:p>
            <a:pPr algn="ctr">
              <a:defRPr/>
            </a:pPr>
            <a:r>
              <a:rPr lang="en-US" altLang="zh-CN" kern="0" dirty="0">
                <a:highlight>
                  <a:srgbClr val="FFFF00"/>
                </a:highlight>
                <a:latin typeface="Times New Roman" pitchFamily="18" charset="0"/>
                <a:ea typeface="SimSun" pitchFamily="2" charset="-122"/>
                <a:cs typeface="Times New Roman" pitchFamily="18" charset="0"/>
              </a:rPr>
              <a:t>Broadcast ARP Request</a:t>
            </a:r>
            <a:endParaRPr lang="en-US" altLang="zh-CN" kern="0" dirty="0">
              <a:highlight>
                <a:srgbClr val="FFFF00"/>
              </a:highlight>
              <a:latin typeface="Times New Roman" pitchFamily="18" charset="0"/>
              <a:ea typeface="SimSun" pitchFamily="2" charset="-122"/>
              <a:cs typeface="Times New Roman" pitchFamily="18" charset="0"/>
            </a:endParaRPr>
          </a:p>
        </p:txBody>
      </p:sp>
      <p:pic>
        <p:nvPicPr>
          <p:cNvPr id="81926" name="Picture 10" descr="http://finallygettingdowntobrasstacks.files.wordpress.com/2012/08/why1.gif?w=203&amp;h=3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3813" y="981075"/>
            <a:ext cx="1039812" cy="153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7"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50" y="466725"/>
            <a:ext cx="2060575"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8" name="灯片编号占位符 2"/>
          <p:cNvSpPr txBox="1">
            <a:spLocks noGrp="1"/>
          </p:cNvSpPr>
          <p:nvPr/>
        </p:nvSpPr>
        <p:spPr bwMode="auto">
          <a:xfrm>
            <a:off x="7994650" y="6400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r">
              <a:spcBef>
                <a:spcPct val="0"/>
              </a:spcBef>
              <a:buClrTx/>
              <a:buSzTx/>
              <a:buFontTx/>
              <a:buNone/>
            </a:pPr>
            <a:fld id="{914B0C76-9C6C-4668-A2D9-F8B103D3565C}" type="slidenum">
              <a:rPr lang="zh-CN" altLang="en-US" sz="1400">
                <a:latin typeface="Times New Roman" pitchFamily="18" charset="0"/>
                <a:ea typeface="SimSun" pitchFamily="2" charset="-122"/>
              </a:rPr>
            </a:fld>
            <a:endParaRPr lang="en-US" altLang="zh-CN" sz="1400">
              <a:latin typeface="Times New Roman" pitchFamily="18" charset="0"/>
              <a:ea typeface="SimSun" pitchFamily="2" charset="-122"/>
            </a:endParaRPr>
          </a:p>
        </p:txBody>
      </p:sp>
      <p:sp>
        <p:nvSpPr>
          <p:cNvPr id="81929" name="Line 32"/>
          <p:cNvSpPr>
            <a:spLocks noChangeShapeType="1"/>
          </p:cNvSpPr>
          <p:nvPr/>
        </p:nvSpPr>
        <p:spPr bwMode="auto">
          <a:xfrm>
            <a:off x="1804988" y="3603625"/>
            <a:ext cx="0" cy="609600"/>
          </a:xfrm>
          <a:prstGeom prst="line">
            <a:avLst/>
          </a:prstGeom>
          <a:noFill/>
          <a:ln w="41275">
            <a:solidFill>
              <a:srgbClr val="FF0000"/>
            </a:solidFill>
            <a:prstDash val="dash"/>
            <a:round/>
          </a:ln>
          <a:extLst>
            <a:ext uri="{909E8E84-426E-40DD-AFC4-6F175D3DCCD1}">
              <a14:hiddenFill xmlns:a14="http://schemas.microsoft.com/office/drawing/2010/main">
                <a:noFill/>
              </a14:hiddenFill>
            </a:ext>
          </a:extLst>
        </p:spPr>
        <p:txBody>
          <a:bodyPr/>
          <a:lstStyle/>
          <a:p>
            <a:endParaRPr lang="en-US"/>
          </a:p>
        </p:txBody>
      </p:sp>
      <p:sp>
        <p:nvSpPr>
          <p:cNvPr id="11" name="Rectangle 2"/>
          <p:cNvSpPr txBox="1">
            <a:spLocks noChangeArrowheads="1"/>
          </p:cNvSpPr>
          <p:nvPr/>
        </p:nvSpPr>
        <p:spPr bwMode="auto">
          <a:xfrm>
            <a:off x="1804208" y="3847491"/>
            <a:ext cx="2794778" cy="410722"/>
          </a:xfrm>
          <a:prstGeom prst="rect">
            <a:avLst/>
          </a:prstGeom>
          <a:noFill/>
          <a:ln w="9525">
            <a:noFill/>
            <a:miter lim="800000"/>
          </a:ln>
        </p:spPr>
        <p:txBody>
          <a:bodyPr anchor="ctr"/>
          <a:lstStyle/>
          <a:p>
            <a:pPr algn="ctr">
              <a:defRPr/>
            </a:pPr>
            <a:r>
              <a:rPr lang="en-US" altLang="zh-CN" kern="0" dirty="0">
                <a:highlight>
                  <a:srgbClr val="FFFF00"/>
                </a:highlight>
                <a:latin typeface="Times New Roman" pitchFamily="18" charset="0"/>
                <a:ea typeface="SimSun" pitchFamily="2" charset="-122"/>
                <a:cs typeface="Times New Roman" pitchFamily="18" charset="0"/>
              </a:rPr>
              <a:t>Real ARP Reply</a:t>
            </a:r>
            <a:endParaRPr lang="en-US" altLang="zh-CN" kern="0" dirty="0">
              <a:highlight>
                <a:srgbClr val="FFFF00"/>
              </a:highlight>
              <a:latin typeface="Times New Roman" pitchFamily="18" charset="0"/>
              <a:ea typeface="SimSun" pitchFamily="2" charset="-122"/>
              <a:cs typeface="Times New Roman" pitchFamily="18" charset="0"/>
            </a:endParaRPr>
          </a:p>
        </p:txBody>
      </p:sp>
      <p:sp>
        <p:nvSpPr>
          <p:cNvPr id="81931" name="Line 32"/>
          <p:cNvSpPr>
            <a:spLocks noChangeShapeType="1"/>
          </p:cNvSpPr>
          <p:nvPr/>
        </p:nvSpPr>
        <p:spPr bwMode="auto">
          <a:xfrm flipH="1" flipV="1">
            <a:off x="1784350" y="4195763"/>
            <a:ext cx="2586038" cy="3175"/>
          </a:xfrm>
          <a:prstGeom prst="line">
            <a:avLst/>
          </a:prstGeom>
          <a:noFill/>
          <a:ln w="41275">
            <a:solidFill>
              <a:srgbClr val="FF0000"/>
            </a:solidFill>
            <a:prstDash val="dash"/>
            <a:round/>
            <a:head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533400" y="304800"/>
            <a:ext cx="7772400" cy="1143000"/>
          </a:xfrm>
        </p:spPr>
        <p:txBody>
          <a:bodyPr/>
          <a:lstStyle/>
          <a:p>
            <a:pPr algn="ctr"/>
            <a:r>
              <a:rPr lang="en-US" altLang="zh-CN" b="1" u="none" dirty="0">
                <a:effectLst>
                  <a:outerShdw blurRad="38100" dist="38100" dir="2700000" algn="tl">
                    <a:srgbClr val="000000">
                      <a:alpha val="43137"/>
                    </a:srgbClr>
                  </a:outerShdw>
                </a:effectLst>
                <a:latin typeface="Times New Roman" pitchFamily="18" charset="0"/>
                <a:cs typeface="Times New Roman" pitchFamily="18" charset="0"/>
              </a:rPr>
              <a:t>Host to Host Exploit</a:t>
            </a:r>
            <a:endParaRPr lang="en-US" altLang="zh-CN" b="1" u="none" dirty="0">
              <a:effectLst>
                <a:outerShdw blurRad="38100" dist="38100" dir="2700000" algn="tl">
                  <a:srgbClr val="000000">
                    <a:alpha val="43137"/>
                  </a:srgbClr>
                </a:outerShdw>
              </a:effectLst>
              <a:latin typeface="Times New Roman" pitchFamily="18" charset="0"/>
              <a:cs typeface="Times New Roman" pitchFamily="18" charset="0"/>
            </a:endParaRPr>
          </a:p>
        </p:txBody>
      </p:sp>
      <p:graphicFrame>
        <p:nvGraphicFramePr>
          <p:cNvPr id="2050" name="Object 2"/>
          <p:cNvGraphicFramePr>
            <a:graphicFrameLocks noChangeAspect="1"/>
          </p:cNvGraphicFramePr>
          <p:nvPr/>
        </p:nvGraphicFramePr>
        <p:xfrm>
          <a:off x="0" y="2209800"/>
          <a:ext cx="9982200" cy="3582988"/>
        </p:xfrm>
        <a:graphic>
          <a:graphicData uri="http://schemas.openxmlformats.org/presentationml/2006/ole">
            <mc:AlternateContent xmlns:mc="http://schemas.openxmlformats.org/markup-compatibility/2006">
              <mc:Choice xmlns:v="urn:schemas-microsoft-com:vml" Requires="v">
                <p:oleObj spid="_x0000_s23972" name="Visio" r:id="rId1" imgW="5810250" imgH="2087880" progId="Visio.Drawing.11">
                  <p:embed/>
                </p:oleObj>
              </mc:Choice>
              <mc:Fallback>
                <p:oleObj name="Visio" r:id="rId1" imgW="5810250" imgH="2087880" progId="Visio.Drawing.11">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9800"/>
                        <a:ext cx="9982200" cy="3582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2" name="灯片编号占位符 3"/>
          <p:cNvSpPr>
            <a:spLocks noGrp="1"/>
          </p:cNvSpPr>
          <p:nvPr>
            <p:ph type="sldNum" sz="quarter" idx="12"/>
          </p:nvPr>
        </p:nvSpPr>
        <p:spPr>
          <a:xfrm>
            <a:off x="7994650" y="6248400"/>
            <a:ext cx="768350" cy="457200"/>
          </a:xfrm>
          <a:noFill/>
        </p:spPr>
        <p:txBody>
          <a:bodyPr/>
          <a:lstStyle/>
          <a:p>
            <a:fld id="{0FCA1E74-CCE3-4F6F-84A1-6CE9FC141C62}" type="slidenum">
              <a:rPr lang="zh-CN" altLang="en-US" smtClean="0"/>
            </a:fld>
            <a:endParaRPr lang="en-US" altLang="zh-CN"/>
          </a:p>
        </p:txBody>
      </p:sp>
      <p:sp>
        <p:nvSpPr>
          <p:cNvPr id="6" name="Line 32"/>
          <p:cNvSpPr>
            <a:spLocks noChangeShapeType="1"/>
          </p:cNvSpPr>
          <p:nvPr/>
        </p:nvSpPr>
        <p:spPr bwMode="auto">
          <a:xfrm>
            <a:off x="4831081" y="3851448"/>
            <a:ext cx="45719" cy="2320752"/>
          </a:xfrm>
          <a:prstGeom prst="line">
            <a:avLst/>
          </a:prstGeom>
          <a:noFill/>
          <a:ln w="41275">
            <a:solidFill>
              <a:srgbClr val="FF0000"/>
            </a:solidFill>
            <a:prstDash val="dash"/>
            <a:round/>
            <a:headEnd type="none"/>
            <a:tailEnd type="triangle" w="med" len="med"/>
          </a:ln>
          <a:effectLst/>
        </p:spPr>
        <p:txBody>
          <a:bodyPr/>
          <a:lstStyle/>
          <a:p>
            <a:endParaRPr lang="en-US"/>
          </a:p>
        </p:txBody>
      </p:sp>
      <p:sp>
        <p:nvSpPr>
          <p:cNvPr id="7" name="Line 32"/>
          <p:cNvSpPr>
            <a:spLocks noChangeShapeType="1"/>
          </p:cNvSpPr>
          <p:nvPr/>
        </p:nvSpPr>
        <p:spPr bwMode="auto">
          <a:xfrm flipV="1">
            <a:off x="1447799" y="6126481"/>
            <a:ext cx="3429001" cy="45719"/>
          </a:xfrm>
          <a:prstGeom prst="line">
            <a:avLst/>
          </a:prstGeom>
          <a:noFill/>
          <a:ln w="41275">
            <a:solidFill>
              <a:srgbClr val="FF0000"/>
            </a:solidFill>
            <a:prstDash val="dash"/>
            <a:round/>
            <a:headEnd type="triangle"/>
            <a:tailEnd type="none" w="med" len="med"/>
          </a:ln>
          <a:effectLst/>
        </p:spPr>
        <p:txBody>
          <a:bodyPr/>
          <a:lstStyle/>
          <a:p>
            <a:endParaRPr lang="en-US"/>
          </a:p>
        </p:txBody>
      </p:sp>
      <p:sp>
        <p:nvSpPr>
          <p:cNvPr id="8" name="Rectangle 2"/>
          <p:cNvSpPr txBox="1">
            <a:spLocks noChangeArrowheads="1"/>
          </p:cNvSpPr>
          <p:nvPr/>
        </p:nvSpPr>
        <p:spPr bwMode="auto">
          <a:xfrm>
            <a:off x="1219200" y="5638800"/>
            <a:ext cx="3810000" cy="6096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b="0" i="0" strike="noStrike" kern="0" cap="none" spc="0" normalizeH="0" baseline="0" noProof="0" dirty="0">
                <a:ln>
                  <a:noFill/>
                </a:ln>
                <a:effectLst/>
                <a:uLnTx/>
                <a:uFillTx/>
                <a:latin typeface="Times New Roman" pitchFamily="18" charset="0"/>
                <a:ea typeface="SimSun" pitchFamily="2" charset="-122"/>
                <a:cs typeface="Times New Roman" pitchFamily="18" charset="0"/>
              </a:rPr>
              <a:t>Broadcast ARP</a:t>
            </a:r>
            <a:r>
              <a:rPr kumimoji="0" lang="en-US" altLang="zh-CN" b="0" i="0" strike="noStrike" kern="0" cap="none" spc="0" normalizeH="0" noProof="0" dirty="0">
                <a:ln>
                  <a:noFill/>
                </a:ln>
                <a:effectLst/>
                <a:uLnTx/>
                <a:uFillTx/>
                <a:latin typeface="Times New Roman" pitchFamily="18" charset="0"/>
                <a:ea typeface="SimSun" pitchFamily="2" charset="-122"/>
                <a:cs typeface="Times New Roman" pitchFamily="18" charset="0"/>
              </a:rPr>
              <a:t> Request</a:t>
            </a:r>
            <a:endParaRPr kumimoji="0" lang="en-US" altLang="zh-CN" b="0" i="0" strike="noStrike" kern="0" cap="none" spc="0" normalizeH="0" baseline="0" noProof="0" dirty="0">
              <a:ln>
                <a:noFill/>
              </a:ln>
              <a:effectLst/>
              <a:uLnTx/>
              <a:uFillTx/>
              <a:latin typeface="Times New Roman" pitchFamily="18" charset="0"/>
              <a:ea typeface="SimSun" pitchFamily="2" charset="-122"/>
              <a:cs typeface="Times New Roman" pitchFamily="18" charset="0"/>
            </a:endParaRPr>
          </a:p>
        </p:txBody>
      </p:sp>
      <p:sp>
        <p:nvSpPr>
          <p:cNvPr id="9" name="Line 32"/>
          <p:cNvSpPr>
            <a:spLocks noChangeShapeType="1"/>
          </p:cNvSpPr>
          <p:nvPr/>
        </p:nvSpPr>
        <p:spPr bwMode="auto">
          <a:xfrm>
            <a:off x="1618672" y="4128655"/>
            <a:ext cx="0" cy="609600"/>
          </a:xfrm>
          <a:prstGeom prst="line">
            <a:avLst/>
          </a:prstGeom>
          <a:noFill/>
          <a:ln w="41275">
            <a:solidFill>
              <a:srgbClr val="FF0000"/>
            </a:solidFill>
            <a:prstDash val="dash"/>
            <a:round/>
            <a:tailEnd type="none" w="med" len="med"/>
          </a:ln>
          <a:extLst>
            <a:ext uri="{909E8E84-426E-40DD-AFC4-6F175D3DCCD1}">
              <a14:hiddenFill xmlns:a14="http://schemas.microsoft.com/office/drawing/2010/main">
                <a:noFill/>
              </a14:hiddenFill>
            </a:ext>
          </a:extLst>
        </p:spPr>
        <p:txBody>
          <a:bodyPr/>
          <a:lstStyle/>
          <a:p>
            <a:endParaRPr lang="en-US"/>
          </a:p>
        </p:txBody>
      </p:sp>
      <p:sp>
        <p:nvSpPr>
          <p:cNvPr id="10" name="Line 32"/>
          <p:cNvSpPr>
            <a:spLocks noChangeShapeType="1"/>
          </p:cNvSpPr>
          <p:nvPr/>
        </p:nvSpPr>
        <p:spPr bwMode="auto">
          <a:xfrm flipH="1" flipV="1">
            <a:off x="1600200" y="4738255"/>
            <a:ext cx="2587449" cy="2838"/>
          </a:xfrm>
          <a:prstGeom prst="line">
            <a:avLst/>
          </a:prstGeom>
          <a:noFill/>
          <a:ln w="41275">
            <a:solidFill>
              <a:srgbClr val="FF0000"/>
            </a:solidFill>
            <a:prstDash val="dash"/>
            <a:round/>
            <a:headEnd type="triangle"/>
            <a:tailEnd type="none" w="med" len="med"/>
          </a:ln>
          <a:extLst>
            <a:ext uri="{909E8E84-426E-40DD-AFC4-6F175D3DCCD1}">
              <a14:hiddenFill xmlns:a14="http://schemas.microsoft.com/office/drawing/2010/main">
                <a:noFill/>
              </a14:hiddenFill>
            </a:ext>
          </a:extLst>
        </p:spPr>
        <p:txBody>
          <a:bodyPr/>
          <a:lstStyle/>
          <a:p>
            <a:endParaRPr lang="en-US"/>
          </a:p>
        </p:txBody>
      </p:sp>
      <p:sp>
        <p:nvSpPr>
          <p:cNvPr id="11" name="Rectangle 2"/>
          <p:cNvSpPr txBox="1">
            <a:spLocks noChangeArrowheads="1"/>
          </p:cNvSpPr>
          <p:nvPr/>
        </p:nvSpPr>
        <p:spPr bwMode="auto">
          <a:xfrm>
            <a:off x="1620823" y="4371406"/>
            <a:ext cx="2267712" cy="410722"/>
          </a:xfrm>
          <a:prstGeom prst="rect">
            <a:avLst/>
          </a:prstGeom>
          <a:noFill/>
          <a:ln w="9525">
            <a:noFill/>
            <a:miter lim="800000"/>
          </a:ln>
        </p:spPr>
        <p:txBody>
          <a:bodyPr anchor="ctr"/>
          <a:lstStyle/>
          <a:p>
            <a:pPr algn="ctr">
              <a:defRPr/>
            </a:pPr>
            <a:r>
              <a:rPr lang="en-US" altLang="zh-CN" sz="2000" kern="0" dirty="0">
                <a:latin typeface="Times New Roman" pitchFamily="18" charset="0"/>
                <a:ea typeface="SimSun" pitchFamily="2" charset="-122"/>
                <a:cs typeface="Times New Roman" pitchFamily="18" charset="0"/>
              </a:rPr>
              <a:t>Real ARP Reply</a:t>
            </a:r>
            <a:endParaRPr lang="en-US" altLang="zh-CN" sz="2000" kern="0" dirty="0">
              <a:latin typeface="Times New Roman" pitchFamily="18" charset="0"/>
              <a:ea typeface="SimSun" pitchFamily="2" charset="-122"/>
              <a:cs typeface="Times New Roman"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a:xfrm>
            <a:off x="533400" y="457200"/>
            <a:ext cx="7772400" cy="1143000"/>
          </a:xfrm>
        </p:spPr>
        <p:txBody>
          <a:bodyPr/>
          <a:lstStyle/>
          <a:p>
            <a:pPr algn="ctr"/>
            <a:r>
              <a:rPr lang="en-US" altLang="zh-CN" b="1" u="none" dirty="0">
                <a:effectLst>
                  <a:outerShdw blurRad="38100" dist="38100" dir="2700000" algn="tl">
                    <a:srgbClr val="000000">
                      <a:alpha val="43137"/>
                    </a:srgbClr>
                  </a:outerShdw>
                </a:effectLst>
                <a:latin typeface="Times New Roman" pitchFamily="18" charset="0"/>
                <a:cs typeface="Times New Roman" pitchFamily="18" charset="0"/>
              </a:rPr>
              <a:t>Host to Router Exploit</a:t>
            </a:r>
            <a:endParaRPr lang="en-US" altLang="zh-CN" b="1" u="none" dirty="0">
              <a:effectLst>
                <a:outerShdw blurRad="38100" dist="38100" dir="2700000" algn="tl">
                  <a:srgbClr val="000000">
                    <a:alpha val="43137"/>
                  </a:srgbClr>
                </a:outerShdw>
              </a:effectLst>
              <a:latin typeface="Times New Roman" pitchFamily="18" charset="0"/>
              <a:cs typeface="Times New Roman" pitchFamily="18" charset="0"/>
            </a:endParaRPr>
          </a:p>
        </p:txBody>
      </p:sp>
      <p:graphicFrame>
        <p:nvGraphicFramePr>
          <p:cNvPr id="3074" name="Object 2"/>
          <p:cNvGraphicFramePr>
            <a:graphicFrameLocks noChangeAspect="1"/>
          </p:cNvGraphicFramePr>
          <p:nvPr/>
        </p:nvGraphicFramePr>
        <p:xfrm>
          <a:off x="-381000" y="2286000"/>
          <a:ext cx="10009188" cy="3544888"/>
        </p:xfrm>
        <a:graphic>
          <a:graphicData uri="http://schemas.openxmlformats.org/presentationml/2006/ole">
            <mc:AlternateContent xmlns:mc="http://schemas.openxmlformats.org/markup-compatibility/2006">
              <mc:Choice xmlns:v="urn:schemas-microsoft-com:vml" Requires="v">
                <p:oleObj spid="_x0000_s24995" name="Visio" r:id="rId1" imgW="8681720" imgH="3076575" progId="Visio.Drawing.11">
                  <p:embed/>
                </p:oleObj>
              </mc:Choice>
              <mc:Fallback>
                <p:oleObj name="Visio" r:id="rId1" imgW="8681720" imgH="3076575" progId="Visio.Drawing.11">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286000"/>
                        <a:ext cx="10009188" cy="354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6" name="灯片编号占位符 3"/>
          <p:cNvSpPr>
            <a:spLocks noGrp="1"/>
          </p:cNvSpPr>
          <p:nvPr>
            <p:ph type="sldNum" sz="quarter" idx="12"/>
          </p:nvPr>
        </p:nvSpPr>
        <p:spPr>
          <a:xfrm>
            <a:off x="7994650" y="6324600"/>
            <a:ext cx="768350" cy="457200"/>
          </a:xfrm>
          <a:noFill/>
        </p:spPr>
        <p:txBody>
          <a:bodyPr/>
          <a:lstStyle/>
          <a:p>
            <a:fld id="{7471C382-96C7-48BC-BCB8-75112B23CADE}" type="slidenum">
              <a:rPr lang="zh-CN" altLang="en-US" smtClean="0"/>
            </a:fld>
            <a:endParaRPr lang="en-US" altLang="zh-CN"/>
          </a:p>
        </p:txBody>
      </p:sp>
      <p:sp>
        <p:nvSpPr>
          <p:cNvPr id="6" name="Line 32"/>
          <p:cNvSpPr>
            <a:spLocks noChangeShapeType="1"/>
          </p:cNvSpPr>
          <p:nvPr/>
        </p:nvSpPr>
        <p:spPr bwMode="auto">
          <a:xfrm>
            <a:off x="4602481" y="3733800"/>
            <a:ext cx="45719" cy="2320752"/>
          </a:xfrm>
          <a:prstGeom prst="line">
            <a:avLst/>
          </a:prstGeom>
          <a:noFill/>
          <a:ln w="41275">
            <a:solidFill>
              <a:srgbClr val="FF0000"/>
            </a:solidFill>
            <a:prstDash val="dash"/>
            <a:round/>
            <a:headEnd type="none"/>
            <a:tailEnd type="triangle" w="med" len="med"/>
          </a:ln>
          <a:effectLst/>
        </p:spPr>
        <p:txBody>
          <a:bodyPr/>
          <a:lstStyle/>
          <a:p>
            <a:endParaRPr lang="en-US"/>
          </a:p>
        </p:txBody>
      </p:sp>
      <p:sp>
        <p:nvSpPr>
          <p:cNvPr id="7" name="Line 32"/>
          <p:cNvSpPr>
            <a:spLocks noChangeShapeType="1"/>
          </p:cNvSpPr>
          <p:nvPr/>
        </p:nvSpPr>
        <p:spPr bwMode="auto">
          <a:xfrm flipV="1">
            <a:off x="1219199" y="6027883"/>
            <a:ext cx="3429001" cy="45719"/>
          </a:xfrm>
          <a:prstGeom prst="line">
            <a:avLst/>
          </a:prstGeom>
          <a:noFill/>
          <a:ln w="41275">
            <a:solidFill>
              <a:srgbClr val="FF0000"/>
            </a:solidFill>
            <a:prstDash val="dash"/>
            <a:round/>
            <a:headEnd type="triangle"/>
            <a:tailEnd type="none" w="med" len="med"/>
          </a:ln>
          <a:effectLst/>
        </p:spPr>
        <p:txBody>
          <a:bodyPr/>
          <a:lstStyle/>
          <a:p>
            <a:endParaRPr lang="en-US"/>
          </a:p>
        </p:txBody>
      </p:sp>
      <p:sp>
        <p:nvSpPr>
          <p:cNvPr id="8" name="Rectangle 2"/>
          <p:cNvSpPr txBox="1">
            <a:spLocks noChangeArrowheads="1"/>
          </p:cNvSpPr>
          <p:nvPr/>
        </p:nvSpPr>
        <p:spPr bwMode="auto">
          <a:xfrm>
            <a:off x="990600" y="5521152"/>
            <a:ext cx="3810000" cy="6096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b="0" i="0" strike="noStrike" kern="0" cap="none" spc="0" normalizeH="0" baseline="0" noProof="0" dirty="0">
                <a:ln>
                  <a:noFill/>
                </a:ln>
                <a:effectLst/>
                <a:uLnTx/>
                <a:uFillTx/>
                <a:latin typeface="Times New Roman" pitchFamily="18" charset="0"/>
                <a:ea typeface="SimSun" pitchFamily="2" charset="-122"/>
                <a:cs typeface="Times New Roman" pitchFamily="18" charset="0"/>
              </a:rPr>
              <a:t>Broadcast ARP</a:t>
            </a:r>
            <a:r>
              <a:rPr kumimoji="0" lang="en-US" altLang="zh-CN" b="0" i="0" strike="noStrike" kern="0" cap="none" spc="0" normalizeH="0" noProof="0" dirty="0">
                <a:ln>
                  <a:noFill/>
                </a:ln>
                <a:effectLst/>
                <a:uLnTx/>
                <a:uFillTx/>
                <a:latin typeface="Times New Roman" pitchFamily="18" charset="0"/>
                <a:ea typeface="SimSun" pitchFamily="2" charset="-122"/>
                <a:cs typeface="Times New Roman" pitchFamily="18" charset="0"/>
              </a:rPr>
              <a:t> Request</a:t>
            </a:r>
            <a:endParaRPr kumimoji="0" lang="en-US" altLang="zh-CN" b="0" i="0" strike="noStrike" kern="0" cap="none" spc="0" normalizeH="0" baseline="0" noProof="0" dirty="0">
              <a:ln>
                <a:noFill/>
              </a:ln>
              <a:effectLst/>
              <a:uLnTx/>
              <a:uFillTx/>
              <a:latin typeface="Times New Roman" pitchFamily="18" charset="0"/>
              <a:ea typeface="SimSun" pitchFamily="2" charset="-122"/>
              <a:cs typeface="Times New Roman" pitchFamily="18" charset="0"/>
            </a:endParaRPr>
          </a:p>
        </p:txBody>
      </p:sp>
      <p:sp>
        <p:nvSpPr>
          <p:cNvPr id="9" name="Line 32"/>
          <p:cNvSpPr>
            <a:spLocks noChangeShapeType="1"/>
          </p:cNvSpPr>
          <p:nvPr/>
        </p:nvSpPr>
        <p:spPr bwMode="auto">
          <a:xfrm>
            <a:off x="1313872" y="4038600"/>
            <a:ext cx="0" cy="609600"/>
          </a:xfrm>
          <a:prstGeom prst="line">
            <a:avLst/>
          </a:prstGeom>
          <a:noFill/>
          <a:ln w="41275">
            <a:solidFill>
              <a:srgbClr val="FF0000"/>
            </a:solidFill>
            <a:prstDash val="dash"/>
            <a:round/>
            <a:tailEnd type="none" w="med" len="med"/>
          </a:ln>
          <a:extLst>
            <a:ext uri="{909E8E84-426E-40DD-AFC4-6F175D3DCCD1}">
              <a14:hiddenFill xmlns:a14="http://schemas.microsoft.com/office/drawing/2010/main">
                <a:noFill/>
              </a14:hiddenFill>
            </a:ext>
          </a:extLst>
        </p:spPr>
        <p:txBody>
          <a:bodyPr/>
          <a:lstStyle/>
          <a:p>
            <a:endParaRPr lang="en-US"/>
          </a:p>
        </p:txBody>
      </p:sp>
      <p:sp>
        <p:nvSpPr>
          <p:cNvPr id="10" name="Line 32"/>
          <p:cNvSpPr>
            <a:spLocks noChangeShapeType="1"/>
          </p:cNvSpPr>
          <p:nvPr/>
        </p:nvSpPr>
        <p:spPr bwMode="auto">
          <a:xfrm flipH="1" flipV="1">
            <a:off x="1295400" y="4648200"/>
            <a:ext cx="2587449" cy="2838"/>
          </a:xfrm>
          <a:prstGeom prst="line">
            <a:avLst/>
          </a:prstGeom>
          <a:noFill/>
          <a:ln w="41275">
            <a:solidFill>
              <a:srgbClr val="FF0000"/>
            </a:solidFill>
            <a:prstDash val="dash"/>
            <a:round/>
            <a:headEnd type="triangle"/>
            <a:tailEnd type="none" w="med" len="med"/>
          </a:ln>
          <a:extLst>
            <a:ext uri="{909E8E84-426E-40DD-AFC4-6F175D3DCCD1}">
              <a14:hiddenFill xmlns:a14="http://schemas.microsoft.com/office/drawing/2010/main">
                <a:noFill/>
              </a14:hiddenFill>
            </a:ext>
          </a:extLst>
        </p:spPr>
        <p:txBody>
          <a:bodyPr/>
          <a:lstStyle/>
          <a:p>
            <a:endParaRPr lang="en-US"/>
          </a:p>
        </p:txBody>
      </p:sp>
      <p:sp>
        <p:nvSpPr>
          <p:cNvPr id="13" name="Rectangle 2"/>
          <p:cNvSpPr txBox="1">
            <a:spLocks noChangeArrowheads="1"/>
          </p:cNvSpPr>
          <p:nvPr/>
        </p:nvSpPr>
        <p:spPr bwMode="auto">
          <a:xfrm>
            <a:off x="1316023" y="4281351"/>
            <a:ext cx="2267712" cy="410722"/>
          </a:xfrm>
          <a:prstGeom prst="rect">
            <a:avLst/>
          </a:prstGeom>
          <a:noFill/>
          <a:ln w="9525">
            <a:noFill/>
            <a:miter lim="800000"/>
          </a:ln>
        </p:spPr>
        <p:txBody>
          <a:bodyPr anchor="ctr"/>
          <a:lstStyle/>
          <a:p>
            <a:pPr algn="ctr">
              <a:defRPr/>
            </a:pPr>
            <a:r>
              <a:rPr lang="en-US" altLang="zh-CN" sz="2000" kern="0" dirty="0">
                <a:latin typeface="Times New Roman" pitchFamily="18" charset="0"/>
                <a:ea typeface="SimSun" pitchFamily="2" charset="-122"/>
                <a:cs typeface="Times New Roman" pitchFamily="18" charset="0"/>
              </a:rPr>
              <a:t>Real ARP Reply</a:t>
            </a:r>
            <a:endParaRPr lang="en-US" altLang="zh-CN" sz="2000" kern="0" dirty="0">
              <a:latin typeface="Times New Roman" pitchFamily="18" charset="0"/>
              <a:ea typeface="SimSun" pitchFamily="2" charset="-122"/>
              <a:cs typeface="Times New Roman"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1026"/>
          <p:cNvSpPr>
            <a:spLocks noGrp="1" noChangeArrowheads="1"/>
          </p:cNvSpPr>
          <p:nvPr>
            <p:ph type="title"/>
          </p:nvPr>
        </p:nvSpPr>
        <p:spPr/>
        <p:txBody>
          <a:bodyPr/>
          <a:lstStyle/>
          <a:p>
            <a:pPr algn="ctr"/>
            <a:r>
              <a:rPr lang="en-US" altLang="zh-CN" b="1" u="none" dirty="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Relay Configuration</a:t>
            </a:r>
            <a:endParaRPr lang="en-US" altLang="zh-CN" b="1" u="none" dirty="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endParaRPr>
          </a:p>
        </p:txBody>
      </p:sp>
      <p:graphicFrame>
        <p:nvGraphicFramePr>
          <p:cNvPr id="4098" name="Object 2"/>
          <p:cNvGraphicFramePr>
            <a:graphicFrameLocks noChangeAspect="1"/>
          </p:cNvGraphicFramePr>
          <p:nvPr/>
        </p:nvGraphicFramePr>
        <p:xfrm>
          <a:off x="609600" y="1295400"/>
          <a:ext cx="8080375" cy="5276850"/>
        </p:xfrm>
        <a:graphic>
          <a:graphicData uri="http://schemas.openxmlformats.org/presentationml/2006/ole">
            <mc:AlternateContent xmlns:mc="http://schemas.openxmlformats.org/markup-compatibility/2006">
              <mc:Choice xmlns:v="urn:schemas-microsoft-com:vml" Requires="v">
                <p:oleObj spid="_x0000_s26018" name="Visio" r:id="rId1" imgW="7014210" imgH="4582795" progId="Visio.Drawing.11">
                  <p:embed/>
                </p:oleObj>
              </mc:Choice>
              <mc:Fallback>
                <p:oleObj name="Visio" r:id="rId1" imgW="7014210" imgH="4582795" progId="Visio.Drawing.11">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295400"/>
                        <a:ext cx="8080375" cy="527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0" name="灯片编号占位符 3"/>
          <p:cNvSpPr>
            <a:spLocks noGrp="1"/>
          </p:cNvSpPr>
          <p:nvPr>
            <p:ph type="sldNum" sz="quarter" idx="12"/>
          </p:nvPr>
        </p:nvSpPr>
        <p:spPr>
          <a:xfrm>
            <a:off x="8299450" y="6400800"/>
            <a:ext cx="768350" cy="457200"/>
          </a:xfrm>
          <a:noFill/>
        </p:spPr>
        <p:txBody>
          <a:bodyPr/>
          <a:lstStyle/>
          <a:p>
            <a:fld id="{76D25729-DC96-4006-B76A-4121D417150B}" type="slidenum">
              <a:rPr lang="zh-CN" altLang="en-US" smtClean="0"/>
            </a:fld>
            <a:endParaRPr lang="en-US" altLang="zh-CN"/>
          </a:p>
        </p:txBody>
      </p:sp>
      <p:pic>
        <p:nvPicPr>
          <p:cNvPr id="25604" name="Picture 4" descr="http://www.laraquette.se/theblog/theprsnt/uploaded_images/Bad-710192.jpg"/>
          <p:cNvPicPr>
            <a:picLocks noChangeAspect="1" noChangeArrowheads="1"/>
          </p:cNvPicPr>
          <p:nvPr/>
        </p:nvPicPr>
        <p:blipFill>
          <a:blip r:embed="rId3"/>
          <a:srcRect/>
          <a:stretch>
            <a:fillRect/>
          </a:stretch>
        </p:blipFill>
        <p:spPr bwMode="auto">
          <a:xfrm>
            <a:off x="7165975" y="737920"/>
            <a:ext cx="1524000" cy="1267360"/>
          </a:xfrm>
          <a:prstGeom prst="rect">
            <a:avLst/>
          </a:prstGeom>
          <a:noFill/>
        </p:spPr>
      </p:pic>
      <p:pic>
        <p:nvPicPr>
          <p:cNvPr id="2" name="Picture 1"/>
          <p:cNvPicPr>
            <a:picLocks noChangeAspect="1"/>
          </p:cNvPicPr>
          <p:nvPr/>
        </p:nvPicPr>
        <p:blipFill>
          <a:blip r:embed="rId4"/>
          <a:stretch>
            <a:fillRect/>
          </a:stretch>
        </p:blipFill>
        <p:spPr>
          <a:xfrm>
            <a:off x="390659" y="2104246"/>
            <a:ext cx="1657083" cy="1395588"/>
          </a:xfrm>
          <a:prstGeom prst="rect">
            <a:avLst/>
          </a:prstGeom>
        </p:spPr>
      </p:pic>
      <p:sp>
        <p:nvSpPr>
          <p:cNvPr id="8" name="Rectangle 1026"/>
          <p:cNvSpPr txBox="1">
            <a:spLocks noChangeArrowheads="1"/>
          </p:cNvSpPr>
          <p:nvPr/>
        </p:nvSpPr>
        <p:spPr bwMode="auto">
          <a:xfrm>
            <a:off x="340218" y="3547462"/>
            <a:ext cx="1676400" cy="772726"/>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sz="4000" u="sng">
                <a:solidFill>
                  <a:schemeClr val="accent2"/>
                </a:solidFill>
                <a:latin typeface="+mj-lt"/>
                <a:ea typeface="+mj-ea"/>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buClrTx/>
              <a:buSzTx/>
              <a:buFontTx/>
            </a:pPr>
            <a:r>
              <a:rPr lang="en-US" altLang="zh-CN" sz="3600" b="1" u="none" kern="0" dirty="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MITM</a:t>
            </a:r>
            <a:endParaRPr lang="en-US" altLang="zh-CN" sz="3600" b="1" u="none" kern="0" dirty="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endParaRPr>
          </a:p>
        </p:txBody>
      </p:sp>
      <p:pic>
        <p:nvPicPr>
          <p:cNvPr id="9" name="Picture 8"/>
          <p:cNvPicPr>
            <a:picLocks noChangeAspect="1"/>
          </p:cNvPicPr>
          <p:nvPr/>
        </p:nvPicPr>
        <p:blipFill>
          <a:blip r:embed="rId4"/>
          <a:stretch>
            <a:fillRect/>
          </a:stretch>
        </p:blipFill>
        <p:spPr>
          <a:xfrm>
            <a:off x="7441841" y="2133600"/>
            <a:ext cx="1657083" cy="1395588"/>
          </a:xfrm>
          <a:prstGeom prst="rect">
            <a:avLst/>
          </a:prstGeom>
        </p:spPr>
      </p:pic>
      <p:sp>
        <p:nvSpPr>
          <p:cNvPr id="10" name="Rectangle 1026"/>
          <p:cNvSpPr txBox="1">
            <a:spLocks noChangeArrowheads="1"/>
          </p:cNvSpPr>
          <p:nvPr/>
        </p:nvSpPr>
        <p:spPr bwMode="auto">
          <a:xfrm>
            <a:off x="7391400" y="3576816"/>
            <a:ext cx="1676400" cy="772726"/>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sz="4000" u="sng">
                <a:solidFill>
                  <a:schemeClr val="accent2"/>
                </a:solidFill>
                <a:latin typeface="+mj-lt"/>
                <a:ea typeface="+mj-ea"/>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buClrTx/>
              <a:buSzTx/>
              <a:buFontTx/>
            </a:pPr>
            <a:r>
              <a:rPr lang="en-US" altLang="zh-CN" sz="3600" b="1" u="none" kern="0" dirty="0" err="1">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DoS</a:t>
            </a:r>
            <a:endParaRPr lang="en-US" altLang="zh-CN" sz="3600" b="1" u="none" kern="0" dirty="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endParaRPr>
          </a:p>
        </p:txBody>
      </p:sp>
      <p:cxnSp>
        <p:nvCxnSpPr>
          <p:cNvPr id="11" name="Straight Arrow Connector 10"/>
          <p:cNvCxnSpPr/>
          <p:nvPr/>
        </p:nvCxnSpPr>
        <p:spPr bwMode="auto">
          <a:xfrm flipV="1">
            <a:off x="8042275" y="2586216"/>
            <a:ext cx="374650" cy="457200"/>
          </a:xfrm>
          <a:prstGeom prst="straightConnector1">
            <a:avLst/>
          </a:prstGeom>
          <a:noFill/>
          <a:ln w="66675" cap="flat" cmpd="sng" algn="ctr">
            <a:solidFill>
              <a:srgbClr val="FF0000"/>
            </a:solidFill>
            <a:prstDash val="solid"/>
            <a:round/>
            <a:headEnd type="none" w="med" len="med"/>
            <a:tailEnd type="none"/>
          </a:ln>
          <a:effectLst/>
        </p:spPr>
      </p:cxnSp>
      <p:cxnSp>
        <p:nvCxnSpPr>
          <p:cNvPr id="15" name="Straight Arrow Connector 14"/>
          <p:cNvCxnSpPr/>
          <p:nvPr/>
        </p:nvCxnSpPr>
        <p:spPr bwMode="auto">
          <a:xfrm flipH="1" flipV="1">
            <a:off x="8042275" y="2586216"/>
            <a:ext cx="377826" cy="461784"/>
          </a:xfrm>
          <a:prstGeom prst="straightConnector1">
            <a:avLst/>
          </a:prstGeom>
          <a:noFill/>
          <a:ln w="66675" cap="flat" cmpd="sng" algn="ctr">
            <a:solidFill>
              <a:srgbClr val="FF0000"/>
            </a:solidFill>
            <a:prstDash val="solid"/>
            <a:round/>
            <a:headEnd type="none" w="med" len="med"/>
            <a:tailEnd type="none"/>
          </a:ln>
          <a:effectLst/>
        </p:spPr>
      </p:cxnSp>
      <p:pic>
        <p:nvPicPr>
          <p:cNvPr id="13"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481" y="632995"/>
            <a:ext cx="1657083" cy="561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990600" y="228600"/>
            <a:ext cx="7772400" cy="1143000"/>
          </a:xfrm>
        </p:spPr>
        <p:txBody>
          <a:bodyPr/>
          <a:lstStyle/>
          <a:p>
            <a:pPr algn="ctr"/>
            <a:r>
              <a:rPr lang="en-US" altLang="zh-CN" b="1" u="none" dirty="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Relay Configuration (cont’d)</a:t>
            </a:r>
            <a:endParaRPr lang="en-US" altLang="zh-CN" b="1" u="none" dirty="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endParaRPr>
          </a:p>
        </p:txBody>
      </p:sp>
      <p:graphicFrame>
        <p:nvGraphicFramePr>
          <p:cNvPr id="5122" name="Object 2"/>
          <p:cNvGraphicFramePr>
            <a:graphicFrameLocks noChangeAspect="1"/>
          </p:cNvGraphicFramePr>
          <p:nvPr/>
        </p:nvGraphicFramePr>
        <p:xfrm>
          <a:off x="228600" y="2209800"/>
          <a:ext cx="8528050" cy="4140200"/>
        </p:xfrm>
        <a:graphic>
          <a:graphicData uri="http://schemas.openxmlformats.org/presentationml/2006/ole">
            <mc:AlternateContent xmlns:mc="http://schemas.openxmlformats.org/markup-compatibility/2006">
              <mc:Choice xmlns:v="urn:schemas-microsoft-com:vml" Requires="v">
                <p:oleObj spid="_x0000_s27042" name="Visio" r:id="rId1" imgW="6422390" imgH="3119755" progId="Visio.Drawing.11">
                  <p:embed/>
                </p:oleObj>
              </mc:Choice>
              <mc:Fallback>
                <p:oleObj name="Visio" r:id="rId1" imgW="6422390" imgH="3119755" progId="Visio.Drawing.11">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09800"/>
                        <a:ext cx="8528050" cy="414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4" name="灯片编号占位符 3"/>
          <p:cNvSpPr>
            <a:spLocks noGrp="1"/>
          </p:cNvSpPr>
          <p:nvPr>
            <p:ph type="sldNum" sz="quarter" idx="12"/>
          </p:nvPr>
        </p:nvSpPr>
        <p:spPr>
          <a:noFill/>
        </p:spPr>
        <p:txBody>
          <a:bodyPr/>
          <a:lstStyle/>
          <a:p>
            <a:fld id="{8493A799-EB61-404D-BECD-4D571674DC6A}" type="slidenum">
              <a:rPr lang="zh-CN" altLang="en-US" smtClean="0"/>
            </a:fld>
            <a:endParaRPr lang="en-US" altLang="zh-CN"/>
          </a:p>
        </p:txBody>
      </p:sp>
      <p:sp>
        <p:nvSpPr>
          <p:cNvPr id="5125" name="TextBox 4"/>
          <p:cNvSpPr txBox="1">
            <a:spLocks noChangeArrowheads="1"/>
          </p:cNvSpPr>
          <p:nvPr/>
        </p:nvSpPr>
        <p:spPr bwMode="auto">
          <a:xfrm>
            <a:off x="381000" y="1676400"/>
            <a:ext cx="2590800" cy="338138"/>
          </a:xfrm>
          <a:prstGeom prst="rect">
            <a:avLst/>
          </a:prstGeom>
          <a:noFill/>
          <a:ln w="9525">
            <a:noFill/>
            <a:miter lim="800000"/>
          </a:ln>
        </p:spPr>
        <p:txBody>
          <a:bodyPr>
            <a:spAutoFit/>
          </a:bodyPr>
          <a:lstStyle/>
          <a:p>
            <a:r>
              <a:rPr lang="en-US" altLang="zh-CN" sz="1600">
                <a:ea typeface="SimSun" pitchFamily="2" charset="-122"/>
              </a:rPr>
              <a:t>0:c:3b:1a:7c:ef – 10.1.1.10</a:t>
            </a:r>
            <a:endParaRPr lang="zh-CN" altLang="en-US" sz="1600">
              <a:ea typeface="SimSun" pitchFamily="2" charset="-122"/>
            </a:endParaRPr>
          </a:p>
        </p:txBody>
      </p:sp>
      <p:sp>
        <p:nvSpPr>
          <p:cNvPr id="5126" name="TextBox 6"/>
          <p:cNvSpPr txBox="1">
            <a:spLocks noChangeArrowheads="1"/>
          </p:cNvSpPr>
          <p:nvPr/>
        </p:nvSpPr>
        <p:spPr bwMode="auto">
          <a:xfrm>
            <a:off x="3048000" y="1524000"/>
            <a:ext cx="2590800" cy="633413"/>
          </a:xfrm>
          <a:prstGeom prst="rect">
            <a:avLst/>
          </a:prstGeom>
          <a:noFill/>
          <a:ln w="9525">
            <a:noFill/>
            <a:miter lim="800000"/>
          </a:ln>
        </p:spPr>
        <p:txBody>
          <a:bodyPr>
            <a:spAutoFit/>
          </a:bodyPr>
          <a:lstStyle/>
          <a:p>
            <a:r>
              <a:rPr lang="en-US" altLang="zh-CN" sz="1600">
                <a:ea typeface="SimSun" pitchFamily="2" charset="-122"/>
              </a:rPr>
              <a:t>0:c:3b:1a:2f:1b – 10.1.1.2</a:t>
            </a:r>
            <a:endParaRPr lang="en-US" altLang="zh-CN" sz="1600">
              <a:ea typeface="SimSun" pitchFamily="2" charset="-122"/>
            </a:endParaRPr>
          </a:p>
          <a:p>
            <a:r>
              <a:rPr lang="en-US" altLang="zh-CN" sz="1600">
                <a:solidFill>
                  <a:srgbClr val="FF0000"/>
                </a:solidFill>
                <a:ea typeface="SimSun" pitchFamily="2" charset="-122"/>
              </a:rPr>
              <a:t>0:c:3b:1a:7c:ef </a:t>
            </a:r>
            <a:r>
              <a:rPr lang="en-US" altLang="zh-CN" sz="1600">
                <a:ea typeface="SimSun" pitchFamily="2" charset="-122"/>
              </a:rPr>
              <a:t>– 10.1.1.7</a:t>
            </a:r>
            <a:endParaRPr lang="en-US" altLang="zh-CN" sz="1600">
              <a:ea typeface="SimSun" pitchFamily="2" charset="-122"/>
            </a:endParaRPr>
          </a:p>
        </p:txBody>
      </p:sp>
      <p:sp>
        <p:nvSpPr>
          <p:cNvPr id="5127" name="TextBox 7"/>
          <p:cNvSpPr txBox="1">
            <a:spLocks noChangeArrowheads="1"/>
          </p:cNvSpPr>
          <p:nvPr/>
        </p:nvSpPr>
        <p:spPr bwMode="auto">
          <a:xfrm>
            <a:off x="5715000" y="1524000"/>
            <a:ext cx="2590800" cy="633413"/>
          </a:xfrm>
          <a:prstGeom prst="rect">
            <a:avLst/>
          </a:prstGeom>
          <a:noFill/>
          <a:ln w="9525">
            <a:noFill/>
            <a:miter lim="800000"/>
          </a:ln>
        </p:spPr>
        <p:txBody>
          <a:bodyPr>
            <a:spAutoFit/>
          </a:bodyPr>
          <a:lstStyle/>
          <a:p>
            <a:r>
              <a:rPr lang="en-US" altLang="zh-CN" sz="1600">
                <a:ea typeface="SimSun" pitchFamily="2" charset="-122"/>
              </a:rPr>
              <a:t>0:c:3b:9:4d:8 – 10.1.1.7</a:t>
            </a:r>
            <a:endParaRPr lang="en-US" altLang="zh-CN" sz="1600">
              <a:ea typeface="SimSun" pitchFamily="2" charset="-122"/>
            </a:endParaRPr>
          </a:p>
          <a:p>
            <a:r>
              <a:rPr lang="en-US" altLang="zh-CN" sz="1600">
                <a:solidFill>
                  <a:srgbClr val="FF0000"/>
                </a:solidFill>
                <a:ea typeface="SimSun" pitchFamily="2" charset="-122"/>
              </a:rPr>
              <a:t>0:c:3b:1a:7c:ef </a:t>
            </a:r>
            <a:r>
              <a:rPr lang="en-US" altLang="zh-CN" sz="1600">
                <a:ea typeface="SimSun" pitchFamily="2" charset="-122"/>
              </a:rPr>
              <a:t>– 10.1.1.2</a:t>
            </a:r>
            <a:endParaRPr lang="en-US" altLang="zh-CN" sz="1600">
              <a:ea typeface="SimSun" pitchFamily="2" charset="-122"/>
            </a:endParaRPr>
          </a:p>
        </p:txBody>
      </p:sp>
      <p:pic>
        <p:nvPicPr>
          <p:cNvPr id="26628" name="Picture 4" descr="http://www.underconsideration.com/speakup/good_not.gif"/>
          <p:cNvPicPr>
            <a:picLocks noChangeAspect="1" noChangeArrowheads="1"/>
          </p:cNvPicPr>
          <p:nvPr/>
        </p:nvPicPr>
        <p:blipFill>
          <a:blip r:embed="rId3"/>
          <a:srcRect/>
          <a:stretch>
            <a:fillRect/>
          </a:stretch>
        </p:blipFill>
        <p:spPr bwMode="auto">
          <a:xfrm>
            <a:off x="7621587" y="4495800"/>
            <a:ext cx="1522413" cy="1854201"/>
          </a:xfrm>
          <a:prstGeom prst="rect">
            <a:avLst/>
          </a:prstGeom>
          <a:noFill/>
        </p:spPr>
      </p:pic>
      <p:pic>
        <p:nvPicPr>
          <p:cNvPr id="1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50" y="466725"/>
            <a:ext cx="99750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a:defRPr/>
            </a:pPr>
            <a:fld id="{E52B5ED3-49DB-4837-A745-8E6CA8A4E404}" type="slidenum">
              <a:rPr lang="en-US"/>
            </a:fld>
            <a:endParaRPr lang="en-US" dirty="0"/>
          </a:p>
        </p:txBody>
      </p:sp>
      <p:sp>
        <p:nvSpPr>
          <p:cNvPr id="24580" name="Rectangle 2"/>
          <p:cNvSpPr>
            <a:spLocks noGrp="1" noChangeArrowheads="1"/>
          </p:cNvSpPr>
          <p:nvPr>
            <p:ph type="title"/>
          </p:nvPr>
        </p:nvSpPr>
        <p:spPr>
          <a:xfrm>
            <a:off x="609600" y="152400"/>
            <a:ext cx="7772400" cy="685800"/>
          </a:xfrm>
        </p:spPr>
        <p:txBody>
          <a:bodyPr/>
          <a:lstStyle/>
          <a:p>
            <a:pPr algn="ctr" eaLnBrk="1" hangingPunct="1"/>
            <a:r>
              <a:rPr lang="en-US" u="none" dirty="0">
                <a:latin typeface="Times New Roman" pitchFamily="18" charset="0"/>
                <a:cs typeface="Times New Roman" pitchFamily="18" charset="0"/>
              </a:rPr>
              <a:t>Using Packet Sniffer</a:t>
            </a:r>
            <a:endParaRPr lang="en-US" u="none" dirty="0">
              <a:latin typeface="Times New Roman" pitchFamily="18" charset="0"/>
              <a:cs typeface="Times New Roman" pitchFamily="18" charset="0"/>
            </a:endParaRPr>
          </a:p>
        </p:txBody>
      </p:sp>
      <p:sp>
        <p:nvSpPr>
          <p:cNvPr id="24581" name="Rectangle 3"/>
          <p:cNvSpPr>
            <a:spLocks noGrp="1" noChangeArrowheads="1"/>
          </p:cNvSpPr>
          <p:nvPr>
            <p:ph type="body" idx="1"/>
          </p:nvPr>
        </p:nvSpPr>
        <p:spPr>
          <a:xfrm>
            <a:off x="381000" y="914400"/>
            <a:ext cx="8610600" cy="4876800"/>
          </a:xfrm>
        </p:spPr>
        <p:txBody>
          <a:bodyPr/>
          <a:lstStyle/>
          <a:p>
            <a:pPr eaLnBrk="1" hangingPunct="1">
              <a:spcBef>
                <a:spcPts val="0"/>
              </a:spcBef>
              <a:spcAft>
                <a:spcPts val="600"/>
              </a:spcAft>
            </a:pPr>
            <a:r>
              <a:rPr lang="en-US" dirty="0">
                <a:latin typeface="Times New Roman" pitchFamily="18" charset="0"/>
                <a:cs typeface="Times New Roman" pitchFamily="18" charset="0"/>
              </a:rPr>
              <a:t>Packet sniffers</a:t>
            </a:r>
            <a:endParaRPr lang="en-US" dirty="0">
              <a:latin typeface="Times New Roman" pitchFamily="18" charset="0"/>
              <a:cs typeface="Times New Roman" pitchFamily="18" charset="0"/>
            </a:endParaRPr>
          </a:p>
          <a:p>
            <a:pPr lvl="1" eaLnBrk="1" hangingPunct="1"/>
            <a:r>
              <a:rPr lang="en-US" dirty="0">
                <a:latin typeface="Times New Roman" pitchFamily="18" charset="0"/>
                <a:cs typeface="Times New Roman" pitchFamily="18" charset="0"/>
              </a:rPr>
              <a:t>Devices or software that monitor network traffic</a:t>
            </a:r>
            <a:endParaRPr lang="en-US" dirty="0">
              <a:latin typeface="Times New Roman" pitchFamily="18" charset="0"/>
              <a:cs typeface="Times New Roman" pitchFamily="18" charset="0"/>
            </a:endParaRPr>
          </a:p>
          <a:p>
            <a:pPr lvl="1" eaLnBrk="1" hangingPunct="1"/>
            <a:r>
              <a:rPr lang="en-US" dirty="0">
                <a:latin typeface="Times New Roman" pitchFamily="18" charset="0"/>
                <a:cs typeface="Times New Roman" pitchFamily="18" charset="0"/>
              </a:rPr>
              <a:t>Most work at layer 2 or 3 of the OSI model</a:t>
            </a:r>
            <a:endParaRPr lang="en-US" dirty="0">
              <a:latin typeface="Times New Roman" pitchFamily="18" charset="0"/>
              <a:cs typeface="Times New Roman" pitchFamily="18" charset="0"/>
            </a:endParaRPr>
          </a:p>
          <a:p>
            <a:pPr eaLnBrk="1" hangingPunct="1">
              <a:spcBef>
                <a:spcPts val="0"/>
              </a:spcBef>
            </a:pPr>
            <a:r>
              <a:rPr lang="en-US" dirty="0">
                <a:latin typeface="Times New Roman" pitchFamily="18" charset="0"/>
                <a:cs typeface="Times New Roman" pitchFamily="18" charset="0"/>
              </a:rPr>
              <a:t>Most tools follow the </a:t>
            </a:r>
            <a:r>
              <a:rPr lang="en-US" dirty="0" err="1">
                <a:latin typeface="Times New Roman" pitchFamily="18" charset="0"/>
                <a:cs typeface="Times New Roman" pitchFamily="18" charset="0"/>
              </a:rPr>
              <a:t>pcap</a:t>
            </a:r>
            <a:r>
              <a:rPr lang="en-US" dirty="0">
                <a:latin typeface="Times New Roman" pitchFamily="18" charset="0"/>
                <a:cs typeface="Times New Roman" pitchFamily="18" charset="0"/>
              </a:rPr>
              <a:t> (packet capture) format</a:t>
            </a:r>
            <a:endParaRPr lang="en-US" dirty="0">
              <a:latin typeface="Times New Roman" pitchFamily="18" charset="0"/>
              <a:cs typeface="Times New Roman" pitchFamily="18" charset="0"/>
            </a:endParaRPr>
          </a:p>
          <a:p>
            <a:pPr eaLnBrk="1" hangingPunct="1">
              <a:spcBef>
                <a:spcPts val="0"/>
              </a:spcBef>
            </a:pPr>
            <a:r>
              <a:rPr lang="en-US" dirty="0">
                <a:latin typeface="Times New Roman" pitchFamily="18" charset="0"/>
                <a:cs typeface="Times New Roman" pitchFamily="18" charset="0"/>
              </a:rPr>
              <a:t>Tools</a:t>
            </a:r>
            <a:endParaRPr lang="en-US" dirty="0">
              <a:latin typeface="Times New Roman" pitchFamily="18" charset="0"/>
              <a:cs typeface="Times New Roman" pitchFamily="18" charset="0"/>
            </a:endParaRPr>
          </a:p>
          <a:p>
            <a:pPr lvl="1" eaLnBrk="1" hangingPunct="1">
              <a:spcBef>
                <a:spcPts val="0"/>
              </a:spcBef>
            </a:pPr>
            <a:r>
              <a:rPr lang="en-US" dirty="0" err="1">
                <a:latin typeface="Times New Roman" pitchFamily="18" charset="0"/>
                <a:cs typeface="Times New Roman" pitchFamily="18" charset="0"/>
              </a:rPr>
              <a:t>Tcpdump</a:t>
            </a:r>
            <a:endParaRPr lang="en-US" dirty="0">
              <a:latin typeface="Times New Roman" pitchFamily="18" charset="0"/>
              <a:cs typeface="Times New Roman" pitchFamily="18" charset="0"/>
            </a:endParaRPr>
          </a:p>
          <a:p>
            <a:pPr lvl="1" eaLnBrk="1" hangingPunct="1"/>
            <a:r>
              <a:rPr lang="en-US" dirty="0">
                <a:latin typeface="Times New Roman" pitchFamily="18" charset="0"/>
                <a:cs typeface="Times New Roman" pitchFamily="18" charset="0"/>
              </a:rPr>
              <a:t>Wireshark</a:t>
            </a:r>
            <a:endParaRPr lang="en-US" dirty="0">
              <a:latin typeface="Times New Roman" pitchFamily="18" charset="0"/>
              <a:cs typeface="Times New Roman" pitchFamily="18" charset="0"/>
            </a:endParaRPr>
          </a:p>
          <a:p>
            <a:pPr lvl="1" eaLnBrk="1" hangingPunct="1"/>
            <a:r>
              <a:rPr lang="en-US" dirty="0">
                <a:latin typeface="Times New Roman" pitchFamily="18" charset="0"/>
                <a:cs typeface="Times New Roman" pitchFamily="18" charset="0"/>
              </a:rPr>
              <a:t>Snort</a:t>
            </a:r>
            <a:endParaRPr lang="en-US" dirty="0">
              <a:latin typeface="Times New Roman" pitchFamily="18" charset="0"/>
              <a:cs typeface="Times New Roman" pitchFamily="18" charset="0"/>
            </a:endParaRPr>
          </a:p>
          <a:p>
            <a:pPr lvl="1" eaLnBrk="1" hangingPunct="1"/>
            <a:r>
              <a:rPr lang="en-US" dirty="0">
                <a:latin typeface="Times New Roman" pitchFamily="18" charset="0"/>
                <a:cs typeface="Times New Roman" pitchFamily="18" charset="0"/>
              </a:rPr>
              <a:t>……</a:t>
            </a:r>
            <a:endParaRPr lang="en-US" dirty="0">
              <a:latin typeface="Times New Roman" pitchFamily="18" charset="0"/>
              <a:cs typeface="Times New Roman" pitchFamily="18" charset="0"/>
            </a:endParaRPr>
          </a:p>
          <a:p>
            <a:pPr eaLnBrk="1" hangingPunct="1"/>
            <a:endParaRPr lang="en-US" dirty="0"/>
          </a:p>
        </p:txBody>
      </p:sp>
      <p:pic>
        <p:nvPicPr>
          <p:cNvPr id="211970" name="Picture 2" descr="http://danpankraz.files.wordpress.com/2009/08/nike_swoosh.jpg"/>
          <p:cNvPicPr>
            <a:picLocks noChangeAspect="1" noChangeArrowheads="1"/>
          </p:cNvPicPr>
          <p:nvPr/>
        </p:nvPicPr>
        <p:blipFill>
          <a:blip r:embed="rId1" cstate="print"/>
          <a:srcRect/>
          <a:stretch>
            <a:fillRect/>
          </a:stretch>
        </p:blipFill>
        <p:spPr bwMode="auto">
          <a:xfrm>
            <a:off x="7601398" y="0"/>
            <a:ext cx="1542602" cy="746125"/>
          </a:xfrm>
          <a:prstGeom prst="rect">
            <a:avLst/>
          </a:prstGeom>
          <a:noFill/>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灯片编号占位符 2"/>
          <p:cNvSpPr>
            <a:spLocks noGrp="1"/>
          </p:cNvSpPr>
          <p:nvPr>
            <p:ph type="sldNum" sz="quarter" idx="12"/>
          </p:nvPr>
        </p:nvSpPr>
        <p:spPr>
          <a:xfrm>
            <a:off x="8383290" y="6385302"/>
            <a:ext cx="457200" cy="457200"/>
          </a:xfrm>
          <a:noFill/>
        </p:spPr>
        <p:txBody>
          <a:bodyPr/>
          <a:lstStyle/>
          <a:p>
            <a:fld id="{D8C2DB85-61D8-429A-8F14-F1846903E98A}" type="slidenum">
              <a:rPr lang="zh-CN" altLang="en-US" smtClean="0">
                <a:ea typeface="SimSun" pitchFamily="2" charset="-122"/>
              </a:rPr>
            </a:fld>
            <a:endParaRPr lang="en-US" altLang="zh-CN">
              <a:ea typeface="SimSun" pitchFamily="2" charset="-122"/>
            </a:endParaRPr>
          </a:p>
        </p:txBody>
      </p:sp>
      <p:pic>
        <p:nvPicPr>
          <p:cNvPr id="141316" name="Picture 4" descr="http://www.greatday.com/motivate/images/challenge.jpg"/>
          <p:cNvPicPr>
            <a:picLocks noChangeAspect="1" noChangeArrowheads="1"/>
          </p:cNvPicPr>
          <p:nvPr/>
        </p:nvPicPr>
        <p:blipFill>
          <a:blip r:embed="rId1"/>
          <a:srcRect/>
          <a:stretch>
            <a:fillRect/>
          </a:stretch>
        </p:blipFill>
        <p:spPr bwMode="auto">
          <a:xfrm>
            <a:off x="113819" y="257175"/>
            <a:ext cx="1257781" cy="1347402"/>
          </a:xfrm>
          <a:prstGeom prst="rect">
            <a:avLst/>
          </a:prstGeom>
          <a:noFill/>
        </p:spPr>
      </p:pic>
      <p:sp>
        <p:nvSpPr>
          <p:cNvPr id="8" name="Rectangle 2"/>
          <p:cNvSpPr txBox="1">
            <a:spLocks noChangeArrowheads="1"/>
          </p:cNvSpPr>
          <p:nvPr/>
        </p:nvSpPr>
        <p:spPr bwMode="auto">
          <a:xfrm>
            <a:off x="1449090" y="1097022"/>
            <a:ext cx="6934200" cy="5562600"/>
          </a:xfrm>
          <a:prstGeom prst="rect">
            <a:avLst/>
          </a:prstGeom>
          <a:noFill/>
          <a:ln w="9525">
            <a:noFill/>
            <a:miter lim="800000"/>
          </a:ln>
        </p:spPr>
        <p:txBody>
          <a:bodyPr vert="horz" wrap="square" lIns="91440" tIns="45720" rIns="91440" bIns="45720" numCol="1" anchor="ctr" anchorCtr="0" compatLnSpc="1"/>
          <a:lstStyle/>
          <a:p>
            <a:pPr marL="0" marR="0" lvl="0" indent="0" algn="just" defTabSz="914400" rtl="0" eaLnBrk="0" fontAlgn="base" latinLnBrk="0" hangingPunct="0">
              <a:lnSpc>
                <a:spcPct val="100000"/>
              </a:lnSpc>
              <a:spcBef>
                <a:spcPct val="0"/>
              </a:spcBef>
              <a:spcAft>
                <a:spcPct val="0"/>
              </a:spcAft>
              <a:buClrTx/>
              <a:buSzTx/>
              <a:defRPr/>
            </a:pPr>
            <a:r>
              <a:rPr kumimoji="0" lang="en-US" altLang="zh-CN" sz="2800" b="1" i="0" u="none" strike="noStrike" kern="0" cap="none" spc="0" normalizeH="0" baseline="0" noProof="0" dirty="0">
                <a:ln>
                  <a:noFill/>
                </a:ln>
                <a:solidFill>
                  <a:schemeClr val="accent2"/>
                </a:solidFill>
                <a:effectLst/>
                <a:uLnTx/>
                <a:uFillTx/>
                <a:latin typeface="Times New Roman" pitchFamily="18" charset="0"/>
                <a:ea typeface="+mj-ea"/>
                <a:cs typeface="Times New Roman" pitchFamily="18" charset="0"/>
              </a:rPr>
              <a:t>Raw Network </a:t>
            </a:r>
            <a:r>
              <a:rPr lang="en-US" altLang="zh-CN" sz="2800" b="1" kern="0" dirty="0">
                <a:solidFill>
                  <a:schemeClr val="accent2"/>
                </a:solidFill>
                <a:latin typeface="Times New Roman" pitchFamily="18" charset="0"/>
                <a:ea typeface="+mj-ea"/>
                <a:cs typeface="Times New Roman" pitchFamily="18" charset="0"/>
              </a:rPr>
              <a:t>T</a:t>
            </a:r>
            <a:r>
              <a:rPr kumimoji="0" lang="en-US" altLang="zh-CN" sz="2800" b="1" i="0" u="none" strike="noStrike" kern="0" cap="none" spc="0" normalizeH="0" baseline="0" noProof="0" dirty="0" err="1">
                <a:ln>
                  <a:noFill/>
                </a:ln>
                <a:solidFill>
                  <a:schemeClr val="accent2"/>
                </a:solidFill>
                <a:effectLst/>
                <a:uLnTx/>
                <a:uFillTx/>
                <a:latin typeface="Times New Roman" pitchFamily="18" charset="0"/>
                <a:ea typeface="+mj-ea"/>
                <a:cs typeface="Times New Roman" pitchFamily="18" charset="0"/>
              </a:rPr>
              <a:t>raffic</a:t>
            </a:r>
            <a:r>
              <a:rPr kumimoji="0" lang="en-US" altLang="zh-CN" sz="2800" b="1" i="0" u="none" strike="noStrike" kern="0" cap="none" spc="0" normalizeH="0" baseline="0" noProof="0" dirty="0">
                <a:ln>
                  <a:noFill/>
                </a:ln>
                <a:solidFill>
                  <a:schemeClr val="accent2"/>
                </a:solidFill>
                <a:effectLst/>
                <a:uLnTx/>
                <a:uFillTx/>
                <a:latin typeface="Times New Roman" pitchFamily="18" charset="0"/>
                <a:ea typeface="+mj-ea"/>
                <a:cs typeface="Times New Roman" pitchFamily="18" charset="0"/>
              </a:rPr>
              <a:t> or packet-level</a:t>
            </a:r>
            <a:r>
              <a:rPr kumimoji="0" lang="en-US" altLang="zh-CN" sz="2800" b="1" i="0" u="none" strike="noStrike" kern="0" cap="none" spc="0" normalizeH="0" noProof="0" dirty="0">
                <a:ln>
                  <a:noFill/>
                </a:ln>
                <a:solidFill>
                  <a:schemeClr val="accent2"/>
                </a:solidFill>
                <a:effectLst/>
                <a:uLnTx/>
                <a:uFillTx/>
                <a:latin typeface="Times New Roman" pitchFamily="18" charset="0"/>
                <a:ea typeface="+mj-ea"/>
                <a:cs typeface="Times New Roman" pitchFamily="18" charset="0"/>
              </a:rPr>
              <a:t> data collection</a:t>
            </a:r>
            <a:endParaRPr kumimoji="0" lang="en-US" altLang="zh-CN" sz="2800" b="1" i="0" u="none" strike="noStrike" kern="0" cap="none" spc="0" normalizeH="0" noProof="0" dirty="0">
              <a:ln>
                <a:noFill/>
              </a:ln>
              <a:solidFill>
                <a:schemeClr val="accent2"/>
              </a:solidFill>
              <a:effectLst/>
              <a:uLnTx/>
              <a:uFillTx/>
              <a:latin typeface="Times New Roman" pitchFamily="18" charset="0"/>
              <a:ea typeface="+mj-ea"/>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defRPr/>
            </a:pPr>
            <a:endParaRPr lang="en-US" altLang="zh-CN" sz="2800" b="1" kern="0" dirty="0">
              <a:solidFill>
                <a:schemeClr val="accent2"/>
              </a:solidFill>
              <a:latin typeface="Times New Roman" pitchFamily="18" charset="0"/>
              <a:ea typeface="+mj-ea"/>
              <a:cs typeface="Times New Roman" pitchFamily="18" charset="0"/>
            </a:endParaRPr>
          </a:p>
          <a:p>
            <a:pPr lvl="1" algn="just">
              <a:spcBef>
                <a:spcPct val="0"/>
              </a:spcBef>
              <a:buClrTx/>
              <a:buSzTx/>
              <a:buFont typeface="Wingdings" panose="05000000000000000000" pitchFamily="2" charset="2"/>
              <a:buChar char="Ø"/>
              <a:defRPr/>
            </a:pPr>
            <a:r>
              <a:rPr lang="en-US" altLang="zh-CN" sz="2800" b="1" kern="0" dirty="0">
                <a:solidFill>
                  <a:schemeClr val="accent2"/>
                </a:solidFill>
                <a:latin typeface="Times New Roman" pitchFamily="18" charset="0"/>
                <a:ea typeface="+mj-ea"/>
                <a:cs typeface="Times New Roman" pitchFamily="18" charset="0"/>
              </a:rPr>
              <a:t>Challenging to collect on very high-speed links</a:t>
            </a:r>
            <a:endParaRPr lang="en-US" altLang="zh-CN" sz="2800" b="1" kern="0" dirty="0">
              <a:solidFill>
                <a:schemeClr val="accent2"/>
              </a:solidFill>
              <a:latin typeface="Times New Roman" pitchFamily="18" charset="0"/>
              <a:ea typeface="+mj-ea"/>
              <a:cs typeface="Times New Roman" pitchFamily="18" charset="0"/>
            </a:endParaRPr>
          </a:p>
          <a:p>
            <a:pPr lvl="1" algn="just">
              <a:spcBef>
                <a:spcPct val="0"/>
              </a:spcBef>
              <a:buClrTx/>
              <a:buSzTx/>
              <a:defRPr/>
            </a:pPr>
            <a:endParaRPr lang="en-US" altLang="zh-CN" sz="2800" b="1" kern="0" dirty="0">
              <a:solidFill>
                <a:schemeClr val="accent2"/>
              </a:solidFill>
              <a:latin typeface="Times New Roman" pitchFamily="18" charset="0"/>
              <a:ea typeface="+mj-ea"/>
              <a:cs typeface="Times New Roman" pitchFamily="18" charset="0"/>
            </a:endParaRPr>
          </a:p>
          <a:p>
            <a:pPr lvl="1" algn="just">
              <a:spcBef>
                <a:spcPct val="0"/>
              </a:spcBef>
              <a:buClrTx/>
              <a:buSzTx/>
              <a:buFont typeface="Wingdings" panose="05000000000000000000" pitchFamily="2" charset="2"/>
              <a:buChar char="Ø"/>
              <a:defRPr/>
            </a:pPr>
            <a:r>
              <a:rPr lang="en-US" altLang="zh-CN" sz="2800" b="1" kern="0" dirty="0">
                <a:solidFill>
                  <a:schemeClr val="accent2"/>
                </a:solidFill>
                <a:latin typeface="Times New Roman" pitchFamily="18" charset="0"/>
                <a:ea typeface="+mj-ea"/>
                <a:cs typeface="Times New Roman" pitchFamily="18" charset="0"/>
              </a:rPr>
              <a:t>Extremely high volume of </a:t>
            </a:r>
            <a:r>
              <a:rPr lang="en-US" sz="2800" b="1" kern="0" dirty="0">
                <a:solidFill>
                  <a:schemeClr val="accent2"/>
                </a:solidFill>
                <a:latin typeface="Times New Roman" pitchFamily="18" charset="0"/>
                <a:ea typeface="+mj-ea"/>
                <a:cs typeface="Times New Roman" pitchFamily="18" charset="0"/>
              </a:rPr>
              <a:t>raw network traffic</a:t>
            </a:r>
            <a:endParaRPr lang="en-US" altLang="zh-CN" sz="2800" b="1" kern="0" dirty="0">
              <a:solidFill>
                <a:schemeClr val="accent2"/>
              </a:solidFill>
              <a:latin typeface="Times New Roman" pitchFamily="18" charset="0"/>
              <a:ea typeface="+mj-ea"/>
              <a:cs typeface="Times New Roman" pitchFamily="18" charset="0"/>
            </a:endParaRPr>
          </a:p>
          <a:p>
            <a:pPr lvl="1" algn="just">
              <a:spcBef>
                <a:spcPct val="0"/>
              </a:spcBef>
              <a:buClrTx/>
              <a:buSzTx/>
              <a:buFont typeface="Wingdings" panose="05000000000000000000" pitchFamily="2" charset="2"/>
              <a:buChar char="Ø"/>
              <a:defRPr/>
            </a:pPr>
            <a:endParaRPr lang="en-US" altLang="zh-CN" sz="2800" b="1" kern="0" dirty="0">
              <a:solidFill>
                <a:schemeClr val="accent2"/>
              </a:solidFill>
              <a:latin typeface="Times New Roman" pitchFamily="18" charset="0"/>
              <a:ea typeface="+mj-ea"/>
              <a:cs typeface="Times New Roman" pitchFamily="18" charset="0"/>
            </a:endParaRPr>
          </a:p>
          <a:p>
            <a:pPr lvl="1" algn="just">
              <a:spcBef>
                <a:spcPct val="0"/>
              </a:spcBef>
              <a:buClrTx/>
              <a:buSzTx/>
              <a:buFont typeface="Wingdings" panose="05000000000000000000" pitchFamily="2" charset="2"/>
              <a:buChar char="Ø"/>
              <a:defRPr/>
            </a:pPr>
            <a:r>
              <a:rPr lang="en-US" altLang="zh-CN" sz="2800" b="1" kern="0" dirty="0">
                <a:solidFill>
                  <a:schemeClr val="accent2"/>
                </a:solidFill>
                <a:latin typeface="Times New Roman" pitchFamily="18" charset="0"/>
                <a:ea typeface="+mj-ea"/>
                <a:cs typeface="Times New Roman" pitchFamily="18" charset="0"/>
              </a:rPr>
              <a:t>Encrypted network traffic</a:t>
            </a:r>
            <a:endParaRPr lang="en-US" altLang="zh-CN" sz="2800" b="1" kern="0" dirty="0">
              <a:solidFill>
                <a:schemeClr val="accent2"/>
              </a:solidFill>
              <a:latin typeface="Times New Roman" pitchFamily="18" charset="0"/>
              <a:ea typeface="+mj-ea"/>
              <a:cs typeface="Times New Roman" pitchFamily="18" charset="0"/>
            </a:endParaRPr>
          </a:p>
          <a:p>
            <a:pPr lvl="1" algn="just">
              <a:spcBef>
                <a:spcPct val="0"/>
              </a:spcBef>
              <a:buClrTx/>
              <a:buSzTx/>
              <a:defRPr/>
            </a:pPr>
            <a:endParaRPr lang="en-US" altLang="zh-CN" sz="2800" b="1" kern="0" dirty="0">
              <a:solidFill>
                <a:schemeClr val="accent2"/>
              </a:solidFill>
              <a:latin typeface="Times New Roman" pitchFamily="18" charset="0"/>
              <a:ea typeface="+mj-ea"/>
              <a:cs typeface="Times New Roman" pitchFamily="18" charset="0"/>
            </a:endParaRPr>
          </a:p>
          <a:p>
            <a:pPr lvl="1" algn="just">
              <a:spcBef>
                <a:spcPct val="0"/>
              </a:spcBef>
              <a:buClrTx/>
              <a:buSzTx/>
              <a:buFont typeface="Wingdings" panose="05000000000000000000" pitchFamily="2" charset="2"/>
              <a:buChar char="Ø"/>
              <a:defRPr/>
            </a:pPr>
            <a:r>
              <a:rPr lang="en-US" altLang="zh-CN" sz="2800" b="1" kern="0" dirty="0">
                <a:solidFill>
                  <a:schemeClr val="accent2"/>
                </a:solidFill>
                <a:latin typeface="Times New Roman" pitchFamily="18" charset="0"/>
                <a:ea typeface="+mj-ea"/>
                <a:cs typeface="Times New Roman" pitchFamily="18" charset="0"/>
              </a:rPr>
              <a:t>Expensive to deploy</a:t>
            </a:r>
            <a:endParaRPr kumimoji="0" lang="en-US" altLang="zh-CN" sz="2800" b="1" i="0" u="none" strike="noStrike" kern="0" cap="none" spc="0" normalizeH="0" noProof="0" dirty="0">
              <a:ln>
                <a:noFill/>
              </a:ln>
              <a:solidFill>
                <a:schemeClr val="accent2"/>
              </a:solidFill>
              <a:effectLst/>
              <a:uLnTx/>
              <a:uFillTx/>
              <a:latin typeface="Times New Roman" pitchFamily="18" charset="0"/>
              <a:ea typeface="+mj-ea"/>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defRPr/>
            </a:pPr>
            <a:endParaRPr kumimoji="0" lang="en-US" altLang="zh-CN" sz="2800" b="1" i="0" u="none" strike="noStrike" kern="0" cap="none" spc="0" normalizeH="0" baseline="0" noProof="0" dirty="0">
              <a:ln>
                <a:noFill/>
              </a:ln>
              <a:solidFill>
                <a:schemeClr val="accent2"/>
              </a:solidFill>
              <a:effectLst/>
              <a:uLnTx/>
              <a:uFillTx/>
              <a:latin typeface="+mj-lt"/>
              <a:ea typeface="+mj-ea"/>
              <a:cs typeface="+mj-c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Grp="1" noChangeArrowheads="1"/>
          </p:cNvSpPr>
          <p:nvPr>
            <p:ph type="body" idx="1"/>
          </p:nvPr>
        </p:nvSpPr>
        <p:spPr>
          <a:xfrm>
            <a:off x="152400" y="1143000"/>
            <a:ext cx="8706644" cy="5048250"/>
          </a:xfrm>
        </p:spPr>
        <p:txBody>
          <a:bodyPr/>
          <a:lstStyle/>
          <a:p>
            <a:pPr algn="just">
              <a:spcBef>
                <a:spcPts val="0"/>
              </a:spcBef>
              <a:spcAft>
                <a:spcPts val="600"/>
              </a:spcAft>
            </a:pPr>
            <a:r>
              <a:rPr lang="en-US" altLang="zh-CN" sz="3200" b="1" dirty="0" err="1">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NetFlow</a:t>
            </a:r>
            <a:r>
              <a:rPr lang="en-US" altLang="zh-CN" sz="3200" dirty="0">
                <a:latin typeface="Times New Roman" pitchFamily="18" charset="0"/>
                <a:ea typeface="SimSun" pitchFamily="2" charset="-122"/>
                <a:cs typeface="Times New Roman" pitchFamily="18" charset="0"/>
              </a:rPr>
              <a:t> is a network protocol developed by Cisco Systems to run on Cisco IOS-enabled equipment for </a:t>
            </a:r>
            <a:r>
              <a:rPr lang="en-US" altLang="zh-CN" sz="3200" b="1" u="sng" dirty="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collecting IP traffic information</a:t>
            </a:r>
            <a:r>
              <a:rPr lang="en-US" altLang="zh-CN" sz="3200" dirty="0">
                <a:latin typeface="Times New Roman" pitchFamily="18" charset="0"/>
                <a:ea typeface="SimSun" pitchFamily="2" charset="-122"/>
                <a:cs typeface="Times New Roman" pitchFamily="18" charset="0"/>
              </a:rPr>
              <a:t>. </a:t>
            </a:r>
            <a:endParaRPr lang="en-US" altLang="zh-CN" sz="3200" dirty="0">
              <a:latin typeface="Times New Roman" pitchFamily="18" charset="0"/>
              <a:ea typeface="SimSun" pitchFamily="2" charset="-122"/>
              <a:cs typeface="Times New Roman" pitchFamily="18" charset="0"/>
            </a:endParaRPr>
          </a:p>
          <a:p>
            <a:pPr algn="just">
              <a:spcBef>
                <a:spcPts val="0"/>
              </a:spcBef>
              <a:spcAft>
                <a:spcPts val="600"/>
              </a:spcAft>
            </a:pPr>
            <a:r>
              <a:rPr lang="en-CA" altLang="zh-CN" sz="3200" b="1" dirty="0" err="1">
                <a:solidFill>
                  <a:srgbClr val="FF0000"/>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NetFlow</a:t>
            </a:r>
            <a:r>
              <a:rPr lang="en-CA" altLang="zh-CN" sz="3200" b="1" dirty="0">
                <a:solidFill>
                  <a:srgbClr val="FF0000"/>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 has become an industry standard for traffic monitoring.</a:t>
            </a:r>
            <a:endParaRPr lang="en-CA" altLang="zh-CN" sz="3200" b="1" dirty="0">
              <a:solidFill>
                <a:srgbClr val="FF0000"/>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endParaRPr>
          </a:p>
          <a:p>
            <a:pPr algn="just">
              <a:spcBef>
                <a:spcPts val="0"/>
              </a:spcBef>
              <a:spcAft>
                <a:spcPts val="600"/>
              </a:spcAft>
            </a:pPr>
            <a:r>
              <a:rPr lang="en-CA" altLang="zh-CN" sz="3200" dirty="0">
                <a:latin typeface="Times New Roman" pitchFamily="18" charset="0"/>
                <a:ea typeface="SimSun" pitchFamily="2" charset="-122"/>
                <a:cs typeface="Times New Roman" pitchFamily="18" charset="0"/>
              </a:rPr>
              <a:t>The </a:t>
            </a:r>
            <a:r>
              <a:rPr lang="en-CA" altLang="zh-CN" sz="3200" dirty="0" err="1">
                <a:latin typeface="Times New Roman" pitchFamily="18" charset="0"/>
                <a:ea typeface="SimSun" pitchFamily="2" charset="-122"/>
                <a:cs typeface="Times New Roman" pitchFamily="18" charset="0"/>
              </a:rPr>
              <a:t>NetFlow</a:t>
            </a:r>
            <a:r>
              <a:rPr lang="en-CA" altLang="zh-CN" sz="3200" dirty="0">
                <a:latin typeface="Times New Roman" pitchFamily="18" charset="0"/>
                <a:ea typeface="SimSun" pitchFamily="2" charset="-122"/>
                <a:cs typeface="Times New Roman" pitchFamily="18" charset="0"/>
              </a:rPr>
              <a:t> protocol itself has been superseded by </a:t>
            </a:r>
            <a:r>
              <a:rPr lang="en-CA" altLang="zh-CN" sz="3200" b="1" dirty="0">
                <a:latin typeface="Times New Roman" pitchFamily="18" charset="0"/>
                <a:ea typeface="SimSun" pitchFamily="2" charset="-122"/>
                <a:cs typeface="Times New Roman" pitchFamily="18" charset="0"/>
              </a:rPr>
              <a:t>I</a:t>
            </a:r>
            <a:r>
              <a:rPr lang="en-CA" altLang="zh-CN" sz="3200" dirty="0">
                <a:latin typeface="Times New Roman" pitchFamily="18" charset="0"/>
                <a:ea typeface="SimSun" pitchFamily="2" charset="-122"/>
                <a:cs typeface="Times New Roman" pitchFamily="18" charset="0"/>
              </a:rPr>
              <a:t>nternet </a:t>
            </a:r>
            <a:r>
              <a:rPr lang="en-CA" altLang="zh-CN" sz="3200" b="1" dirty="0">
                <a:latin typeface="Times New Roman" pitchFamily="18" charset="0"/>
                <a:ea typeface="SimSun" pitchFamily="2" charset="-122"/>
                <a:cs typeface="Times New Roman" pitchFamily="18" charset="0"/>
              </a:rPr>
              <a:t>P</a:t>
            </a:r>
            <a:r>
              <a:rPr lang="en-CA" altLang="zh-CN" sz="3200" dirty="0">
                <a:latin typeface="Times New Roman" pitchFamily="18" charset="0"/>
                <a:ea typeface="SimSun" pitchFamily="2" charset="-122"/>
                <a:cs typeface="Times New Roman" pitchFamily="18" charset="0"/>
              </a:rPr>
              <a:t>rotocol </a:t>
            </a:r>
            <a:r>
              <a:rPr lang="en-CA" altLang="zh-CN" sz="3200" b="1" dirty="0">
                <a:latin typeface="Times New Roman" pitchFamily="18" charset="0"/>
                <a:ea typeface="SimSun" pitchFamily="2" charset="-122"/>
                <a:cs typeface="Times New Roman" pitchFamily="18" charset="0"/>
              </a:rPr>
              <a:t>F</a:t>
            </a:r>
            <a:r>
              <a:rPr lang="en-CA" altLang="zh-CN" sz="3200" dirty="0">
                <a:latin typeface="Times New Roman" pitchFamily="18" charset="0"/>
                <a:ea typeface="SimSun" pitchFamily="2" charset="-122"/>
                <a:cs typeface="Times New Roman" pitchFamily="18" charset="0"/>
              </a:rPr>
              <a:t>low </a:t>
            </a:r>
            <a:r>
              <a:rPr lang="en-CA" altLang="zh-CN" sz="3200" b="1" dirty="0">
                <a:latin typeface="Times New Roman" pitchFamily="18" charset="0"/>
                <a:ea typeface="SimSun" pitchFamily="2" charset="-122"/>
                <a:cs typeface="Times New Roman" pitchFamily="18" charset="0"/>
              </a:rPr>
              <a:t>I</a:t>
            </a:r>
            <a:r>
              <a:rPr lang="en-CA" altLang="zh-CN" sz="3200" dirty="0">
                <a:latin typeface="Times New Roman" pitchFamily="18" charset="0"/>
                <a:ea typeface="SimSun" pitchFamily="2" charset="-122"/>
                <a:cs typeface="Times New Roman" pitchFamily="18" charset="0"/>
              </a:rPr>
              <a:t>nformation </a:t>
            </a:r>
            <a:r>
              <a:rPr lang="en-CA" altLang="zh-CN" sz="3200" dirty="0" err="1">
                <a:latin typeface="Times New Roman" pitchFamily="18" charset="0"/>
                <a:ea typeface="SimSun" pitchFamily="2" charset="-122"/>
                <a:cs typeface="Times New Roman" pitchFamily="18" charset="0"/>
              </a:rPr>
              <a:t>e</a:t>
            </a:r>
            <a:r>
              <a:rPr lang="en-CA" altLang="zh-CN" sz="3200" b="1" dirty="0" err="1">
                <a:latin typeface="Times New Roman" pitchFamily="18" charset="0"/>
                <a:ea typeface="SimSun" pitchFamily="2" charset="-122"/>
                <a:cs typeface="Times New Roman" pitchFamily="18" charset="0"/>
              </a:rPr>
              <a:t>X</a:t>
            </a:r>
            <a:r>
              <a:rPr lang="en-CA" altLang="zh-CN" sz="3200" dirty="0" err="1">
                <a:latin typeface="Times New Roman" pitchFamily="18" charset="0"/>
                <a:ea typeface="SimSun" pitchFamily="2" charset="-122"/>
                <a:cs typeface="Times New Roman" pitchFamily="18" charset="0"/>
              </a:rPr>
              <a:t>port</a:t>
            </a:r>
            <a:r>
              <a:rPr lang="en-CA" altLang="zh-CN" sz="3200" dirty="0">
                <a:latin typeface="Times New Roman" pitchFamily="18" charset="0"/>
                <a:ea typeface="SimSun" pitchFamily="2" charset="-122"/>
                <a:cs typeface="Times New Roman" pitchFamily="18" charset="0"/>
              </a:rPr>
              <a:t> (</a:t>
            </a:r>
            <a:r>
              <a:rPr lang="en-CA" altLang="zh-CN" sz="3200" b="1" dirty="0">
                <a:latin typeface="Times New Roman" pitchFamily="18" charset="0"/>
                <a:ea typeface="SimSun" pitchFamily="2" charset="-122"/>
                <a:cs typeface="Times New Roman" pitchFamily="18" charset="0"/>
              </a:rPr>
              <a:t>IPFIX</a:t>
            </a:r>
            <a:r>
              <a:rPr lang="en-CA" altLang="zh-CN" sz="3200" dirty="0">
                <a:latin typeface="Times New Roman" pitchFamily="18" charset="0"/>
                <a:ea typeface="SimSun" pitchFamily="2" charset="-122"/>
                <a:cs typeface="Times New Roman" pitchFamily="18" charset="0"/>
              </a:rPr>
              <a:t>), which is based on the </a:t>
            </a:r>
            <a:r>
              <a:rPr lang="en-CA" altLang="zh-CN" sz="3200" dirty="0" err="1">
                <a:latin typeface="Times New Roman" pitchFamily="18" charset="0"/>
                <a:ea typeface="SimSun" pitchFamily="2" charset="-122"/>
                <a:cs typeface="Times New Roman" pitchFamily="18" charset="0"/>
              </a:rPr>
              <a:t>NetFlow</a:t>
            </a:r>
            <a:r>
              <a:rPr lang="en-CA" altLang="zh-CN" sz="3200" dirty="0">
                <a:latin typeface="Times New Roman" pitchFamily="18" charset="0"/>
                <a:ea typeface="SimSun" pitchFamily="2" charset="-122"/>
                <a:cs typeface="Times New Roman" pitchFamily="18" charset="0"/>
              </a:rPr>
              <a:t> Version 9 implementation. IPFIX is now an IETF protocol.</a:t>
            </a:r>
            <a:endParaRPr lang="en-US" altLang="zh-CN" sz="3200" dirty="0">
              <a:latin typeface="Times New Roman" pitchFamily="18" charset="0"/>
              <a:ea typeface="SimSun" pitchFamily="2" charset="-122"/>
              <a:cs typeface="Times New Roman" pitchFamily="18" charset="0"/>
            </a:endParaRPr>
          </a:p>
        </p:txBody>
      </p:sp>
      <p:sp>
        <p:nvSpPr>
          <p:cNvPr id="43012" name="灯片编号占位符 3"/>
          <p:cNvSpPr>
            <a:spLocks noGrp="1"/>
          </p:cNvSpPr>
          <p:nvPr>
            <p:ph type="sldNum" sz="quarter" idx="12"/>
          </p:nvPr>
        </p:nvSpPr>
        <p:spPr>
          <a:noFill/>
        </p:spPr>
        <p:txBody>
          <a:bodyPr/>
          <a:lstStyle/>
          <a:p>
            <a:fld id="{56DEB153-A449-4A3A-8BE8-10C9BFF6DB38}" type="slidenum">
              <a:rPr lang="zh-CN" altLang="en-US" smtClean="0"/>
            </a:fld>
            <a:endParaRPr lang="en-US" altLang="zh-CN"/>
          </a:p>
        </p:txBody>
      </p:sp>
      <p:sp>
        <p:nvSpPr>
          <p:cNvPr id="6" name="Text Box 5"/>
          <p:cNvSpPr txBox="1">
            <a:spLocks noChangeArrowheads="1"/>
          </p:cNvSpPr>
          <p:nvPr/>
        </p:nvSpPr>
        <p:spPr bwMode="auto">
          <a:xfrm>
            <a:off x="76200" y="6400800"/>
            <a:ext cx="8151812" cy="338554"/>
          </a:xfrm>
          <a:prstGeom prst="rect">
            <a:avLst/>
          </a:prstGeom>
          <a:noFill/>
          <a:ln w="9525">
            <a:noFill/>
            <a:miter lim="800000"/>
          </a:ln>
        </p:spPr>
        <p:txBody>
          <a:bodyPr wrap="square">
            <a:spAutoFit/>
          </a:bodyPr>
          <a:lstStyle/>
          <a:p>
            <a:pPr>
              <a:spcBef>
                <a:spcPct val="0"/>
              </a:spcBef>
              <a:buClrTx/>
              <a:buSzTx/>
              <a:buFontTx/>
              <a:buNone/>
            </a:pPr>
            <a:r>
              <a:rPr lang="en-US" sz="1600" dirty="0"/>
              <a:t>[1] </a:t>
            </a:r>
            <a:r>
              <a:rPr lang="en-US" sz="1600" dirty="0" err="1"/>
              <a:t>Netflow</a:t>
            </a:r>
            <a:r>
              <a:rPr lang="en-US" sz="1600" dirty="0"/>
              <a:t>. http://en.wikipedia.org/wiki/Netflow</a:t>
            </a:r>
            <a:endParaRPr lang="en-US" sz="1600" dirty="0"/>
          </a:p>
        </p:txBody>
      </p:sp>
      <p:sp>
        <p:nvSpPr>
          <p:cNvPr id="7" name="Rectangle 2"/>
          <p:cNvSpPr>
            <a:spLocks noGrp="1" noChangeArrowheads="1"/>
          </p:cNvSpPr>
          <p:nvPr>
            <p:ph type="title"/>
          </p:nvPr>
        </p:nvSpPr>
        <p:spPr>
          <a:xfrm>
            <a:off x="685800" y="361950"/>
            <a:ext cx="7772400" cy="742950"/>
          </a:xfrm>
        </p:spPr>
        <p:txBody>
          <a:bodyPr/>
          <a:lstStyle/>
          <a:p>
            <a:pPr algn="ctr"/>
            <a:r>
              <a:rPr lang="en-US" altLang="zh-CN" sz="5200" b="1" u="none" dirty="0" err="1">
                <a:effectLst>
                  <a:outerShdw blurRad="38100" dist="38100" dir="2700000" algn="tl">
                    <a:srgbClr val="000000">
                      <a:alpha val="43137"/>
                    </a:srgbClr>
                  </a:outerShdw>
                </a:effectLst>
                <a:latin typeface="Times New Roman" pitchFamily="18" charset="0"/>
                <a:cs typeface="Times New Roman" pitchFamily="18" charset="0"/>
              </a:rPr>
              <a:t>NetFlow</a:t>
            </a:r>
            <a:endParaRPr lang="en-US" altLang="zh-CN" sz="52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685800" y="133350"/>
            <a:ext cx="7772400" cy="1066800"/>
          </a:xfrm>
        </p:spPr>
        <p:txBody>
          <a:bodyPr/>
          <a:lstStyle/>
          <a:p>
            <a:pPr algn="ctr"/>
            <a:r>
              <a:rPr lang="en-US" altLang="zh-CN" sz="5200" b="1" u="none" dirty="0" err="1">
                <a:effectLst>
                  <a:outerShdw blurRad="38100" dist="38100" dir="2700000" algn="tl">
                    <a:srgbClr val="000000">
                      <a:alpha val="43137"/>
                    </a:srgbClr>
                  </a:outerShdw>
                </a:effectLst>
                <a:latin typeface="Times New Roman" pitchFamily="18" charset="0"/>
                <a:cs typeface="Times New Roman" pitchFamily="18" charset="0"/>
              </a:rPr>
              <a:t>NetFlow</a:t>
            </a:r>
            <a:r>
              <a:rPr lang="en-US" altLang="zh-CN" sz="5200" b="1" u="none" dirty="0">
                <a:effectLst>
                  <a:outerShdw blurRad="38100" dist="38100" dir="2700000" algn="tl">
                    <a:srgbClr val="000000">
                      <a:alpha val="43137"/>
                    </a:srgbClr>
                  </a:outerShdw>
                </a:effectLst>
                <a:latin typeface="Times New Roman" pitchFamily="18" charset="0"/>
                <a:cs typeface="Times New Roman" pitchFamily="18" charset="0"/>
              </a:rPr>
              <a:t> (cont’d)</a:t>
            </a:r>
            <a:endParaRPr lang="en-US" altLang="zh-CN" sz="52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3011" name="Rectangle 3"/>
          <p:cNvSpPr>
            <a:spLocks noGrp="1" noChangeArrowheads="1"/>
          </p:cNvSpPr>
          <p:nvPr>
            <p:ph type="body" idx="1"/>
          </p:nvPr>
        </p:nvSpPr>
        <p:spPr>
          <a:xfrm>
            <a:off x="228600" y="1219200"/>
            <a:ext cx="8763000" cy="4724400"/>
          </a:xfrm>
        </p:spPr>
        <p:txBody>
          <a:bodyPr/>
          <a:lstStyle/>
          <a:p>
            <a:pPr algn="just">
              <a:spcBef>
                <a:spcPts val="0"/>
              </a:spcBef>
              <a:spcAft>
                <a:spcPts val="600"/>
              </a:spcAft>
            </a:pPr>
            <a:r>
              <a:rPr lang="en-US" altLang="zh-CN" dirty="0">
                <a:latin typeface="Times New Roman" pitchFamily="18" charset="0"/>
                <a:ea typeface="SimSun" pitchFamily="2" charset="-122"/>
                <a:cs typeface="Times New Roman" pitchFamily="18" charset="0"/>
              </a:rPr>
              <a:t>A network flow has been defined in many ways. The traditional Cisco definition is to use a </a:t>
            </a:r>
            <a:r>
              <a:rPr lang="en-US" altLang="zh-CN" b="1" dirty="0">
                <a:latin typeface="Times New Roman" pitchFamily="18" charset="0"/>
                <a:ea typeface="SimSun" pitchFamily="2" charset="-122"/>
                <a:cs typeface="Times New Roman" pitchFamily="18" charset="0"/>
              </a:rPr>
              <a:t>7-tuple key</a:t>
            </a:r>
            <a:r>
              <a:rPr lang="en-US" altLang="zh-CN" dirty="0">
                <a:latin typeface="Times New Roman" pitchFamily="18" charset="0"/>
                <a:ea typeface="SimSun" pitchFamily="2" charset="-122"/>
                <a:cs typeface="Times New Roman" pitchFamily="18" charset="0"/>
              </a:rPr>
              <a:t>, where a flow is defined as a unidirectional sequence of packets all sharing all of the following 7 values:</a:t>
            </a:r>
            <a:endParaRPr lang="en-US" altLang="zh-CN" dirty="0">
              <a:latin typeface="Times New Roman" pitchFamily="18" charset="0"/>
              <a:ea typeface="SimSun" pitchFamily="2" charset="-122"/>
              <a:cs typeface="Times New Roman" pitchFamily="18" charset="0"/>
            </a:endParaRPr>
          </a:p>
          <a:p>
            <a:pPr marL="400050" lvl="1" indent="0">
              <a:spcBef>
                <a:spcPts val="0"/>
              </a:spcBef>
              <a:spcAft>
                <a:spcPts val="0"/>
              </a:spcAft>
            </a:pPr>
            <a:r>
              <a:rPr lang="en-US" altLang="zh-CN" dirty="0">
                <a:latin typeface="Times New Roman" pitchFamily="18" charset="0"/>
                <a:ea typeface="SimSun" pitchFamily="2" charset="-122"/>
                <a:cs typeface="Times New Roman" pitchFamily="18" charset="0"/>
              </a:rPr>
              <a:t>Source IP address </a:t>
            </a:r>
            <a:endParaRPr lang="en-US" altLang="zh-CN" dirty="0">
              <a:latin typeface="Times New Roman" pitchFamily="18" charset="0"/>
              <a:ea typeface="SimSun" pitchFamily="2" charset="-122"/>
              <a:cs typeface="Times New Roman" pitchFamily="18" charset="0"/>
            </a:endParaRPr>
          </a:p>
          <a:p>
            <a:pPr marL="400050" lvl="1" indent="0">
              <a:spcBef>
                <a:spcPts val="0"/>
              </a:spcBef>
              <a:spcAft>
                <a:spcPts val="0"/>
              </a:spcAft>
            </a:pPr>
            <a:r>
              <a:rPr lang="en-US" altLang="zh-CN" dirty="0">
                <a:latin typeface="Times New Roman" pitchFamily="18" charset="0"/>
                <a:ea typeface="SimSun" pitchFamily="2" charset="-122"/>
                <a:cs typeface="Times New Roman" pitchFamily="18" charset="0"/>
              </a:rPr>
              <a:t>Destination IP address </a:t>
            </a:r>
            <a:endParaRPr lang="en-US" altLang="zh-CN" dirty="0">
              <a:latin typeface="Times New Roman" pitchFamily="18" charset="0"/>
              <a:ea typeface="SimSun" pitchFamily="2" charset="-122"/>
              <a:cs typeface="Times New Roman" pitchFamily="18" charset="0"/>
            </a:endParaRPr>
          </a:p>
          <a:p>
            <a:pPr marL="400050" lvl="1" indent="0">
              <a:spcBef>
                <a:spcPts val="0"/>
              </a:spcBef>
              <a:spcAft>
                <a:spcPts val="0"/>
              </a:spcAft>
            </a:pPr>
            <a:r>
              <a:rPr lang="en-US" altLang="zh-CN" dirty="0">
                <a:latin typeface="Times New Roman" pitchFamily="18" charset="0"/>
                <a:ea typeface="SimSun" pitchFamily="2" charset="-122"/>
                <a:cs typeface="Times New Roman" pitchFamily="18" charset="0"/>
              </a:rPr>
              <a:t>Source port</a:t>
            </a:r>
            <a:endParaRPr lang="en-US" altLang="zh-CN" dirty="0">
              <a:latin typeface="Times New Roman" pitchFamily="18" charset="0"/>
              <a:ea typeface="SimSun" pitchFamily="2" charset="-122"/>
              <a:cs typeface="Times New Roman" pitchFamily="18" charset="0"/>
            </a:endParaRPr>
          </a:p>
          <a:p>
            <a:pPr marL="400050" lvl="1" indent="0">
              <a:spcBef>
                <a:spcPts val="0"/>
              </a:spcBef>
              <a:spcAft>
                <a:spcPts val="0"/>
              </a:spcAft>
            </a:pPr>
            <a:r>
              <a:rPr lang="en-US" altLang="zh-CN" dirty="0">
                <a:latin typeface="Times New Roman" pitchFamily="18" charset="0"/>
                <a:ea typeface="SimSun" pitchFamily="2" charset="-122"/>
                <a:cs typeface="Times New Roman" pitchFamily="18" charset="0"/>
              </a:rPr>
              <a:t>Destination port</a:t>
            </a:r>
            <a:endParaRPr lang="en-US" altLang="zh-CN" dirty="0">
              <a:latin typeface="Times New Roman" pitchFamily="18" charset="0"/>
              <a:ea typeface="SimSun" pitchFamily="2" charset="-122"/>
              <a:cs typeface="Times New Roman" pitchFamily="18" charset="0"/>
            </a:endParaRPr>
          </a:p>
          <a:p>
            <a:pPr marL="400050" lvl="1" indent="0">
              <a:spcBef>
                <a:spcPts val="0"/>
              </a:spcBef>
              <a:spcAft>
                <a:spcPts val="0"/>
              </a:spcAft>
            </a:pPr>
            <a:r>
              <a:rPr lang="en-US" altLang="zh-CN" dirty="0">
                <a:latin typeface="Times New Roman" pitchFamily="18" charset="0"/>
                <a:ea typeface="SimSun" pitchFamily="2" charset="-122"/>
                <a:cs typeface="Times New Roman" pitchFamily="18" charset="0"/>
              </a:rPr>
              <a:t>Layer 3 protocol type</a:t>
            </a:r>
            <a:endParaRPr lang="en-US" altLang="zh-CN" dirty="0">
              <a:latin typeface="Times New Roman" pitchFamily="18" charset="0"/>
              <a:ea typeface="SimSun" pitchFamily="2" charset="-122"/>
              <a:cs typeface="Times New Roman" pitchFamily="18" charset="0"/>
            </a:endParaRPr>
          </a:p>
          <a:p>
            <a:pPr marL="400050" lvl="1" indent="0">
              <a:spcBef>
                <a:spcPts val="0"/>
              </a:spcBef>
              <a:spcAft>
                <a:spcPts val="0"/>
              </a:spcAft>
            </a:pPr>
            <a:r>
              <a:rPr lang="en-US" altLang="zh-CN" dirty="0">
                <a:latin typeface="Times New Roman" pitchFamily="18" charset="0"/>
                <a:ea typeface="SimSun" pitchFamily="2" charset="-122"/>
                <a:cs typeface="Times New Roman" pitchFamily="18" charset="0"/>
              </a:rPr>
              <a:t>Input logical interface (</a:t>
            </a:r>
            <a:r>
              <a:rPr lang="en-US" altLang="zh-CN" dirty="0" err="1">
                <a:latin typeface="Times New Roman" pitchFamily="18" charset="0"/>
                <a:ea typeface="SimSun" pitchFamily="2" charset="-122"/>
                <a:cs typeface="Times New Roman" pitchFamily="18" charset="0"/>
              </a:rPr>
              <a:t>ifIndex</a:t>
            </a:r>
            <a:r>
              <a:rPr lang="en-US" altLang="zh-CN" dirty="0">
                <a:latin typeface="Times New Roman" pitchFamily="18" charset="0"/>
                <a:ea typeface="SimSun" pitchFamily="2" charset="-122"/>
                <a:cs typeface="Times New Roman" pitchFamily="18" charset="0"/>
              </a:rPr>
              <a:t>) </a:t>
            </a:r>
            <a:endParaRPr lang="en-US" altLang="zh-CN" dirty="0">
              <a:latin typeface="Times New Roman" pitchFamily="18" charset="0"/>
              <a:ea typeface="SimSun" pitchFamily="2" charset="-122"/>
              <a:cs typeface="Times New Roman" pitchFamily="18" charset="0"/>
            </a:endParaRPr>
          </a:p>
          <a:p>
            <a:pPr marL="400050" lvl="1" indent="0">
              <a:spcBef>
                <a:spcPts val="0"/>
              </a:spcBef>
              <a:spcAft>
                <a:spcPts val="0"/>
              </a:spcAft>
            </a:pPr>
            <a:r>
              <a:rPr lang="en-US" altLang="zh-CN" dirty="0">
                <a:latin typeface="Times New Roman" pitchFamily="18" charset="0"/>
                <a:ea typeface="SimSun" pitchFamily="2" charset="-122"/>
                <a:cs typeface="Times New Roman" pitchFamily="18" charset="0"/>
              </a:rPr>
              <a:t>IP Type of Service  (TOS field), such as low delay</a:t>
            </a:r>
            <a:endParaRPr lang="en-US" altLang="zh-CN" dirty="0">
              <a:latin typeface="Times New Roman" pitchFamily="18" charset="0"/>
              <a:ea typeface="SimSun" pitchFamily="2" charset="-122"/>
              <a:cs typeface="Times New Roman" pitchFamily="18" charset="0"/>
            </a:endParaRPr>
          </a:p>
        </p:txBody>
      </p:sp>
      <p:sp>
        <p:nvSpPr>
          <p:cNvPr id="43012" name="灯片编号占位符 3"/>
          <p:cNvSpPr>
            <a:spLocks noGrp="1"/>
          </p:cNvSpPr>
          <p:nvPr>
            <p:ph type="sldNum" sz="quarter" idx="12"/>
          </p:nvPr>
        </p:nvSpPr>
        <p:spPr>
          <a:noFill/>
        </p:spPr>
        <p:txBody>
          <a:bodyPr/>
          <a:lstStyle/>
          <a:p>
            <a:fld id="{56DEB153-A449-4A3A-8BE8-10C9BFF6DB38}" type="slidenum">
              <a:rPr lang="zh-CN" altLang="en-US" smtClean="0"/>
            </a:fld>
            <a:endParaRPr lang="en-US" altLang="zh-CN"/>
          </a:p>
        </p:txBody>
      </p:sp>
      <p:sp>
        <p:nvSpPr>
          <p:cNvPr id="6" name="Text Box 5"/>
          <p:cNvSpPr txBox="1">
            <a:spLocks noChangeArrowheads="1"/>
          </p:cNvSpPr>
          <p:nvPr/>
        </p:nvSpPr>
        <p:spPr bwMode="auto">
          <a:xfrm>
            <a:off x="76200" y="6400800"/>
            <a:ext cx="8151812" cy="338554"/>
          </a:xfrm>
          <a:prstGeom prst="rect">
            <a:avLst/>
          </a:prstGeom>
          <a:noFill/>
          <a:ln w="9525">
            <a:noFill/>
            <a:miter lim="800000"/>
          </a:ln>
        </p:spPr>
        <p:txBody>
          <a:bodyPr wrap="square">
            <a:spAutoFit/>
          </a:bodyPr>
          <a:lstStyle/>
          <a:p>
            <a:pPr>
              <a:spcBef>
                <a:spcPct val="0"/>
              </a:spcBef>
              <a:buClrTx/>
              <a:buSzTx/>
              <a:buFontTx/>
              <a:buNone/>
            </a:pPr>
            <a:r>
              <a:rPr lang="en-US" sz="1600" dirty="0"/>
              <a:t>[1] </a:t>
            </a:r>
            <a:r>
              <a:rPr lang="en-US" sz="1600" dirty="0" err="1"/>
              <a:t>Netflow</a:t>
            </a:r>
            <a:r>
              <a:rPr lang="en-US" sz="1600" dirty="0"/>
              <a:t>. http://en.wikipedia.org/wiki/Netflow</a:t>
            </a:r>
            <a:endParaRPr lang="en-US" sz="16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fld>
            <a:endParaRPr lang="en-US" altLang="zh-CN"/>
          </a:p>
        </p:txBody>
      </p:sp>
      <p:pic>
        <p:nvPicPr>
          <p:cNvPr id="156674" name="Picture 2" descr="File:Netflow architecture en.svg"/>
          <p:cNvPicPr>
            <a:picLocks noChangeAspect="1" noChangeArrowheads="1"/>
          </p:cNvPicPr>
          <p:nvPr/>
        </p:nvPicPr>
        <p:blipFill>
          <a:blip r:embed="rId1"/>
          <a:srcRect/>
          <a:stretch>
            <a:fillRect/>
          </a:stretch>
        </p:blipFill>
        <p:spPr bwMode="auto">
          <a:xfrm>
            <a:off x="669925" y="304800"/>
            <a:ext cx="7286625" cy="5457825"/>
          </a:xfrm>
          <a:prstGeom prst="rect">
            <a:avLst/>
          </a:prstGeom>
          <a:noFill/>
        </p:spPr>
      </p:pic>
      <p:sp>
        <p:nvSpPr>
          <p:cNvPr id="6" name="Rectangle 2"/>
          <p:cNvSpPr>
            <a:spLocks noGrp="1" noChangeArrowheads="1"/>
          </p:cNvSpPr>
          <p:nvPr>
            <p:ph type="title"/>
          </p:nvPr>
        </p:nvSpPr>
        <p:spPr>
          <a:xfrm>
            <a:off x="533400" y="5915025"/>
            <a:ext cx="7772400" cy="714375"/>
          </a:xfrm>
        </p:spPr>
        <p:txBody>
          <a:bodyPr/>
          <a:lstStyle/>
          <a:p>
            <a:pPr algn="ctr"/>
            <a:r>
              <a:rPr lang="en-US" altLang="zh-CN" sz="3600" b="1" u="none" dirty="0" err="1">
                <a:effectLst>
                  <a:outerShdw blurRad="38100" dist="38100" dir="2700000" algn="tl">
                    <a:srgbClr val="000000">
                      <a:alpha val="43137"/>
                    </a:srgbClr>
                  </a:outerShdw>
                </a:effectLst>
                <a:latin typeface="Times New Roman" pitchFamily="18" charset="0"/>
                <a:cs typeface="Times New Roman" pitchFamily="18" charset="0"/>
              </a:rPr>
              <a:t>NetFlow</a:t>
            </a:r>
            <a:r>
              <a:rPr lang="en-US" altLang="zh-CN" sz="3600" b="1" u="none" dirty="0">
                <a:effectLst>
                  <a:outerShdw blurRad="38100" dist="38100" dir="2700000" algn="tl">
                    <a:srgbClr val="000000">
                      <a:alpha val="43137"/>
                    </a:srgbClr>
                  </a:outerShdw>
                </a:effectLst>
                <a:latin typeface="Times New Roman" pitchFamily="18" charset="0"/>
                <a:cs typeface="Times New Roman" pitchFamily="18" charset="0"/>
              </a:rPr>
              <a:t> architecture</a:t>
            </a:r>
            <a:endParaRPr lang="en-US" altLang="zh-CN" sz="36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灯片编号占位符 2"/>
          <p:cNvSpPr>
            <a:spLocks noGrp="1"/>
          </p:cNvSpPr>
          <p:nvPr>
            <p:ph type="sldNum" sz="quarter" idx="12"/>
          </p:nvPr>
        </p:nvSpPr>
        <p:spPr>
          <a:xfrm>
            <a:off x="8383290" y="6385302"/>
            <a:ext cx="457200" cy="457200"/>
          </a:xfrm>
          <a:noFill/>
        </p:spPr>
        <p:txBody>
          <a:bodyPr/>
          <a:lstStyle/>
          <a:p>
            <a:fld id="{D8C2DB85-61D8-429A-8F14-F1846903E98A}" type="slidenum">
              <a:rPr lang="zh-CN" altLang="en-US" smtClean="0">
                <a:ea typeface="SimSun" pitchFamily="2" charset="-122"/>
              </a:rPr>
            </a:fld>
            <a:endParaRPr lang="en-US" altLang="zh-CN" dirty="0">
              <a:ea typeface="SimSun" pitchFamily="2" charset="-122"/>
            </a:endParaRPr>
          </a:p>
        </p:txBody>
      </p:sp>
      <p:sp>
        <p:nvSpPr>
          <p:cNvPr id="5" name="内容占位符 2"/>
          <p:cNvSpPr txBox="1"/>
          <p:nvPr/>
        </p:nvSpPr>
        <p:spPr bwMode="auto">
          <a:xfrm>
            <a:off x="838200" y="1752600"/>
            <a:ext cx="7772400" cy="2514600"/>
          </a:xfrm>
          <a:prstGeom prst="rect">
            <a:avLst/>
          </a:prstGeom>
          <a:noFill/>
          <a:ln w="9525">
            <a:noFill/>
            <a:miter lim="800000"/>
          </a:ln>
        </p:spPr>
        <p:txBody>
          <a:bodyPr vert="horz" wrap="square" lIns="91440" tIns="45720" rIns="91440" bIns="45720" numCol="1" anchor="t" anchorCtr="0" compatLnSpc="1"/>
          <a:lstStyle/>
          <a:p>
            <a:pPr lvl="0" algn="just">
              <a:defRPr/>
            </a:pPr>
            <a:r>
              <a:rPr lang="en-CA" altLang="zh-CN" sz="2800" kern="0" dirty="0">
                <a:latin typeface="Times New Roman" pitchFamily="18" charset="0"/>
                <a:ea typeface="SimSun" pitchFamily="2" charset="-122"/>
                <a:cs typeface="Times New Roman" pitchFamily="18" charset="0"/>
              </a:rPr>
              <a:t>On the Internet, every action leaves a mark—in routers, firewalls, web proxies, and within </a:t>
            </a:r>
            <a:r>
              <a:rPr lang="en-CA" altLang="zh-CN" sz="2800" b="1" kern="0" dirty="0">
                <a:latin typeface="Times New Roman" pitchFamily="18" charset="0"/>
                <a:ea typeface="SimSun" pitchFamily="2" charset="-122"/>
                <a:cs typeface="Times New Roman" pitchFamily="18" charset="0"/>
              </a:rPr>
              <a:t>network traffic</a:t>
            </a:r>
            <a:r>
              <a:rPr lang="en-CA" altLang="zh-CN" sz="2800" kern="0" dirty="0">
                <a:latin typeface="Times New Roman" pitchFamily="18" charset="0"/>
                <a:ea typeface="SimSun" pitchFamily="2" charset="-122"/>
                <a:cs typeface="Times New Roman" pitchFamily="18" charset="0"/>
              </a:rPr>
              <a:t> itself. When a hacker breaks into a bank, or an insider smuggles secrets to a competitor, evidence of the crime is always left behind. </a:t>
            </a:r>
            <a:endParaRPr lang="en-US" altLang="zh-CN" sz="2800" kern="0" dirty="0">
              <a:latin typeface="Times New Roman" pitchFamily="18" charset="0"/>
              <a:ea typeface="SimSun" pitchFamily="2" charset="-122"/>
              <a:cs typeface="Times New Roman" pitchFamily="18" charset="0"/>
            </a:endParaRPr>
          </a:p>
        </p:txBody>
      </p:sp>
      <p:sp>
        <p:nvSpPr>
          <p:cNvPr id="4" name="Title 1"/>
          <p:cNvSpPr txBox="1"/>
          <p:nvPr/>
        </p:nvSpPr>
        <p:spPr bwMode="auto">
          <a:xfrm>
            <a:off x="114300" y="95250"/>
            <a:ext cx="8534400" cy="838200"/>
          </a:xfrm>
          <a:prstGeom prst="rect">
            <a:avLst/>
          </a:prstGeom>
          <a:noFill/>
          <a:ln w="9525">
            <a:noFill/>
            <a:miter lim="800000"/>
          </a:ln>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anose="05000000000000000000"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marL="0" indent="0">
              <a:buFont typeface="ZapfDingbats" pitchFamily="82" charset="2"/>
              <a:buNone/>
              <a:defRPr/>
            </a:pPr>
            <a:r>
              <a:rPr lang="en-US" sz="4000" b="1" dirty="0">
                <a:solidFill>
                  <a:schemeClr val="accent6"/>
                </a:solidFill>
                <a:effectLst>
                  <a:outerShdw blurRad="38100" dist="38100" dir="2700000" algn="tl">
                    <a:srgbClr val="000000">
                      <a:alpha val="43137"/>
                    </a:srgbClr>
                  </a:outerShdw>
                </a:effectLst>
              </a:rPr>
              <a:t>Dose of </a:t>
            </a:r>
            <a:r>
              <a:rPr lang="en-US" sz="4000" b="1" dirty="0">
                <a:effectLst>
                  <a:outerShdw blurRad="38100" dist="38100" dir="2700000" algn="tl">
                    <a:srgbClr val="000000">
                      <a:alpha val="43137"/>
                    </a:srgbClr>
                  </a:outerShdw>
                </a:effectLst>
                <a:latin typeface="Brush Script MT" pitchFamily="66" charset="0"/>
              </a:rPr>
              <a:t>Reality: (cont’d)</a:t>
            </a:r>
            <a:r>
              <a:rPr lang="en-US" dirty="0"/>
              <a:t> </a:t>
            </a:r>
            <a:endParaRPr lang="en-CA" b="1" dirty="0">
              <a:effectLst>
                <a:outerShdw blurRad="38100" dist="38100" dir="2700000" algn="tl">
                  <a:srgbClr val="000000">
                    <a:alpha val="43137"/>
                  </a:srgbClr>
                </a:outerShdw>
              </a:effectLst>
            </a:endParaRPr>
          </a:p>
        </p:txBody>
      </p:sp>
      <p:pic>
        <p:nvPicPr>
          <p:cNvPr id="21606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33775" y="6051927"/>
            <a:ext cx="5000625"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6068" name="Picture 4" descr="http://www.youtwitface.com/wp-content/uploads/2012/07/Hacker_Detected.jpe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81599" y="4966077"/>
            <a:ext cx="1357313" cy="1085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7994650" y="6248400"/>
            <a:ext cx="768350" cy="457200"/>
          </a:xfrm>
        </p:spPr>
        <p:txBody>
          <a:bodyPr/>
          <a:lstStyle/>
          <a:p>
            <a:pPr>
              <a:defRPr/>
            </a:pPr>
            <a:fld id="{FCC5876B-A3BC-48BF-9710-C9C11EEB7A36}" type="slidenum">
              <a:rPr lang="zh-CN" altLang="en-US" smtClean="0"/>
            </a:fld>
            <a:endParaRPr lang="en-US" altLang="zh-CN"/>
          </a:p>
        </p:txBody>
      </p:sp>
      <p:sp>
        <p:nvSpPr>
          <p:cNvPr id="7" name="Oval 6"/>
          <p:cNvSpPr/>
          <p:nvPr/>
        </p:nvSpPr>
        <p:spPr bwMode="auto">
          <a:xfrm>
            <a:off x="76200" y="2057400"/>
            <a:ext cx="2667000" cy="2743200"/>
          </a:xfrm>
          <a:prstGeom prst="ellipse">
            <a:avLst/>
          </a:prstGeom>
          <a:noFill/>
          <a:ln w="5397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cxnSp>
        <p:nvCxnSpPr>
          <p:cNvPr id="28" name="Straight Arrow Connector 27"/>
          <p:cNvCxnSpPr>
            <a:stCxn id="7" idx="6"/>
          </p:cNvCxnSpPr>
          <p:nvPr/>
        </p:nvCxnSpPr>
        <p:spPr bwMode="auto">
          <a:xfrm>
            <a:off x="2743200" y="3429000"/>
            <a:ext cx="1172412" cy="2"/>
          </a:xfrm>
          <a:prstGeom prst="straightConnector1">
            <a:avLst/>
          </a:prstGeom>
          <a:noFill/>
          <a:ln w="66675" cap="flat" cmpd="sng" algn="ctr">
            <a:solidFill>
              <a:srgbClr val="FF0000"/>
            </a:solidFill>
            <a:prstDash val="solid"/>
            <a:round/>
            <a:headEnd type="none" w="med" len="med"/>
            <a:tailEnd type="arrow"/>
          </a:ln>
          <a:effectLst/>
        </p:spPr>
      </p:cxnSp>
      <p:sp>
        <p:nvSpPr>
          <p:cNvPr id="40" name="Rectangle 6"/>
          <p:cNvSpPr>
            <a:spLocks noChangeArrowheads="1"/>
          </p:cNvSpPr>
          <p:nvPr/>
        </p:nvSpPr>
        <p:spPr bwMode="auto">
          <a:xfrm>
            <a:off x="4267200" y="990600"/>
            <a:ext cx="2286000" cy="685800"/>
          </a:xfrm>
          <a:prstGeom prst="rect">
            <a:avLst/>
          </a:prstGeom>
          <a:noFill/>
          <a:ln w="9525">
            <a:noFill/>
            <a:miter lim="800000"/>
          </a:ln>
        </p:spPr>
        <p:txBody>
          <a:bodyPr anchor="ctr"/>
          <a:lstStyle/>
          <a:p>
            <a:pPr algn="ctr">
              <a:defRPr/>
            </a:pPr>
            <a:r>
              <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View data</a:t>
            </a:r>
            <a:endPar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29" name="Rectangle 2"/>
          <p:cNvSpPr txBox="1">
            <a:spLocks noChangeArrowheads="1"/>
          </p:cNvSpPr>
          <p:nvPr/>
        </p:nvSpPr>
        <p:spPr>
          <a:xfrm>
            <a:off x="1032960" y="228600"/>
            <a:ext cx="7806240" cy="688392"/>
          </a:xfrm>
          <a:prstGeom prst="rect">
            <a:avLst/>
          </a:prstGeom>
        </p:spPr>
        <p:txBody>
          <a:bodyPr/>
          <a:lstStyle/>
          <a:p>
            <a:pPr lvl="0" algn="ctr" eaLnBrk="1">
              <a:spcBef>
                <a:spcPct val="0"/>
              </a:spcBef>
              <a:buClrTx/>
              <a:buSzTx/>
              <a:defRPr/>
            </a:pPr>
            <a:r>
              <a:rPr kumimoji="0" lang="en-US" sz="32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Network Forensic</a:t>
            </a:r>
            <a:r>
              <a:rPr lang="en-US" sz="32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rPr>
              <a:t> analysis techniques</a:t>
            </a:r>
            <a:endParaRPr kumimoji="0" lang="en-US" sz="32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
        <p:nvSpPr>
          <p:cNvPr id="34" name="Rectangle 6"/>
          <p:cNvSpPr>
            <a:spLocks noChangeArrowheads="1"/>
          </p:cNvSpPr>
          <p:nvPr/>
        </p:nvSpPr>
        <p:spPr bwMode="auto">
          <a:xfrm>
            <a:off x="6629400" y="2514600"/>
            <a:ext cx="2438400" cy="762000"/>
          </a:xfrm>
          <a:prstGeom prst="rect">
            <a:avLst/>
          </a:prstGeom>
          <a:noFill/>
          <a:ln w="9525">
            <a:noFill/>
            <a:miter lim="800000"/>
          </a:ln>
        </p:spPr>
        <p:txBody>
          <a:bodyPr anchor="ctr"/>
          <a:lstStyle/>
          <a:p>
            <a:pPr algn="ctr">
              <a:defRPr/>
            </a:pPr>
            <a:r>
              <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Keyword Searching</a:t>
            </a:r>
            <a:endPar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p:txBody>
      </p:sp>
      <p:cxnSp>
        <p:nvCxnSpPr>
          <p:cNvPr id="36" name="Straight Arrow Connector 35"/>
          <p:cNvCxnSpPr/>
          <p:nvPr/>
        </p:nvCxnSpPr>
        <p:spPr bwMode="auto">
          <a:xfrm rot="5400000">
            <a:off x="4937211" y="1692192"/>
            <a:ext cx="641181" cy="304797"/>
          </a:xfrm>
          <a:prstGeom prst="straightConnector1">
            <a:avLst/>
          </a:prstGeom>
          <a:noFill/>
          <a:ln w="66675" cap="flat" cmpd="sng" algn="ctr">
            <a:solidFill>
              <a:srgbClr val="FF0000"/>
            </a:solidFill>
            <a:prstDash val="solid"/>
            <a:round/>
            <a:headEnd type="none" w="med" len="med"/>
            <a:tailEnd type="arrow"/>
          </a:ln>
          <a:effectLst/>
        </p:spPr>
      </p:cxnSp>
      <p:sp>
        <p:nvSpPr>
          <p:cNvPr id="43" name="Oval 42"/>
          <p:cNvSpPr/>
          <p:nvPr/>
        </p:nvSpPr>
        <p:spPr bwMode="auto">
          <a:xfrm>
            <a:off x="3886200" y="2209800"/>
            <a:ext cx="2362200" cy="2362200"/>
          </a:xfrm>
          <a:prstGeom prst="ellipse">
            <a:avLst/>
          </a:prstGeom>
          <a:noFill/>
          <a:ln w="5397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49" name="Rectangle 6"/>
          <p:cNvSpPr>
            <a:spLocks noChangeArrowheads="1"/>
          </p:cNvSpPr>
          <p:nvPr/>
        </p:nvSpPr>
        <p:spPr bwMode="auto">
          <a:xfrm>
            <a:off x="2133600" y="2057400"/>
            <a:ext cx="2438401" cy="914400"/>
          </a:xfrm>
          <a:prstGeom prst="rect">
            <a:avLst/>
          </a:prstGeom>
          <a:noFill/>
          <a:ln w="9525">
            <a:noFill/>
            <a:miter lim="800000"/>
          </a:ln>
        </p:spPr>
        <p:txBody>
          <a:bodyPr anchor="ctr"/>
          <a:lstStyle/>
          <a:p>
            <a:pPr algn="ctr">
              <a:defRPr/>
            </a:pPr>
            <a:r>
              <a:rPr lang="en-US" sz="2800" b="1" kern="0" dirty="0">
                <a:solidFill>
                  <a:schemeClr val="accent2"/>
                </a:solidFill>
                <a:latin typeface="Times New Roman" pitchFamily="18" charset="0"/>
                <a:cs typeface="Times New Roman" pitchFamily="18" charset="0"/>
              </a:rPr>
              <a:t>Acquisition</a:t>
            </a:r>
            <a:endPar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p:txBody>
      </p:sp>
      <p:cxnSp>
        <p:nvCxnSpPr>
          <p:cNvPr id="17" name="Straight Arrow Connector 16"/>
          <p:cNvCxnSpPr/>
          <p:nvPr/>
        </p:nvCxnSpPr>
        <p:spPr bwMode="auto">
          <a:xfrm rot="5400000" flipH="1" flipV="1">
            <a:off x="3924302" y="5219701"/>
            <a:ext cx="1295398" cy="1588"/>
          </a:xfrm>
          <a:prstGeom prst="straightConnector1">
            <a:avLst/>
          </a:prstGeom>
          <a:noFill/>
          <a:ln w="66675" cap="flat" cmpd="sng" algn="ctr">
            <a:solidFill>
              <a:srgbClr val="FF0000"/>
            </a:solidFill>
            <a:prstDash val="solid"/>
            <a:round/>
            <a:headEnd type="none" w="med" len="med"/>
            <a:tailEnd type="arrow"/>
          </a:ln>
          <a:effectLst/>
        </p:spPr>
      </p:cxnSp>
      <p:cxnSp>
        <p:nvCxnSpPr>
          <p:cNvPr id="18" name="Straight Arrow Connector 17"/>
          <p:cNvCxnSpPr/>
          <p:nvPr/>
        </p:nvCxnSpPr>
        <p:spPr bwMode="auto">
          <a:xfrm rot="10800000" flipV="1">
            <a:off x="6210797" y="2971799"/>
            <a:ext cx="609598" cy="163553"/>
          </a:xfrm>
          <a:prstGeom prst="straightConnector1">
            <a:avLst/>
          </a:prstGeom>
          <a:noFill/>
          <a:ln w="66675" cap="flat" cmpd="sng" algn="ctr">
            <a:solidFill>
              <a:srgbClr val="FF0000"/>
            </a:solidFill>
            <a:prstDash val="solid"/>
            <a:round/>
            <a:headEnd type="none" w="med" len="med"/>
            <a:tailEnd type="arrow"/>
          </a:ln>
          <a:effectLst/>
        </p:spPr>
      </p:cxnSp>
      <p:sp>
        <p:nvSpPr>
          <p:cNvPr id="22" name="Rectangle 6"/>
          <p:cNvSpPr>
            <a:spLocks noChangeArrowheads="1"/>
          </p:cNvSpPr>
          <p:nvPr/>
        </p:nvSpPr>
        <p:spPr bwMode="auto">
          <a:xfrm>
            <a:off x="3542508" y="5868194"/>
            <a:ext cx="2057398" cy="685800"/>
          </a:xfrm>
          <a:prstGeom prst="rect">
            <a:avLst/>
          </a:prstGeom>
          <a:noFill/>
          <a:ln w="9525">
            <a:noFill/>
            <a:miter lim="800000"/>
          </a:ln>
        </p:spPr>
        <p:txBody>
          <a:bodyPr anchor="ctr"/>
          <a:lstStyle/>
          <a:p>
            <a:pPr algn="ctr">
              <a:defRPr/>
            </a:pPr>
            <a:r>
              <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Pattern matching</a:t>
            </a:r>
            <a:endPar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20" name="Picture 2"/>
          <p:cNvPicPr>
            <a:picLocks noChangeAspect="1" noChangeArrowheads="1"/>
          </p:cNvPicPr>
          <p:nvPr/>
        </p:nvPicPr>
        <p:blipFill>
          <a:blip r:embed="rId1"/>
          <a:srcRect/>
          <a:stretch>
            <a:fillRect/>
          </a:stretch>
        </p:blipFill>
        <p:spPr bwMode="auto">
          <a:xfrm>
            <a:off x="4191000" y="2743201"/>
            <a:ext cx="1867395" cy="1295400"/>
          </a:xfrm>
          <a:prstGeom prst="rect">
            <a:avLst/>
          </a:prstGeom>
          <a:noFill/>
          <a:ln w="9525">
            <a:noFill/>
            <a:miter lim="800000"/>
            <a:headEnd/>
            <a:tailEnd/>
          </a:ln>
        </p:spPr>
      </p:pic>
      <p:pic>
        <p:nvPicPr>
          <p:cNvPr id="150530" name="Picture 2" descr="http://s3ntani.files.wordpress.com/2009/03/xp-router-network5.jpg"/>
          <p:cNvPicPr>
            <a:picLocks noChangeAspect="1" noChangeArrowheads="1"/>
          </p:cNvPicPr>
          <p:nvPr/>
        </p:nvPicPr>
        <p:blipFill>
          <a:blip r:embed="rId2"/>
          <a:srcRect/>
          <a:stretch>
            <a:fillRect/>
          </a:stretch>
        </p:blipFill>
        <p:spPr bwMode="auto">
          <a:xfrm>
            <a:off x="457200" y="2514600"/>
            <a:ext cx="1981200" cy="1736766"/>
          </a:xfrm>
          <a:prstGeom prst="rect">
            <a:avLst/>
          </a:prstGeom>
          <a:noFill/>
        </p:spPr>
      </p:pic>
      <p:pic>
        <p:nvPicPr>
          <p:cNvPr id="19" name="Picture 2" descr="Step 1: Draw a Circle"/>
          <p:cNvPicPr>
            <a:picLocks noChangeAspect="1" noChangeArrowheads="1"/>
          </p:cNvPicPr>
          <p:nvPr/>
        </p:nvPicPr>
        <p:blipFill>
          <a:blip r:embed="rId3"/>
          <a:srcRect/>
          <a:stretch>
            <a:fillRect/>
          </a:stretch>
        </p:blipFill>
        <p:spPr bwMode="auto">
          <a:xfrm>
            <a:off x="0" y="0"/>
            <a:ext cx="1143000" cy="1143000"/>
          </a:xfrm>
          <a:prstGeom prst="rect">
            <a:avLst/>
          </a:prstGeom>
          <a:noFill/>
        </p:spPr>
      </p:pic>
      <p:sp>
        <p:nvSpPr>
          <p:cNvPr id="21" name="Rectangle 2"/>
          <p:cNvSpPr txBox="1">
            <a:spLocks noChangeArrowheads="1"/>
          </p:cNvSpPr>
          <p:nvPr/>
        </p:nvSpPr>
        <p:spPr bwMode="auto">
          <a:xfrm>
            <a:off x="228600" y="190500"/>
            <a:ext cx="762000" cy="746503"/>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defRPr/>
            </a:pPr>
            <a:r>
              <a:rPr kumimoji="0" lang="en-US" altLang="zh-CN" sz="32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mj-lt"/>
                <a:ea typeface="+mj-ea"/>
                <a:cs typeface="+mj-cs"/>
              </a:rPr>
              <a:t>2</a:t>
            </a:r>
            <a:endParaRPr kumimoji="0" lang="en-US" altLang="zh-CN" sz="32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mj-lt"/>
              <a:ea typeface="+mj-ea"/>
              <a:cs typeface="+mj-cs"/>
            </a:endParaRPr>
          </a:p>
        </p:txBody>
      </p:sp>
      <p:sp>
        <p:nvSpPr>
          <p:cNvPr id="23" name="Rectangle 6"/>
          <p:cNvSpPr>
            <a:spLocks noChangeArrowheads="1"/>
          </p:cNvSpPr>
          <p:nvPr/>
        </p:nvSpPr>
        <p:spPr bwMode="auto">
          <a:xfrm>
            <a:off x="5943599" y="4762503"/>
            <a:ext cx="3048001" cy="685800"/>
          </a:xfrm>
          <a:prstGeom prst="rect">
            <a:avLst/>
          </a:prstGeom>
          <a:noFill/>
          <a:ln w="9525">
            <a:noFill/>
            <a:miter lim="800000"/>
          </a:ln>
        </p:spPr>
        <p:txBody>
          <a:bodyPr anchor="ctr"/>
          <a:lstStyle/>
          <a:p>
            <a:pPr algn="ctr">
              <a:defRPr/>
            </a:pPr>
            <a:r>
              <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Protocol Parsing and Analysis</a:t>
            </a:r>
            <a:endPar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p:txBody>
      </p:sp>
      <p:cxnSp>
        <p:nvCxnSpPr>
          <p:cNvPr id="24" name="Straight Arrow Connector 23"/>
          <p:cNvCxnSpPr/>
          <p:nvPr/>
        </p:nvCxnSpPr>
        <p:spPr bwMode="auto">
          <a:xfrm rot="10800000">
            <a:off x="5181599" y="4571999"/>
            <a:ext cx="876796" cy="533405"/>
          </a:xfrm>
          <a:prstGeom prst="straightConnector1">
            <a:avLst/>
          </a:prstGeom>
          <a:noFill/>
          <a:ln w="66675" cap="flat" cmpd="sng" algn="ctr">
            <a:solidFill>
              <a:srgbClr val="FF0000"/>
            </a:solidFill>
            <a:prstDash val="solid"/>
            <a:round/>
            <a:headEnd type="none" w="med" len="med"/>
            <a:tailEnd type="arrow"/>
          </a:ln>
          <a:effectLst/>
        </p:spPr>
      </p:cxnSp>
      <p:sp>
        <p:nvSpPr>
          <p:cNvPr id="25" name="AutoShape 9"/>
          <p:cNvSpPr>
            <a:spLocks noChangeArrowheads="1"/>
          </p:cNvSpPr>
          <p:nvPr/>
        </p:nvSpPr>
        <p:spPr bwMode="auto">
          <a:xfrm>
            <a:off x="140968" y="5105403"/>
            <a:ext cx="3592832" cy="1295400"/>
          </a:xfrm>
          <a:prstGeom prst="cloudCallout">
            <a:avLst>
              <a:gd name="adj1" fmla="val 51761"/>
              <a:gd name="adj2" fmla="val 39950"/>
            </a:avLst>
          </a:prstGeom>
          <a:solidFill>
            <a:schemeClr val="accent1"/>
          </a:solidFill>
          <a:ln w="9525">
            <a:solidFill>
              <a:schemeClr val="tx1"/>
            </a:solidFill>
            <a:round/>
          </a:ln>
        </p:spPr>
        <p:txBody>
          <a:bodyPr/>
          <a:lstStyle/>
          <a:p>
            <a:pPr algn="ctr"/>
            <a:r>
              <a:rPr lang="en-US" sz="2800" b="1" dirty="0">
                <a:solidFill>
                  <a:srgbClr val="FF0000"/>
                </a:solidFill>
                <a:effectLst>
                  <a:outerShdw blurRad="38100" dist="38100" dir="2700000" algn="tl">
                    <a:srgbClr val="000000">
                      <a:alpha val="43137"/>
                    </a:srgbClr>
                  </a:outerShdw>
                </a:effectLst>
              </a:rPr>
              <a:t>discover abnormality</a:t>
            </a:r>
            <a:endParaRPr lang="en-US" sz="2800" b="1" dirty="0">
              <a:solidFill>
                <a:srgbClr val="FF000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checkerboard(across)">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sp>
        <p:nvSpPr>
          <p:cNvPr id="4" name="Rectangle 6"/>
          <p:cNvSpPr>
            <a:spLocks noChangeArrowheads="1"/>
          </p:cNvSpPr>
          <p:nvPr/>
        </p:nvSpPr>
        <p:spPr bwMode="auto">
          <a:xfrm>
            <a:off x="476250" y="914400"/>
            <a:ext cx="8458200" cy="3200400"/>
          </a:xfrm>
          <a:prstGeom prst="rect">
            <a:avLst/>
          </a:prstGeom>
          <a:noFill/>
          <a:ln w="9525">
            <a:noFill/>
            <a:miter lim="800000"/>
          </a:ln>
        </p:spPr>
        <p:txBody>
          <a:bodyPr anchor="ctr"/>
          <a:lstStyle/>
          <a:p>
            <a:pPr algn="ctr">
              <a:defRPr/>
            </a:pPr>
            <a:r>
              <a:rPr lang="en-US" sz="60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Protocol Parsing and Analysis</a:t>
            </a:r>
            <a:endParaRPr lang="en-US" sz="60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5" name="Rectangle 6"/>
          <p:cNvSpPr>
            <a:spLocks noChangeArrowheads="1"/>
          </p:cNvSpPr>
          <p:nvPr/>
        </p:nvSpPr>
        <p:spPr bwMode="auto">
          <a:xfrm>
            <a:off x="1733549" y="4648200"/>
            <a:ext cx="5943600" cy="609600"/>
          </a:xfrm>
          <a:prstGeom prst="rect">
            <a:avLst/>
          </a:prstGeom>
          <a:noFill/>
          <a:ln w="9525">
            <a:noFill/>
            <a:miter lim="800000"/>
          </a:ln>
        </p:spPr>
        <p:txBody>
          <a:bodyPr anchor="ctr"/>
          <a:lstStyle/>
          <a:p>
            <a:pPr algn="ctr">
              <a:defRPr/>
            </a:pPr>
            <a:r>
              <a:rPr lang="en-US" sz="2800" b="1" dirty="0">
                <a:solidFill>
                  <a:srgbClr val="FF0000"/>
                </a:solidFill>
                <a:effectLst>
                  <a:outerShdw blurRad="38100" dist="38100" dir="2700000" algn="tl">
                    <a:srgbClr val="000000">
                      <a:alpha val="43137"/>
                    </a:srgbClr>
                  </a:outerShdw>
                </a:effectLst>
                <a:latin typeface="MS Gothic" pitchFamily="49" charset="-128"/>
                <a:ea typeface="MS Gothic" pitchFamily="49" charset="-128"/>
                <a:cs typeface="Times New Roman" pitchFamily="18" charset="0"/>
              </a:rPr>
              <a:t>Too Many Protocols</a:t>
            </a:r>
            <a:endParaRPr lang="en-US" sz="2800" b="1" dirty="0">
              <a:solidFill>
                <a:srgbClr val="FF0000"/>
              </a:solidFill>
              <a:effectLst>
                <a:outerShdw blurRad="38100" dist="38100" dir="2700000" algn="tl">
                  <a:srgbClr val="000000">
                    <a:alpha val="43137"/>
                  </a:srgbClr>
                </a:outerShdw>
              </a:effectLst>
              <a:latin typeface="MS Gothic" pitchFamily="49" charset="-128"/>
              <a:ea typeface="MS Gothic" pitchFamily="49" charset="-128"/>
              <a:cs typeface="Times New Roman" pitchFamily="18" charset="0"/>
            </a:endParaRPr>
          </a:p>
        </p:txBody>
      </p:sp>
      <p:pic>
        <p:nvPicPr>
          <p:cNvPr id="6" name="Picture 4" descr="http://www.greatday.com/motivate/images/challenge.jpg"/>
          <p:cNvPicPr>
            <a:picLocks noChangeAspect="1" noChangeArrowheads="1"/>
          </p:cNvPicPr>
          <p:nvPr/>
        </p:nvPicPr>
        <p:blipFill>
          <a:blip r:embed="rId1"/>
          <a:srcRect/>
          <a:stretch>
            <a:fillRect/>
          </a:stretch>
        </p:blipFill>
        <p:spPr bwMode="auto">
          <a:xfrm>
            <a:off x="4228979" y="5354861"/>
            <a:ext cx="952741" cy="1020627"/>
          </a:xfrm>
          <a:prstGeom prst="rect">
            <a:avLst/>
          </a:prstGeo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pic>
        <p:nvPicPr>
          <p:cNvPr id="3" name="Picture 2" descr="http://www.deviantart.com/download/75529904/Case_Study___Stuck_in_Anime_by_ArtistsHospital.jpg"/>
          <p:cNvPicPr>
            <a:picLocks noChangeAspect="1" noChangeArrowheads="1"/>
          </p:cNvPicPr>
          <p:nvPr/>
        </p:nvPicPr>
        <p:blipFill>
          <a:blip r:embed="rId1" cstate="print"/>
          <a:srcRect/>
          <a:stretch>
            <a:fillRect/>
          </a:stretch>
        </p:blipFill>
        <p:spPr bwMode="auto">
          <a:xfrm>
            <a:off x="0" y="1"/>
            <a:ext cx="1392759" cy="990600"/>
          </a:xfrm>
          <a:prstGeom prst="rect">
            <a:avLst/>
          </a:prstGeom>
          <a:noFill/>
        </p:spPr>
      </p:pic>
      <p:sp>
        <p:nvSpPr>
          <p:cNvPr id="4" name="Rectangle 6"/>
          <p:cNvSpPr>
            <a:spLocks noChangeArrowheads="1"/>
          </p:cNvSpPr>
          <p:nvPr/>
        </p:nvSpPr>
        <p:spPr bwMode="auto">
          <a:xfrm>
            <a:off x="990600" y="1600200"/>
            <a:ext cx="7772400" cy="3200400"/>
          </a:xfrm>
          <a:prstGeom prst="rect">
            <a:avLst/>
          </a:prstGeom>
          <a:noFill/>
          <a:ln w="9525">
            <a:noFill/>
            <a:miter lim="800000"/>
          </a:ln>
        </p:spPr>
        <p:txBody>
          <a:bodyPr anchor="ctr"/>
          <a:lstStyle/>
          <a:p>
            <a:pPr algn="ctr">
              <a:defRPr/>
            </a:pPr>
            <a:r>
              <a:rPr lang="en-US" sz="36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Protocol Parsing and Analysis</a:t>
            </a:r>
            <a:endParaRPr lang="en-US" sz="36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a:p>
            <a:pPr algn="ctr">
              <a:defRPr/>
            </a:pPr>
            <a:endPar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a:p>
            <a:pPr algn="ctr">
              <a:defRPr/>
            </a:pPr>
            <a:r>
              <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a:t>
            </a:r>
            <a:endPar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a:p>
            <a:pPr algn="ctr">
              <a:defRPr/>
            </a:pPr>
            <a:endPar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a:p>
            <a:pPr algn="ctr">
              <a:defRPr/>
            </a:pPr>
            <a:r>
              <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Simple Mail Transfer Protocol (SMTP) and Post Office Protocol (POP3) </a:t>
            </a:r>
            <a:endPar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8482" name="Group 33"/>
          <p:cNvGrpSpPr/>
          <p:nvPr/>
        </p:nvGrpSpPr>
        <p:grpSpPr bwMode="auto">
          <a:xfrm>
            <a:off x="7016750" y="1371600"/>
            <a:ext cx="1143000" cy="3048000"/>
            <a:chOff x="1920" y="1056"/>
            <a:chExt cx="720" cy="1920"/>
          </a:xfrm>
        </p:grpSpPr>
        <p:sp>
          <p:nvSpPr>
            <p:cNvPr id="148521" name="Rectangle 4"/>
            <p:cNvSpPr>
              <a:spLocks noChangeArrowheads="1"/>
            </p:cNvSpPr>
            <p:nvPr/>
          </p:nvSpPr>
          <p:spPr bwMode="auto">
            <a:xfrm>
              <a:off x="1920" y="1056"/>
              <a:ext cx="720" cy="1920"/>
            </a:xfrm>
            <a:prstGeom prst="rect">
              <a:avLst/>
            </a:prstGeom>
            <a:solidFill>
              <a:srgbClr val="FFCCFF"/>
            </a:solidFill>
            <a:ln w="9525">
              <a:solidFill>
                <a:schemeClr val="tx1"/>
              </a:solidFill>
              <a:miter lim="800000"/>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ClrTx/>
                <a:buSzTx/>
                <a:buFontTx/>
                <a:buNone/>
              </a:pPr>
              <a:endParaRPr lang="en-US" altLang="en-US" sz="1600">
                <a:latin typeface="Times New Roman" pitchFamily="18" charset="0"/>
                <a:ea typeface="MS PGothic" panose="020B0600070205080204" pitchFamily="34" charset="-128"/>
              </a:endParaRPr>
            </a:p>
          </p:txBody>
        </p:sp>
        <p:sp>
          <p:nvSpPr>
            <p:cNvPr id="148522" name="Line 6"/>
            <p:cNvSpPr>
              <a:spLocks noChangeShapeType="1"/>
            </p:cNvSpPr>
            <p:nvPr/>
          </p:nvSpPr>
          <p:spPr bwMode="auto">
            <a:xfrm>
              <a:off x="1920" y="1776"/>
              <a:ext cx="72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148523" name="Line 8"/>
            <p:cNvSpPr>
              <a:spLocks noChangeShapeType="1"/>
            </p:cNvSpPr>
            <p:nvPr/>
          </p:nvSpPr>
          <p:spPr bwMode="auto">
            <a:xfrm>
              <a:off x="1920" y="2064"/>
              <a:ext cx="72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148524" name="Line 9"/>
            <p:cNvSpPr>
              <a:spLocks noChangeShapeType="1"/>
            </p:cNvSpPr>
            <p:nvPr/>
          </p:nvSpPr>
          <p:spPr bwMode="auto">
            <a:xfrm>
              <a:off x="1920" y="2352"/>
              <a:ext cx="72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148525" name="Text Box 26"/>
            <p:cNvSpPr txBox="1">
              <a:spLocks noChangeArrowheads="1"/>
            </p:cNvSpPr>
            <p:nvPr/>
          </p:nvSpPr>
          <p:spPr bwMode="auto">
            <a:xfrm>
              <a:off x="1920" y="1824"/>
              <a:ext cx="72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50000"/>
                </a:spcBef>
                <a:buClrTx/>
                <a:buSzTx/>
                <a:buFontTx/>
                <a:buNone/>
              </a:pPr>
              <a:r>
                <a:rPr lang="en-US" altLang="en-US" sz="1600" b="1">
                  <a:latin typeface="Times New Roman" pitchFamily="18" charset="0"/>
                  <a:ea typeface="MS PGothic" panose="020B0600070205080204" pitchFamily="34" charset="-128"/>
                </a:rPr>
                <a:t>TCP</a:t>
              </a:r>
              <a:endParaRPr lang="en-US" altLang="en-US" sz="1600" b="1">
                <a:latin typeface="Times New Roman" pitchFamily="18" charset="0"/>
                <a:ea typeface="MS PGothic" panose="020B0600070205080204" pitchFamily="34" charset="-128"/>
              </a:endParaRPr>
            </a:p>
          </p:txBody>
        </p:sp>
        <p:sp>
          <p:nvSpPr>
            <p:cNvPr id="148526" name="Text Box 28"/>
            <p:cNvSpPr txBox="1">
              <a:spLocks noChangeArrowheads="1"/>
            </p:cNvSpPr>
            <p:nvPr/>
          </p:nvSpPr>
          <p:spPr bwMode="auto">
            <a:xfrm>
              <a:off x="1920" y="1200"/>
              <a:ext cx="720"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50000"/>
                </a:spcBef>
                <a:buClrTx/>
                <a:buSzTx/>
                <a:buFontTx/>
                <a:buNone/>
              </a:pPr>
              <a:r>
                <a:rPr lang="en-US" altLang="en-US" sz="1600" b="1">
                  <a:latin typeface="Times New Roman" pitchFamily="18" charset="0"/>
                  <a:ea typeface="MS PGothic" panose="020B0600070205080204" pitchFamily="34" charset="-128"/>
                </a:rPr>
                <a:t>SMTP</a:t>
              </a:r>
              <a:endParaRPr lang="en-US" altLang="en-US" sz="1600" b="1">
                <a:latin typeface="Times New Roman" pitchFamily="18" charset="0"/>
                <a:ea typeface="MS PGothic" panose="020B0600070205080204" pitchFamily="34" charset="-128"/>
              </a:endParaRPr>
            </a:p>
            <a:p>
              <a:pPr algn="ctr" eaLnBrk="1" hangingPunct="1">
                <a:spcBef>
                  <a:spcPct val="50000"/>
                </a:spcBef>
                <a:buClrTx/>
                <a:buSzTx/>
                <a:buFontTx/>
                <a:buNone/>
              </a:pPr>
              <a:r>
                <a:rPr lang="en-US" altLang="en-US" sz="1600" b="1">
                  <a:latin typeface="Times New Roman" pitchFamily="18" charset="0"/>
                  <a:ea typeface="MS PGothic" panose="020B0600070205080204" pitchFamily="34" charset="-128"/>
                </a:rPr>
                <a:t>agent</a:t>
              </a:r>
              <a:endParaRPr lang="en-US" altLang="en-US" sz="1600" b="1">
                <a:latin typeface="Times New Roman" pitchFamily="18" charset="0"/>
                <a:ea typeface="MS PGothic" panose="020B0600070205080204" pitchFamily="34" charset="-128"/>
              </a:endParaRPr>
            </a:p>
          </p:txBody>
        </p:sp>
        <p:sp>
          <p:nvSpPr>
            <p:cNvPr id="148527" name="Text Box 31"/>
            <p:cNvSpPr txBox="1">
              <a:spLocks noChangeArrowheads="1"/>
            </p:cNvSpPr>
            <p:nvPr/>
          </p:nvSpPr>
          <p:spPr bwMode="auto">
            <a:xfrm>
              <a:off x="1920" y="2112"/>
              <a:ext cx="72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50000"/>
                </a:spcBef>
                <a:buClrTx/>
                <a:buSzTx/>
                <a:buFontTx/>
                <a:buNone/>
              </a:pPr>
              <a:r>
                <a:rPr lang="en-US" altLang="en-US" sz="1600" b="1">
                  <a:latin typeface="Times New Roman" pitchFamily="18" charset="0"/>
                  <a:ea typeface="MS PGothic" panose="020B0600070205080204" pitchFamily="34" charset="-128"/>
                </a:rPr>
                <a:t>IP</a:t>
              </a:r>
              <a:endParaRPr lang="en-US" altLang="en-US" sz="1600" b="1">
                <a:latin typeface="Times New Roman" pitchFamily="18" charset="0"/>
                <a:ea typeface="MS PGothic" panose="020B0600070205080204" pitchFamily="34" charset="-128"/>
              </a:endParaRPr>
            </a:p>
          </p:txBody>
        </p:sp>
      </p:grpSp>
      <p:grpSp>
        <p:nvGrpSpPr>
          <p:cNvPr id="148483" name="Group 36"/>
          <p:cNvGrpSpPr/>
          <p:nvPr/>
        </p:nvGrpSpPr>
        <p:grpSpPr bwMode="auto">
          <a:xfrm>
            <a:off x="1301750" y="1676400"/>
            <a:ext cx="990600" cy="1143000"/>
            <a:chOff x="288" y="1056"/>
            <a:chExt cx="624" cy="720"/>
          </a:xfrm>
        </p:grpSpPr>
        <p:sp>
          <p:nvSpPr>
            <p:cNvPr id="148519" name="Rectangle 3"/>
            <p:cNvSpPr>
              <a:spLocks noChangeArrowheads="1"/>
            </p:cNvSpPr>
            <p:nvPr/>
          </p:nvSpPr>
          <p:spPr bwMode="auto">
            <a:xfrm>
              <a:off x="288" y="1056"/>
              <a:ext cx="624" cy="720"/>
            </a:xfrm>
            <a:prstGeom prst="rect">
              <a:avLst/>
            </a:prstGeom>
            <a:solidFill>
              <a:srgbClr val="FFCCFF"/>
            </a:solidFill>
            <a:ln w="9525">
              <a:solidFill>
                <a:schemeClr val="tx1"/>
              </a:solidFill>
              <a:miter lim="800000"/>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ClrTx/>
                <a:buSzTx/>
                <a:buFontTx/>
                <a:buNone/>
              </a:pPr>
              <a:endParaRPr lang="en-US" altLang="en-US" sz="1600">
                <a:latin typeface="Times New Roman" pitchFamily="18" charset="0"/>
                <a:ea typeface="MS PGothic" panose="020B0600070205080204" pitchFamily="34" charset="-128"/>
              </a:endParaRPr>
            </a:p>
          </p:txBody>
        </p:sp>
        <p:sp>
          <p:nvSpPr>
            <p:cNvPr id="148520" name="Text Box 35"/>
            <p:cNvSpPr txBox="1">
              <a:spLocks noChangeArrowheads="1"/>
            </p:cNvSpPr>
            <p:nvPr/>
          </p:nvSpPr>
          <p:spPr bwMode="auto">
            <a:xfrm>
              <a:off x="288" y="1152"/>
              <a:ext cx="624"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50000"/>
                </a:spcBef>
                <a:buClrTx/>
                <a:buSzTx/>
                <a:buFontTx/>
                <a:buNone/>
              </a:pPr>
              <a:r>
                <a:rPr lang="en-US" altLang="en-US" sz="1600" b="1">
                  <a:latin typeface="Times New Roman" pitchFamily="18" charset="0"/>
                  <a:ea typeface="MS PGothic" panose="020B0600070205080204" pitchFamily="34" charset="-128"/>
                </a:rPr>
                <a:t>SMTP</a:t>
              </a:r>
              <a:endParaRPr lang="en-US" altLang="en-US" sz="1600" b="1">
                <a:latin typeface="Times New Roman" pitchFamily="18" charset="0"/>
                <a:ea typeface="MS PGothic" panose="020B0600070205080204" pitchFamily="34" charset="-128"/>
              </a:endParaRPr>
            </a:p>
            <a:p>
              <a:pPr algn="ctr" eaLnBrk="1" hangingPunct="1">
                <a:spcBef>
                  <a:spcPct val="50000"/>
                </a:spcBef>
                <a:buClrTx/>
                <a:buSzTx/>
                <a:buFontTx/>
                <a:buNone/>
              </a:pPr>
              <a:r>
                <a:rPr lang="en-US" altLang="en-US" sz="1600" b="1">
                  <a:latin typeface="Times New Roman" pitchFamily="18" charset="0"/>
                  <a:ea typeface="MS PGothic" panose="020B0600070205080204" pitchFamily="34" charset="-128"/>
                </a:rPr>
                <a:t>agent</a:t>
              </a:r>
              <a:endParaRPr lang="en-US" altLang="en-US" sz="1600" b="1">
                <a:latin typeface="Times New Roman" pitchFamily="18" charset="0"/>
                <a:ea typeface="MS PGothic" panose="020B0600070205080204" pitchFamily="34" charset="-128"/>
              </a:endParaRPr>
            </a:p>
          </p:txBody>
        </p:sp>
      </p:grpSp>
      <p:sp>
        <p:nvSpPr>
          <p:cNvPr id="148484" name="Text Box 37"/>
          <p:cNvSpPr txBox="1">
            <a:spLocks noChangeArrowheads="1"/>
          </p:cNvSpPr>
          <p:nvPr/>
        </p:nvSpPr>
        <p:spPr bwMode="auto">
          <a:xfrm>
            <a:off x="981075" y="1066800"/>
            <a:ext cx="17684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ClrTx/>
              <a:buSzTx/>
              <a:buFontTx/>
              <a:buNone/>
            </a:pPr>
            <a:r>
              <a:rPr lang="en-US" altLang="en-US" sz="1600" b="1">
                <a:solidFill>
                  <a:schemeClr val="accent2"/>
                </a:solidFill>
                <a:latin typeface="Times New Roman" pitchFamily="18" charset="0"/>
                <a:ea typeface="MS PGothic" panose="020B0600070205080204" pitchFamily="34" charset="-128"/>
              </a:rPr>
              <a:t>Joe’s Local Host</a:t>
            </a:r>
            <a:endParaRPr lang="en-US" altLang="en-US" sz="1600" b="1">
              <a:solidFill>
                <a:schemeClr val="accent2"/>
              </a:solidFill>
              <a:latin typeface="Times New Roman" pitchFamily="18" charset="0"/>
              <a:ea typeface="MS PGothic" panose="020B0600070205080204" pitchFamily="34" charset="-128"/>
            </a:endParaRPr>
          </a:p>
        </p:txBody>
      </p:sp>
      <p:sp>
        <p:nvSpPr>
          <p:cNvPr id="148485" name="Text Box 38"/>
          <p:cNvSpPr txBox="1">
            <a:spLocks noChangeArrowheads="1"/>
          </p:cNvSpPr>
          <p:nvPr/>
        </p:nvSpPr>
        <p:spPr bwMode="auto">
          <a:xfrm>
            <a:off x="6559550" y="762000"/>
            <a:ext cx="22098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ts val="0"/>
              </a:spcBef>
              <a:buClrTx/>
              <a:buSzTx/>
              <a:buFontTx/>
              <a:buNone/>
            </a:pPr>
            <a:r>
              <a:rPr lang="en-US" altLang="en-US" sz="1600" b="1" dirty="0">
                <a:solidFill>
                  <a:schemeClr val="accent2"/>
                </a:solidFill>
                <a:latin typeface="Times New Roman" pitchFamily="18" charset="0"/>
                <a:ea typeface="MS PGothic" panose="020B0600070205080204" pitchFamily="34" charset="-128"/>
              </a:rPr>
              <a:t>Joe’s Mail Server</a:t>
            </a:r>
            <a:endParaRPr lang="en-US" altLang="en-US" sz="1600" b="1" dirty="0">
              <a:solidFill>
                <a:schemeClr val="accent2"/>
              </a:solidFill>
              <a:latin typeface="Times New Roman" pitchFamily="18" charset="0"/>
              <a:ea typeface="MS PGothic" panose="020B0600070205080204" pitchFamily="34" charset="-128"/>
            </a:endParaRPr>
          </a:p>
          <a:p>
            <a:pPr algn="ctr" eaLnBrk="1" hangingPunct="1">
              <a:spcBef>
                <a:spcPts val="0"/>
              </a:spcBef>
              <a:buClrTx/>
              <a:buSzTx/>
              <a:buFontTx/>
              <a:buNone/>
            </a:pPr>
            <a:r>
              <a:rPr lang="en-US" altLang="en-US" sz="1600" b="1" dirty="0">
                <a:solidFill>
                  <a:schemeClr val="accent2"/>
                </a:solidFill>
                <a:latin typeface="Times New Roman" pitchFamily="18" charset="0"/>
                <a:ea typeface="MS PGothic" panose="020B0600070205080204" pitchFamily="34" charset="-128"/>
              </a:rPr>
              <a:t>(TCP: </a:t>
            </a:r>
            <a:r>
              <a:rPr lang="en-US" altLang="en-US" sz="1600" b="1" dirty="0">
                <a:solidFill>
                  <a:schemeClr val="accent2"/>
                </a:solidFill>
                <a:highlight>
                  <a:srgbClr val="FFFF00"/>
                </a:highlight>
                <a:latin typeface="Times New Roman" pitchFamily="18" charset="0"/>
                <a:ea typeface="MS PGothic" panose="020B0600070205080204" pitchFamily="34" charset="-128"/>
              </a:rPr>
              <a:t>25</a:t>
            </a:r>
            <a:r>
              <a:rPr lang="en-US" altLang="en-US" sz="1600" b="1" dirty="0">
                <a:solidFill>
                  <a:schemeClr val="accent2"/>
                </a:solidFill>
                <a:latin typeface="Times New Roman" pitchFamily="18" charset="0"/>
                <a:ea typeface="MS PGothic" panose="020B0600070205080204" pitchFamily="34" charset="-128"/>
              </a:rPr>
              <a:t>)</a:t>
            </a:r>
            <a:endParaRPr lang="en-US" altLang="en-US" sz="1600" b="1" dirty="0">
              <a:solidFill>
                <a:schemeClr val="accent2"/>
              </a:solidFill>
              <a:latin typeface="Times New Roman" pitchFamily="18" charset="0"/>
              <a:ea typeface="MS PGothic" panose="020B0600070205080204" pitchFamily="34" charset="-128"/>
            </a:endParaRPr>
          </a:p>
        </p:txBody>
      </p:sp>
      <p:grpSp>
        <p:nvGrpSpPr>
          <p:cNvPr id="77" name="Group 76"/>
          <p:cNvGrpSpPr/>
          <p:nvPr/>
        </p:nvGrpSpPr>
        <p:grpSpPr bwMode="auto">
          <a:xfrm>
            <a:off x="790575" y="4003675"/>
            <a:ext cx="1616075" cy="1060450"/>
            <a:chOff x="381000" y="3429000"/>
            <a:chExt cx="2133600" cy="1335089"/>
          </a:xfrm>
        </p:grpSpPr>
        <p:grpSp>
          <p:nvGrpSpPr>
            <p:cNvPr id="148515" name="Group 49"/>
            <p:cNvGrpSpPr/>
            <p:nvPr/>
          </p:nvGrpSpPr>
          <p:grpSpPr bwMode="auto">
            <a:xfrm>
              <a:off x="381000" y="3429001"/>
              <a:ext cx="2133600" cy="1335088"/>
              <a:chOff x="240" y="2016"/>
              <a:chExt cx="1344" cy="841"/>
            </a:xfrm>
          </p:grpSpPr>
          <p:sp>
            <p:nvSpPr>
              <p:cNvPr id="148517" name="Rectangle 47"/>
              <p:cNvSpPr>
                <a:spLocks noChangeArrowheads="1"/>
              </p:cNvSpPr>
              <p:nvPr/>
            </p:nvSpPr>
            <p:spPr bwMode="auto">
              <a:xfrm>
                <a:off x="240" y="2016"/>
                <a:ext cx="1344" cy="841"/>
              </a:xfrm>
              <a:prstGeom prst="rect">
                <a:avLst/>
              </a:prstGeom>
              <a:solidFill>
                <a:schemeClr val="bg1"/>
              </a:solidFill>
              <a:ln w="9525">
                <a:solidFill>
                  <a:schemeClr val="tx1"/>
                </a:solidFill>
                <a:miter lim="800000"/>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ClrTx/>
                  <a:buSzTx/>
                  <a:buFontTx/>
                  <a:buNone/>
                </a:pPr>
                <a:endParaRPr lang="en-US" altLang="en-US" sz="1600">
                  <a:latin typeface="Times New Roman" pitchFamily="18" charset="0"/>
                  <a:ea typeface="MS PGothic" panose="020B0600070205080204" pitchFamily="34" charset="-128"/>
                </a:endParaRPr>
              </a:p>
            </p:txBody>
          </p:sp>
          <p:sp>
            <p:nvSpPr>
              <p:cNvPr id="148518" name="Text Box 48"/>
              <p:cNvSpPr txBox="1">
                <a:spLocks noChangeArrowheads="1"/>
              </p:cNvSpPr>
              <p:nvPr/>
            </p:nvSpPr>
            <p:spPr bwMode="auto">
              <a:xfrm>
                <a:off x="288" y="2016"/>
                <a:ext cx="1296" cy="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50000"/>
                  </a:spcBef>
                  <a:buClrTx/>
                  <a:buSzTx/>
                  <a:buFontTx/>
                  <a:buNone/>
                </a:pPr>
                <a:r>
                  <a:rPr lang="en-US" altLang="en-US" sz="1400" b="1">
                    <a:latin typeface="Times New Roman" pitchFamily="18" charset="0"/>
                    <a:ea typeface="MS PGothic" panose="020B0600070205080204" pitchFamily="34" charset="-128"/>
                  </a:rPr>
                  <a:t>Dear Bob,</a:t>
                </a:r>
                <a:endParaRPr lang="en-US" altLang="en-US" sz="1400" b="1">
                  <a:latin typeface="Times New Roman" pitchFamily="18" charset="0"/>
                  <a:ea typeface="MS PGothic" panose="020B0600070205080204" pitchFamily="34" charset="-128"/>
                </a:endParaRPr>
              </a:p>
              <a:p>
                <a:pPr eaLnBrk="1" hangingPunct="1">
                  <a:spcBef>
                    <a:spcPts val="600"/>
                  </a:spcBef>
                  <a:buClrTx/>
                  <a:buSzTx/>
                  <a:buFontTx/>
                  <a:buNone/>
                </a:pPr>
                <a:r>
                  <a:rPr lang="en-US" altLang="en-US" sz="1400" b="1">
                    <a:latin typeface="Times New Roman" pitchFamily="18" charset="0"/>
                    <a:ea typeface="MS PGothic" panose="020B0600070205080204" pitchFamily="34" charset="-128"/>
                  </a:rPr>
                  <a:t>Please  reply.  Best regards,  Joe</a:t>
                </a:r>
                <a:endParaRPr lang="en-US" altLang="en-US" sz="1400" b="1">
                  <a:latin typeface="Times New Roman" pitchFamily="18" charset="0"/>
                  <a:ea typeface="MS PGothic" panose="020B0600070205080204" pitchFamily="34" charset="-128"/>
                </a:endParaRPr>
              </a:p>
              <a:p>
                <a:pPr eaLnBrk="1" hangingPunct="1">
                  <a:spcBef>
                    <a:spcPct val="0"/>
                  </a:spcBef>
                  <a:buClrTx/>
                  <a:buSzTx/>
                  <a:buFontTx/>
                  <a:buNone/>
                </a:pPr>
                <a:r>
                  <a:rPr lang="en-US" altLang="en-US" sz="1400" b="1">
                    <a:latin typeface="Times New Roman" pitchFamily="18" charset="0"/>
                    <a:ea typeface="MS PGothic" panose="020B0600070205080204" pitchFamily="34" charset="-128"/>
                    <a:cs typeface="Times New Roman" pitchFamily="18" charset="0"/>
                  </a:rPr>
                  <a:t>.</a:t>
                </a:r>
                <a:endParaRPr lang="en-US" altLang="en-US" sz="1400" b="1">
                  <a:latin typeface="Times New Roman" pitchFamily="18" charset="0"/>
                  <a:ea typeface="MS PGothic" panose="020B0600070205080204" pitchFamily="34" charset="-128"/>
                  <a:cs typeface="Times New Roman" pitchFamily="18" charset="0"/>
                </a:endParaRPr>
              </a:p>
            </p:txBody>
          </p:sp>
        </p:grpSp>
        <p:sp>
          <p:nvSpPr>
            <p:cNvPr id="148516" name="Line 55"/>
            <p:cNvSpPr>
              <a:spLocks noChangeShapeType="1"/>
            </p:cNvSpPr>
            <p:nvPr/>
          </p:nvSpPr>
          <p:spPr bwMode="auto">
            <a:xfrm>
              <a:off x="1082675" y="3429000"/>
              <a:ext cx="9144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a:p>
          </p:txBody>
        </p:sp>
      </p:grpSp>
      <p:sp>
        <p:nvSpPr>
          <p:cNvPr id="6209" name="Text Box 65"/>
          <p:cNvSpPr txBox="1">
            <a:spLocks noChangeArrowheads="1"/>
          </p:cNvSpPr>
          <p:nvPr/>
        </p:nvSpPr>
        <p:spPr bwMode="auto">
          <a:xfrm>
            <a:off x="2673350" y="1335088"/>
            <a:ext cx="4114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50000"/>
              </a:spcBef>
              <a:buClrTx/>
              <a:buSzTx/>
              <a:buFontTx/>
              <a:buNone/>
            </a:pPr>
            <a:r>
              <a:rPr lang="en-US" altLang="en-US" sz="1800" b="1">
                <a:solidFill>
                  <a:schemeClr val="accent2"/>
                </a:solidFill>
                <a:latin typeface="Times New Roman" pitchFamily="18" charset="0"/>
                <a:ea typeface="MS PGothic" panose="020B0600070205080204" pitchFamily="34" charset="-128"/>
              </a:rPr>
              <a:t>HELO &lt;Joe’s Mail server&gt;</a:t>
            </a:r>
            <a:endParaRPr lang="en-US" altLang="en-US" sz="1800" b="1">
              <a:solidFill>
                <a:schemeClr val="accent2"/>
              </a:solidFill>
              <a:latin typeface="Times New Roman" pitchFamily="18" charset="0"/>
              <a:ea typeface="MS PGothic" panose="020B0600070205080204" pitchFamily="34" charset="-128"/>
            </a:endParaRPr>
          </a:p>
        </p:txBody>
      </p:sp>
      <p:grpSp>
        <p:nvGrpSpPr>
          <p:cNvPr id="148488" name="Group 77"/>
          <p:cNvGrpSpPr/>
          <p:nvPr/>
        </p:nvGrpSpPr>
        <p:grpSpPr bwMode="auto">
          <a:xfrm>
            <a:off x="2438400" y="6140450"/>
            <a:ext cx="4114800" cy="565150"/>
            <a:chOff x="2743200" y="4692650"/>
            <a:chExt cx="4114800" cy="565150"/>
          </a:xfrm>
        </p:grpSpPr>
        <p:grpSp>
          <p:nvGrpSpPr>
            <p:cNvPr id="148504" name="Group 43"/>
            <p:cNvGrpSpPr/>
            <p:nvPr/>
          </p:nvGrpSpPr>
          <p:grpSpPr bwMode="auto">
            <a:xfrm>
              <a:off x="2743200" y="4692650"/>
              <a:ext cx="4114800" cy="565150"/>
              <a:chOff x="2640" y="3256"/>
              <a:chExt cx="1792" cy="356"/>
            </a:xfrm>
          </p:grpSpPr>
          <p:grpSp>
            <p:nvGrpSpPr>
              <p:cNvPr id="148507" name="Group 25"/>
              <p:cNvGrpSpPr/>
              <p:nvPr/>
            </p:nvGrpSpPr>
            <p:grpSpPr bwMode="auto">
              <a:xfrm>
                <a:off x="2640" y="3264"/>
                <a:ext cx="1680" cy="336"/>
                <a:chOff x="2784" y="2544"/>
                <a:chExt cx="1776" cy="336"/>
              </a:xfrm>
            </p:grpSpPr>
            <p:grpSp>
              <p:nvGrpSpPr>
                <p:cNvPr id="148509" name="Group 22"/>
                <p:cNvGrpSpPr/>
                <p:nvPr/>
              </p:nvGrpSpPr>
              <p:grpSpPr bwMode="auto">
                <a:xfrm>
                  <a:off x="2784" y="2544"/>
                  <a:ext cx="1296" cy="336"/>
                  <a:chOff x="2832" y="3168"/>
                  <a:chExt cx="1296" cy="336"/>
                </a:xfrm>
              </p:grpSpPr>
              <p:sp>
                <p:nvSpPr>
                  <p:cNvPr id="148512" name="Oval 12"/>
                  <p:cNvSpPr>
                    <a:spLocks noChangeArrowheads="1"/>
                  </p:cNvSpPr>
                  <p:nvPr/>
                </p:nvSpPr>
                <p:spPr bwMode="auto">
                  <a:xfrm>
                    <a:off x="2832" y="3168"/>
                    <a:ext cx="96" cy="336"/>
                  </a:xfrm>
                  <a:prstGeom prst="ellipse">
                    <a:avLst/>
                  </a:prstGeom>
                  <a:solidFill>
                    <a:schemeClr val="accent1"/>
                  </a:solidFill>
                  <a:ln w="9525">
                    <a:solidFill>
                      <a:schemeClr val="tx1"/>
                    </a:solidFill>
                    <a:rou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ClrTx/>
                      <a:buSzTx/>
                      <a:buFontTx/>
                      <a:buNone/>
                    </a:pPr>
                    <a:endParaRPr lang="en-US" altLang="en-US" sz="1600">
                      <a:latin typeface="Times New Roman" pitchFamily="18" charset="0"/>
                      <a:ea typeface="MS PGothic" panose="020B0600070205080204" pitchFamily="34" charset="-128"/>
                    </a:endParaRPr>
                  </a:p>
                </p:txBody>
              </p:sp>
              <p:sp>
                <p:nvSpPr>
                  <p:cNvPr id="148513" name="Line 13"/>
                  <p:cNvSpPr>
                    <a:spLocks noChangeShapeType="1"/>
                  </p:cNvSpPr>
                  <p:nvPr/>
                </p:nvSpPr>
                <p:spPr bwMode="auto">
                  <a:xfrm>
                    <a:off x="2880" y="3168"/>
                    <a:ext cx="124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148514" name="Line 14"/>
                  <p:cNvSpPr>
                    <a:spLocks noChangeShapeType="1"/>
                  </p:cNvSpPr>
                  <p:nvPr/>
                </p:nvSpPr>
                <p:spPr bwMode="auto">
                  <a:xfrm>
                    <a:off x="2880" y="3504"/>
                    <a:ext cx="124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a:p>
                </p:txBody>
              </p:sp>
            </p:grpSp>
            <p:sp>
              <p:nvSpPr>
                <p:cNvPr id="148510" name="Line 23"/>
                <p:cNvSpPr>
                  <a:spLocks noChangeShapeType="1"/>
                </p:cNvSpPr>
                <p:nvPr/>
              </p:nvSpPr>
              <p:spPr bwMode="auto">
                <a:xfrm>
                  <a:off x="4080" y="2544"/>
                  <a:ext cx="48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148511" name="Line 24"/>
                <p:cNvSpPr>
                  <a:spLocks noChangeShapeType="1"/>
                </p:cNvSpPr>
                <p:nvPr/>
              </p:nvSpPr>
              <p:spPr bwMode="auto">
                <a:xfrm>
                  <a:off x="4080" y="2880"/>
                  <a:ext cx="48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a:p>
              </p:txBody>
            </p:sp>
          </p:grpSp>
          <p:sp>
            <p:nvSpPr>
              <p:cNvPr id="148508" name="Freeform 42"/>
              <p:cNvSpPr/>
              <p:nvPr/>
            </p:nvSpPr>
            <p:spPr bwMode="auto">
              <a:xfrm>
                <a:off x="4296" y="3256"/>
                <a:ext cx="136" cy="356"/>
              </a:xfrm>
              <a:custGeom>
                <a:avLst/>
                <a:gdLst>
                  <a:gd name="T0" fmla="*/ 0 w 136"/>
                  <a:gd name="T1" fmla="*/ 20 h 356"/>
                  <a:gd name="T2" fmla="*/ 108 w 136"/>
                  <a:gd name="T3" fmla="*/ 68 h 356"/>
                  <a:gd name="T4" fmla="*/ 96 w 136"/>
                  <a:gd name="T5" fmla="*/ 284 h 356"/>
                  <a:gd name="T6" fmla="*/ 60 w 136"/>
                  <a:gd name="T7" fmla="*/ 320 h 356"/>
                  <a:gd name="T8" fmla="*/ 36 w 136"/>
                  <a:gd name="T9" fmla="*/ 356 h 356"/>
                  <a:gd name="T10" fmla="*/ 0 60000 65536"/>
                  <a:gd name="T11" fmla="*/ 0 60000 65536"/>
                  <a:gd name="T12" fmla="*/ 0 60000 65536"/>
                  <a:gd name="T13" fmla="*/ 0 60000 65536"/>
                  <a:gd name="T14" fmla="*/ 0 60000 65536"/>
                  <a:gd name="T15" fmla="*/ 0 w 136"/>
                  <a:gd name="T16" fmla="*/ 0 h 356"/>
                  <a:gd name="T17" fmla="*/ 136 w 136"/>
                  <a:gd name="T18" fmla="*/ 356 h 356"/>
                </a:gdLst>
                <a:ahLst/>
                <a:cxnLst>
                  <a:cxn ang="T10">
                    <a:pos x="T0" y="T1"/>
                  </a:cxn>
                  <a:cxn ang="T11">
                    <a:pos x="T2" y="T3"/>
                  </a:cxn>
                  <a:cxn ang="T12">
                    <a:pos x="T4" y="T5"/>
                  </a:cxn>
                  <a:cxn ang="T13">
                    <a:pos x="T6" y="T7"/>
                  </a:cxn>
                  <a:cxn ang="T14">
                    <a:pos x="T8" y="T9"/>
                  </a:cxn>
                </a:cxnLst>
                <a:rect l="T15" t="T16" r="T17" b="T18"/>
                <a:pathLst>
                  <a:path w="136" h="356">
                    <a:moveTo>
                      <a:pt x="0" y="20"/>
                    </a:moveTo>
                    <a:cubicBezTo>
                      <a:pt x="61" y="0"/>
                      <a:pt x="65" y="25"/>
                      <a:pt x="108" y="68"/>
                    </a:cubicBezTo>
                    <a:cubicBezTo>
                      <a:pt x="130" y="134"/>
                      <a:pt x="136" y="225"/>
                      <a:pt x="96" y="284"/>
                    </a:cubicBezTo>
                    <a:cubicBezTo>
                      <a:pt x="87" y="298"/>
                      <a:pt x="71" y="307"/>
                      <a:pt x="60" y="320"/>
                    </a:cubicBezTo>
                    <a:cubicBezTo>
                      <a:pt x="51" y="331"/>
                      <a:pt x="36" y="356"/>
                      <a:pt x="36" y="356"/>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8505" name="Line 80"/>
            <p:cNvSpPr>
              <a:spLocks noChangeShapeType="1"/>
            </p:cNvSpPr>
            <p:nvPr/>
          </p:nvSpPr>
          <p:spPr bwMode="auto">
            <a:xfrm flipV="1">
              <a:off x="3131684" y="4907282"/>
              <a:ext cx="3414032" cy="45719"/>
            </a:xfrm>
            <a:prstGeom prst="line">
              <a:avLst/>
            </a:prstGeom>
            <a:noFill/>
            <a:ln w="9525">
              <a:solidFill>
                <a:schemeClr val="accent2"/>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8506" name="Line 81"/>
            <p:cNvSpPr>
              <a:spLocks noChangeShapeType="1"/>
            </p:cNvSpPr>
            <p:nvPr/>
          </p:nvSpPr>
          <p:spPr bwMode="auto">
            <a:xfrm flipH="1">
              <a:off x="3131684" y="5059681"/>
              <a:ext cx="3421516" cy="45719"/>
            </a:xfrm>
            <a:prstGeom prst="line">
              <a:avLst/>
            </a:prstGeom>
            <a:noFill/>
            <a:ln w="9525">
              <a:solidFill>
                <a:schemeClr val="accent2"/>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grpSp>
      <p:pic>
        <p:nvPicPr>
          <p:cNvPr id="148489" name="Picture 2" descr="http://blog.taragana.com/wp-content/uploads/2009/03/outlook2007.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7200" y="998538"/>
            <a:ext cx="774700"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Text Box 65"/>
          <p:cNvSpPr txBox="1">
            <a:spLocks noChangeArrowheads="1"/>
          </p:cNvSpPr>
          <p:nvPr/>
        </p:nvSpPr>
        <p:spPr bwMode="auto">
          <a:xfrm>
            <a:off x="2673350" y="1730375"/>
            <a:ext cx="4114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50000"/>
              </a:spcBef>
              <a:buClrTx/>
              <a:buSzTx/>
              <a:buFontTx/>
              <a:buNone/>
            </a:pPr>
            <a:r>
              <a:rPr lang="en-US" altLang="en-US" sz="1800" b="1">
                <a:solidFill>
                  <a:schemeClr val="accent2"/>
                </a:solidFill>
                <a:latin typeface="Times New Roman" pitchFamily="18" charset="0"/>
                <a:ea typeface="MS PGothic" panose="020B0600070205080204" pitchFamily="34" charset="-128"/>
              </a:rPr>
              <a:t>250 &lt;Joe’s Mail server&gt; Hello Joe, pleased to meet you</a:t>
            </a:r>
            <a:endParaRPr lang="en-US" altLang="en-US" sz="1800" b="1">
              <a:solidFill>
                <a:schemeClr val="accent2"/>
              </a:solidFill>
              <a:latin typeface="Times New Roman" pitchFamily="18" charset="0"/>
              <a:ea typeface="MS PGothic" panose="020B0600070205080204" pitchFamily="34" charset="-128"/>
            </a:endParaRPr>
          </a:p>
        </p:txBody>
      </p:sp>
      <p:sp>
        <p:nvSpPr>
          <p:cNvPr id="81" name="Text Box 65"/>
          <p:cNvSpPr txBox="1">
            <a:spLocks noChangeArrowheads="1"/>
          </p:cNvSpPr>
          <p:nvPr/>
        </p:nvSpPr>
        <p:spPr bwMode="auto">
          <a:xfrm>
            <a:off x="2673350" y="2441575"/>
            <a:ext cx="4114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50000"/>
              </a:spcBef>
              <a:buClrTx/>
              <a:buSzTx/>
              <a:buFontTx/>
              <a:buNone/>
            </a:pPr>
            <a:r>
              <a:rPr lang="en-US" altLang="en-US" sz="1800" b="1">
                <a:solidFill>
                  <a:schemeClr val="accent2"/>
                </a:solidFill>
                <a:latin typeface="Times New Roman" pitchFamily="18" charset="0"/>
                <a:ea typeface="MS PGothic" panose="020B0600070205080204" pitchFamily="34" charset="-128"/>
              </a:rPr>
              <a:t>MAIL FROM:&lt;Joe&gt;</a:t>
            </a:r>
            <a:endParaRPr lang="en-US" altLang="en-US" sz="1800" b="1">
              <a:solidFill>
                <a:schemeClr val="accent2"/>
              </a:solidFill>
              <a:latin typeface="Times New Roman" pitchFamily="18" charset="0"/>
              <a:ea typeface="MS PGothic" panose="020B0600070205080204" pitchFamily="34" charset="-128"/>
            </a:endParaRPr>
          </a:p>
        </p:txBody>
      </p:sp>
      <p:sp>
        <p:nvSpPr>
          <p:cNvPr id="82" name="Text Box 65"/>
          <p:cNvSpPr txBox="1">
            <a:spLocks noChangeArrowheads="1"/>
          </p:cNvSpPr>
          <p:nvPr/>
        </p:nvSpPr>
        <p:spPr bwMode="auto">
          <a:xfrm>
            <a:off x="2673350" y="2822575"/>
            <a:ext cx="4114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50000"/>
              </a:spcBef>
              <a:buClrTx/>
              <a:buSzTx/>
              <a:buFontTx/>
              <a:buNone/>
            </a:pPr>
            <a:r>
              <a:rPr lang="en-US" altLang="en-US" sz="1800" b="1">
                <a:solidFill>
                  <a:schemeClr val="accent2"/>
                </a:solidFill>
                <a:latin typeface="Times New Roman" pitchFamily="18" charset="0"/>
                <a:ea typeface="MS PGothic" panose="020B0600070205080204" pitchFamily="34" charset="-128"/>
              </a:rPr>
              <a:t>250 Joe... Sender ok</a:t>
            </a:r>
            <a:endParaRPr lang="en-US" altLang="en-US" sz="1800" b="1">
              <a:solidFill>
                <a:schemeClr val="accent2"/>
              </a:solidFill>
              <a:latin typeface="Times New Roman" pitchFamily="18" charset="0"/>
              <a:ea typeface="MS PGothic" panose="020B0600070205080204" pitchFamily="34" charset="-128"/>
            </a:endParaRPr>
          </a:p>
        </p:txBody>
      </p:sp>
      <p:sp>
        <p:nvSpPr>
          <p:cNvPr id="83" name="Text Box 65"/>
          <p:cNvSpPr txBox="1">
            <a:spLocks noChangeArrowheads="1"/>
          </p:cNvSpPr>
          <p:nvPr/>
        </p:nvSpPr>
        <p:spPr bwMode="auto">
          <a:xfrm>
            <a:off x="2692400" y="3251200"/>
            <a:ext cx="4114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50000"/>
              </a:spcBef>
              <a:buClrTx/>
              <a:buSzTx/>
              <a:buFontTx/>
              <a:buNone/>
            </a:pPr>
            <a:r>
              <a:rPr lang="en-US" altLang="en-US" sz="1800" b="1">
                <a:solidFill>
                  <a:schemeClr val="accent2"/>
                </a:solidFill>
                <a:latin typeface="Times New Roman" pitchFamily="18" charset="0"/>
                <a:ea typeface="MS PGothic" panose="020B0600070205080204" pitchFamily="34" charset="-128"/>
              </a:rPr>
              <a:t>RCPT TO:&lt;Bob&gt;</a:t>
            </a:r>
            <a:endParaRPr lang="en-US" altLang="en-US" sz="1800" b="1">
              <a:solidFill>
                <a:schemeClr val="accent2"/>
              </a:solidFill>
              <a:latin typeface="Times New Roman" pitchFamily="18" charset="0"/>
              <a:ea typeface="MS PGothic" panose="020B0600070205080204" pitchFamily="34" charset="-128"/>
            </a:endParaRPr>
          </a:p>
        </p:txBody>
      </p:sp>
      <p:sp>
        <p:nvSpPr>
          <p:cNvPr id="84" name="Text Box 65"/>
          <p:cNvSpPr txBox="1">
            <a:spLocks noChangeArrowheads="1"/>
          </p:cNvSpPr>
          <p:nvPr/>
        </p:nvSpPr>
        <p:spPr bwMode="auto">
          <a:xfrm>
            <a:off x="2692400" y="3632200"/>
            <a:ext cx="4114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50000"/>
              </a:spcBef>
              <a:buClrTx/>
              <a:buSzTx/>
              <a:buFontTx/>
              <a:buNone/>
            </a:pPr>
            <a:r>
              <a:rPr lang="en-US" altLang="en-US" sz="1800" b="1">
                <a:solidFill>
                  <a:schemeClr val="accent2"/>
                </a:solidFill>
                <a:latin typeface="Times New Roman" pitchFamily="18" charset="0"/>
                <a:ea typeface="MS PGothic" panose="020B0600070205080204" pitchFamily="34" charset="-128"/>
              </a:rPr>
              <a:t>250 Bob... Recipient ok</a:t>
            </a:r>
            <a:endParaRPr lang="en-US" altLang="en-US" sz="1800" b="1">
              <a:solidFill>
                <a:schemeClr val="accent2"/>
              </a:solidFill>
              <a:latin typeface="Times New Roman" pitchFamily="18" charset="0"/>
              <a:ea typeface="MS PGothic" panose="020B0600070205080204" pitchFamily="34" charset="-128"/>
            </a:endParaRPr>
          </a:p>
        </p:txBody>
      </p:sp>
      <p:sp>
        <p:nvSpPr>
          <p:cNvPr id="85" name="Text Box 65"/>
          <p:cNvSpPr txBox="1">
            <a:spLocks noChangeArrowheads="1"/>
          </p:cNvSpPr>
          <p:nvPr/>
        </p:nvSpPr>
        <p:spPr bwMode="auto">
          <a:xfrm>
            <a:off x="2703513" y="4030663"/>
            <a:ext cx="4114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50000"/>
              </a:spcBef>
              <a:buClrTx/>
              <a:buSzTx/>
              <a:buFontTx/>
              <a:buNone/>
            </a:pPr>
            <a:r>
              <a:rPr lang="en-US" altLang="en-US" sz="1800" b="1">
                <a:latin typeface="Times New Roman" pitchFamily="18" charset="0"/>
                <a:ea typeface="MS PGothic" panose="020B0600070205080204" pitchFamily="34" charset="-128"/>
              </a:rPr>
              <a:t>DATA</a:t>
            </a:r>
            <a:endParaRPr lang="en-US" altLang="en-US" sz="1800" b="1">
              <a:latin typeface="Times New Roman" pitchFamily="18" charset="0"/>
              <a:ea typeface="MS PGothic" panose="020B0600070205080204" pitchFamily="34" charset="-128"/>
            </a:endParaRPr>
          </a:p>
        </p:txBody>
      </p:sp>
      <p:sp>
        <p:nvSpPr>
          <p:cNvPr id="86" name="Text Box 65"/>
          <p:cNvSpPr txBox="1">
            <a:spLocks noChangeArrowheads="1"/>
          </p:cNvSpPr>
          <p:nvPr/>
        </p:nvSpPr>
        <p:spPr bwMode="auto">
          <a:xfrm>
            <a:off x="2743200" y="4811713"/>
            <a:ext cx="449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50000"/>
              </a:spcBef>
              <a:buClrTx/>
              <a:buSzTx/>
              <a:buFontTx/>
              <a:buNone/>
            </a:pPr>
            <a:r>
              <a:rPr lang="en-US" altLang="en-US" sz="1800" b="1">
                <a:solidFill>
                  <a:schemeClr val="accent2"/>
                </a:solidFill>
                <a:latin typeface="Times New Roman" pitchFamily="18" charset="0"/>
                <a:ea typeface="MS PGothic" panose="020B0600070205080204" pitchFamily="34" charset="-128"/>
              </a:rPr>
              <a:t>250 Message accepted for delivery</a:t>
            </a:r>
            <a:endParaRPr lang="en-US" altLang="en-US" sz="1800" b="1">
              <a:solidFill>
                <a:schemeClr val="accent2"/>
              </a:solidFill>
              <a:latin typeface="Times New Roman" pitchFamily="18" charset="0"/>
              <a:ea typeface="MS PGothic" panose="020B0600070205080204" pitchFamily="34" charset="-128"/>
            </a:endParaRPr>
          </a:p>
        </p:txBody>
      </p:sp>
      <p:sp>
        <p:nvSpPr>
          <p:cNvPr id="87" name="Text Box 65"/>
          <p:cNvSpPr txBox="1">
            <a:spLocks noChangeArrowheads="1"/>
          </p:cNvSpPr>
          <p:nvPr/>
        </p:nvSpPr>
        <p:spPr bwMode="auto">
          <a:xfrm>
            <a:off x="2743200" y="5192713"/>
            <a:ext cx="4114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50000"/>
              </a:spcBef>
              <a:buClrTx/>
              <a:buSzTx/>
              <a:buFontTx/>
              <a:buNone/>
            </a:pPr>
            <a:r>
              <a:rPr lang="en-US" altLang="en-US" sz="1800" b="1">
                <a:solidFill>
                  <a:schemeClr val="accent2"/>
                </a:solidFill>
                <a:latin typeface="Times New Roman" pitchFamily="18" charset="0"/>
                <a:ea typeface="MS PGothic" panose="020B0600070205080204" pitchFamily="34" charset="-128"/>
              </a:rPr>
              <a:t>QUIT</a:t>
            </a:r>
            <a:endParaRPr lang="en-US" altLang="en-US" sz="1800" b="1">
              <a:solidFill>
                <a:schemeClr val="accent2"/>
              </a:solidFill>
              <a:latin typeface="Times New Roman" pitchFamily="18" charset="0"/>
              <a:ea typeface="MS PGothic" panose="020B0600070205080204" pitchFamily="34" charset="-128"/>
            </a:endParaRPr>
          </a:p>
        </p:txBody>
      </p:sp>
      <p:sp>
        <p:nvSpPr>
          <p:cNvPr id="88" name="Text Box 65"/>
          <p:cNvSpPr txBox="1">
            <a:spLocks noChangeArrowheads="1"/>
          </p:cNvSpPr>
          <p:nvPr/>
        </p:nvSpPr>
        <p:spPr bwMode="auto">
          <a:xfrm>
            <a:off x="2743200" y="5573713"/>
            <a:ext cx="4495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50000"/>
              </a:spcBef>
              <a:buClrTx/>
              <a:buSzTx/>
              <a:buFontTx/>
              <a:buNone/>
            </a:pPr>
            <a:r>
              <a:rPr lang="en-US" altLang="en-US" sz="1800" b="1">
                <a:solidFill>
                  <a:schemeClr val="accent2"/>
                </a:solidFill>
                <a:latin typeface="Times New Roman" pitchFamily="18" charset="0"/>
                <a:ea typeface="MS PGothic" panose="020B0600070205080204" pitchFamily="34" charset="-128"/>
              </a:rPr>
              <a:t>221 &lt;Joe’s Mail server&gt; closing connection</a:t>
            </a:r>
            <a:endParaRPr lang="en-US" altLang="en-US" sz="1800" b="1">
              <a:solidFill>
                <a:schemeClr val="accent2"/>
              </a:solidFill>
              <a:latin typeface="Times New Roman" pitchFamily="18" charset="0"/>
              <a:ea typeface="MS PGothic" panose="020B0600070205080204" pitchFamily="34" charset="-128"/>
            </a:endParaRPr>
          </a:p>
        </p:txBody>
      </p:sp>
      <p:sp>
        <p:nvSpPr>
          <p:cNvPr id="89" name="AutoShape 9"/>
          <p:cNvSpPr>
            <a:spLocks noChangeArrowheads="1"/>
          </p:cNvSpPr>
          <p:nvPr/>
        </p:nvSpPr>
        <p:spPr bwMode="auto">
          <a:xfrm>
            <a:off x="5715000" y="4811713"/>
            <a:ext cx="3348038" cy="1284287"/>
          </a:xfrm>
          <a:prstGeom prst="cloudCallout">
            <a:avLst>
              <a:gd name="adj1" fmla="val -49301"/>
              <a:gd name="adj2" fmla="val -63406"/>
            </a:avLst>
          </a:prstGeom>
          <a:solidFill>
            <a:schemeClr val="accent1"/>
          </a:solidFill>
          <a:ln w="9525">
            <a:solidFill>
              <a:schemeClr val="tx1"/>
            </a:solidFill>
            <a:round/>
          </a:ln>
        </p:spPr>
        <p:txBody>
          <a:bodyPr/>
          <a:lstStyle/>
          <a:p>
            <a:pPr algn="ctr" eaLnBrk="1" hangingPunct="1">
              <a:defRPr/>
            </a:pPr>
            <a:r>
              <a:rPr lang="en-US"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No user authentication.</a:t>
            </a:r>
            <a:endParaRPr lang="en-US"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48500" name="灯片编号占位符 2"/>
          <p:cNvSpPr>
            <a:spLocks noGrp="1"/>
          </p:cNvSpPr>
          <p:nvPr>
            <p:ph type="sldNum" sz="quarter" idx="12"/>
          </p:nvPr>
        </p:nvSpPr>
        <p:spPr>
          <a:xfrm>
            <a:off x="8383588" y="6384925"/>
            <a:ext cx="457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fld id="{0ACBE457-C587-4B5C-ABD5-E4CE93BD907F}" type="slidenum">
              <a:rPr lang="zh-CN" altLang="en-US" sz="1400" smtClean="0">
                <a:latin typeface="Times New Roman" pitchFamily="18" charset="0"/>
                <a:ea typeface="SimSun" pitchFamily="2" charset="-122"/>
              </a:rPr>
            </a:fld>
            <a:endParaRPr lang="en-US" altLang="zh-CN" sz="1400">
              <a:latin typeface="Times New Roman" pitchFamily="18" charset="0"/>
              <a:ea typeface="SimSun" pitchFamily="2" charset="-122"/>
            </a:endParaRPr>
          </a:p>
        </p:txBody>
      </p:sp>
      <p:sp>
        <p:nvSpPr>
          <p:cNvPr id="47" name="Rectangle 2"/>
          <p:cNvSpPr txBox="1">
            <a:spLocks noChangeArrowheads="1"/>
          </p:cNvSpPr>
          <p:nvPr/>
        </p:nvSpPr>
        <p:spPr>
          <a:xfrm>
            <a:off x="1204913" y="134938"/>
            <a:ext cx="6791325" cy="539750"/>
          </a:xfrm>
          <a:prstGeom prst="rect">
            <a:avLst/>
          </a:prstGeom>
        </p:spPr>
        <p:txBody>
          <a:bodyPr/>
          <a:lstStyle>
            <a:lvl1pPr algn="l" rtl="0" eaLnBrk="0" fontAlgn="base" hangingPunct="0">
              <a:spcBef>
                <a:spcPct val="0"/>
              </a:spcBef>
              <a:spcAft>
                <a:spcPct val="0"/>
              </a:spcAft>
              <a:defRPr sz="4400">
                <a:solidFill>
                  <a:srgbClr val="000099"/>
                </a:solidFill>
                <a:latin typeface="Gill Sans MT" charset="0"/>
                <a:ea typeface="MS PGothic" charset="0"/>
                <a:cs typeface="MS PGothic" charset="0"/>
              </a:defRPr>
            </a:lvl1pPr>
            <a:lvl2pPr algn="l" rtl="0" eaLnBrk="0" fontAlgn="base" hangingPunct="0">
              <a:spcBef>
                <a:spcPct val="0"/>
              </a:spcBef>
              <a:spcAft>
                <a:spcPct val="0"/>
              </a:spcAft>
              <a:defRPr sz="4400">
                <a:solidFill>
                  <a:srgbClr val="000099"/>
                </a:solidFill>
                <a:latin typeface="Gill Sans MT" charset="0"/>
                <a:ea typeface="MS PGothic" charset="0"/>
                <a:cs typeface="MS PGothic" charset="0"/>
              </a:defRPr>
            </a:lvl2pPr>
            <a:lvl3pPr algn="l" rtl="0" eaLnBrk="0" fontAlgn="base" hangingPunct="0">
              <a:spcBef>
                <a:spcPct val="0"/>
              </a:spcBef>
              <a:spcAft>
                <a:spcPct val="0"/>
              </a:spcAft>
              <a:defRPr sz="4400">
                <a:solidFill>
                  <a:srgbClr val="000099"/>
                </a:solidFill>
                <a:latin typeface="Gill Sans MT" charset="0"/>
                <a:ea typeface="MS PGothic" charset="0"/>
                <a:cs typeface="MS PGothic" charset="0"/>
              </a:defRPr>
            </a:lvl3pPr>
            <a:lvl4pPr algn="l" rtl="0" eaLnBrk="0" fontAlgn="base" hangingPunct="0">
              <a:spcBef>
                <a:spcPct val="0"/>
              </a:spcBef>
              <a:spcAft>
                <a:spcPct val="0"/>
              </a:spcAft>
              <a:defRPr sz="4400">
                <a:solidFill>
                  <a:srgbClr val="000099"/>
                </a:solidFill>
                <a:latin typeface="Gill Sans MT" charset="0"/>
                <a:ea typeface="MS PGothic" charset="0"/>
                <a:cs typeface="MS PGothic" charset="0"/>
              </a:defRPr>
            </a:lvl4pPr>
            <a:lvl5pPr algn="l" rtl="0" eaLnBrk="0" fontAlgn="base" hangingPunct="0">
              <a:spcBef>
                <a:spcPct val="0"/>
              </a:spcBef>
              <a:spcAft>
                <a:spcPct val="0"/>
              </a:spcAft>
              <a:defRPr sz="4400">
                <a:solidFill>
                  <a:srgbClr val="000099"/>
                </a:solidFill>
                <a:latin typeface="Gill Sans MT" charset="0"/>
                <a:ea typeface="MS PGothic" charset="0"/>
                <a:cs typeface="MS PGothic"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defRPr/>
            </a:pPr>
            <a:r>
              <a:rPr lang="en-US" altLang="en-US" sz="4000" kern="0">
                <a:latin typeface="Times New Roman" pitchFamily="18" charset="0"/>
                <a:ea typeface="MS PGothic" panose="020B0600070205080204" pitchFamily="34" charset="-128"/>
                <a:cs typeface="Times New Roman" pitchFamily="18" charset="0"/>
              </a:rPr>
              <a:t>Sample SMTP interaction</a:t>
            </a:r>
            <a:endParaRPr lang="en-US" altLang="en-US" kern="0" dirty="0">
              <a:latin typeface="Times New Roman" pitchFamily="18" charset="0"/>
              <a:ea typeface="MS PGothic" panose="020B0600070205080204" pitchFamily="34" charset="-128"/>
              <a:cs typeface="Times New Roman" pitchFamily="18" charset="0"/>
            </a:endParaRPr>
          </a:p>
        </p:txBody>
      </p:sp>
      <p:sp>
        <p:nvSpPr>
          <p:cNvPr id="48" name="Text Box 65"/>
          <p:cNvSpPr txBox="1">
            <a:spLocks noChangeArrowheads="1"/>
          </p:cNvSpPr>
          <p:nvPr/>
        </p:nvSpPr>
        <p:spPr bwMode="auto">
          <a:xfrm>
            <a:off x="2733675" y="4384675"/>
            <a:ext cx="47259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50000"/>
              </a:spcBef>
              <a:buClrTx/>
              <a:buSzTx/>
              <a:buFontTx/>
              <a:buNone/>
            </a:pPr>
            <a:r>
              <a:rPr lang="en-US" altLang="en-US" sz="1800" b="1">
                <a:latin typeface="Times New Roman" pitchFamily="18" charset="0"/>
                <a:ea typeface="MS PGothic" panose="020B0600070205080204" pitchFamily="34" charset="-128"/>
              </a:rPr>
              <a:t>354 Enter mail, end with "." on a line by itself</a:t>
            </a:r>
            <a:endParaRPr lang="en-US" altLang="en-US" sz="1800" b="1">
              <a:latin typeface="Times New Roman" pitchFamily="18" charset="0"/>
              <a:ea typeface="MS PGothic" panose="020B0600070205080204"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209"/>
                                        </p:tgtEl>
                                        <p:attrNameLst>
                                          <p:attrName>style.visibility</p:attrName>
                                        </p:attrNameLst>
                                      </p:cBhvr>
                                      <p:to>
                                        <p:strVal val="visible"/>
                                      </p:to>
                                    </p:set>
                                    <p:animEffect transition="in" filter="checkerboard(across)">
                                      <p:cBhvr>
                                        <p:cTn id="7" dur="500"/>
                                        <p:tgtEl>
                                          <p:spTgt spid="6209"/>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checkerboard(across)">
                                      <p:cBhvr>
                                        <p:cTn id="12" dur="500"/>
                                        <p:tgtEl>
                                          <p:spTgt spid="80"/>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checkerboard(across)">
                                      <p:cBhvr>
                                        <p:cTn id="17" dur="500"/>
                                        <p:tgtEl>
                                          <p:spTgt spid="81"/>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checkerboard(across)">
                                      <p:cBhvr>
                                        <p:cTn id="22" dur="500"/>
                                        <p:tgtEl>
                                          <p:spTgt spid="82"/>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checkerboard(across)">
                                      <p:cBhvr>
                                        <p:cTn id="27" dur="500"/>
                                        <p:tgtEl>
                                          <p:spTgt spid="83"/>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84"/>
                                        </p:tgtEl>
                                        <p:attrNameLst>
                                          <p:attrName>style.visibility</p:attrName>
                                        </p:attrNameLst>
                                      </p:cBhvr>
                                      <p:to>
                                        <p:strVal val="visible"/>
                                      </p:to>
                                    </p:set>
                                    <p:animEffect transition="in" filter="checkerboard(across)">
                                      <p:cBhvr>
                                        <p:cTn id="32" dur="500"/>
                                        <p:tgtEl>
                                          <p:spTgt spid="84"/>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85"/>
                                        </p:tgtEl>
                                        <p:attrNameLst>
                                          <p:attrName>style.visibility</p:attrName>
                                        </p:attrNameLst>
                                      </p:cBhvr>
                                      <p:to>
                                        <p:strVal val="visible"/>
                                      </p:to>
                                    </p:set>
                                    <p:animEffect transition="in" filter="checkerboard(across)">
                                      <p:cBhvr>
                                        <p:cTn id="37" dur="500"/>
                                        <p:tgtEl>
                                          <p:spTgt spid="85"/>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grpId="0" nodeType="click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checkerboard(across)">
                                      <p:cBhvr>
                                        <p:cTn id="42" dur="500"/>
                                        <p:tgtEl>
                                          <p:spTgt spid="48"/>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77"/>
                                        </p:tgtEl>
                                        <p:attrNameLst>
                                          <p:attrName>style.visibility</p:attrName>
                                        </p:attrNameLst>
                                      </p:cBhvr>
                                      <p:to>
                                        <p:strVal val="visible"/>
                                      </p:to>
                                    </p:set>
                                    <p:animEffect transition="in" filter="checkerboard(across)">
                                      <p:cBhvr>
                                        <p:cTn id="47" dur="500"/>
                                        <p:tgtEl>
                                          <p:spTgt spid="77"/>
                                        </p:tgtEl>
                                      </p:cBhvr>
                                    </p:animEffect>
                                  </p:childTnLst>
                                </p:cTn>
                              </p:par>
                            </p:childTnLst>
                          </p:cTn>
                        </p:par>
                      </p:childTnLst>
                    </p:cTn>
                  </p:par>
                  <p:par>
                    <p:cTn id="48" fill="hold">
                      <p:stCondLst>
                        <p:cond delay="indefinite"/>
                      </p:stCondLst>
                      <p:childTnLst>
                        <p:par>
                          <p:cTn id="49" fill="hold">
                            <p:stCondLst>
                              <p:cond delay="0"/>
                            </p:stCondLst>
                            <p:childTnLst>
                              <p:par>
                                <p:cTn id="50" presetID="5" presetClass="entr" presetSubtype="10" fill="hold" grpId="0" nodeType="clickEffect">
                                  <p:stCondLst>
                                    <p:cond delay="0"/>
                                  </p:stCondLst>
                                  <p:childTnLst>
                                    <p:set>
                                      <p:cBhvr>
                                        <p:cTn id="51" dur="1" fill="hold">
                                          <p:stCondLst>
                                            <p:cond delay="0"/>
                                          </p:stCondLst>
                                        </p:cTn>
                                        <p:tgtEl>
                                          <p:spTgt spid="86"/>
                                        </p:tgtEl>
                                        <p:attrNameLst>
                                          <p:attrName>style.visibility</p:attrName>
                                        </p:attrNameLst>
                                      </p:cBhvr>
                                      <p:to>
                                        <p:strVal val="visible"/>
                                      </p:to>
                                    </p:set>
                                    <p:animEffect transition="in" filter="checkerboard(across)">
                                      <p:cBhvr>
                                        <p:cTn id="52" dur="500"/>
                                        <p:tgtEl>
                                          <p:spTgt spid="86"/>
                                        </p:tgtEl>
                                      </p:cBhvr>
                                    </p:animEffect>
                                  </p:childTnLst>
                                </p:cTn>
                              </p:par>
                            </p:childTnLst>
                          </p:cTn>
                        </p:par>
                      </p:childTnLst>
                    </p:cTn>
                  </p:par>
                  <p:par>
                    <p:cTn id="53" fill="hold">
                      <p:stCondLst>
                        <p:cond delay="indefinite"/>
                      </p:stCondLst>
                      <p:childTnLst>
                        <p:par>
                          <p:cTn id="54" fill="hold">
                            <p:stCondLst>
                              <p:cond delay="0"/>
                            </p:stCondLst>
                            <p:childTnLst>
                              <p:par>
                                <p:cTn id="55" presetID="5" presetClass="entr" presetSubtype="10" fill="hold" grpId="0" nodeType="clickEffect">
                                  <p:stCondLst>
                                    <p:cond delay="0"/>
                                  </p:stCondLst>
                                  <p:childTnLst>
                                    <p:set>
                                      <p:cBhvr>
                                        <p:cTn id="56" dur="1" fill="hold">
                                          <p:stCondLst>
                                            <p:cond delay="0"/>
                                          </p:stCondLst>
                                        </p:cTn>
                                        <p:tgtEl>
                                          <p:spTgt spid="87"/>
                                        </p:tgtEl>
                                        <p:attrNameLst>
                                          <p:attrName>style.visibility</p:attrName>
                                        </p:attrNameLst>
                                      </p:cBhvr>
                                      <p:to>
                                        <p:strVal val="visible"/>
                                      </p:to>
                                    </p:set>
                                    <p:animEffect transition="in" filter="checkerboard(across)">
                                      <p:cBhvr>
                                        <p:cTn id="57" dur="500"/>
                                        <p:tgtEl>
                                          <p:spTgt spid="87"/>
                                        </p:tgtEl>
                                      </p:cBhvr>
                                    </p:animEffect>
                                  </p:childTnLst>
                                </p:cTn>
                              </p:par>
                            </p:childTnLst>
                          </p:cTn>
                        </p:par>
                      </p:childTnLst>
                    </p:cTn>
                  </p:par>
                  <p:par>
                    <p:cTn id="58" fill="hold">
                      <p:stCondLst>
                        <p:cond delay="indefinite"/>
                      </p:stCondLst>
                      <p:childTnLst>
                        <p:par>
                          <p:cTn id="59" fill="hold">
                            <p:stCondLst>
                              <p:cond delay="0"/>
                            </p:stCondLst>
                            <p:childTnLst>
                              <p:par>
                                <p:cTn id="60" presetID="5" presetClass="entr" presetSubtype="10" fill="hold" grpId="0" nodeType="clickEffect">
                                  <p:stCondLst>
                                    <p:cond delay="0"/>
                                  </p:stCondLst>
                                  <p:childTnLst>
                                    <p:set>
                                      <p:cBhvr>
                                        <p:cTn id="61" dur="1" fill="hold">
                                          <p:stCondLst>
                                            <p:cond delay="0"/>
                                          </p:stCondLst>
                                        </p:cTn>
                                        <p:tgtEl>
                                          <p:spTgt spid="88"/>
                                        </p:tgtEl>
                                        <p:attrNameLst>
                                          <p:attrName>style.visibility</p:attrName>
                                        </p:attrNameLst>
                                      </p:cBhvr>
                                      <p:to>
                                        <p:strVal val="visible"/>
                                      </p:to>
                                    </p:set>
                                    <p:animEffect transition="in" filter="checkerboard(across)">
                                      <p:cBhvr>
                                        <p:cTn id="62" dur="500"/>
                                        <p:tgtEl>
                                          <p:spTgt spid="88"/>
                                        </p:tgtEl>
                                      </p:cBhvr>
                                    </p:animEffect>
                                  </p:childTnLst>
                                </p:cTn>
                              </p:par>
                            </p:childTnLst>
                          </p:cTn>
                        </p:par>
                      </p:childTnLst>
                    </p:cTn>
                  </p:par>
                  <p:par>
                    <p:cTn id="63" fill="hold">
                      <p:stCondLst>
                        <p:cond delay="indefinite"/>
                      </p:stCondLst>
                      <p:childTnLst>
                        <p:par>
                          <p:cTn id="64" fill="hold">
                            <p:stCondLst>
                              <p:cond delay="0"/>
                            </p:stCondLst>
                            <p:childTnLst>
                              <p:par>
                                <p:cTn id="65" presetID="5" presetClass="entr" presetSubtype="10" fill="hold" grpId="0" nodeType="clickEffect">
                                  <p:stCondLst>
                                    <p:cond delay="0"/>
                                  </p:stCondLst>
                                  <p:childTnLst>
                                    <p:set>
                                      <p:cBhvr>
                                        <p:cTn id="66" dur="1" fill="hold">
                                          <p:stCondLst>
                                            <p:cond delay="0"/>
                                          </p:stCondLst>
                                        </p:cTn>
                                        <p:tgtEl>
                                          <p:spTgt spid="89"/>
                                        </p:tgtEl>
                                        <p:attrNameLst>
                                          <p:attrName>style.visibility</p:attrName>
                                        </p:attrNameLst>
                                      </p:cBhvr>
                                      <p:to>
                                        <p:strVal val="visible"/>
                                      </p:to>
                                    </p:set>
                                    <p:animEffect transition="in" filter="checkerboard(across)">
                                      <p:cBhvr>
                                        <p:cTn id="67"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09" grpId="0"/>
      <p:bldP spid="80" grpId="0"/>
      <p:bldP spid="81" grpId="0"/>
      <p:bldP spid="82" grpId="0"/>
      <p:bldP spid="83" grpId="0"/>
      <p:bldP spid="84" grpId="0"/>
      <p:bldP spid="85" grpId="0"/>
      <p:bldP spid="86" grpId="0"/>
      <p:bldP spid="87" grpId="0"/>
      <p:bldP spid="88" grpId="0"/>
      <p:bldP spid="89" grpId="0" animBg="1"/>
      <p:bldP spid="4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bwMode="auto">
          <a:xfrm>
            <a:off x="168275" y="111125"/>
            <a:ext cx="8534400" cy="666750"/>
          </a:xfrm>
          <a:prstGeom prst="rect">
            <a:avLst/>
          </a:prstGeom>
          <a:noFill/>
          <a:ln w="9525">
            <a:noFill/>
            <a:miter lim="800000"/>
          </a:ln>
        </p:spPr>
        <p:txBody>
          <a:bodyPr anchor="ctr"/>
          <a:lstStyle>
            <a:lvl1pPr eaLnBrk="0" hangingPunct="0">
              <a:defRPr sz="1600">
                <a:solidFill>
                  <a:schemeClr val="tx1"/>
                </a:solidFill>
                <a:latin typeface="Times New Roman" pitchFamily="18" charset="0"/>
                <a:cs typeface="Arial" panose="020B0604020202020204" pitchFamily="34" charset="0"/>
              </a:defRPr>
            </a:lvl1pPr>
            <a:lvl2pPr marL="742950" indent="-285750" eaLnBrk="0" hangingPunct="0">
              <a:defRPr sz="1600">
                <a:solidFill>
                  <a:schemeClr val="tx1"/>
                </a:solidFill>
                <a:latin typeface="Times New Roman" pitchFamily="18" charset="0"/>
                <a:cs typeface="Arial" panose="020B0604020202020204" pitchFamily="34" charset="0"/>
              </a:defRPr>
            </a:lvl2pPr>
            <a:lvl3pPr marL="1143000" indent="-228600" eaLnBrk="0" hangingPunct="0">
              <a:defRPr sz="1600">
                <a:solidFill>
                  <a:schemeClr val="tx1"/>
                </a:solidFill>
                <a:latin typeface="Times New Roman" pitchFamily="18" charset="0"/>
                <a:cs typeface="Arial" panose="020B0604020202020204" pitchFamily="34" charset="0"/>
              </a:defRPr>
            </a:lvl3pPr>
            <a:lvl4pPr marL="1600200" indent="-228600" eaLnBrk="0" hangingPunct="0">
              <a:defRPr sz="1600">
                <a:solidFill>
                  <a:schemeClr val="tx1"/>
                </a:solidFill>
                <a:latin typeface="Times New Roman" pitchFamily="18" charset="0"/>
                <a:cs typeface="Arial" panose="020B0604020202020204" pitchFamily="34" charset="0"/>
              </a:defRPr>
            </a:lvl4pPr>
            <a:lvl5pPr marL="2057400" indent="-228600" eaLnBrk="0" hangingPunct="0">
              <a:defRPr sz="1600">
                <a:solidFill>
                  <a:schemeClr val="tx1"/>
                </a:solidFill>
                <a:latin typeface="Times New Roman" pitchFamily="18"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Times New Roman" pitchFamily="18"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Times New Roman" pitchFamily="18"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Times New Roman" pitchFamily="18"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Times New Roman" pitchFamily="18" charset="0"/>
                <a:cs typeface="Arial" panose="020B0604020202020204" pitchFamily="34" charset="0"/>
              </a:defRPr>
            </a:lvl9pPr>
          </a:lstStyle>
          <a:p>
            <a:pPr>
              <a:defRPr/>
            </a:pPr>
            <a:r>
              <a:rPr lang="en-US" altLang="en-US" sz="4000">
                <a:solidFill>
                  <a:schemeClr val="accent2"/>
                </a:solidFill>
                <a:latin typeface="Comic Sans MS" pitchFamily="66" charset="0"/>
              </a:rPr>
              <a:t>Dose of </a:t>
            </a:r>
            <a:r>
              <a:rPr lang="en-US" altLang="en-US" sz="4000" b="1">
                <a:solidFill>
                  <a:schemeClr val="accent2"/>
                </a:solidFill>
                <a:effectLst>
                  <a:outerShdw blurRad="38100" dist="38100" dir="2700000" algn="tl">
                    <a:srgbClr val="C0C0C0"/>
                  </a:outerShdw>
                </a:effectLst>
                <a:latin typeface="Brush Script MT" pitchFamily="66" charset="0"/>
              </a:rPr>
              <a:t>Reality:</a:t>
            </a:r>
            <a:endParaRPr lang="en-CA" altLang="en-US" sz="2800">
              <a:solidFill>
                <a:schemeClr val="accent2"/>
              </a:solidFill>
            </a:endParaRPr>
          </a:p>
        </p:txBody>
      </p:sp>
      <p:pic>
        <p:nvPicPr>
          <p:cNvPr id="150531" name="Picture 2" descr="e-mail relaying"/>
          <p:cNvPicPr>
            <a:picLocks noChangeAspect="1" noChangeArrowheads="1" noCrop="1"/>
          </p:cNvPicPr>
          <p:nvPr/>
        </p:nvPicPr>
        <p:blipFill>
          <a:blip r:embed="rId1">
            <a:extLst>
              <a:ext uri="{28A0092B-C50C-407E-A947-70E740481C1C}">
                <a14:useLocalDpi xmlns:a14="http://schemas.microsoft.com/office/drawing/2010/main" val="0"/>
              </a:ext>
            </a:extLst>
          </a:blip>
          <a:srcRect/>
          <a:stretch>
            <a:fillRect/>
          </a:stretch>
        </p:blipFill>
        <p:spPr bwMode="auto">
          <a:xfrm>
            <a:off x="4724400" y="2017713"/>
            <a:ext cx="4343400" cy="438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2"/>
          <p:cNvSpPr txBox="1">
            <a:spLocks noChangeArrowheads="1"/>
          </p:cNvSpPr>
          <p:nvPr/>
        </p:nvSpPr>
        <p:spPr bwMode="auto">
          <a:xfrm>
            <a:off x="4038600" y="1066800"/>
            <a:ext cx="3333750" cy="646113"/>
          </a:xfrm>
          <a:prstGeom prst="rect">
            <a:avLst/>
          </a:prstGeom>
          <a:noFill/>
          <a:ln w="9525">
            <a:noFill/>
            <a:miter lim="800000"/>
          </a:ln>
        </p:spPr>
        <p:txBody>
          <a:bodyPr>
            <a:spAutoFit/>
          </a:bodyPr>
          <a:lstStyle/>
          <a:p>
            <a:pPr algn="ctr" eaLnBrk="1" hangingPunct="1">
              <a:spcBef>
                <a:spcPct val="50000"/>
              </a:spcBef>
              <a:defRPr/>
            </a:pPr>
            <a:r>
              <a:rPr lang="en-US" sz="3600" b="1" dirty="0">
                <a:solidFill>
                  <a:schemeClr val="accent2"/>
                </a:solidFill>
                <a:effectLst>
                  <a:outerShdw blurRad="38100" dist="38100" dir="2700000" algn="tl">
                    <a:srgbClr val="000000">
                      <a:alpha val="43137"/>
                    </a:srgbClr>
                  </a:outerShdw>
                </a:effectLst>
                <a:cs typeface="Times New Roman" pitchFamily="18" charset="0"/>
              </a:rPr>
              <a:t>Spoofed email</a:t>
            </a:r>
            <a:endParaRPr lang="en-US" sz="3600" b="1" dirty="0">
              <a:solidFill>
                <a:schemeClr val="accent2"/>
              </a:solidFill>
              <a:effectLst>
                <a:outerShdw blurRad="38100" dist="38100" dir="2700000" algn="tl">
                  <a:srgbClr val="000000">
                    <a:alpha val="43137"/>
                  </a:srgbClr>
                </a:outerShdw>
              </a:effectLst>
              <a:cs typeface="Times New Roman" pitchFamily="18" charset="0"/>
            </a:endParaRPr>
          </a:p>
        </p:txBody>
      </p:sp>
      <p:pic>
        <p:nvPicPr>
          <p:cNvPr id="2170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225" y="1712913"/>
            <a:ext cx="4473575" cy="4630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4" descr="http://www.sputtergotchtoys.com/graphics/justforfun_sm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275" y="5408613"/>
            <a:ext cx="1905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535" name="灯片编号占位符 2"/>
          <p:cNvSpPr txBox="1">
            <a:spLocks noGrp="1"/>
          </p:cNvSpPr>
          <p:nvPr/>
        </p:nvSpPr>
        <p:spPr bwMode="auto">
          <a:xfrm>
            <a:off x="7994650" y="6400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r">
              <a:spcBef>
                <a:spcPct val="0"/>
              </a:spcBef>
              <a:buClrTx/>
              <a:buSzTx/>
              <a:buFontTx/>
              <a:buNone/>
            </a:pPr>
            <a:fld id="{95C6725D-AF96-4850-8CF0-9EFF5DE6E6F7}" type="slidenum">
              <a:rPr lang="zh-CN" altLang="en-US" sz="1400">
                <a:latin typeface="Times New Roman" pitchFamily="18" charset="0"/>
                <a:ea typeface="SimSun" pitchFamily="2" charset="-122"/>
              </a:rPr>
            </a:fld>
            <a:endParaRPr lang="en-US" altLang="zh-CN" sz="1400">
              <a:latin typeface="Times New Roman" pitchFamily="18" charset="0"/>
              <a:ea typeface="SimSun"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7091"/>
                                        </p:tgtEl>
                                        <p:attrNameLst>
                                          <p:attrName>style.visibility</p:attrName>
                                        </p:attrNameLst>
                                      </p:cBhvr>
                                      <p:to>
                                        <p:strVal val="visible"/>
                                      </p:to>
                                    </p:set>
                                    <p:anim calcmode="lin" valueType="num">
                                      <p:cBhvr additive="base">
                                        <p:cTn id="7" dur="500" fill="hold"/>
                                        <p:tgtEl>
                                          <p:spTgt spid="217091"/>
                                        </p:tgtEl>
                                        <p:attrNameLst>
                                          <p:attrName>ppt_x</p:attrName>
                                        </p:attrNameLst>
                                      </p:cBhvr>
                                      <p:tavLst>
                                        <p:tav tm="0">
                                          <p:val>
                                            <p:strVal val="#ppt_x"/>
                                          </p:val>
                                        </p:tav>
                                        <p:tav tm="100000">
                                          <p:val>
                                            <p:strVal val="#ppt_x"/>
                                          </p:val>
                                        </p:tav>
                                      </p:tavLst>
                                    </p:anim>
                                    <p:anim calcmode="lin" valueType="num">
                                      <p:cBhvr additive="base">
                                        <p:cTn id="8" dur="500" fill="hold"/>
                                        <p:tgtEl>
                                          <p:spTgt spid="21709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fld>
            <a:endParaRPr lang="en-US" altLang="zh-CN"/>
          </a:p>
        </p:txBody>
      </p:sp>
      <p:pic>
        <p:nvPicPr>
          <p:cNvPr id="5" name="Picture 4"/>
          <p:cNvPicPr>
            <a:picLocks noChangeAspect="1"/>
          </p:cNvPicPr>
          <p:nvPr/>
        </p:nvPicPr>
        <p:blipFill>
          <a:blip r:embed="rId1"/>
          <a:stretch>
            <a:fillRect/>
          </a:stretch>
        </p:blipFill>
        <p:spPr>
          <a:xfrm>
            <a:off x="133350" y="228600"/>
            <a:ext cx="4438650" cy="762000"/>
          </a:xfrm>
          <a:prstGeom prst="rect">
            <a:avLst/>
          </a:prstGeom>
        </p:spPr>
      </p:pic>
      <p:pic>
        <p:nvPicPr>
          <p:cNvPr id="6" name="Picture 22"/>
          <p:cNvPicPr>
            <a:picLocks noChangeAspect="1" noChangeArrowheads="1"/>
          </p:cNvPicPr>
          <p:nvPr/>
        </p:nvPicPr>
        <p:blipFill>
          <a:blip r:embed="rId2"/>
          <a:srcRect/>
          <a:stretch>
            <a:fillRect/>
          </a:stretch>
        </p:blipFill>
        <p:spPr bwMode="auto">
          <a:xfrm>
            <a:off x="304800" y="2286000"/>
            <a:ext cx="3791878" cy="3200400"/>
          </a:xfrm>
          <a:prstGeom prst="rect">
            <a:avLst/>
          </a:prstGeom>
          <a:noFill/>
          <a:ln w="9525">
            <a:noFill/>
            <a:miter lim="800000"/>
            <a:headEnd/>
            <a:tailEnd/>
          </a:ln>
        </p:spPr>
      </p:pic>
      <p:pic>
        <p:nvPicPr>
          <p:cNvPr id="7" name="Picture 19" descr="phishing">
            <a:hlinkClick r:id="rId3"/>
          </p:cNvPr>
          <p:cNvPicPr>
            <a:picLocks noChangeAspect="1" noChangeArrowheads="1"/>
          </p:cNvPicPr>
          <p:nvPr/>
        </p:nvPicPr>
        <p:blipFill>
          <a:blip r:embed="rId4"/>
          <a:srcRect/>
          <a:stretch>
            <a:fillRect/>
          </a:stretch>
        </p:blipFill>
        <p:spPr bwMode="auto">
          <a:xfrm>
            <a:off x="1277278" y="3505200"/>
            <a:ext cx="1485623" cy="1285875"/>
          </a:xfrm>
          <a:prstGeom prst="rect">
            <a:avLst/>
          </a:prstGeom>
          <a:noFill/>
          <a:ln w="9525">
            <a:noFill/>
            <a:miter lim="800000"/>
            <a:headEnd/>
            <a:tailEnd/>
          </a:ln>
        </p:spPr>
      </p:pic>
      <p:pic>
        <p:nvPicPr>
          <p:cNvPr id="8" name="Picture 7"/>
          <p:cNvPicPr>
            <a:picLocks noChangeAspect="1"/>
          </p:cNvPicPr>
          <p:nvPr/>
        </p:nvPicPr>
        <p:blipFill>
          <a:blip r:embed="rId5"/>
          <a:stretch>
            <a:fillRect/>
          </a:stretch>
        </p:blipFill>
        <p:spPr>
          <a:xfrm>
            <a:off x="5410200" y="2667000"/>
            <a:ext cx="2362200" cy="2376014"/>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990600" y="457200"/>
            <a:ext cx="6934200" cy="646331"/>
          </a:xfrm>
          <a:prstGeom prst="rect">
            <a:avLst/>
          </a:prstGeom>
          <a:noFill/>
          <a:ln w="9525">
            <a:noFill/>
            <a:miter lim="800000"/>
          </a:ln>
        </p:spPr>
        <p:txBody>
          <a:bodyPr>
            <a:spAutoFit/>
          </a:bodyPr>
          <a:lstStyle/>
          <a:p>
            <a:pPr algn="ctr">
              <a:spcBef>
                <a:spcPct val="50000"/>
              </a:spcBef>
            </a:pPr>
            <a:r>
              <a:rPr lang="en-US" sz="36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POP3</a:t>
            </a:r>
            <a:endParaRPr lang="en-US" sz="36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grpSp>
        <p:nvGrpSpPr>
          <p:cNvPr id="2" name="Group 33"/>
          <p:cNvGrpSpPr/>
          <p:nvPr/>
        </p:nvGrpSpPr>
        <p:grpSpPr bwMode="auto">
          <a:xfrm>
            <a:off x="7086600" y="1752600"/>
            <a:ext cx="1143000" cy="3048000"/>
            <a:chOff x="1920" y="1056"/>
            <a:chExt cx="720" cy="1920"/>
          </a:xfrm>
        </p:grpSpPr>
        <p:sp>
          <p:nvSpPr>
            <p:cNvPr id="5190" name="Rectangle 4"/>
            <p:cNvSpPr>
              <a:spLocks noChangeArrowheads="1"/>
            </p:cNvSpPr>
            <p:nvPr/>
          </p:nvSpPr>
          <p:spPr bwMode="auto">
            <a:xfrm>
              <a:off x="1920" y="1056"/>
              <a:ext cx="720" cy="1920"/>
            </a:xfrm>
            <a:prstGeom prst="rect">
              <a:avLst/>
            </a:prstGeom>
            <a:solidFill>
              <a:srgbClr val="FFCCFF"/>
            </a:solidFill>
            <a:ln w="9525">
              <a:solidFill>
                <a:schemeClr val="tx1"/>
              </a:solidFill>
              <a:miter lim="800000"/>
            </a:ln>
          </p:spPr>
          <p:txBody>
            <a:bodyPr wrap="none" anchor="ctr"/>
            <a:lstStyle/>
            <a:p>
              <a:endParaRPr lang="en-US"/>
            </a:p>
          </p:txBody>
        </p:sp>
        <p:sp>
          <p:nvSpPr>
            <p:cNvPr id="5191" name="Line 6"/>
            <p:cNvSpPr>
              <a:spLocks noChangeShapeType="1"/>
            </p:cNvSpPr>
            <p:nvPr/>
          </p:nvSpPr>
          <p:spPr bwMode="auto">
            <a:xfrm>
              <a:off x="1920" y="1776"/>
              <a:ext cx="720" cy="0"/>
            </a:xfrm>
            <a:prstGeom prst="line">
              <a:avLst/>
            </a:prstGeom>
            <a:noFill/>
            <a:ln w="9525">
              <a:solidFill>
                <a:schemeClr val="tx1"/>
              </a:solidFill>
              <a:round/>
            </a:ln>
          </p:spPr>
          <p:txBody>
            <a:bodyPr/>
            <a:lstStyle/>
            <a:p>
              <a:endParaRPr lang="en-US"/>
            </a:p>
          </p:txBody>
        </p:sp>
        <p:sp>
          <p:nvSpPr>
            <p:cNvPr id="5192" name="Line 8"/>
            <p:cNvSpPr>
              <a:spLocks noChangeShapeType="1"/>
            </p:cNvSpPr>
            <p:nvPr/>
          </p:nvSpPr>
          <p:spPr bwMode="auto">
            <a:xfrm>
              <a:off x="1920" y="2064"/>
              <a:ext cx="720" cy="0"/>
            </a:xfrm>
            <a:prstGeom prst="line">
              <a:avLst/>
            </a:prstGeom>
            <a:noFill/>
            <a:ln w="9525">
              <a:solidFill>
                <a:schemeClr val="tx1"/>
              </a:solidFill>
              <a:round/>
            </a:ln>
          </p:spPr>
          <p:txBody>
            <a:bodyPr/>
            <a:lstStyle/>
            <a:p>
              <a:endParaRPr lang="en-US"/>
            </a:p>
          </p:txBody>
        </p:sp>
        <p:sp>
          <p:nvSpPr>
            <p:cNvPr id="5193" name="Line 9"/>
            <p:cNvSpPr>
              <a:spLocks noChangeShapeType="1"/>
            </p:cNvSpPr>
            <p:nvPr/>
          </p:nvSpPr>
          <p:spPr bwMode="auto">
            <a:xfrm>
              <a:off x="1920" y="2352"/>
              <a:ext cx="720" cy="0"/>
            </a:xfrm>
            <a:prstGeom prst="line">
              <a:avLst/>
            </a:prstGeom>
            <a:noFill/>
            <a:ln w="9525">
              <a:solidFill>
                <a:schemeClr val="tx1"/>
              </a:solidFill>
              <a:round/>
            </a:ln>
          </p:spPr>
          <p:txBody>
            <a:bodyPr/>
            <a:lstStyle/>
            <a:p>
              <a:endParaRPr lang="en-US"/>
            </a:p>
          </p:txBody>
        </p:sp>
        <p:sp>
          <p:nvSpPr>
            <p:cNvPr id="5194" name="Text Box 26"/>
            <p:cNvSpPr txBox="1">
              <a:spLocks noChangeArrowheads="1"/>
            </p:cNvSpPr>
            <p:nvPr/>
          </p:nvSpPr>
          <p:spPr bwMode="auto">
            <a:xfrm>
              <a:off x="1920" y="1824"/>
              <a:ext cx="720" cy="212"/>
            </a:xfrm>
            <a:prstGeom prst="rect">
              <a:avLst/>
            </a:prstGeom>
            <a:noFill/>
            <a:ln w="9525">
              <a:noFill/>
              <a:miter lim="800000"/>
            </a:ln>
          </p:spPr>
          <p:txBody>
            <a:bodyPr>
              <a:spAutoFit/>
            </a:bodyPr>
            <a:lstStyle/>
            <a:p>
              <a:pPr algn="ctr">
                <a:spcBef>
                  <a:spcPct val="50000"/>
                </a:spcBef>
              </a:pPr>
              <a:r>
                <a:rPr lang="en-US" sz="1600" b="1"/>
                <a:t>TCP</a:t>
              </a:r>
              <a:endParaRPr lang="en-US" sz="1600" b="1"/>
            </a:p>
          </p:txBody>
        </p:sp>
        <p:sp>
          <p:nvSpPr>
            <p:cNvPr id="5195" name="Text Box 28"/>
            <p:cNvSpPr txBox="1">
              <a:spLocks noChangeArrowheads="1"/>
            </p:cNvSpPr>
            <p:nvPr/>
          </p:nvSpPr>
          <p:spPr bwMode="auto">
            <a:xfrm>
              <a:off x="1920" y="1200"/>
              <a:ext cx="720" cy="446"/>
            </a:xfrm>
            <a:prstGeom prst="rect">
              <a:avLst/>
            </a:prstGeom>
            <a:noFill/>
            <a:ln w="9525">
              <a:noFill/>
              <a:miter lim="800000"/>
            </a:ln>
          </p:spPr>
          <p:txBody>
            <a:bodyPr>
              <a:spAutoFit/>
            </a:bodyPr>
            <a:lstStyle/>
            <a:p>
              <a:pPr algn="ctr">
                <a:spcBef>
                  <a:spcPct val="50000"/>
                </a:spcBef>
              </a:pPr>
              <a:r>
                <a:rPr lang="en-US" sz="1600" b="1" dirty="0"/>
                <a:t>POP</a:t>
              </a:r>
              <a:endParaRPr lang="en-US" sz="1600" b="1" dirty="0"/>
            </a:p>
            <a:p>
              <a:pPr algn="ctr">
                <a:spcBef>
                  <a:spcPct val="50000"/>
                </a:spcBef>
              </a:pPr>
              <a:r>
                <a:rPr lang="en-US" sz="1600" b="1" dirty="0"/>
                <a:t>Server</a:t>
              </a:r>
              <a:endParaRPr lang="en-US" sz="1600" b="1" dirty="0"/>
            </a:p>
          </p:txBody>
        </p:sp>
        <p:sp>
          <p:nvSpPr>
            <p:cNvPr id="5196" name="Text Box 31"/>
            <p:cNvSpPr txBox="1">
              <a:spLocks noChangeArrowheads="1"/>
            </p:cNvSpPr>
            <p:nvPr/>
          </p:nvSpPr>
          <p:spPr bwMode="auto">
            <a:xfrm>
              <a:off x="1920" y="2112"/>
              <a:ext cx="720" cy="212"/>
            </a:xfrm>
            <a:prstGeom prst="rect">
              <a:avLst/>
            </a:prstGeom>
            <a:noFill/>
            <a:ln w="9525">
              <a:noFill/>
              <a:miter lim="800000"/>
            </a:ln>
          </p:spPr>
          <p:txBody>
            <a:bodyPr>
              <a:spAutoFit/>
            </a:bodyPr>
            <a:lstStyle/>
            <a:p>
              <a:pPr algn="ctr">
                <a:spcBef>
                  <a:spcPct val="50000"/>
                </a:spcBef>
              </a:pPr>
              <a:r>
                <a:rPr lang="en-US" sz="1600" b="1"/>
                <a:t>IP</a:t>
              </a:r>
              <a:endParaRPr lang="en-US" sz="1600" b="1"/>
            </a:p>
          </p:txBody>
        </p:sp>
      </p:grpSp>
      <p:grpSp>
        <p:nvGrpSpPr>
          <p:cNvPr id="3" name="Group 36"/>
          <p:cNvGrpSpPr/>
          <p:nvPr/>
        </p:nvGrpSpPr>
        <p:grpSpPr bwMode="auto">
          <a:xfrm>
            <a:off x="1371600" y="2057400"/>
            <a:ext cx="990600" cy="1143000"/>
            <a:chOff x="288" y="1056"/>
            <a:chExt cx="624" cy="720"/>
          </a:xfrm>
        </p:grpSpPr>
        <p:sp>
          <p:nvSpPr>
            <p:cNvPr id="5181" name="Rectangle 3"/>
            <p:cNvSpPr>
              <a:spLocks noChangeArrowheads="1"/>
            </p:cNvSpPr>
            <p:nvPr/>
          </p:nvSpPr>
          <p:spPr bwMode="auto">
            <a:xfrm>
              <a:off x="288" y="1056"/>
              <a:ext cx="624" cy="720"/>
            </a:xfrm>
            <a:prstGeom prst="rect">
              <a:avLst/>
            </a:prstGeom>
            <a:solidFill>
              <a:srgbClr val="FFCCFF"/>
            </a:solidFill>
            <a:ln w="9525">
              <a:solidFill>
                <a:schemeClr val="tx1"/>
              </a:solidFill>
              <a:miter lim="800000"/>
            </a:ln>
          </p:spPr>
          <p:txBody>
            <a:bodyPr wrap="none" anchor="ctr"/>
            <a:lstStyle/>
            <a:p>
              <a:endParaRPr lang="en-US"/>
            </a:p>
          </p:txBody>
        </p:sp>
        <p:sp>
          <p:nvSpPr>
            <p:cNvPr id="5182" name="Text Box 35"/>
            <p:cNvSpPr txBox="1">
              <a:spLocks noChangeArrowheads="1"/>
            </p:cNvSpPr>
            <p:nvPr/>
          </p:nvSpPr>
          <p:spPr bwMode="auto">
            <a:xfrm>
              <a:off x="288" y="1152"/>
              <a:ext cx="624" cy="443"/>
            </a:xfrm>
            <a:prstGeom prst="rect">
              <a:avLst/>
            </a:prstGeom>
            <a:noFill/>
            <a:ln w="9525">
              <a:noFill/>
              <a:miter lim="800000"/>
            </a:ln>
          </p:spPr>
          <p:txBody>
            <a:bodyPr>
              <a:spAutoFit/>
            </a:bodyPr>
            <a:lstStyle/>
            <a:p>
              <a:pPr algn="ctr">
                <a:spcBef>
                  <a:spcPct val="50000"/>
                </a:spcBef>
              </a:pPr>
              <a:r>
                <a:rPr lang="en-US" sz="1600" b="1" dirty="0"/>
                <a:t>POP</a:t>
              </a:r>
              <a:endParaRPr lang="en-US" sz="1600" b="1" dirty="0"/>
            </a:p>
            <a:p>
              <a:pPr algn="ctr">
                <a:spcBef>
                  <a:spcPct val="50000"/>
                </a:spcBef>
              </a:pPr>
              <a:r>
                <a:rPr lang="en-US" sz="1600" b="1" dirty="0"/>
                <a:t>client</a:t>
              </a:r>
              <a:endParaRPr lang="en-US" sz="1600" b="1" dirty="0"/>
            </a:p>
          </p:txBody>
        </p:sp>
      </p:grpSp>
      <p:sp>
        <p:nvSpPr>
          <p:cNvPr id="5126" name="Text Box 37"/>
          <p:cNvSpPr txBox="1">
            <a:spLocks noChangeArrowheads="1"/>
          </p:cNvSpPr>
          <p:nvPr/>
        </p:nvSpPr>
        <p:spPr bwMode="auto">
          <a:xfrm>
            <a:off x="1050925" y="1447800"/>
            <a:ext cx="1768475" cy="584775"/>
          </a:xfrm>
          <a:prstGeom prst="rect">
            <a:avLst/>
          </a:prstGeom>
          <a:noFill/>
          <a:ln w="9525">
            <a:noFill/>
            <a:miter lim="800000"/>
          </a:ln>
        </p:spPr>
        <p:txBody>
          <a:bodyPr>
            <a:spAutoFit/>
          </a:bodyPr>
          <a:lstStyle/>
          <a:p>
            <a:pPr algn="ctr"/>
            <a:r>
              <a:rPr lang="en-US" sz="1600" b="1" dirty="0">
                <a:solidFill>
                  <a:schemeClr val="accent2"/>
                </a:solidFill>
              </a:rPr>
              <a:t>Joe’s Local Host</a:t>
            </a:r>
            <a:endParaRPr lang="en-US" sz="1600" b="1" dirty="0">
              <a:solidFill>
                <a:schemeClr val="accent2"/>
              </a:solidFill>
            </a:endParaRPr>
          </a:p>
        </p:txBody>
      </p:sp>
      <p:sp>
        <p:nvSpPr>
          <p:cNvPr id="5127" name="Text Box 38"/>
          <p:cNvSpPr txBox="1">
            <a:spLocks noChangeArrowheads="1"/>
          </p:cNvSpPr>
          <p:nvPr/>
        </p:nvSpPr>
        <p:spPr bwMode="auto">
          <a:xfrm>
            <a:off x="6629400" y="1143000"/>
            <a:ext cx="2209800" cy="584775"/>
          </a:xfrm>
          <a:prstGeom prst="rect">
            <a:avLst/>
          </a:prstGeom>
          <a:noFill/>
          <a:ln w="9525">
            <a:noFill/>
            <a:miter lim="800000"/>
          </a:ln>
        </p:spPr>
        <p:txBody>
          <a:bodyPr>
            <a:spAutoFit/>
          </a:bodyPr>
          <a:lstStyle/>
          <a:p>
            <a:pPr algn="ctr">
              <a:spcBef>
                <a:spcPts val="0"/>
              </a:spcBef>
            </a:pPr>
            <a:r>
              <a:rPr lang="en-US" sz="1600" b="1" dirty="0">
                <a:solidFill>
                  <a:schemeClr val="accent2"/>
                </a:solidFill>
              </a:rPr>
              <a:t>Joe’s Mail Server</a:t>
            </a:r>
            <a:endParaRPr lang="en-US" sz="1600" b="1" dirty="0">
              <a:solidFill>
                <a:schemeClr val="accent2"/>
              </a:solidFill>
            </a:endParaRPr>
          </a:p>
          <a:p>
            <a:pPr algn="ctr">
              <a:spcBef>
                <a:spcPts val="0"/>
              </a:spcBef>
            </a:pPr>
            <a:r>
              <a:rPr lang="en-US" altLang="en-US" sz="1600" b="1" dirty="0">
                <a:solidFill>
                  <a:schemeClr val="accent2"/>
                </a:solidFill>
                <a:latin typeface="Times New Roman" pitchFamily="18" charset="0"/>
                <a:ea typeface="MS PGothic" panose="020B0600070205080204" pitchFamily="34" charset="-128"/>
              </a:rPr>
              <a:t>(TCP: </a:t>
            </a:r>
            <a:r>
              <a:rPr lang="en-US" altLang="en-US" sz="1600" b="1" dirty="0">
                <a:solidFill>
                  <a:schemeClr val="accent2"/>
                </a:solidFill>
                <a:highlight>
                  <a:srgbClr val="FFFF00"/>
                </a:highlight>
                <a:latin typeface="Times New Roman" pitchFamily="18" charset="0"/>
                <a:ea typeface="MS PGothic" panose="020B0600070205080204" pitchFamily="34" charset="-128"/>
              </a:rPr>
              <a:t>110</a:t>
            </a:r>
            <a:r>
              <a:rPr lang="en-US" altLang="en-US" sz="1600" b="1" dirty="0">
                <a:solidFill>
                  <a:schemeClr val="accent2"/>
                </a:solidFill>
                <a:latin typeface="Times New Roman" pitchFamily="18" charset="0"/>
                <a:ea typeface="MS PGothic" panose="020B0600070205080204" pitchFamily="34" charset="-128"/>
              </a:rPr>
              <a:t>)</a:t>
            </a:r>
            <a:endParaRPr lang="en-US" altLang="en-US" sz="1600" b="1" dirty="0">
              <a:solidFill>
                <a:schemeClr val="accent2"/>
              </a:solidFill>
              <a:latin typeface="Times New Roman" pitchFamily="18" charset="0"/>
              <a:ea typeface="MS PGothic" panose="020B0600070205080204" pitchFamily="34" charset="-128"/>
            </a:endParaRPr>
          </a:p>
        </p:txBody>
      </p:sp>
      <p:sp>
        <p:nvSpPr>
          <p:cNvPr id="6209" name="Text Box 65"/>
          <p:cNvSpPr txBox="1">
            <a:spLocks noChangeArrowheads="1"/>
          </p:cNvSpPr>
          <p:nvPr/>
        </p:nvSpPr>
        <p:spPr bwMode="auto">
          <a:xfrm>
            <a:off x="2743200" y="1905000"/>
            <a:ext cx="4114800" cy="366713"/>
          </a:xfrm>
          <a:prstGeom prst="rect">
            <a:avLst/>
          </a:prstGeom>
          <a:noFill/>
          <a:ln w="9525">
            <a:noFill/>
            <a:miter lim="800000"/>
          </a:ln>
        </p:spPr>
        <p:txBody>
          <a:bodyPr wrap="square">
            <a:spAutoFit/>
          </a:bodyPr>
          <a:lstStyle/>
          <a:p>
            <a:pPr>
              <a:spcBef>
                <a:spcPct val="50000"/>
              </a:spcBef>
            </a:pPr>
            <a:r>
              <a:rPr lang="en-US" sz="1800" b="1" dirty="0">
                <a:solidFill>
                  <a:schemeClr val="accent2"/>
                </a:solidFill>
              </a:rPr>
              <a:t>user username</a:t>
            </a:r>
            <a:endParaRPr lang="en-US" sz="1800" b="1" dirty="0">
              <a:solidFill>
                <a:schemeClr val="accent2"/>
              </a:solidFill>
            </a:endParaRPr>
          </a:p>
        </p:txBody>
      </p:sp>
      <p:grpSp>
        <p:nvGrpSpPr>
          <p:cNvPr id="6" name="Group 77"/>
          <p:cNvGrpSpPr/>
          <p:nvPr/>
        </p:nvGrpSpPr>
        <p:grpSpPr>
          <a:xfrm>
            <a:off x="2362200" y="5638800"/>
            <a:ext cx="4114800" cy="565150"/>
            <a:chOff x="2743200" y="4692650"/>
            <a:chExt cx="4114800" cy="565150"/>
          </a:xfrm>
        </p:grpSpPr>
        <p:grpSp>
          <p:nvGrpSpPr>
            <p:cNvPr id="7" name="Group 43"/>
            <p:cNvGrpSpPr/>
            <p:nvPr/>
          </p:nvGrpSpPr>
          <p:grpSpPr bwMode="auto">
            <a:xfrm>
              <a:off x="2743200" y="4692650"/>
              <a:ext cx="4114800" cy="565150"/>
              <a:chOff x="2640" y="3256"/>
              <a:chExt cx="1792" cy="356"/>
            </a:xfrm>
          </p:grpSpPr>
          <p:grpSp>
            <p:nvGrpSpPr>
              <p:cNvPr id="8" name="Group 25"/>
              <p:cNvGrpSpPr/>
              <p:nvPr/>
            </p:nvGrpSpPr>
            <p:grpSpPr bwMode="auto">
              <a:xfrm>
                <a:off x="2640" y="3264"/>
                <a:ext cx="1680" cy="336"/>
                <a:chOff x="2784" y="2544"/>
                <a:chExt cx="1776" cy="336"/>
              </a:xfrm>
            </p:grpSpPr>
            <p:grpSp>
              <p:nvGrpSpPr>
                <p:cNvPr id="9" name="Group 22"/>
                <p:cNvGrpSpPr/>
                <p:nvPr/>
              </p:nvGrpSpPr>
              <p:grpSpPr bwMode="auto">
                <a:xfrm>
                  <a:off x="2784" y="2544"/>
                  <a:ext cx="1296" cy="336"/>
                  <a:chOff x="2832" y="3168"/>
                  <a:chExt cx="1296" cy="336"/>
                </a:xfrm>
              </p:grpSpPr>
              <p:sp>
                <p:nvSpPr>
                  <p:cNvPr id="5178" name="Oval 12"/>
                  <p:cNvSpPr>
                    <a:spLocks noChangeArrowheads="1"/>
                  </p:cNvSpPr>
                  <p:nvPr/>
                </p:nvSpPr>
                <p:spPr bwMode="auto">
                  <a:xfrm>
                    <a:off x="2832" y="3168"/>
                    <a:ext cx="96" cy="336"/>
                  </a:xfrm>
                  <a:prstGeom prst="ellipse">
                    <a:avLst/>
                  </a:prstGeom>
                  <a:solidFill>
                    <a:schemeClr val="accent1"/>
                  </a:solidFill>
                  <a:ln w="9525">
                    <a:solidFill>
                      <a:schemeClr val="tx1"/>
                    </a:solidFill>
                    <a:round/>
                  </a:ln>
                </p:spPr>
                <p:txBody>
                  <a:bodyPr wrap="none" anchor="ctr"/>
                  <a:lstStyle/>
                  <a:p>
                    <a:endParaRPr lang="en-US"/>
                  </a:p>
                </p:txBody>
              </p:sp>
              <p:sp>
                <p:nvSpPr>
                  <p:cNvPr id="5179" name="Line 13"/>
                  <p:cNvSpPr>
                    <a:spLocks noChangeShapeType="1"/>
                  </p:cNvSpPr>
                  <p:nvPr/>
                </p:nvSpPr>
                <p:spPr bwMode="auto">
                  <a:xfrm>
                    <a:off x="2880" y="3168"/>
                    <a:ext cx="1248" cy="0"/>
                  </a:xfrm>
                  <a:prstGeom prst="line">
                    <a:avLst/>
                  </a:prstGeom>
                  <a:noFill/>
                  <a:ln w="9525">
                    <a:solidFill>
                      <a:schemeClr val="tx1"/>
                    </a:solidFill>
                    <a:round/>
                  </a:ln>
                </p:spPr>
                <p:txBody>
                  <a:bodyPr/>
                  <a:lstStyle/>
                  <a:p>
                    <a:endParaRPr lang="en-US"/>
                  </a:p>
                </p:txBody>
              </p:sp>
              <p:sp>
                <p:nvSpPr>
                  <p:cNvPr id="5180" name="Line 14"/>
                  <p:cNvSpPr>
                    <a:spLocks noChangeShapeType="1"/>
                  </p:cNvSpPr>
                  <p:nvPr/>
                </p:nvSpPr>
                <p:spPr bwMode="auto">
                  <a:xfrm>
                    <a:off x="2880" y="3504"/>
                    <a:ext cx="1248" cy="0"/>
                  </a:xfrm>
                  <a:prstGeom prst="line">
                    <a:avLst/>
                  </a:prstGeom>
                  <a:noFill/>
                  <a:ln w="9525">
                    <a:solidFill>
                      <a:schemeClr val="tx1"/>
                    </a:solidFill>
                    <a:round/>
                  </a:ln>
                </p:spPr>
                <p:txBody>
                  <a:bodyPr/>
                  <a:lstStyle/>
                  <a:p>
                    <a:endParaRPr lang="en-US"/>
                  </a:p>
                </p:txBody>
              </p:sp>
            </p:grpSp>
            <p:sp>
              <p:nvSpPr>
                <p:cNvPr id="5176" name="Line 23"/>
                <p:cNvSpPr>
                  <a:spLocks noChangeShapeType="1"/>
                </p:cNvSpPr>
                <p:nvPr/>
              </p:nvSpPr>
              <p:spPr bwMode="auto">
                <a:xfrm>
                  <a:off x="4080" y="2544"/>
                  <a:ext cx="480" cy="0"/>
                </a:xfrm>
                <a:prstGeom prst="line">
                  <a:avLst/>
                </a:prstGeom>
                <a:noFill/>
                <a:ln w="9525">
                  <a:solidFill>
                    <a:schemeClr val="tx1"/>
                  </a:solidFill>
                  <a:round/>
                </a:ln>
              </p:spPr>
              <p:txBody>
                <a:bodyPr/>
                <a:lstStyle/>
                <a:p>
                  <a:endParaRPr lang="en-US"/>
                </a:p>
              </p:txBody>
            </p:sp>
            <p:sp>
              <p:nvSpPr>
                <p:cNvPr id="5177" name="Line 24"/>
                <p:cNvSpPr>
                  <a:spLocks noChangeShapeType="1"/>
                </p:cNvSpPr>
                <p:nvPr/>
              </p:nvSpPr>
              <p:spPr bwMode="auto">
                <a:xfrm>
                  <a:off x="4080" y="2880"/>
                  <a:ext cx="480" cy="0"/>
                </a:xfrm>
                <a:prstGeom prst="line">
                  <a:avLst/>
                </a:prstGeom>
                <a:noFill/>
                <a:ln w="9525">
                  <a:solidFill>
                    <a:schemeClr val="tx1"/>
                  </a:solidFill>
                  <a:round/>
                </a:ln>
              </p:spPr>
              <p:txBody>
                <a:bodyPr/>
                <a:lstStyle/>
                <a:p>
                  <a:endParaRPr lang="en-US"/>
                </a:p>
              </p:txBody>
            </p:sp>
          </p:grpSp>
          <p:sp>
            <p:nvSpPr>
              <p:cNvPr id="5174" name="Freeform 42"/>
              <p:cNvSpPr/>
              <p:nvPr/>
            </p:nvSpPr>
            <p:spPr bwMode="auto">
              <a:xfrm>
                <a:off x="4296" y="3256"/>
                <a:ext cx="136" cy="356"/>
              </a:xfrm>
              <a:custGeom>
                <a:avLst/>
                <a:gdLst>
                  <a:gd name="T0" fmla="*/ 0 w 136"/>
                  <a:gd name="T1" fmla="*/ 20 h 356"/>
                  <a:gd name="T2" fmla="*/ 108 w 136"/>
                  <a:gd name="T3" fmla="*/ 68 h 356"/>
                  <a:gd name="T4" fmla="*/ 96 w 136"/>
                  <a:gd name="T5" fmla="*/ 284 h 356"/>
                  <a:gd name="T6" fmla="*/ 60 w 136"/>
                  <a:gd name="T7" fmla="*/ 320 h 356"/>
                  <a:gd name="T8" fmla="*/ 36 w 136"/>
                  <a:gd name="T9" fmla="*/ 356 h 356"/>
                  <a:gd name="T10" fmla="*/ 0 60000 65536"/>
                  <a:gd name="T11" fmla="*/ 0 60000 65536"/>
                  <a:gd name="T12" fmla="*/ 0 60000 65536"/>
                  <a:gd name="T13" fmla="*/ 0 60000 65536"/>
                  <a:gd name="T14" fmla="*/ 0 60000 65536"/>
                  <a:gd name="T15" fmla="*/ 0 w 136"/>
                  <a:gd name="T16" fmla="*/ 0 h 356"/>
                  <a:gd name="T17" fmla="*/ 136 w 136"/>
                  <a:gd name="T18" fmla="*/ 356 h 356"/>
                </a:gdLst>
                <a:ahLst/>
                <a:cxnLst>
                  <a:cxn ang="T10">
                    <a:pos x="T0" y="T1"/>
                  </a:cxn>
                  <a:cxn ang="T11">
                    <a:pos x="T2" y="T3"/>
                  </a:cxn>
                  <a:cxn ang="T12">
                    <a:pos x="T4" y="T5"/>
                  </a:cxn>
                  <a:cxn ang="T13">
                    <a:pos x="T6" y="T7"/>
                  </a:cxn>
                  <a:cxn ang="T14">
                    <a:pos x="T8" y="T9"/>
                  </a:cxn>
                </a:cxnLst>
                <a:rect l="T15" t="T16" r="T17" b="T18"/>
                <a:pathLst>
                  <a:path w="136" h="356">
                    <a:moveTo>
                      <a:pt x="0" y="20"/>
                    </a:moveTo>
                    <a:cubicBezTo>
                      <a:pt x="61" y="0"/>
                      <a:pt x="65" y="25"/>
                      <a:pt x="108" y="68"/>
                    </a:cubicBezTo>
                    <a:cubicBezTo>
                      <a:pt x="130" y="134"/>
                      <a:pt x="136" y="225"/>
                      <a:pt x="96" y="284"/>
                    </a:cubicBezTo>
                    <a:cubicBezTo>
                      <a:pt x="87" y="298"/>
                      <a:pt x="71" y="307"/>
                      <a:pt x="60" y="320"/>
                    </a:cubicBezTo>
                    <a:cubicBezTo>
                      <a:pt x="51" y="331"/>
                      <a:pt x="36" y="356"/>
                      <a:pt x="36" y="356"/>
                    </a:cubicBezTo>
                  </a:path>
                </a:pathLst>
              </a:custGeom>
              <a:noFill/>
              <a:ln w="9525">
                <a:solidFill>
                  <a:schemeClr val="tx1"/>
                </a:solidFill>
                <a:round/>
              </a:ln>
            </p:spPr>
            <p:txBody>
              <a:bodyPr/>
              <a:lstStyle/>
              <a:p>
                <a:endParaRPr lang="en-US"/>
              </a:p>
            </p:txBody>
          </p:sp>
        </p:grpSp>
        <p:sp>
          <p:nvSpPr>
            <p:cNvPr id="6224" name="Line 80"/>
            <p:cNvSpPr>
              <a:spLocks noChangeShapeType="1"/>
            </p:cNvSpPr>
            <p:nvPr/>
          </p:nvSpPr>
          <p:spPr bwMode="auto">
            <a:xfrm flipV="1">
              <a:off x="3131684" y="4907282"/>
              <a:ext cx="3414032" cy="45719"/>
            </a:xfrm>
            <a:prstGeom prst="line">
              <a:avLst/>
            </a:prstGeom>
            <a:noFill/>
            <a:ln w="9525">
              <a:solidFill>
                <a:schemeClr val="accent2"/>
              </a:solidFill>
              <a:round/>
              <a:tailEnd type="triangle" w="med" len="med"/>
            </a:ln>
          </p:spPr>
          <p:txBody>
            <a:bodyPr/>
            <a:lstStyle/>
            <a:p>
              <a:endParaRPr lang="en-US"/>
            </a:p>
          </p:txBody>
        </p:sp>
        <p:sp>
          <p:nvSpPr>
            <p:cNvPr id="6225" name="Line 81"/>
            <p:cNvSpPr>
              <a:spLocks noChangeShapeType="1"/>
            </p:cNvSpPr>
            <p:nvPr/>
          </p:nvSpPr>
          <p:spPr bwMode="auto">
            <a:xfrm flipH="1">
              <a:off x="3131684" y="5059681"/>
              <a:ext cx="3421516" cy="45719"/>
            </a:xfrm>
            <a:prstGeom prst="line">
              <a:avLst/>
            </a:prstGeom>
            <a:noFill/>
            <a:ln w="9525">
              <a:solidFill>
                <a:schemeClr val="accent2"/>
              </a:solidFill>
              <a:round/>
              <a:tailEnd type="triangle" w="med" len="med"/>
            </a:ln>
          </p:spPr>
          <p:txBody>
            <a:bodyPr/>
            <a:lstStyle/>
            <a:p>
              <a:endParaRPr lang="en-US"/>
            </a:p>
          </p:txBody>
        </p:sp>
      </p:grpSp>
      <p:pic>
        <p:nvPicPr>
          <p:cNvPr id="223234" name="Picture 2" descr="http://blog.taragana.com/wp-content/uploads/2009/03/outlook2007.jpg"/>
          <p:cNvPicPr>
            <a:picLocks noChangeAspect="1" noChangeArrowheads="1"/>
          </p:cNvPicPr>
          <p:nvPr/>
        </p:nvPicPr>
        <p:blipFill>
          <a:blip r:embed="rId1" cstate="print"/>
          <a:srcRect/>
          <a:stretch>
            <a:fillRect/>
          </a:stretch>
        </p:blipFill>
        <p:spPr bwMode="auto">
          <a:xfrm>
            <a:off x="527050" y="1379842"/>
            <a:ext cx="774700" cy="745516"/>
          </a:xfrm>
          <a:prstGeom prst="rect">
            <a:avLst/>
          </a:prstGeom>
          <a:noFill/>
        </p:spPr>
      </p:pic>
      <p:sp>
        <p:nvSpPr>
          <p:cNvPr id="80" name="Text Box 65"/>
          <p:cNvSpPr txBox="1">
            <a:spLocks noChangeArrowheads="1"/>
          </p:cNvSpPr>
          <p:nvPr/>
        </p:nvSpPr>
        <p:spPr bwMode="auto">
          <a:xfrm>
            <a:off x="2743200" y="2300287"/>
            <a:ext cx="4114800" cy="369332"/>
          </a:xfrm>
          <a:prstGeom prst="rect">
            <a:avLst/>
          </a:prstGeom>
          <a:noFill/>
          <a:ln w="9525">
            <a:noFill/>
            <a:miter lim="800000"/>
          </a:ln>
        </p:spPr>
        <p:txBody>
          <a:bodyPr wrap="square">
            <a:spAutoFit/>
          </a:bodyPr>
          <a:lstStyle/>
          <a:p>
            <a:pPr>
              <a:spcBef>
                <a:spcPct val="50000"/>
              </a:spcBef>
            </a:pPr>
            <a:r>
              <a:rPr lang="en-US" sz="1800" b="1" dirty="0">
                <a:solidFill>
                  <a:schemeClr val="accent2"/>
                </a:solidFill>
              </a:rPr>
              <a:t>+OK Password required.</a:t>
            </a:r>
            <a:endParaRPr lang="en-US" sz="1800" b="1" dirty="0">
              <a:solidFill>
                <a:schemeClr val="accent2"/>
              </a:solidFill>
            </a:endParaRPr>
          </a:p>
        </p:txBody>
      </p:sp>
      <p:sp>
        <p:nvSpPr>
          <p:cNvPr id="81" name="Text Box 65"/>
          <p:cNvSpPr txBox="1">
            <a:spLocks noChangeArrowheads="1"/>
          </p:cNvSpPr>
          <p:nvPr/>
        </p:nvSpPr>
        <p:spPr bwMode="auto">
          <a:xfrm>
            <a:off x="2743200" y="3011269"/>
            <a:ext cx="4114800" cy="369332"/>
          </a:xfrm>
          <a:prstGeom prst="rect">
            <a:avLst/>
          </a:prstGeom>
          <a:noFill/>
          <a:ln w="9525">
            <a:noFill/>
            <a:miter lim="800000"/>
          </a:ln>
        </p:spPr>
        <p:txBody>
          <a:bodyPr wrap="square">
            <a:spAutoFit/>
          </a:bodyPr>
          <a:lstStyle/>
          <a:p>
            <a:pPr>
              <a:spcBef>
                <a:spcPct val="50000"/>
              </a:spcBef>
            </a:pPr>
            <a:r>
              <a:rPr lang="en-US" sz="1800" b="1" dirty="0">
                <a:solidFill>
                  <a:schemeClr val="accent2"/>
                </a:solidFill>
              </a:rPr>
              <a:t>pass password</a:t>
            </a:r>
            <a:endParaRPr lang="en-US" sz="1800" b="1" dirty="0">
              <a:solidFill>
                <a:schemeClr val="accent2"/>
              </a:solidFill>
            </a:endParaRPr>
          </a:p>
        </p:txBody>
      </p:sp>
      <p:sp>
        <p:nvSpPr>
          <p:cNvPr id="82" name="Text Box 65"/>
          <p:cNvSpPr txBox="1">
            <a:spLocks noChangeArrowheads="1"/>
          </p:cNvSpPr>
          <p:nvPr/>
        </p:nvSpPr>
        <p:spPr bwMode="auto">
          <a:xfrm>
            <a:off x="2743200" y="3392269"/>
            <a:ext cx="4114800" cy="369332"/>
          </a:xfrm>
          <a:prstGeom prst="rect">
            <a:avLst/>
          </a:prstGeom>
          <a:noFill/>
          <a:ln w="9525">
            <a:noFill/>
            <a:miter lim="800000"/>
          </a:ln>
        </p:spPr>
        <p:txBody>
          <a:bodyPr wrap="square">
            <a:spAutoFit/>
          </a:bodyPr>
          <a:lstStyle/>
          <a:p>
            <a:pPr>
              <a:spcBef>
                <a:spcPct val="50000"/>
              </a:spcBef>
            </a:pPr>
            <a:r>
              <a:rPr lang="en-US" sz="1800" b="1" dirty="0">
                <a:solidFill>
                  <a:schemeClr val="accent2"/>
                </a:solidFill>
              </a:rPr>
              <a:t>+OK logged in.</a:t>
            </a:r>
            <a:endParaRPr lang="en-US" sz="1800" b="1" dirty="0">
              <a:solidFill>
                <a:schemeClr val="accent2"/>
              </a:solidFill>
            </a:endParaRPr>
          </a:p>
        </p:txBody>
      </p:sp>
      <p:sp>
        <p:nvSpPr>
          <p:cNvPr id="83" name="Text Box 65"/>
          <p:cNvSpPr txBox="1">
            <a:spLocks noChangeArrowheads="1"/>
          </p:cNvSpPr>
          <p:nvPr/>
        </p:nvSpPr>
        <p:spPr bwMode="auto">
          <a:xfrm>
            <a:off x="2762250" y="3821668"/>
            <a:ext cx="4114800" cy="369332"/>
          </a:xfrm>
          <a:prstGeom prst="rect">
            <a:avLst/>
          </a:prstGeom>
          <a:noFill/>
          <a:ln w="9525">
            <a:noFill/>
            <a:miter lim="800000"/>
          </a:ln>
        </p:spPr>
        <p:txBody>
          <a:bodyPr wrap="square">
            <a:spAutoFit/>
          </a:bodyPr>
          <a:lstStyle/>
          <a:p>
            <a:pPr>
              <a:spcBef>
                <a:spcPct val="50000"/>
              </a:spcBef>
            </a:pPr>
            <a:r>
              <a:rPr lang="en-US" sz="1800" b="1" dirty="0">
                <a:solidFill>
                  <a:schemeClr val="accent2"/>
                </a:solidFill>
              </a:rPr>
              <a:t>retrieve emails</a:t>
            </a:r>
            <a:endParaRPr lang="en-US" sz="1800" b="1" dirty="0">
              <a:solidFill>
                <a:schemeClr val="accent2"/>
              </a:solidFill>
            </a:endParaRPr>
          </a:p>
        </p:txBody>
      </p:sp>
      <p:sp>
        <p:nvSpPr>
          <p:cNvPr id="87" name="Text Box 65"/>
          <p:cNvSpPr txBox="1">
            <a:spLocks noChangeArrowheads="1"/>
          </p:cNvSpPr>
          <p:nvPr/>
        </p:nvSpPr>
        <p:spPr bwMode="auto">
          <a:xfrm>
            <a:off x="2736850" y="4343400"/>
            <a:ext cx="4114800" cy="369332"/>
          </a:xfrm>
          <a:prstGeom prst="rect">
            <a:avLst/>
          </a:prstGeom>
          <a:noFill/>
          <a:ln w="9525">
            <a:noFill/>
            <a:miter lim="800000"/>
          </a:ln>
        </p:spPr>
        <p:txBody>
          <a:bodyPr wrap="square">
            <a:spAutoFit/>
          </a:bodyPr>
          <a:lstStyle/>
          <a:p>
            <a:pPr>
              <a:spcBef>
                <a:spcPct val="50000"/>
              </a:spcBef>
            </a:pPr>
            <a:r>
              <a:rPr lang="en-US" sz="1800" b="1" dirty="0">
                <a:solidFill>
                  <a:schemeClr val="accent2"/>
                </a:solidFill>
              </a:rPr>
              <a:t>QUIT</a:t>
            </a:r>
            <a:endParaRPr lang="en-US" sz="1800" b="1" dirty="0">
              <a:solidFill>
                <a:schemeClr val="accent2"/>
              </a:solidFill>
            </a:endParaRPr>
          </a:p>
        </p:txBody>
      </p:sp>
      <p:sp>
        <p:nvSpPr>
          <p:cNvPr id="88" name="Text Box 65"/>
          <p:cNvSpPr txBox="1">
            <a:spLocks noChangeArrowheads="1"/>
          </p:cNvSpPr>
          <p:nvPr/>
        </p:nvSpPr>
        <p:spPr bwMode="auto">
          <a:xfrm>
            <a:off x="2736850" y="4724400"/>
            <a:ext cx="4495800" cy="369332"/>
          </a:xfrm>
          <a:prstGeom prst="rect">
            <a:avLst/>
          </a:prstGeom>
          <a:noFill/>
          <a:ln w="9525">
            <a:noFill/>
            <a:miter lim="800000"/>
          </a:ln>
        </p:spPr>
        <p:txBody>
          <a:bodyPr wrap="square">
            <a:spAutoFit/>
          </a:bodyPr>
          <a:lstStyle/>
          <a:p>
            <a:pPr>
              <a:spcBef>
                <a:spcPct val="50000"/>
              </a:spcBef>
            </a:pPr>
            <a:r>
              <a:rPr lang="en-US" sz="1800" b="1" dirty="0">
                <a:solidFill>
                  <a:schemeClr val="accent2"/>
                </a:solidFill>
              </a:rPr>
              <a:t>+OK Bye-bye.</a:t>
            </a:r>
            <a:endParaRPr lang="en-US" sz="1800" b="1" dirty="0">
              <a:solidFill>
                <a:schemeClr val="accent2"/>
              </a:solidFill>
            </a:endParaRPr>
          </a:p>
        </p:txBody>
      </p:sp>
      <p:sp>
        <p:nvSpPr>
          <p:cNvPr id="44" name="AutoShape 9"/>
          <p:cNvSpPr>
            <a:spLocks noChangeArrowheads="1"/>
          </p:cNvSpPr>
          <p:nvPr/>
        </p:nvSpPr>
        <p:spPr bwMode="auto">
          <a:xfrm>
            <a:off x="5177224" y="4724400"/>
            <a:ext cx="3196024" cy="1283732"/>
          </a:xfrm>
          <a:prstGeom prst="cloudCallout">
            <a:avLst>
              <a:gd name="adj1" fmla="val -64202"/>
              <a:gd name="adj2" fmla="val -82697"/>
            </a:avLst>
          </a:prstGeom>
          <a:solidFill>
            <a:schemeClr val="accent1"/>
          </a:solidFill>
          <a:ln w="9525">
            <a:solidFill>
              <a:schemeClr val="tx1"/>
            </a:solidFill>
            <a:round/>
          </a:ln>
        </p:spPr>
        <p:txBody>
          <a:bodyPr/>
          <a:lstStyle/>
          <a:p>
            <a:pPr algn="ctr"/>
            <a:r>
              <a:rPr lang="en-US" sz="2000" b="1" dirty="0">
                <a:solidFill>
                  <a:srgbClr val="FF0000"/>
                </a:solidFill>
                <a:effectLst>
                  <a:outerShdw blurRad="38100" dist="38100" dir="2700000" algn="tl">
                    <a:srgbClr val="000000">
                      <a:alpha val="43137"/>
                    </a:srgbClr>
                  </a:outerShdw>
                </a:effectLst>
              </a:rPr>
              <a:t>user credentials are not protected.</a:t>
            </a:r>
            <a:endParaRPr lang="en-US" sz="2000" b="1" dirty="0">
              <a:solidFill>
                <a:srgbClr val="FF0000"/>
              </a:solidFill>
              <a:effectLst>
                <a:outerShdw blurRad="38100" dist="38100" dir="2700000" algn="tl">
                  <a:srgbClr val="000000">
                    <a:alpha val="43137"/>
                  </a:srgbClr>
                </a:outerShdw>
              </a:effectLst>
            </a:endParaRPr>
          </a:p>
        </p:txBody>
      </p:sp>
      <p:sp>
        <p:nvSpPr>
          <p:cNvPr id="37" name="灯片编号占位符 2"/>
          <p:cNvSpPr>
            <a:spLocks noGrp="1"/>
          </p:cNvSpPr>
          <p:nvPr>
            <p:ph type="sldNum" sz="quarter" idx="12"/>
          </p:nvPr>
        </p:nvSpPr>
        <p:spPr>
          <a:xfrm>
            <a:off x="8383290" y="6385302"/>
            <a:ext cx="457200" cy="457200"/>
          </a:xfrm>
          <a:noFill/>
        </p:spPr>
        <p:txBody>
          <a:bodyPr/>
          <a:lstStyle/>
          <a:p>
            <a:fld id="{D8C2DB85-61D8-429A-8F14-F1846903E98A}" type="slidenum">
              <a:rPr lang="zh-CN" altLang="en-US" smtClean="0">
                <a:ea typeface="SimSun" pitchFamily="2" charset="-122"/>
              </a:rPr>
            </a:fld>
            <a:endParaRPr lang="en-US" altLang="zh-CN" dirty="0">
              <a:ea typeface="SimSun"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209"/>
                                        </p:tgtEl>
                                        <p:attrNameLst>
                                          <p:attrName>style.visibility</p:attrName>
                                        </p:attrNameLst>
                                      </p:cBhvr>
                                      <p:to>
                                        <p:strVal val="visible"/>
                                      </p:to>
                                    </p:set>
                                    <p:animEffect transition="in" filter="checkerboard(across)">
                                      <p:cBhvr>
                                        <p:cTn id="7" dur="500"/>
                                        <p:tgtEl>
                                          <p:spTgt spid="6209"/>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checkerboard(across)">
                                      <p:cBhvr>
                                        <p:cTn id="12" dur="500"/>
                                        <p:tgtEl>
                                          <p:spTgt spid="80"/>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checkerboard(across)">
                                      <p:cBhvr>
                                        <p:cTn id="17" dur="500"/>
                                        <p:tgtEl>
                                          <p:spTgt spid="81"/>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checkerboard(across)">
                                      <p:cBhvr>
                                        <p:cTn id="22" dur="500"/>
                                        <p:tgtEl>
                                          <p:spTgt spid="82"/>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checkerboard(across)">
                                      <p:cBhvr>
                                        <p:cTn id="27" dur="500"/>
                                        <p:tgtEl>
                                          <p:spTgt spid="83"/>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87"/>
                                        </p:tgtEl>
                                        <p:attrNameLst>
                                          <p:attrName>style.visibility</p:attrName>
                                        </p:attrNameLst>
                                      </p:cBhvr>
                                      <p:to>
                                        <p:strVal val="visible"/>
                                      </p:to>
                                    </p:set>
                                    <p:animEffect transition="in" filter="checkerboard(across)">
                                      <p:cBhvr>
                                        <p:cTn id="32" dur="500"/>
                                        <p:tgtEl>
                                          <p:spTgt spid="87"/>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88"/>
                                        </p:tgtEl>
                                        <p:attrNameLst>
                                          <p:attrName>style.visibility</p:attrName>
                                        </p:attrNameLst>
                                      </p:cBhvr>
                                      <p:to>
                                        <p:strVal val="visible"/>
                                      </p:to>
                                    </p:set>
                                    <p:animEffect transition="in" filter="checkerboard(across)">
                                      <p:cBhvr>
                                        <p:cTn id="37" dur="500"/>
                                        <p:tgtEl>
                                          <p:spTgt spid="88"/>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grpId="0" nodeType="click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checkerboard(across)">
                                      <p:cBhvr>
                                        <p:cTn id="4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09" grpId="0"/>
      <p:bldP spid="80" grpId="0"/>
      <p:bldP spid="81" grpId="0"/>
      <p:bldP spid="82" grpId="0"/>
      <p:bldP spid="83" grpId="0"/>
      <p:bldP spid="87" grpId="0"/>
      <p:bldP spid="88" grpId="0"/>
      <p:bldP spid="4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3"/>
          <p:cNvSpPr txBox="1">
            <a:spLocks noGrp="1"/>
          </p:cNvSpPr>
          <p:nvPr/>
        </p:nvSpPr>
        <p:spPr bwMode="auto">
          <a:xfrm>
            <a:off x="7994650" y="6400800"/>
            <a:ext cx="768350" cy="457200"/>
          </a:xfrm>
          <a:prstGeom prst="rect">
            <a:avLst/>
          </a:prstGeom>
          <a:noFill/>
          <a:ln w="9525">
            <a:noFill/>
            <a:miter lim="800000"/>
          </a:ln>
        </p:spPr>
        <p:txBody>
          <a:bodyPr/>
          <a:lstStyle/>
          <a:p>
            <a:pPr algn="r" eaLnBrk="0" hangingPunct="0"/>
            <a:fld id="{47D5F61F-34AD-48F4-B51A-A86E99FA7F1B}" type="slidenum">
              <a:rPr lang="zh-CN" altLang="en-US" sz="1400">
                <a:ea typeface="SimSun" pitchFamily="2" charset="-122"/>
              </a:rPr>
            </a:fld>
            <a:endParaRPr lang="en-US" altLang="zh-CN" sz="1400">
              <a:ea typeface="SimSun" pitchFamily="2" charset="-122"/>
            </a:endParaRPr>
          </a:p>
        </p:txBody>
      </p:sp>
      <p:sp>
        <p:nvSpPr>
          <p:cNvPr id="58372" name="Text Box 7"/>
          <p:cNvSpPr txBox="1">
            <a:spLocks noChangeArrowheads="1"/>
          </p:cNvSpPr>
          <p:nvPr/>
        </p:nvSpPr>
        <p:spPr bwMode="auto">
          <a:xfrm>
            <a:off x="132339" y="6049962"/>
            <a:ext cx="8839200" cy="701731"/>
          </a:xfrm>
          <a:prstGeom prst="rect">
            <a:avLst/>
          </a:prstGeom>
          <a:noFill/>
          <a:ln w="9525" algn="ctr">
            <a:noFill/>
            <a:miter lim="800000"/>
          </a:ln>
        </p:spPr>
        <p:txBody>
          <a:bodyPr>
            <a:spAutoFit/>
          </a:bodyPr>
          <a:lstStyle/>
          <a:p>
            <a:pPr marL="6350" indent="-6350" algn="just"/>
            <a:r>
              <a:rPr lang="en-US" sz="1800" dirty="0">
                <a:latin typeface="Times New Roman" pitchFamily="18" charset="0"/>
                <a:cs typeface="Times New Roman" pitchFamily="18" charset="0"/>
              </a:rPr>
              <a:t>[1] Wireshark for analyzing issues and malicious emails in POP, IMAP, and SMTP</a:t>
            </a:r>
            <a:endParaRPr lang="en-US" sz="1800" dirty="0">
              <a:latin typeface="Times New Roman" pitchFamily="18" charset="0"/>
              <a:cs typeface="Times New Roman" pitchFamily="18" charset="0"/>
            </a:endParaRPr>
          </a:p>
          <a:p>
            <a:pPr marL="6350" indent="-6350" algn="just"/>
            <a:r>
              <a:rPr lang="en-US" sz="1800" dirty="0">
                <a:latin typeface="Times New Roman" pitchFamily="18" charset="0"/>
                <a:cs typeface="Times New Roman" pitchFamily="18" charset="0"/>
              </a:rPr>
              <a:t>https://hub.packtpub.com/wireshark-analyze-malicious-emails-in-pop-imap-smtp/</a:t>
            </a:r>
            <a:endParaRPr lang="en-US" sz="1800" dirty="0">
              <a:latin typeface="Times New Roman" pitchFamily="18" charset="0"/>
              <a:cs typeface="Times New Roman" pitchFamily="18" charset="0"/>
            </a:endParaRPr>
          </a:p>
        </p:txBody>
      </p:sp>
      <p:pic>
        <p:nvPicPr>
          <p:cNvPr id="225282" name="Picture 2" descr="http://packet-analyzer---colasoft-capsa.smartcode.com/images/sshots/packet_analyzer_-_colasoft_capsa_12313.gif"/>
          <p:cNvPicPr>
            <a:picLocks noChangeAspect="1" noChangeArrowheads="1"/>
          </p:cNvPicPr>
          <p:nvPr/>
        </p:nvPicPr>
        <p:blipFill>
          <a:blip r:embed="rId1"/>
          <a:srcRect/>
          <a:stretch>
            <a:fillRect/>
          </a:stretch>
        </p:blipFill>
        <p:spPr bwMode="auto">
          <a:xfrm rot="10800000" flipV="1">
            <a:off x="7857664" y="53182"/>
            <a:ext cx="1266281" cy="914399"/>
          </a:xfrm>
          <a:prstGeom prst="rect">
            <a:avLst/>
          </a:prstGeom>
          <a:noFill/>
        </p:spPr>
      </p:pic>
      <p:sp>
        <p:nvSpPr>
          <p:cNvPr id="9" name="Rectangle 2"/>
          <p:cNvSpPr txBox="1">
            <a:spLocks noChangeArrowheads="1"/>
          </p:cNvSpPr>
          <p:nvPr/>
        </p:nvSpPr>
        <p:spPr>
          <a:xfrm>
            <a:off x="6781800" y="1828800"/>
            <a:ext cx="2225834" cy="1133475"/>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800" b="0" i="0" u="none" strike="noStrike" kern="0" cap="none" spc="0" normalizeH="0" baseline="0" noProof="0" dirty="0">
                <a:ln>
                  <a:noFill/>
                </a:ln>
                <a:solidFill>
                  <a:schemeClr val="accent2"/>
                </a:solidFill>
                <a:effectLst/>
                <a:uLnTx/>
                <a:uFillTx/>
                <a:latin typeface="Times New Roman" pitchFamily="18" charset="0"/>
                <a:ea typeface="SimSun" pitchFamily="2" charset="-122"/>
                <a:cs typeface="Times New Roman" pitchFamily="18" charset="0"/>
              </a:rPr>
              <a:t>Protocol Analysis</a:t>
            </a:r>
            <a:endParaRPr kumimoji="0" lang="en-US" sz="2800" b="0" i="0" u="none" strike="noStrike" kern="0" cap="none" spc="0" normalizeH="0" baseline="0" noProof="0" dirty="0">
              <a:ln>
                <a:noFill/>
              </a:ln>
              <a:solidFill>
                <a:schemeClr val="accent2"/>
              </a:solidFill>
              <a:effectLst/>
              <a:uLnTx/>
              <a:uFillTx/>
              <a:latin typeface="Times New Roman" pitchFamily="18" charset="0"/>
              <a:ea typeface="SimSun" pitchFamily="2" charset="-122"/>
              <a:cs typeface="Times New Roman" pitchFamily="18" charset="0"/>
            </a:endParaRPr>
          </a:p>
        </p:txBody>
      </p:sp>
      <p:pic>
        <p:nvPicPr>
          <p:cNvPr id="219138" name="Picture 2" descr="Wireshark for analyzing issues and malicious emails in POP, IMAP, and SMTP  [Tutorial] | Packt Hu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339" y="967582"/>
            <a:ext cx="8740930" cy="47422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bwMode="auto">
          <a:xfrm>
            <a:off x="168320" y="111456"/>
            <a:ext cx="8534400" cy="666466"/>
          </a:xfrm>
          <a:prstGeom prst="rect">
            <a:avLst/>
          </a:prstGeom>
          <a:noFill/>
          <a:ln w="9525">
            <a:noFill/>
            <a:miter lim="800000"/>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4000" b="0" i="0" strike="noStrike" kern="0" cap="none" spc="0" normalizeH="0" baseline="0" noProof="0" dirty="0">
                <a:ln>
                  <a:noFill/>
                </a:ln>
                <a:solidFill>
                  <a:schemeClr val="accent2"/>
                </a:solidFill>
                <a:effectLst/>
                <a:uLnTx/>
                <a:uFillTx/>
                <a:latin typeface="+mj-lt"/>
                <a:ea typeface="+mj-ea"/>
                <a:cs typeface="+mj-cs"/>
              </a:rPr>
              <a:t>Dose of </a:t>
            </a:r>
            <a:r>
              <a:rPr kumimoji="0" lang="en-US" sz="40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Brush Script MT" pitchFamily="66" charset="0"/>
                <a:ea typeface="+mj-ea"/>
                <a:cs typeface="+mj-cs"/>
              </a:rPr>
              <a:t>Reality:</a:t>
            </a:r>
            <a:endParaRPr kumimoji="0" lang="en-CA" sz="2800" b="0" i="0" strike="noStrike" kern="0" cap="none" spc="0" normalizeH="0" baseline="0" noProof="0" dirty="0">
              <a:ln>
                <a:noFill/>
              </a:ln>
              <a:solidFill>
                <a:schemeClr val="accent2"/>
              </a:solidFill>
              <a:effectLst/>
              <a:uLnTx/>
              <a:uFillTx/>
              <a:ea typeface="+mj-ea"/>
              <a:cs typeface="+mj-cs"/>
            </a:endParaRPr>
          </a:p>
        </p:txBody>
      </p:sp>
      <p:sp>
        <p:nvSpPr>
          <p:cNvPr id="6" name="Slide Number Placeholder 4"/>
          <p:cNvSpPr>
            <a:spLocks noGrp="1"/>
          </p:cNvSpPr>
          <p:nvPr>
            <p:ph type="sldNum" sz="quarter" idx="11"/>
          </p:nvPr>
        </p:nvSpPr>
        <p:spPr>
          <a:xfrm>
            <a:off x="5410200" y="6400800"/>
            <a:ext cx="2895600" cy="457200"/>
          </a:xfrm>
        </p:spPr>
        <p:txBody>
          <a:bodyPr/>
          <a:lstStyle/>
          <a:p>
            <a:fld id="{6A58DCD8-6DA7-4295-81BB-653CC8E66B58}" type="slidenum">
              <a:rPr lang="en-US"/>
            </a:fld>
            <a:endParaRPr lang="en-US" dirty="0"/>
          </a:p>
        </p:txBody>
      </p:sp>
      <p:pic>
        <p:nvPicPr>
          <p:cNvPr id="217090" name="Picture 2" descr="http://www.ipost.com/blog/wp-content/uploads/2013/01/bigstock-Email-Screen-Spam-3191802_19418.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68320" y="2597151"/>
            <a:ext cx="1905000" cy="1270000"/>
          </a:xfrm>
          <a:prstGeom prst="rect">
            <a:avLst/>
          </a:prstGeom>
          <a:noFill/>
          <a:extLst>
            <a:ext uri="{909E8E84-426E-40DD-AFC4-6F175D3DCCD1}">
              <a14:hiddenFill xmlns:a14="http://schemas.microsoft.com/office/drawing/2010/main">
                <a:solidFill>
                  <a:srgbClr val="FFFFFF"/>
                </a:solidFill>
              </a14:hiddenFill>
            </a:ext>
          </a:extLst>
        </p:spPr>
      </p:pic>
      <p:pic>
        <p:nvPicPr>
          <p:cNvPr id="217092" name="Picture 4" descr="http://2.bp.blogspot.com/-5ZIljwfu0RQ/UI9O1cCK1dI/AAAAAAAAAC0/xORsTipfc1s/s1600/phishing_email_examp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5405" y="1822450"/>
            <a:ext cx="2928537" cy="3206749"/>
          </a:xfrm>
          <a:prstGeom prst="rect">
            <a:avLst/>
          </a:prstGeom>
          <a:noFill/>
          <a:extLst>
            <a:ext uri="{909E8E84-426E-40DD-AFC4-6F175D3DCCD1}">
              <a14:hiddenFill xmlns:a14="http://schemas.microsoft.com/office/drawing/2010/main">
                <a:solidFill>
                  <a:srgbClr val="FFFFFF"/>
                </a:solidFill>
              </a14:hiddenFill>
            </a:ext>
          </a:extLst>
        </p:spPr>
      </p:pic>
      <p:pic>
        <p:nvPicPr>
          <p:cNvPr id="217094" name="Picture 6" descr="http://gato-docs.its.txstate.edu/vpit-security/images/Phish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5081" y="1822451"/>
            <a:ext cx="2524125" cy="25717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838200" y="1600200"/>
            <a:ext cx="7772400" cy="1143000"/>
          </a:xfrm>
        </p:spPr>
        <p:txBody>
          <a:bodyPr/>
          <a:lstStyle/>
          <a:p>
            <a:pPr algn="ctr"/>
            <a:r>
              <a:rPr lang="en-US" sz="5400" b="1" u="none" dirty="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Email Forensics</a:t>
            </a:r>
            <a:endParaRPr lang="en-US" sz="5400" b="1" u="none" dirty="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endParaRPr>
          </a:p>
        </p:txBody>
      </p:sp>
      <p:sp>
        <p:nvSpPr>
          <p:cNvPr id="4" name="灯片编号占位符 2"/>
          <p:cNvSpPr>
            <a:spLocks noGrp="1"/>
          </p:cNvSpPr>
          <p:nvPr>
            <p:ph type="sldNum" sz="quarter" idx="12"/>
          </p:nvPr>
        </p:nvSpPr>
        <p:spPr>
          <a:xfrm>
            <a:off x="8383290" y="6385302"/>
            <a:ext cx="457200" cy="457200"/>
          </a:xfrm>
          <a:noFill/>
        </p:spPr>
        <p:txBody>
          <a:bodyPr/>
          <a:lstStyle/>
          <a:p>
            <a:fld id="{D8C2DB85-61D8-429A-8F14-F1846903E98A}" type="slidenum">
              <a:rPr lang="zh-CN" altLang="en-US" smtClean="0">
                <a:ea typeface="SimSun" pitchFamily="2" charset="-122"/>
              </a:rPr>
            </a:fld>
            <a:endParaRPr lang="en-US" altLang="zh-CN" dirty="0">
              <a:ea typeface="SimSun" pitchFamily="2" charset="-122"/>
            </a:endParaRPr>
          </a:p>
        </p:txBody>
      </p:sp>
      <p:pic>
        <p:nvPicPr>
          <p:cNvPr id="216066" name="Picture 2" descr="Post it Email Button">
            <a:hlinkClick r:id="rId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9950" y="3429000"/>
            <a:ext cx="2209800" cy="15806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2"/>
          <p:cNvSpPr>
            <a:spLocks noGrp="1"/>
          </p:cNvSpPr>
          <p:nvPr>
            <p:ph type="sldNum" sz="quarter" idx="12"/>
          </p:nvPr>
        </p:nvSpPr>
        <p:spPr>
          <a:xfrm>
            <a:off x="8383290" y="6385302"/>
            <a:ext cx="457200" cy="457200"/>
          </a:xfrm>
          <a:noFill/>
        </p:spPr>
        <p:txBody>
          <a:bodyPr/>
          <a:lstStyle/>
          <a:p>
            <a:fld id="{D8C2DB85-61D8-429A-8F14-F1846903E98A}" type="slidenum">
              <a:rPr lang="zh-CN" altLang="en-US" smtClean="0">
                <a:ea typeface="SimSun" pitchFamily="2" charset="-122"/>
              </a:rPr>
            </a:fld>
            <a:endParaRPr lang="en-US" altLang="zh-CN" dirty="0">
              <a:ea typeface="SimSun" pitchFamily="2" charset="-122"/>
            </a:endParaRPr>
          </a:p>
        </p:txBody>
      </p:sp>
      <p:pic>
        <p:nvPicPr>
          <p:cNvPr id="2181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90800" y="3181350"/>
            <a:ext cx="4086225" cy="193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7090" name="Picture 2" descr="http://www.growthmax.com/wp-images/how-to-grow-taller-pa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219200"/>
            <a:ext cx="2594250" cy="1981200"/>
          </a:xfrm>
          <a:prstGeom prst="rect">
            <a:avLst/>
          </a:prstGeom>
          <a:noFill/>
          <a:extLst>
            <a:ext uri="{909E8E84-426E-40DD-AFC4-6F175D3DCCD1}">
              <a14:hiddenFill xmlns:a14="http://schemas.microsoft.com/office/drawing/2010/main">
                <a:solidFill>
                  <a:srgbClr val="FFFFFF"/>
                </a:solidFill>
              </a14:hiddenFill>
            </a:ext>
          </a:extLst>
        </p:spPr>
      </p:pic>
      <p:pic>
        <p:nvPicPr>
          <p:cNvPr id="217092" name="Picture 4" descr="http://streetlightmag.com/wp-content/uploads/2012/07/interne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4853067"/>
            <a:ext cx="1752600" cy="1752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533400" y="381000"/>
            <a:ext cx="7772400" cy="838200"/>
          </a:xfrm>
        </p:spPr>
        <p:txBody>
          <a:bodyPr/>
          <a:lstStyle/>
          <a:p>
            <a:pPr algn="ctr"/>
            <a:r>
              <a:rPr lang="en-US" b="1" u="none" dirty="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Email Forensics</a:t>
            </a:r>
            <a:endParaRPr lang="en-US" b="1" u="none" dirty="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endParaRPr>
          </a:p>
        </p:txBody>
      </p:sp>
      <p:sp>
        <p:nvSpPr>
          <p:cNvPr id="3075" name="Rectangle 3"/>
          <p:cNvSpPr>
            <a:spLocks noGrp="1" noChangeArrowheads="1"/>
          </p:cNvSpPr>
          <p:nvPr>
            <p:ph type="body" idx="1"/>
          </p:nvPr>
        </p:nvSpPr>
        <p:spPr>
          <a:xfrm>
            <a:off x="381000" y="1295400"/>
            <a:ext cx="8305800" cy="5105400"/>
          </a:xfrm>
        </p:spPr>
        <p:txBody>
          <a:bodyPr/>
          <a:lstStyle/>
          <a:p>
            <a:pPr algn="just"/>
            <a:r>
              <a:rPr lang="en-US" sz="3200" dirty="0">
                <a:latin typeface="Times New Roman" pitchFamily="18" charset="0"/>
                <a:cs typeface="Times New Roman" pitchFamily="18" charset="0"/>
              </a:rPr>
              <a:t>Email, one of the most popular network application, has become a primary means of communication.</a:t>
            </a:r>
            <a:endParaRPr lang="en-US" sz="3200" dirty="0">
              <a:latin typeface="Times New Roman" pitchFamily="18" charset="0"/>
              <a:cs typeface="Times New Roman" pitchFamily="18" charset="0"/>
            </a:endParaRPr>
          </a:p>
          <a:p>
            <a:r>
              <a:rPr lang="en-US" sz="3200" dirty="0">
                <a:latin typeface="Times New Roman" pitchFamily="18" charset="0"/>
                <a:cs typeface="Times New Roman" pitchFamily="18" charset="0"/>
              </a:rPr>
              <a:t>However,</a:t>
            </a:r>
            <a:endParaRPr lang="en-US" sz="3200" dirty="0">
              <a:latin typeface="Times New Roman" pitchFamily="18" charset="0"/>
              <a:cs typeface="Times New Roman" pitchFamily="18" charset="0"/>
            </a:endParaRPr>
          </a:p>
          <a:p>
            <a:pPr lvl="1"/>
            <a:r>
              <a:rPr lang="en-US" sz="2800" dirty="0">
                <a:latin typeface="Times New Roman" pitchFamily="18" charset="0"/>
                <a:cs typeface="Times New Roman" pitchFamily="18" charset="0"/>
              </a:rPr>
              <a:t>Email can easily be forged.</a:t>
            </a:r>
            <a:endParaRPr lang="en-US" sz="2800" dirty="0">
              <a:latin typeface="Times New Roman" pitchFamily="18" charset="0"/>
              <a:cs typeface="Times New Roman" pitchFamily="18" charset="0"/>
            </a:endParaRPr>
          </a:p>
          <a:p>
            <a:pPr lvl="1"/>
            <a:r>
              <a:rPr lang="en-US" sz="2800" dirty="0">
                <a:latin typeface="Times New Roman" pitchFamily="18" charset="0"/>
                <a:cs typeface="Times New Roman" pitchFamily="18" charset="0"/>
              </a:rPr>
              <a:t>Email can be abused</a:t>
            </a:r>
            <a:endParaRPr lang="en-US" sz="2800" dirty="0">
              <a:latin typeface="Times New Roman" pitchFamily="18" charset="0"/>
              <a:cs typeface="Times New Roman" pitchFamily="18" charset="0"/>
            </a:endParaRPr>
          </a:p>
          <a:p>
            <a:pPr lvl="2"/>
            <a:r>
              <a:rPr lang="en-US" sz="2800" dirty="0">
                <a:latin typeface="Times New Roman" pitchFamily="18" charset="0"/>
                <a:cs typeface="Times New Roman" pitchFamily="18" charset="0"/>
              </a:rPr>
              <a:t>Phishing/Spam</a:t>
            </a:r>
            <a:endParaRPr lang="en-US" sz="2800" dirty="0">
              <a:latin typeface="Times New Roman" pitchFamily="18" charset="0"/>
              <a:cs typeface="Times New Roman" pitchFamily="18" charset="0"/>
            </a:endParaRPr>
          </a:p>
          <a:p>
            <a:pPr lvl="2"/>
            <a:r>
              <a:rPr lang="en-US" sz="2800" dirty="0">
                <a:latin typeface="Times New Roman" pitchFamily="18" charset="0"/>
                <a:cs typeface="Times New Roman" pitchFamily="18" charset="0"/>
              </a:rPr>
              <a:t>Threatening email</a:t>
            </a:r>
            <a:endParaRPr lang="en-US" sz="2800" dirty="0">
              <a:latin typeface="Times New Roman" pitchFamily="18" charset="0"/>
              <a:cs typeface="Times New Roman" pitchFamily="18" charset="0"/>
            </a:endParaRPr>
          </a:p>
          <a:p>
            <a:pPr lvl="2"/>
            <a:r>
              <a:rPr lang="en-US" sz="2800" dirty="0">
                <a:latin typeface="Times New Roman" pitchFamily="18" charset="0"/>
                <a:cs typeface="Times New Roman" pitchFamily="18" charset="0"/>
              </a:rPr>
              <a:t> ….</a:t>
            </a:r>
            <a:endParaRPr lang="en-US" sz="2800" dirty="0">
              <a:latin typeface="Times New Roman" pitchFamily="18" charset="0"/>
              <a:cs typeface="Times New Roman" pitchFamily="18" charset="0"/>
            </a:endParaRPr>
          </a:p>
        </p:txBody>
      </p:sp>
      <p:sp>
        <p:nvSpPr>
          <p:cNvPr id="4" name="灯片编号占位符 2"/>
          <p:cNvSpPr>
            <a:spLocks noGrp="1"/>
          </p:cNvSpPr>
          <p:nvPr>
            <p:ph type="sldNum" sz="quarter" idx="12"/>
          </p:nvPr>
        </p:nvSpPr>
        <p:spPr>
          <a:xfrm>
            <a:off x="8383290" y="6385302"/>
            <a:ext cx="457200" cy="457200"/>
          </a:xfrm>
          <a:noFill/>
        </p:spPr>
        <p:txBody>
          <a:bodyPr/>
          <a:lstStyle/>
          <a:p>
            <a:fld id="{D8C2DB85-61D8-429A-8F14-F1846903E98A}" type="slidenum">
              <a:rPr lang="zh-CN" altLang="en-US" smtClean="0">
                <a:ea typeface="SimSun" pitchFamily="2" charset="-122"/>
              </a:rPr>
            </a:fld>
            <a:endParaRPr lang="en-US" altLang="zh-CN" dirty="0">
              <a:ea typeface="SimSun" pitchFamily="2"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p:cNvSpPr>
            <a:spLocks noGrp="1" noChangeArrowheads="1"/>
          </p:cNvSpPr>
          <p:nvPr>
            <p:ph type="ctrTitle"/>
          </p:nvPr>
        </p:nvSpPr>
        <p:spPr>
          <a:xfrm>
            <a:off x="1676400" y="2166937"/>
            <a:ext cx="5861050" cy="847725"/>
          </a:xfrm>
        </p:spPr>
        <p:txBody>
          <a:bodyPr/>
          <a:lstStyle/>
          <a:p>
            <a:pPr algn="ctr">
              <a:defRPr/>
            </a:pPr>
            <a:r>
              <a:rPr lang="en-US" altLang="zh-TW" sz="6000" b="1" u="none" dirty="0">
                <a:effectLst>
                  <a:outerShdw blurRad="38100" dist="38100" dir="2700000" algn="tl">
                    <a:srgbClr val="C0C0C0"/>
                  </a:outerShdw>
                </a:effectLst>
                <a:latin typeface="Times New Roman" pitchFamily="18" charset="0"/>
                <a:ea typeface="PMingLiU" pitchFamily="18" charset="-120"/>
                <a:cs typeface="Times New Roman" pitchFamily="18" charset="0"/>
              </a:rPr>
              <a:t>Phishing</a:t>
            </a:r>
            <a:endParaRPr lang="en-AU" sz="6000" b="1" u="none" baseline="30000" dirty="0">
              <a:latin typeface="Times New Roman" pitchFamily="18" charset="0"/>
              <a:cs typeface="Times New Roman" pitchFamily="18" charset="0"/>
            </a:endParaRPr>
          </a:p>
        </p:txBody>
      </p:sp>
      <p:pic>
        <p:nvPicPr>
          <p:cNvPr id="4099" name="Picture 3" descr="phishing">
            <a:hlinkClick r:id="rId1"/>
          </p:cNvPr>
          <p:cNvPicPr>
            <a:picLocks noChangeAspect="1" noChangeArrowheads="1"/>
          </p:cNvPicPr>
          <p:nvPr/>
        </p:nvPicPr>
        <p:blipFill>
          <a:blip r:embed="rId2"/>
          <a:srcRect/>
          <a:stretch>
            <a:fillRect/>
          </a:stretch>
        </p:blipFill>
        <p:spPr bwMode="auto">
          <a:xfrm>
            <a:off x="3886200" y="3644900"/>
            <a:ext cx="1133475" cy="981075"/>
          </a:xfrm>
          <a:prstGeom prst="rect">
            <a:avLst/>
          </a:prstGeom>
          <a:noFill/>
          <a:ln w="9525">
            <a:noFill/>
            <a:miter lim="800000"/>
            <a:headEnd/>
            <a:tailEnd/>
          </a:ln>
        </p:spPr>
      </p:pic>
      <p:sp>
        <p:nvSpPr>
          <p:cNvPr id="4100" name="Text Box 4"/>
          <p:cNvSpPr txBox="1">
            <a:spLocks noChangeArrowheads="1"/>
          </p:cNvSpPr>
          <p:nvPr/>
        </p:nvSpPr>
        <p:spPr bwMode="auto">
          <a:xfrm>
            <a:off x="457200" y="6064250"/>
            <a:ext cx="7632700" cy="641350"/>
          </a:xfrm>
          <a:prstGeom prst="rect">
            <a:avLst/>
          </a:prstGeom>
          <a:noFill/>
          <a:ln w="9525">
            <a:noFill/>
            <a:miter lim="800000"/>
          </a:ln>
        </p:spPr>
        <p:txBody>
          <a:bodyPr>
            <a:spAutoFit/>
          </a:bodyPr>
          <a:lstStyle/>
          <a:p>
            <a:r>
              <a:rPr lang="en-US" sz="1800" dirty="0">
                <a:latin typeface="Arial" panose="020B0604020202020204" pitchFamily="34" charset="0"/>
              </a:rPr>
              <a:t>[1] Know your Enemy: Phishing - Behind the Scenes of Phishing Attacks. http://www.honeynet.org/papers/phishing/</a:t>
            </a:r>
            <a:endParaRPr lang="en-US" sz="1800" dirty="0">
              <a:latin typeface="Arial" panose="020B0604020202020204" pitchFamily="34" charset="0"/>
            </a:endParaRPr>
          </a:p>
        </p:txBody>
      </p:sp>
      <p:sp>
        <p:nvSpPr>
          <p:cNvPr id="4101" name="灯片编号占位符 5"/>
          <p:cNvSpPr txBox="1">
            <a:spLocks noGrp="1"/>
          </p:cNvSpPr>
          <p:nvPr/>
        </p:nvSpPr>
        <p:spPr bwMode="auto">
          <a:xfrm>
            <a:off x="8299450" y="6400800"/>
            <a:ext cx="768350" cy="457200"/>
          </a:xfrm>
          <a:prstGeom prst="rect">
            <a:avLst/>
          </a:prstGeom>
          <a:noFill/>
          <a:ln w="9525">
            <a:noFill/>
            <a:miter lim="800000"/>
          </a:ln>
        </p:spPr>
        <p:txBody>
          <a:bodyPr/>
          <a:lstStyle/>
          <a:p>
            <a:pPr algn="r"/>
            <a:fld id="{13310DE1-2B99-4290-B386-46E2BB6D58A1}" type="slidenum">
              <a:rPr lang="zh-CN" altLang="en-US" sz="1400">
                <a:latin typeface="Times New Roman" pitchFamily="18" charset="0"/>
                <a:ea typeface="SimSun" pitchFamily="2" charset="-122"/>
              </a:rPr>
            </a:fld>
            <a:endParaRPr lang="en-US" altLang="zh-CN" sz="1400">
              <a:latin typeface="Times New Roman" pitchFamily="18" charset="0"/>
              <a:ea typeface="SimSun" pitchFamily="2" charset="-122"/>
            </a:endParaRPr>
          </a:p>
        </p:txBody>
      </p:sp>
      <p:pic>
        <p:nvPicPr>
          <p:cNvPr id="217090" name="Picture 2" descr="http://blogs.extremeexperts.com/wp-content/uploads/2013/01/Why.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
            <a:ext cx="2133600" cy="19155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Text Box 2"/>
          <p:cNvSpPr txBox="1">
            <a:spLocks noChangeArrowheads="1"/>
          </p:cNvSpPr>
          <p:nvPr/>
        </p:nvSpPr>
        <p:spPr bwMode="auto">
          <a:xfrm>
            <a:off x="414338" y="2438399"/>
            <a:ext cx="7904162" cy="3108543"/>
          </a:xfrm>
          <a:prstGeom prst="rect">
            <a:avLst/>
          </a:prstGeom>
          <a:noFill/>
          <a:ln w="9525">
            <a:noFill/>
            <a:miter lim="800000"/>
          </a:ln>
          <a:effectLst/>
        </p:spPr>
        <p:txBody>
          <a:bodyPr wrap="square">
            <a:spAutoFit/>
          </a:bodyPr>
          <a:lstStyle/>
          <a:p>
            <a:pPr algn="just">
              <a:defRPr/>
            </a:pPr>
            <a:r>
              <a:rPr lang="en-US" sz="2800" b="1" dirty="0">
                <a:effectLst>
                  <a:outerShdw blurRad="38100" dist="38100" dir="2700000" algn="tl">
                    <a:srgbClr val="C0C0C0"/>
                  </a:outerShdw>
                </a:effectLst>
                <a:latin typeface="Times New Roman" pitchFamily="18" charset="0"/>
                <a:cs typeface="Times New Roman" pitchFamily="18" charset="0"/>
              </a:rPr>
              <a:t>Phishing</a:t>
            </a:r>
            <a:r>
              <a:rPr lang="en-US" sz="2800" dirty="0">
                <a:latin typeface="Times New Roman" pitchFamily="18" charset="0"/>
                <a:cs typeface="Times New Roman" pitchFamily="18" charset="0"/>
              </a:rPr>
              <a:t> is a method of attempting to spoof an identity of a trusted source, through </a:t>
            </a:r>
            <a:r>
              <a:rPr lang="en-US" sz="2800" b="1" dirty="0">
                <a:effectLst>
                  <a:outerShdw blurRad="38100" dist="38100" dir="2700000" algn="tl">
                    <a:srgbClr val="000000">
                      <a:alpha val="43137"/>
                    </a:srgbClr>
                  </a:outerShdw>
                </a:effectLst>
                <a:latin typeface="Times New Roman" pitchFamily="18" charset="0"/>
                <a:cs typeface="Times New Roman" pitchFamily="18" charset="0"/>
              </a:rPr>
              <a:t>email</a:t>
            </a:r>
            <a:r>
              <a:rPr lang="en-US" sz="2800" dirty="0">
                <a:latin typeface="Times New Roman" pitchFamily="18" charset="0"/>
                <a:cs typeface="Times New Roman" pitchFamily="18" charset="0"/>
              </a:rPr>
              <a:t>, etc. The objective of the </a:t>
            </a:r>
            <a:r>
              <a:rPr lang="en-US" sz="2800" b="1" dirty="0" err="1">
                <a:latin typeface="Times New Roman" pitchFamily="18" charset="0"/>
                <a:cs typeface="Times New Roman" pitchFamily="18" charset="0"/>
              </a:rPr>
              <a:t>phisher</a:t>
            </a:r>
            <a:r>
              <a:rPr lang="en-US" sz="2800" dirty="0">
                <a:latin typeface="Times New Roman" pitchFamily="18" charset="0"/>
                <a:cs typeface="Times New Roman" pitchFamily="18" charset="0"/>
              </a:rPr>
              <a:t>, i.e. the attacker,  is to lure a victim into visiting a phishing server, i.e. a bogus server imitating as a trusted server, and fraudulently acquire sensitive personal information, such as username/passwords, from the victim. </a:t>
            </a:r>
            <a:endParaRPr lang="en-US" sz="2800" dirty="0">
              <a:latin typeface="Times New Roman" pitchFamily="18" charset="0"/>
              <a:cs typeface="Times New Roman" pitchFamily="18" charset="0"/>
            </a:endParaRPr>
          </a:p>
        </p:txBody>
      </p:sp>
      <p:sp>
        <p:nvSpPr>
          <p:cNvPr id="5123" name="灯片编号占位符 5"/>
          <p:cNvSpPr txBox="1">
            <a:spLocks noGrp="1"/>
          </p:cNvSpPr>
          <p:nvPr/>
        </p:nvSpPr>
        <p:spPr bwMode="auto">
          <a:xfrm>
            <a:off x="8299450" y="6400800"/>
            <a:ext cx="768350" cy="457200"/>
          </a:xfrm>
          <a:prstGeom prst="rect">
            <a:avLst/>
          </a:prstGeom>
          <a:noFill/>
          <a:ln w="9525">
            <a:noFill/>
            <a:miter lim="800000"/>
          </a:ln>
        </p:spPr>
        <p:txBody>
          <a:bodyPr/>
          <a:lstStyle/>
          <a:p>
            <a:pPr algn="r"/>
            <a:fld id="{A0E2DEEA-3184-42BD-AA11-19705E1E2D8F}" type="slidenum">
              <a:rPr lang="zh-CN" altLang="en-US" sz="1400">
                <a:latin typeface="Times New Roman" pitchFamily="18" charset="0"/>
                <a:ea typeface="SimSun" pitchFamily="2" charset="-122"/>
              </a:rPr>
            </a:fld>
            <a:endParaRPr lang="en-US" altLang="zh-CN" sz="1400">
              <a:latin typeface="Times New Roman" pitchFamily="18" charset="0"/>
              <a:ea typeface="SimSun" pitchFamily="2" charset="-122"/>
            </a:endParaRPr>
          </a:p>
        </p:txBody>
      </p:sp>
      <p:sp>
        <p:nvSpPr>
          <p:cNvPr id="4" name="Rectangle 2"/>
          <p:cNvSpPr>
            <a:spLocks noGrp="1" noChangeArrowheads="1"/>
          </p:cNvSpPr>
          <p:nvPr>
            <p:ph type="ctrTitle"/>
          </p:nvPr>
        </p:nvSpPr>
        <p:spPr>
          <a:xfrm>
            <a:off x="1435894" y="1143000"/>
            <a:ext cx="5861050" cy="847725"/>
          </a:xfrm>
        </p:spPr>
        <p:txBody>
          <a:bodyPr/>
          <a:lstStyle/>
          <a:p>
            <a:pPr algn="ctr">
              <a:defRPr/>
            </a:pPr>
            <a:r>
              <a:rPr lang="en-US" altLang="zh-TW" sz="3600" b="1" u="none" dirty="0">
                <a:solidFill>
                  <a:schemeClr val="tx1"/>
                </a:solidFill>
                <a:effectLst>
                  <a:outerShdw blurRad="38100" dist="38100" dir="2700000" algn="tl">
                    <a:srgbClr val="C0C0C0"/>
                  </a:outerShdw>
                </a:effectLst>
                <a:latin typeface="Times New Roman" pitchFamily="18" charset="0"/>
                <a:ea typeface="PMingLiU" pitchFamily="18" charset="-120"/>
                <a:cs typeface="Times New Roman" pitchFamily="18" charset="0"/>
              </a:rPr>
              <a:t>Phishing</a:t>
            </a:r>
            <a:endParaRPr lang="en-AU" sz="3600" b="1" u="none" baseline="30000" dirty="0">
              <a:solidFill>
                <a:schemeClr val="tx1"/>
              </a:solidFill>
              <a:latin typeface="Times New Roman" pitchFamily="18" charset="0"/>
              <a:cs typeface="Times New Roman" pitchFamily="18" charset="0"/>
            </a:endParaRPr>
          </a:p>
        </p:txBody>
      </p:sp>
      <p:pic>
        <p:nvPicPr>
          <p:cNvPr id="5" name="Picture 3" descr="phishing">
            <a:hlinkClick r:id="rId1"/>
          </p:cNvPr>
          <p:cNvPicPr>
            <a:picLocks noChangeAspect="1" noChangeArrowheads="1"/>
          </p:cNvPicPr>
          <p:nvPr/>
        </p:nvPicPr>
        <p:blipFill>
          <a:blip r:embed="rId2"/>
          <a:srcRect/>
          <a:stretch>
            <a:fillRect/>
          </a:stretch>
        </p:blipFill>
        <p:spPr bwMode="auto">
          <a:xfrm>
            <a:off x="6858000" y="1143000"/>
            <a:ext cx="1133475" cy="981075"/>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Text Box 2"/>
          <p:cNvSpPr txBox="1">
            <a:spLocks noChangeArrowheads="1"/>
          </p:cNvSpPr>
          <p:nvPr/>
        </p:nvSpPr>
        <p:spPr bwMode="auto">
          <a:xfrm>
            <a:off x="144463" y="832390"/>
            <a:ext cx="8748712" cy="5607689"/>
          </a:xfrm>
          <a:prstGeom prst="rect">
            <a:avLst/>
          </a:prstGeom>
          <a:noFill/>
          <a:ln w="9525">
            <a:noFill/>
            <a:miter lim="800000"/>
          </a:ln>
          <a:effectLst/>
        </p:spPr>
        <p:txBody>
          <a:bodyPr wrap="square">
            <a:spAutoFit/>
          </a:bodyPr>
          <a:lstStyle/>
          <a:p>
            <a:pPr lvl="1" indent="-457200" algn="just">
              <a:buFont typeface="Wingdings" panose="05000000000000000000" pitchFamily="2" charset="2"/>
              <a:buChar char="q"/>
              <a:defRPr/>
            </a:pPr>
            <a:r>
              <a:rPr lang="en-US" sz="2800" dirty="0">
                <a:latin typeface="Times New Roman" pitchFamily="18" charset="0"/>
                <a:cs typeface="Times New Roman" pitchFamily="18" charset="0"/>
              </a:rPr>
              <a:t>Traditional phishing attacks involves </a:t>
            </a:r>
            <a:r>
              <a:rPr lang="en-US" sz="2800" b="1" dirty="0">
                <a:solidFill>
                  <a:srgbClr val="FF3300"/>
                </a:solidFill>
                <a:effectLst>
                  <a:outerShdw blurRad="38100" dist="38100" dir="2700000" algn="tl">
                    <a:srgbClr val="C0C0C0"/>
                  </a:outerShdw>
                </a:effectLst>
                <a:latin typeface="Times New Roman" pitchFamily="18" charset="0"/>
                <a:cs typeface="Times New Roman" pitchFamily="18" charset="0"/>
              </a:rPr>
              <a:t>mass emailing</a:t>
            </a:r>
            <a:r>
              <a:rPr lang="en-US" sz="2800" dirty="0">
                <a:latin typeface="Times New Roman" pitchFamily="18" charset="0"/>
                <a:cs typeface="Times New Roman" pitchFamily="18" charset="0"/>
              </a:rPr>
              <a:t> to a large number of users, and is so called “fishing” because of the low probability that the user will actually become a victim. </a:t>
            </a:r>
            <a:endParaRPr lang="en-US" sz="2800" dirty="0">
              <a:latin typeface="Times New Roman" pitchFamily="18" charset="0"/>
              <a:cs typeface="Times New Roman" pitchFamily="18" charset="0"/>
            </a:endParaRPr>
          </a:p>
          <a:p>
            <a:pPr lvl="1" indent="-457200" algn="just">
              <a:buFont typeface="Wingdings" panose="05000000000000000000" pitchFamily="2" charset="2"/>
              <a:buChar char="q"/>
              <a:defRPr/>
            </a:pPr>
            <a:r>
              <a:rPr lang="en-US" sz="2800" dirty="0">
                <a:latin typeface="Times New Roman" pitchFamily="18" charset="0"/>
                <a:cs typeface="Times New Roman" pitchFamily="18" charset="0"/>
              </a:rPr>
              <a:t>Latest studies show that phishing becomes more personal to increase the chances of trapping the victim, known as </a:t>
            </a:r>
            <a:r>
              <a:rPr lang="en-US" sz="2800" b="1" dirty="0">
                <a:solidFill>
                  <a:srgbClr val="FF3300"/>
                </a:solidFill>
                <a:effectLst>
                  <a:outerShdw blurRad="38100" dist="38100" dir="2700000" algn="tl">
                    <a:srgbClr val="C0C0C0"/>
                  </a:outerShdw>
                </a:effectLst>
                <a:latin typeface="Times New Roman" pitchFamily="18" charset="0"/>
                <a:cs typeface="Times New Roman" pitchFamily="18" charset="0"/>
              </a:rPr>
              <a:t>Spear phishing</a:t>
            </a:r>
            <a:r>
              <a:rPr lang="en-US" sz="2800" dirty="0">
                <a:latin typeface="Times New Roman" pitchFamily="18" charset="0"/>
                <a:cs typeface="Times New Roman" pitchFamily="18" charset="0"/>
              </a:rPr>
              <a:t> or </a:t>
            </a:r>
            <a:r>
              <a:rPr lang="en-US" sz="2800" b="1" dirty="0">
                <a:solidFill>
                  <a:srgbClr val="FF3300"/>
                </a:solidFill>
                <a:effectLst>
                  <a:outerShdw blurRad="38100" dist="38100" dir="2700000" algn="tl">
                    <a:srgbClr val="C0C0C0"/>
                  </a:outerShdw>
                </a:effectLst>
                <a:latin typeface="Times New Roman" pitchFamily="18" charset="0"/>
                <a:cs typeface="Times New Roman" pitchFamily="18" charset="0"/>
              </a:rPr>
              <a:t>Personal phishing</a:t>
            </a:r>
            <a:r>
              <a:rPr lang="en-US" sz="2800" dirty="0">
                <a:latin typeface="Times New Roman" pitchFamily="18" charset="0"/>
                <a:cs typeface="Times New Roman" pitchFamily="18" charset="0"/>
              </a:rPr>
              <a:t>. It involves acquisition of target's personal information to lure more sensitive information from the target.  </a:t>
            </a:r>
            <a:endParaRPr lang="en-US" sz="2800" dirty="0">
              <a:latin typeface="Times New Roman" pitchFamily="18" charset="0"/>
              <a:cs typeface="Times New Roman" pitchFamily="18" charset="0"/>
            </a:endParaRPr>
          </a:p>
          <a:p>
            <a:pPr lvl="2" algn="just">
              <a:defRPr/>
            </a:pPr>
            <a:r>
              <a:rPr lang="en-US" dirty="0">
                <a:latin typeface="Times New Roman" pitchFamily="18" charset="0"/>
                <a:cs typeface="Times New Roman" pitchFamily="18" charset="0"/>
              </a:rPr>
              <a:t>- For example, a person's name, email address, phone number or address could be easily acquired and inclusion of these information in the phishing email will make the email looks much more authentic.</a:t>
            </a:r>
            <a:endParaRPr lang="en-US" dirty="0">
              <a:latin typeface="Times New Roman" pitchFamily="18" charset="0"/>
              <a:cs typeface="Times New Roman" pitchFamily="18" charset="0"/>
            </a:endParaRPr>
          </a:p>
        </p:txBody>
      </p:sp>
      <p:sp>
        <p:nvSpPr>
          <p:cNvPr id="5123" name="灯片编号占位符 5"/>
          <p:cNvSpPr txBox="1">
            <a:spLocks noGrp="1"/>
          </p:cNvSpPr>
          <p:nvPr/>
        </p:nvSpPr>
        <p:spPr bwMode="auto">
          <a:xfrm>
            <a:off x="8299450" y="6400800"/>
            <a:ext cx="768350" cy="457200"/>
          </a:xfrm>
          <a:prstGeom prst="rect">
            <a:avLst/>
          </a:prstGeom>
          <a:noFill/>
          <a:ln w="9525">
            <a:noFill/>
            <a:miter lim="800000"/>
          </a:ln>
        </p:spPr>
        <p:txBody>
          <a:bodyPr/>
          <a:lstStyle/>
          <a:p>
            <a:pPr algn="r"/>
            <a:fld id="{A0E2DEEA-3184-42BD-AA11-19705E1E2D8F}" type="slidenum">
              <a:rPr lang="zh-CN" altLang="en-US" sz="1400">
                <a:latin typeface="Times New Roman" pitchFamily="18" charset="0"/>
                <a:ea typeface="SimSun" pitchFamily="2" charset="-122"/>
              </a:rPr>
            </a:fld>
            <a:endParaRPr lang="en-US" altLang="zh-CN" sz="1400">
              <a:latin typeface="Times New Roman" pitchFamily="18" charset="0"/>
              <a:ea typeface="SimSun" pitchFamily="2" charset="-122"/>
            </a:endParaRPr>
          </a:p>
        </p:txBody>
      </p:sp>
      <p:sp>
        <p:nvSpPr>
          <p:cNvPr id="4" name="Rectangle 2"/>
          <p:cNvSpPr>
            <a:spLocks noGrp="1" noChangeArrowheads="1"/>
          </p:cNvSpPr>
          <p:nvPr>
            <p:ph type="ctrTitle"/>
          </p:nvPr>
        </p:nvSpPr>
        <p:spPr>
          <a:xfrm>
            <a:off x="1435894" y="66675"/>
            <a:ext cx="5861050" cy="847725"/>
          </a:xfrm>
        </p:spPr>
        <p:txBody>
          <a:bodyPr/>
          <a:lstStyle/>
          <a:p>
            <a:pPr algn="ctr">
              <a:defRPr/>
            </a:pPr>
            <a:r>
              <a:rPr lang="en-US" altLang="zh-TW" sz="3600" b="1" u="none" dirty="0">
                <a:solidFill>
                  <a:schemeClr val="tx1"/>
                </a:solidFill>
                <a:effectLst>
                  <a:outerShdw blurRad="38100" dist="38100" dir="2700000" algn="tl">
                    <a:srgbClr val="C0C0C0"/>
                  </a:outerShdw>
                </a:effectLst>
                <a:latin typeface="Times New Roman" pitchFamily="18" charset="0"/>
                <a:ea typeface="PMingLiU" pitchFamily="18" charset="-120"/>
                <a:cs typeface="Times New Roman" pitchFamily="18" charset="0"/>
              </a:rPr>
              <a:t>Phishing (cont’d)</a:t>
            </a:r>
            <a:endParaRPr lang="en-AU" sz="3600" b="1" u="none" baseline="30000" dirty="0">
              <a:solidFill>
                <a:schemeClr val="tx1"/>
              </a:solidFill>
              <a:latin typeface="Times New Roman" pitchFamily="18" charset="0"/>
              <a:cs typeface="Times New Roman" pitchFamily="18"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Text Box 2"/>
          <p:cNvSpPr txBox="1">
            <a:spLocks noChangeArrowheads="1"/>
          </p:cNvSpPr>
          <p:nvPr/>
        </p:nvSpPr>
        <p:spPr bwMode="auto">
          <a:xfrm>
            <a:off x="403225" y="838200"/>
            <a:ext cx="8207375" cy="5299912"/>
          </a:xfrm>
          <a:prstGeom prst="rect">
            <a:avLst/>
          </a:prstGeom>
          <a:noFill/>
          <a:ln w="9525">
            <a:noFill/>
            <a:miter lim="800000"/>
          </a:ln>
          <a:effectLst/>
        </p:spPr>
        <p:txBody>
          <a:bodyPr>
            <a:spAutoFit/>
          </a:bodyPr>
          <a:lstStyle/>
          <a:p>
            <a:pPr algn="just">
              <a:buFont typeface="Wingdings" panose="05000000000000000000" pitchFamily="2" charset="2"/>
              <a:buChar char="Ø"/>
              <a:defRPr/>
            </a:pPr>
            <a:r>
              <a:rPr lang="en-US" dirty="0">
                <a:latin typeface="Times New Roman" pitchFamily="18" charset="0"/>
                <a:cs typeface="Times New Roman" pitchFamily="18" charset="0"/>
              </a:rPr>
              <a:t>"</a:t>
            </a:r>
            <a:r>
              <a:rPr lang="en-US" b="1" dirty="0">
                <a:latin typeface="Times New Roman" pitchFamily="18" charset="0"/>
                <a:cs typeface="Times New Roman" pitchFamily="18" charset="0"/>
              </a:rPr>
              <a:t>Phishing</a:t>
            </a:r>
            <a:r>
              <a:rPr lang="en-US" dirty="0">
                <a:latin typeface="Times New Roman" pitchFamily="18" charset="0"/>
                <a:cs typeface="Times New Roman" pitchFamily="18" charset="0"/>
              </a:rPr>
              <a:t> costs banks, online merchants and credit card companies an estimated </a:t>
            </a:r>
            <a:r>
              <a:rPr lang="en-US" b="1" i="1" dirty="0">
                <a:solidFill>
                  <a:srgbClr val="FF3300"/>
                </a:solidFill>
                <a:effectLst>
                  <a:outerShdw blurRad="38100" dist="38100" dir="2700000" algn="tl">
                    <a:srgbClr val="C0C0C0"/>
                  </a:outerShdw>
                </a:effectLst>
                <a:latin typeface="Times New Roman" pitchFamily="18" charset="0"/>
                <a:cs typeface="Times New Roman" pitchFamily="18" charset="0"/>
              </a:rPr>
              <a:t>$350 million to $500 million</a:t>
            </a:r>
            <a:r>
              <a:rPr lang="en-US" dirty="0">
                <a:latin typeface="Times New Roman" pitchFamily="18" charset="0"/>
                <a:cs typeface="Times New Roman" pitchFamily="18" charset="0"/>
              </a:rPr>
              <a:t> per year in losses or reimbursements to defrauded customers."  "Moreover, these attacks are expensive; Gartner Inc. estimates that phishing schemes alone have cost banks </a:t>
            </a:r>
            <a:r>
              <a:rPr lang="en-US" b="1" i="1" dirty="0">
                <a:solidFill>
                  <a:srgbClr val="FF3300"/>
                </a:solidFill>
                <a:effectLst>
                  <a:outerShdw blurRad="38100" dist="38100" dir="2700000" algn="tl">
                    <a:srgbClr val="C0C0C0"/>
                  </a:outerShdw>
                </a:effectLst>
                <a:latin typeface="Times New Roman" pitchFamily="18" charset="0"/>
                <a:cs typeface="Times New Roman" pitchFamily="18" charset="0"/>
              </a:rPr>
              <a:t>$1.3 billion</a:t>
            </a:r>
            <a:r>
              <a:rPr lang="en-US" dirty="0">
                <a:latin typeface="Times New Roman" pitchFamily="18" charset="0"/>
                <a:cs typeface="Times New Roman" pitchFamily="18" charset="0"/>
              </a:rPr>
              <a:t>." </a:t>
            </a:r>
            <a:endParaRPr lang="en-US" dirty="0">
              <a:latin typeface="Times New Roman" pitchFamily="18" charset="0"/>
              <a:cs typeface="Times New Roman" pitchFamily="18" charset="0"/>
            </a:endParaRPr>
          </a:p>
          <a:p>
            <a:pPr algn="just">
              <a:buFont typeface="Wingdings" panose="05000000000000000000" pitchFamily="2" charset="2"/>
              <a:buChar char="Ø"/>
              <a:defRPr/>
            </a:pPr>
            <a:r>
              <a:rPr lang="en-US" dirty="0">
                <a:latin typeface="Times New Roman" pitchFamily="18" charset="0"/>
                <a:cs typeface="Times New Roman" pitchFamily="18" charset="0"/>
              </a:rPr>
              <a:t>Furthermore, the long term side effects of phishing is </a:t>
            </a:r>
            <a:r>
              <a:rPr lang="en-US" b="1" i="1" dirty="0">
                <a:solidFill>
                  <a:srgbClr val="FF3300"/>
                </a:solidFill>
                <a:effectLst>
                  <a:outerShdw blurRad="38100" dist="38100" dir="2700000" algn="tl">
                    <a:srgbClr val="C0C0C0"/>
                  </a:outerShdw>
                </a:effectLst>
                <a:latin typeface="Times New Roman" pitchFamily="18" charset="0"/>
                <a:cs typeface="Times New Roman" pitchFamily="18" charset="0"/>
              </a:rPr>
              <a:t>loss of trust</a:t>
            </a:r>
            <a:r>
              <a:rPr lang="en-US" dirty="0">
                <a:latin typeface="Times New Roman" pitchFamily="18" charset="0"/>
                <a:cs typeface="Times New Roman" pitchFamily="18" charset="0"/>
              </a:rPr>
              <a:t>, and a severe impact of the brand and reputation of the enterprise businesses.  </a:t>
            </a:r>
            <a:endParaRPr lang="en-US" dirty="0">
              <a:latin typeface="Times New Roman" pitchFamily="18" charset="0"/>
              <a:cs typeface="Times New Roman" pitchFamily="18" charset="0"/>
            </a:endParaRPr>
          </a:p>
          <a:p>
            <a:pPr algn="just">
              <a:buFont typeface="Wingdings" panose="05000000000000000000" pitchFamily="2" charset="2"/>
              <a:buChar char="Ø"/>
              <a:defRPr/>
            </a:pPr>
            <a:r>
              <a:rPr lang="en-US" b="1" dirty="0">
                <a:latin typeface="Times New Roman" pitchFamily="18" charset="0"/>
                <a:cs typeface="Times New Roman" pitchFamily="18" charset="0"/>
              </a:rPr>
              <a:t>Identity theft</a:t>
            </a:r>
            <a:r>
              <a:rPr lang="en-US" dirty="0">
                <a:latin typeface="Times New Roman" pitchFamily="18" charset="0"/>
                <a:cs typeface="Times New Roman" pitchFamily="18" charset="0"/>
              </a:rPr>
              <a:t> costs on average </a:t>
            </a:r>
            <a:r>
              <a:rPr lang="en-US" b="1" i="1" dirty="0">
                <a:solidFill>
                  <a:srgbClr val="FF3300"/>
                </a:solidFill>
                <a:effectLst>
                  <a:outerShdw blurRad="38100" dist="38100" dir="2700000" algn="tl">
                    <a:srgbClr val="C0C0C0"/>
                  </a:outerShdw>
                </a:effectLst>
                <a:latin typeface="Times New Roman" pitchFamily="18" charset="0"/>
                <a:cs typeface="Times New Roman" pitchFamily="18" charset="0"/>
              </a:rPr>
              <a:t>$40,000 to $92,000</a:t>
            </a:r>
            <a:r>
              <a:rPr lang="en-US" dirty="0">
                <a:latin typeface="Times New Roman" pitchFamily="18" charset="0"/>
                <a:cs typeface="Times New Roman" pitchFamily="18" charset="0"/>
              </a:rPr>
              <a:t> per incident, and it takes a long time to repair bad credits. </a:t>
            </a:r>
            <a:endParaRPr lang="en-US" dirty="0">
              <a:latin typeface="Times New Roman" pitchFamily="18" charset="0"/>
              <a:cs typeface="Times New Roman" pitchFamily="18" charset="0"/>
            </a:endParaRPr>
          </a:p>
          <a:p>
            <a:pPr algn="just">
              <a:defRPr/>
            </a:pPr>
            <a:r>
              <a:rPr lang="en-US" dirty="0">
                <a:latin typeface="Times New Roman" pitchFamily="18" charset="0"/>
                <a:cs typeface="Times New Roman" pitchFamily="18" charset="0"/>
              </a:rPr>
              <a:t>	</a:t>
            </a:r>
            <a:r>
              <a:rPr lang="en-US" sz="2000" dirty="0">
                <a:latin typeface="Times New Roman" pitchFamily="18" charset="0"/>
                <a:cs typeface="Times New Roman" pitchFamily="18" charset="0"/>
              </a:rPr>
              <a:t>- Today, most financial institutions provide electronic banking services over the Internet, because it helps to significantly lower the production costs.  Loss of trust is one of the biggest factors that turn customers away from using the electronic banking/commerce services. </a:t>
            </a:r>
            <a:endParaRPr lang="en-US" sz="2000" dirty="0">
              <a:latin typeface="Times New Roman" pitchFamily="18" charset="0"/>
              <a:cs typeface="Times New Roman" pitchFamily="18" charset="0"/>
            </a:endParaRPr>
          </a:p>
        </p:txBody>
      </p:sp>
      <p:sp>
        <p:nvSpPr>
          <p:cNvPr id="6147" name="灯片编号占位符 5"/>
          <p:cNvSpPr txBox="1">
            <a:spLocks noGrp="1"/>
          </p:cNvSpPr>
          <p:nvPr/>
        </p:nvSpPr>
        <p:spPr bwMode="auto">
          <a:xfrm>
            <a:off x="8299450" y="6400800"/>
            <a:ext cx="768350" cy="457200"/>
          </a:xfrm>
          <a:prstGeom prst="rect">
            <a:avLst/>
          </a:prstGeom>
          <a:noFill/>
          <a:ln w="9525">
            <a:noFill/>
            <a:miter lim="800000"/>
          </a:ln>
        </p:spPr>
        <p:txBody>
          <a:bodyPr/>
          <a:lstStyle/>
          <a:p>
            <a:pPr algn="r"/>
            <a:fld id="{6BC9AB4A-9EB1-42AA-8EFA-8474E5C5F07B}" type="slidenum">
              <a:rPr lang="zh-CN" altLang="en-US" sz="1400">
                <a:latin typeface="Times New Roman" pitchFamily="18" charset="0"/>
                <a:ea typeface="SimSun" pitchFamily="2" charset="-122"/>
              </a:rPr>
            </a:fld>
            <a:endParaRPr lang="en-US" altLang="zh-CN" sz="1400">
              <a:latin typeface="Times New Roman" pitchFamily="18" charset="0"/>
              <a:ea typeface="SimSun" pitchFamily="2" charset="-122"/>
            </a:endParaRPr>
          </a:p>
        </p:txBody>
      </p:sp>
      <p:sp>
        <p:nvSpPr>
          <p:cNvPr id="4" name="Rectangle 2"/>
          <p:cNvSpPr txBox="1">
            <a:spLocks noChangeArrowheads="1"/>
          </p:cNvSpPr>
          <p:nvPr/>
        </p:nvSpPr>
        <p:spPr bwMode="auto">
          <a:xfrm>
            <a:off x="1435894" y="66675"/>
            <a:ext cx="5861050" cy="847725"/>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lang="zh-CN" altLang="en-US" sz="4000" u="sng" dirty="0">
                <a:solidFill>
                  <a:schemeClr val="accent2"/>
                </a:solidFill>
                <a:latin typeface="+mj-lt"/>
                <a:ea typeface="SimSun" pitchFamily="2" charset="-122"/>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defRPr/>
            </a:pPr>
            <a:r>
              <a:rPr lang="en-US" altLang="zh-TW" sz="3600" b="1" u="none">
                <a:solidFill>
                  <a:schemeClr val="tx1"/>
                </a:solidFill>
                <a:effectLst>
                  <a:outerShdw blurRad="38100" dist="38100" dir="2700000" algn="tl">
                    <a:srgbClr val="C0C0C0"/>
                  </a:outerShdw>
                </a:effectLst>
                <a:latin typeface="Times New Roman" pitchFamily="18" charset="0"/>
                <a:ea typeface="PMingLiU" pitchFamily="18" charset="-120"/>
                <a:cs typeface="Times New Roman" pitchFamily="18" charset="0"/>
              </a:rPr>
              <a:t>Phishing (cont’d)</a:t>
            </a:r>
            <a:endParaRPr lang="en-AU" sz="3600" b="1" u="none" baseline="30000">
              <a:solidFill>
                <a:schemeClr val="tx1"/>
              </a:solidFill>
              <a:latin typeface="Times New Roman" pitchFamily="18" charset="0"/>
              <a:cs typeface="Times New Roman" pitchFamily="18"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2"/>
          <p:cNvSpPr>
            <a:spLocks noGrp="1"/>
          </p:cNvSpPr>
          <p:nvPr>
            <p:ph type="sldNum" sz="quarter" idx="12"/>
          </p:nvPr>
        </p:nvSpPr>
        <p:spPr>
          <a:xfrm>
            <a:off x="8383290" y="6385302"/>
            <a:ext cx="457200" cy="457200"/>
          </a:xfrm>
          <a:noFill/>
        </p:spPr>
        <p:txBody>
          <a:bodyPr/>
          <a:lstStyle/>
          <a:p>
            <a:fld id="{D8C2DB85-61D8-429A-8F14-F1846903E98A}" type="slidenum">
              <a:rPr lang="zh-CN" altLang="en-US" smtClean="0">
                <a:ea typeface="SimSun" pitchFamily="2" charset="-122"/>
              </a:rPr>
            </a:fld>
            <a:endParaRPr lang="en-US" altLang="zh-CN" dirty="0">
              <a:ea typeface="SimSun" pitchFamily="2" charset="-122"/>
            </a:endParaRPr>
          </a:p>
        </p:txBody>
      </p:sp>
      <p:pic>
        <p:nvPicPr>
          <p:cNvPr id="2181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09562" y="4191000"/>
            <a:ext cx="4086225" cy="193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8116" name="Picture 4" descr="phish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6300" y="1524000"/>
            <a:ext cx="295275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181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2362200"/>
            <a:ext cx="2676525"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灯片编号占位符 2"/>
          <p:cNvSpPr txBox="1">
            <a:spLocks noGrp="1"/>
          </p:cNvSpPr>
          <p:nvPr/>
        </p:nvSpPr>
        <p:spPr bwMode="auto">
          <a:xfrm>
            <a:off x="8223250" y="6248400"/>
            <a:ext cx="768350" cy="457200"/>
          </a:xfrm>
          <a:prstGeom prst="rect">
            <a:avLst/>
          </a:prstGeom>
          <a:noFill/>
          <a:ln w="9525">
            <a:noFill/>
            <a:miter lim="800000"/>
          </a:ln>
        </p:spPr>
        <p:txBody>
          <a:bodyPr/>
          <a:lstStyle/>
          <a:p>
            <a:pPr algn="r">
              <a:spcBef>
                <a:spcPct val="0"/>
              </a:spcBef>
              <a:buClrTx/>
              <a:buSzTx/>
              <a:buFontTx/>
              <a:buNone/>
            </a:pPr>
            <a:fld id="{E3B51979-2149-4219-A9C3-1FE5D3F513DD}" type="slidenum">
              <a:rPr lang="zh-CN" altLang="en-US" sz="1400">
                <a:latin typeface="Times New Roman" pitchFamily="18" charset="0"/>
                <a:ea typeface="SimSun" pitchFamily="2" charset="-122"/>
              </a:rPr>
            </a:fld>
            <a:endParaRPr lang="en-US" altLang="zh-CN" sz="1400" dirty="0">
              <a:latin typeface="Times New Roman" pitchFamily="18" charset="0"/>
              <a:ea typeface="SimSun" pitchFamily="2" charset="-122"/>
            </a:endParaRPr>
          </a:p>
        </p:txBody>
      </p:sp>
      <p:pic>
        <p:nvPicPr>
          <p:cNvPr id="7" name="Picture 31" descr="Bad%2520Fats%2520Brothers"/>
          <p:cNvPicPr>
            <a:picLocks noChangeAspect="1" noChangeArrowheads="1"/>
          </p:cNvPicPr>
          <p:nvPr/>
        </p:nvPicPr>
        <p:blipFill>
          <a:blip r:embed="rId1"/>
          <a:srcRect/>
          <a:stretch>
            <a:fillRect/>
          </a:stretch>
        </p:blipFill>
        <p:spPr bwMode="auto">
          <a:xfrm>
            <a:off x="8015287" y="1981201"/>
            <a:ext cx="1052513" cy="1050925"/>
          </a:xfrm>
          <a:prstGeom prst="rect">
            <a:avLst/>
          </a:prstGeom>
          <a:noFill/>
          <a:ln w="9525">
            <a:noFill/>
            <a:miter lim="800000"/>
            <a:headEnd/>
            <a:tailEnd/>
          </a:ln>
        </p:spPr>
      </p:pic>
      <p:pic>
        <p:nvPicPr>
          <p:cNvPr id="96260" name="Picture 4" descr="http://t3.gstatic.com/images?q=tbn:Ta6vK3P-MuuikM:http://www.co.el-dorado.ca.us/humanservices/images/customercomplainingaboutbill.gif"/>
          <p:cNvPicPr>
            <a:picLocks noChangeAspect="1" noChangeArrowheads="1"/>
          </p:cNvPicPr>
          <p:nvPr/>
        </p:nvPicPr>
        <p:blipFill>
          <a:blip r:embed="rId2"/>
          <a:srcRect/>
          <a:stretch>
            <a:fillRect/>
          </a:stretch>
        </p:blipFill>
        <p:spPr bwMode="auto">
          <a:xfrm>
            <a:off x="795020" y="4192592"/>
            <a:ext cx="1371600" cy="1446213"/>
          </a:xfrm>
          <a:prstGeom prst="rect">
            <a:avLst/>
          </a:prstGeom>
          <a:noFill/>
        </p:spPr>
      </p:pic>
      <p:grpSp>
        <p:nvGrpSpPr>
          <p:cNvPr id="14" name="Group 13"/>
          <p:cNvGrpSpPr/>
          <p:nvPr/>
        </p:nvGrpSpPr>
        <p:grpSpPr>
          <a:xfrm>
            <a:off x="5734050" y="2563812"/>
            <a:ext cx="1428750" cy="2057401"/>
            <a:chOff x="5734050" y="3402011"/>
            <a:chExt cx="1428750" cy="2057401"/>
          </a:xfrm>
        </p:grpSpPr>
        <p:pic>
          <p:nvPicPr>
            <p:cNvPr id="96262" name="Picture 6" descr="http://t2.gstatic.com/images?q=tbn:ToViCB-4n5CtpM:http://happyfuturegroup.files.wordpress.com/2009/05/j04383671.jpg"/>
            <p:cNvPicPr>
              <a:picLocks noChangeAspect="1" noChangeArrowheads="1"/>
            </p:cNvPicPr>
            <p:nvPr/>
          </p:nvPicPr>
          <p:blipFill>
            <a:blip r:embed="rId3"/>
            <a:srcRect/>
            <a:stretch>
              <a:fillRect/>
            </a:stretch>
          </p:blipFill>
          <p:spPr bwMode="auto">
            <a:xfrm>
              <a:off x="5734050" y="4506912"/>
              <a:ext cx="1428750" cy="952500"/>
            </a:xfrm>
            <a:prstGeom prst="rect">
              <a:avLst/>
            </a:prstGeom>
            <a:noFill/>
          </p:spPr>
        </p:pic>
        <p:pic>
          <p:nvPicPr>
            <p:cNvPr id="96264" name="Picture 8" descr="http://t1.gstatic.com/images?q=tbn:Hn9pJANc6xGeFM:http://www.hopesgarden.org/wp-content/uploads/rbc-leo-only1.jpeg"/>
            <p:cNvPicPr>
              <a:picLocks noChangeAspect="1" noChangeArrowheads="1"/>
            </p:cNvPicPr>
            <p:nvPr/>
          </p:nvPicPr>
          <p:blipFill>
            <a:blip r:embed="rId4"/>
            <a:srcRect/>
            <a:stretch>
              <a:fillRect/>
            </a:stretch>
          </p:blipFill>
          <p:spPr bwMode="auto">
            <a:xfrm>
              <a:off x="5734050" y="3402011"/>
              <a:ext cx="933450" cy="1104901"/>
            </a:xfrm>
            <a:prstGeom prst="rect">
              <a:avLst/>
            </a:prstGeom>
            <a:noFill/>
          </p:spPr>
        </p:pic>
      </p:grpSp>
      <p:pic>
        <p:nvPicPr>
          <p:cNvPr id="96266" name="Picture 10" descr="http://i.dailymail.co.uk/i/pix/2008/05/30/article-1022915-016C473C00000578-33_468x340.jpg"/>
          <p:cNvPicPr>
            <a:picLocks noChangeAspect="1" noChangeArrowheads="1"/>
          </p:cNvPicPr>
          <p:nvPr/>
        </p:nvPicPr>
        <p:blipFill>
          <a:blip r:embed="rId5" cstate="print"/>
          <a:srcRect/>
          <a:stretch>
            <a:fillRect/>
          </a:stretch>
        </p:blipFill>
        <p:spPr bwMode="auto">
          <a:xfrm>
            <a:off x="7772400" y="1981200"/>
            <a:ext cx="1295400" cy="1050925"/>
          </a:xfrm>
          <a:prstGeom prst="rect">
            <a:avLst/>
          </a:prstGeom>
          <a:noFill/>
        </p:spPr>
      </p:pic>
      <p:sp>
        <p:nvSpPr>
          <p:cNvPr id="13" name="AutoShape 9"/>
          <p:cNvSpPr>
            <a:spLocks noChangeArrowheads="1"/>
          </p:cNvSpPr>
          <p:nvPr/>
        </p:nvSpPr>
        <p:spPr bwMode="auto">
          <a:xfrm>
            <a:off x="1058070" y="2584454"/>
            <a:ext cx="4489450" cy="1446213"/>
          </a:xfrm>
          <a:prstGeom prst="cloudCallout">
            <a:avLst>
              <a:gd name="adj1" fmla="val -33575"/>
              <a:gd name="adj2" fmla="val 73355"/>
            </a:avLst>
          </a:prstGeom>
          <a:solidFill>
            <a:schemeClr val="accent1"/>
          </a:solidFill>
          <a:ln w="9525">
            <a:solidFill>
              <a:schemeClr val="tx1"/>
            </a:solidFill>
            <a:round/>
          </a:ln>
        </p:spPr>
        <p:txBody>
          <a:bodyPr/>
          <a:lstStyle/>
          <a:p>
            <a:pPr algn="ctr"/>
            <a:r>
              <a:rPr lang="en-US" sz="2000" dirty="0">
                <a:latin typeface="Times New Roman" pitchFamily="18" charset="0"/>
                <a:cs typeface="Times New Roman" pitchFamily="18" charset="0"/>
              </a:rPr>
              <a:t>My account is emptied! Someone hacked into my online banking account!</a:t>
            </a:r>
            <a:endParaRPr lang="en-US" dirty="0">
              <a:latin typeface="Times New Roman" pitchFamily="18" charset="0"/>
              <a:cs typeface="Times New Roman" pitchFamily="18" charset="0"/>
            </a:endParaRPr>
          </a:p>
        </p:txBody>
      </p:sp>
      <p:sp>
        <p:nvSpPr>
          <p:cNvPr id="15" name="Title 1"/>
          <p:cNvSpPr txBox="1"/>
          <p:nvPr/>
        </p:nvSpPr>
        <p:spPr>
          <a:xfrm>
            <a:off x="75911" y="152400"/>
            <a:ext cx="8534400" cy="717550"/>
          </a:xfrm>
          <a:prstGeom prst="rect">
            <a:avLst/>
          </a:prstGeom>
        </p:spPr>
        <p:txBody>
          <a:bodyPr/>
          <a:lstStyle>
            <a:lvl1pPr algn="l" rtl="0" eaLnBrk="0" fontAlgn="base" hangingPunct="0">
              <a:spcBef>
                <a:spcPct val="0"/>
              </a:spcBef>
              <a:spcAft>
                <a:spcPct val="0"/>
              </a:spcAft>
              <a:defRPr sz="4000" u="sng">
                <a:solidFill>
                  <a:schemeClr val="accent2"/>
                </a:solidFill>
                <a:latin typeface="+mj-lt"/>
                <a:ea typeface="+mj-ea"/>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eaLnBrk="1" hangingPunct="1">
              <a:buClrTx/>
              <a:buSzTx/>
              <a:buFontTx/>
              <a:defRPr/>
            </a:pPr>
            <a:r>
              <a:rPr lang="en-US" sz="3600" b="1" u="none" kern="0" dirty="0">
                <a:effectLst>
                  <a:outerShdw blurRad="38100" dist="38100" dir="2700000" algn="tl">
                    <a:srgbClr val="000000">
                      <a:alpha val="43137"/>
                    </a:srgbClr>
                  </a:outerShdw>
                </a:effectLst>
              </a:rPr>
              <a:t>Real world example</a:t>
            </a:r>
            <a:endParaRPr lang="en-CA" sz="3600" b="1" u="none" kern="0"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1026" name="Picture 2" descr="Please help me get a new lapto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5310" y="1258094"/>
            <a:ext cx="2571047" cy="14462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amond(i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6266"/>
                                        </p:tgtEl>
                                        <p:attrNameLst>
                                          <p:attrName>style.visibility</p:attrName>
                                        </p:attrNameLst>
                                      </p:cBhvr>
                                      <p:to>
                                        <p:strVal val="visible"/>
                                      </p:to>
                                    </p:set>
                                    <p:anim calcmode="lin" valueType="num">
                                      <p:cBhvr additive="base">
                                        <p:cTn id="12" dur="500" fill="hold"/>
                                        <p:tgtEl>
                                          <p:spTgt spid="96266"/>
                                        </p:tgtEl>
                                        <p:attrNameLst>
                                          <p:attrName>ppt_x</p:attrName>
                                        </p:attrNameLst>
                                      </p:cBhvr>
                                      <p:tavLst>
                                        <p:tav tm="0">
                                          <p:val>
                                            <p:strVal val="#ppt_x"/>
                                          </p:val>
                                        </p:tav>
                                        <p:tav tm="100000">
                                          <p:val>
                                            <p:strVal val="#ppt_x"/>
                                          </p:val>
                                        </p:tav>
                                      </p:tavLst>
                                    </p:anim>
                                    <p:anim calcmode="lin" valueType="num">
                                      <p:cBhvr additive="base">
                                        <p:cTn id="13" dur="500" fill="hold"/>
                                        <p:tgtEl>
                                          <p:spTgt spid="962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5" name="Picture 3"/>
          <p:cNvPicPr>
            <a:picLocks noChangeAspect="1" noChangeArrowheads="1"/>
          </p:cNvPicPr>
          <p:nvPr/>
        </p:nvPicPr>
        <p:blipFill>
          <a:blip r:embed="rId1"/>
          <a:srcRect/>
          <a:stretch>
            <a:fillRect/>
          </a:stretch>
        </p:blipFill>
        <p:spPr bwMode="auto">
          <a:xfrm>
            <a:off x="914400" y="1558925"/>
            <a:ext cx="7461250" cy="4384675"/>
          </a:xfrm>
          <a:prstGeom prst="rect">
            <a:avLst/>
          </a:prstGeom>
          <a:noFill/>
          <a:ln w="9525">
            <a:noFill/>
            <a:miter lim="800000"/>
            <a:headEnd/>
            <a:tailEnd/>
          </a:ln>
          <a:effectLst/>
        </p:spPr>
      </p:pic>
      <p:sp>
        <p:nvSpPr>
          <p:cNvPr id="19" name="灯片编号占位符 3"/>
          <p:cNvSpPr txBox="1">
            <a:spLocks noGrp="1"/>
          </p:cNvSpPr>
          <p:nvPr/>
        </p:nvSpPr>
        <p:spPr bwMode="auto">
          <a:xfrm>
            <a:off x="8213725" y="6400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lgn="r"/>
            <a:fld id="{411AE057-382B-44BF-B63C-FFD706DC3D83}" type="slidenum">
              <a:rPr lang="zh-CN" altLang="en-US" sz="1400">
                <a:ea typeface="SimSun" pitchFamily="2" charset="-122"/>
              </a:rPr>
            </a:fld>
            <a:endParaRPr lang="en-US" altLang="zh-CN" sz="1400" dirty="0">
              <a:ea typeface="SimSun" pitchFamily="2" charset="-122"/>
            </a:endParaRPr>
          </a:p>
        </p:txBody>
      </p:sp>
      <p:sp>
        <p:nvSpPr>
          <p:cNvPr id="20" name="Title 1"/>
          <p:cNvSpPr txBox="1"/>
          <p:nvPr/>
        </p:nvSpPr>
        <p:spPr>
          <a:xfrm>
            <a:off x="75911" y="152400"/>
            <a:ext cx="8534400" cy="717550"/>
          </a:xfrm>
          <a:prstGeom prst="rect">
            <a:avLst/>
          </a:prstGeom>
        </p:spPr>
        <p:txBody>
          <a:bodyPr/>
          <a:lstStyle>
            <a:lvl1pPr algn="l" rtl="0" eaLnBrk="0" fontAlgn="base" hangingPunct="0">
              <a:spcBef>
                <a:spcPct val="0"/>
              </a:spcBef>
              <a:spcAft>
                <a:spcPct val="0"/>
              </a:spcAft>
              <a:defRPr sz="4000" u="sng">
                <a:solidFill>
                  <a:schemeClr val="accent2"/>
                </a:solidFill>
                <a:latin typeface="+mj-lt"/>
                <a:ea typeface="+mj-ea"/>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eaLnBrk="1" hangingPunct="1">
              <a:buClrTx/>
              <a:buSzTx/>
              <a:buFontTx/>
              <a:defRPr/>
            </a:pPr>
            <a:r>
              <a:rPr lang="en-US" sz="3600" b="1" u="none" kern="0" dirty="0">
                <a:effectLst>
                  <a:outerShdw blurRad="38100" dist="38100" dir="2700000" algn="tl">
                    <a:srgbClr val="000000">
                      <a:alpha val="43137"/>
                    </a:srgbClr>
                  </a:outerShdw>
                </a:effectLst>
              </a:rPr>
              <a:t>Real world example</a:t>
            </a:r>
            <a:r>
              <a:rPr lang="en-US" sz="3600" u="none" kern="0" dirty="0">
                <a:latin typeface="Times New Roman" pitchFamily="18" charset="0"/>
                <a:cs typeface="Times New Roman" pitchFamily="18" charset="0"/>
              </a:rPr>
              <a:t> </a:t>
            </a:r>
            <a:r>
              <a:rPr lang="en-US" u="none" kern="0" dirty="0">
                <a:latin typeface="Times New Roman" pitchFamily="18" charset="0"/>
                <a:cs typeface="Times New Roman" pitchFamily="18" charset="0"/>
              </a:rPr>
              <a:t>(cont’d)</a:t>
            </a:r>
            <a:endParaRPr lang="en-CA" u="none" kern="0" dirty="0">
              <a:latin typeface="Times New Roman" pitchFamily="18" charset="0"/>
              <a:cs typeface="Times New Roman" pitchFamily="18" charset="0"/>
            </a:endParaRP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1" descr="Bad%2520Fats%2520Brothers">
            <a:hlinkClick r:id="rId1"/>
          </p:cNvPr>
          <p:cNvPicPr>
            <a:picLocks noChangeAspect="1" noChangeArrowheads="1"/>
          </p:cNvPicPr>
          <p:nvPr/>
        </p:nvPicPr>
        <p:blipFill>
          <a:blip r:embed="rId2"/>
          <a:srcRect/>
          <a:stretch>
            <a:fillRect/>
          </a:stretch>
        </p:blipFill>
        <p:spPr bwMode="auto">
          <a:xfrm>
            <a:off x="7842250" y="479425"/>
            <a:ext cx="1052513" cy="1050925"/>
          </a:xfrm>
          <a:prstGeom prst="rect">
            <a:avLst/>
          </a:prstGeom>
          <a:noFill/>
          <a:ln w="9525">
            <a:noFill/>
            <a:miter lim="800000"/>
            <a:headEnd/>
            <a:tailEnd/>
          </a:ln>
        </p:spPr>
      </p:pic>
      <p:sp>
        <p:nvSpPr>
          <p:cNvPr id="251928" name="Text Box 24"/>
          <p:cNvSpPr txBox="1">
            <a:spLocks noChangeArrowheads="1"/>
          </p:cNvSpPr>
          <p:nvPr/>
        </p:nvSpPr>
        <p:spPr bwMode="auto">
          <a:xfrm>
            <a:off x="990600" y="762000"/>
            <a:ext cx="6027738" cy="461665"/>
          </a:xfrm>
          <a:prstGeom prst="rect">
            <a:avLst/>
          </a:prstGeom>
          <a:noFill/>
          <a:ln w="9525">
            <a:noFill/>
            <a:miter lim="800000"/>
          </a:ln>
          <a:effectLst/>
        </p:spPr>
        <p:txBody>
          <a:bodyPr wrap="square">
            <a:spAutoFit/>
          </a:bodyPr>
          <a:lstStyle/>
          <a:p>
            <a:pPr algn="ctr">
              <a:defRPr/>
            </a:pPr>
            <a:r>
              <a:rPr lang="en-US" b="1" dirty="0">
                <a:effectLst>
                  <a:outerShdw blurRad="38100" dist="38100" dir="2700000" algn="tl">
                    <a:srgbClr val="C0C0C0"/>
                  </a:outerShdw>
                </a:effectLst>
                <a:latin typeface="Times New Roman" pitchFamily="18" charset="0"/>
                <a:cs typeface="Times New Roman" pitchFamily="18" charset="0"/>
              </a:rPr>
              <a:t>http://www.basecc.co.kr/js/a.html</a:t>
            </a:r>
            <a:endParaRPr lang="en-US" b="1" dirty="0">
              <a:effectLst>
                <a:outerShdw blurRad="38100" dist="38100" dir="2700000" algn="tl">
                  <a:srgbClr val="C0C0C0"/>
                </a:outerShdw>
              </a:effectLst>
              <a:latin typeface="Times New Roman" pitchFamily="18" charset="0"/>
              <a:cs typeface="Times New Roman" pitchFamily="18" charset="0"/>
            </a:endParaRPr>
          </a:p>
        </p:txBody>
      </p:sp>
      <p:pic>
        <p:nvPicPr>
          <p:cNvPr id="131075" name="Picture 3"/>
          <p:cNvPicPr>
            <a:picLocks noChangeAspect="1" noChangeArrowheads="1"/>
          </p:cNvPicPr>
          <p:nvPr/>
        </p:nvPicPr>
        <p:blipFill>
          <a:blip r:embed="rId3"/>
          <a:srcRect/>
          <a:stretch>
            <a:fillRect/>
          </a:stretch>
        </p:blipFill>
        <p:spPr bwMode="auto">
          <a:xfrm>
            <a:off x="914400" y="1558925"/>
            <a:ext cx="7461250" cy="4384675"/>
          </a:xfrm>
          <a:prstGeom prst="rect">
            <a:avLst/>
          </a:prstGeom>
          <a:noFill/>
          <a:ln w="9525">
            <a:noFill/>
            <a:miter lim="800000"/>
            <a:headEnd/>
            <a:tailEnd/>
          </a:ln>
          <a:effectLst/>
        </p:spPr>
      </p:pic>
      <p:sp>
        <p:nvSpPr>
          <p:cNvPr id="251927" name="Line 23"/>
          <p:cNvSpPr>
            <a:spLocks noChangeShapeType="1"/>
          </p:cNvSpPr>
          <p:nvPr/>
        </p:nvSpPr>
        <p:spPr bwMode="auto">
          <a:xfrm>
            <a:off x="4038600" y="1223666"/>
            <a:ext cx="2514600" cy="3653134"/>
          </a:xfrm>
          <a:prstGeom prst="line">
            <a:avLst/>
          </a:prstGeom>
          <a:noFill/>
          <a:ln w="53975">
            <a:solidFill>
              <a:srgbClr val="FF0000"/>
            </a:solidFill>
            <a:round/>
            <a:headEnd type="none" w="med" len="med"/>
            <a:tailEnd type="triangle" w="med" len="med"/>
          </a:ln>
        </p:spPr>
        <p:txBody>
          <a:bodyPr wrap="square">
            <a:spAutoFit/>
          </a:bodyPr>
          <a:lstStyle/>
          <a:p>
            <a:endParaRPr lang="en-CA"/>
          </a:p>
        </p:txBody>
      </p:sp>
      <p:pic>
        <p:nvPicPr>
          <p:cNvPr id="131078" name="Picture 6"/>
          <p:cNvPicPr>
            <a:picLocks noChangeAspect="1" noChangeArrowheads="1"/>
          </p:cNvPicPr>
          <p:nvPr/>
        </p:nvPicPr>
        <p:blipFill>
          <a:blip r:embed="rId4"/>
          <a:srcRect/>
          <a:stretch>
            <a:fillRect/>
          </a:stretch>
        </p:blipFill>
        <p:spPr bwMode="auto">
          <a:xfrm>
            <a:off x="914400" y="1447800"/>
            <a:ext cx="7461250" cy="4994275"/>
          </a:xfrm>
          <a:prstGeom prst="rect">
            <a:avLst/>
          </a:prstGeom>
          <a:noFill/>
          <a:ln w="9525">
            <a:noFill/>
            <a:miter lim="800000"/>
            <a:headEnd/>
            <a:tailEnd/>
          </a:ln>
          <a:effectLst/>
        </p:spPr>
      </p:pic>
      <p:cxnSp>
        <p:nvCxnSpPr>
          <p:cNvPr id="35" name="Straight Connector 34"/>
          <p:cNvCxnSpPr/>
          <p:nvPr/>
        </p:nvCxnSpPr>
        <p:spPr bwMode="auto">
          <a:xfrm>
            <a:off x="3000760" y="2590800"/>
            <a:ext cx="1723640" cy="1588"/>
          </a:xfrm>
          <a:prstGeom prst="line">
            <a:avLst/>
          </a:prstGeom>
          <a:noFill/>
          <a:ln w="66675" cap="flat" cmpd="sng" algn="ctr">
            <a:solidFill>
              <a:srgbClr val="FF0000"/>
            </a:solidFill>
            <a:prstDash val="solid"/>
            <a:round/>
            <a:headEnd type="none" w="med" len="med"/>
            <a:tailEnd type="none" w="med" len="med"/>
          </a:ln>
          <a:effectLst/>
        </p:spPr>
      </p:cxnSp>
      <p:cxnSp>
        <p:nvCxnSpPr>
          <p:cNvPr id="36" name="Straight Connector 35"/>
          <p:cNvCxnSpPr/>
          <p:nvPr/>
        </p:nvCxnSpPr>
        <p:spPr bwMode="auto">
          <a:xfrm>
            <a:off x="1171960" y="4265612"/>
            <a:ext cx="1723640" cy="1588"/>
          </a:xfrm>
          <a:prstGeom prst="line">
            <a:avLst/>
          </a:prstGeom>
          <a:noFill/>
          <a:ln w="66675" cap="flat" cmpd="sng" algn="ctr">
            <a:solidFill>
              <a:srgbClr val="FF0000"/>
            </a:solidFill>
            <a:prstDash val="solid"/>
            <a:round/>
            <a:headEnd type="none" w="med" len="med"/>
            <a:tailEnd type="none" w="med" len="med"/>
          </a:ln>
          <a:effectLst/>
        </p:spPr>
      </p:cxnSp>
      <p:cxnSp>
        <p:nvCxnSpPr>
          <p:cNvPr id="37" name="Straight Connector 36"/>
          <p:cNvCxnSpPr/>
          <p:nvPr/>
        </p:nvCxnSpPr>
        <p:spPr bwMode="auto">
          <a:xfrm>
            <a:off x="1476760" y="2286000"/>
            <a:ext cx="1723640" cy="1588"/>
          </a:xfrm>
          <a:prstGeom prst="line">
            <a:avLst/>
          </a:prstGeom>
          <a:noFill/>
          <a:ln w="66675" cap="flat" cmpd="sng" algn="ctr">
            <a:solidFill>
              <a:srgbClr val="FF0000"/>
            </a:solidFill>
            <a:prstDash val="solid"/>
            <a:round/>
            <a:headEnd type="none" w="med" len="med"/>
            <a:tailEnd type="none" w="med" len="med"/>
          </a:ln>
          <a:effectLst/>
        </p:spPr>
      </p:cxnSp>
      <p:cxnSp>
        <p:nvCxnSpPr>
          <p:cNvPr id="38" name="Straight Connector 37"/>
          <p:cNvCxnSpPr/>
          <p:nvPr/>
        </p:nvCxnSpPr>
        <p:spPr bwMode="auto">
          <a:xfrm>
            <a:off x="2590800" y="4572000"/>
            <a:ext cx="1723640" cy="1588"/>
          </a:xfrm>
          <a:prstGeom prst="line">
            <a:avLst/>
          </a:prstGeom>
          <a:noFill/>
          <a:ln w="66675" cap="flat" cmpd="sng" algn="ctr">
            <a:solidFill>
              <a:srgbClr val="FF0000"/>
            </a:solidFill>
            <a:prstDash val="solid"/>
            <a:round/>
            <a:headEnd type="none" w="med" len="med"/>
            <a:tailEnd type="none" w="med" len="med"/>
          </a:ln>
          <a:effectLst/>
        </p:spPr>
      </p:cxnSp>
      <p:grpSp>
        <p:nvGrpSpPr>
          <p:cNvPr id="39" name="Group 38"/>
          <p:cNvGrpSpPr/>
          <p:nvPr/>
        </p:nvGrpSpPr>
        <p:grpSpPr>
          <a:xfrm>
            <a:off x="2486025" y="2819399"/>
            <a:ext cx="1428750" cy="2057401"/>
            <a:chOff x="5734050" y="3402011"/>
            <a:chExt cx="1428750" cy="2057401"/>
          </a:xfrm>
        </p:grpSpPr>
        <p:pic>
          <p:nvPicPr>
            <p:cNvPr id="40" name="Picture 6" descr="http://t2.gstatic.com/images?q=tbn:ToViCB-4n5CtpM:http://happyfuturegroup.files.wordpress.com/2009/05/j04383671.jpg"/>
            <p:cNvPicPr>
              <a:picLocks noChangeAspect="1" noChangeArrowheads="1"/>
            </p:cNvPicPr>
            <p:nvPr/>
          </p:nvPicPr>
          <p:blipFill>
            <a:blip r:embed="rId5"/>
            <a:srcRect/>
            <a:stretch>
              <a:fillRect/>
            </a:stretch>
          </p:blipFill>
          <p:spPr bwMode="auto">
            <a:xfrm>
              <a:off x="5734050" y="4506912"/>
              <a:ext cx="1428750" cy="952500"/>
            </a:xfrm>
            <a:prstGeom prst="rect">
              <a:avLst/>
            </a:prstGeom>
            <a:noFill/>
          </p:spPr>
        </p:pic>
        <p:pic>
          <p:nvPicPr>
            <p:cNvPr id="41" name="Picture 8" descr="http://t1.gstatic.com/images?q=tbn:Hn9pJANc6xGeFM:http://www.hopesgarden.org/wp-content/uploads/rbc-leo-only1.jpeg"/>
            <p:cNvPicPr>
              <a:picLocks noChangeAspect="1" noChangeArrowheads="1"/>
            </p:cNvPicPr>
            <p:nvPr/>
          </p:nvPicPr>
          <p:blipFill>
            <a:blip r:embed="rId6"/>
            <a:srcRect/>
            <a:stretch>
              <a:fillRect/>
            </a:stretch>
          </p:blipFill>
          <p:spPr bwMode="auto">
            <a:xfrm>
              <a:off x="5734050" y="3402011"/>
              <a:ext cx="933450" cy="1104901"/>
            </a:xfrm>
            <a:prstGeom prst="rect">
              <a:avLst/>
            </a:prstGeom>
            <a:noFill/>
          </p:spPr>
        </p:pic>
      </p:grpSp>
      <p:sp>
        <p:nvSpPr>
          <p:cNvPr id="42" name="AutoShape 9"/>
          <p:cNvSpPr>
            <a:spLocks noChangeArrowheads="1"/>
          </p:cNvSpPr>
          <p:nvPr/>
        </p:nvSpPr>
        <p:spPr bwMode="auto">
          <a:xfrm>
            <a:off x="2590800" y="1819275"/>
            <a:ext cx="4489450" cy="1560514"/>
          </a:xfrm>
          <a:prstGeom prst="cloudCallout">
            <a:avLst>
              <a:gd name="adj1" fmla="val -29643"/>
              <a:gd name="adj2" fmla="val 74405"/>
            </a:avLst>
          </a:prstGeom>
          <a:solidFill>
            <a:schemeClr val="accent1"/>
          </a:solidFill>
          <a:ln w="9525">
            <a:solidFill>
              <a:schemeClr val="tx1"/>
            </a:solidFill>
            <a:round/>
          </a:ln>
        </p:spPr>
        <p:txBody>
          <a:bodyPr/>
          <a:lstStyle/>
          <a:p>
            <a:pPr algn="ctr"/>
            <a:r>
              <a:rPr lang="en-US" sz="2000" dirty="0">
                <a:latin typeface="Times New Roman" pitchFamily="18" charset="0"/>
                <a:cs typeface="Times New Roman" pitchFamily="18" charset="0"/>
              </a:rPr>
              <a:t>Contact the bad guy's ISP and obtain his contact data</a:t>
            </a:r>
            <a:endParaRPr lang="en-US" dirty="0">
              <a:latin typeface="Times New Roman" pitchFamily="18" charset="0"/>
              <a:cs typeface="Times New Roman" pitchFamily="18" charset="0"/>
            </a:endParaRPr>
          </a:p>
        </p:txBody>
      </p:sp>
      <p:pic>
        <p:nvPicPr>
          <p:cNvPr id="131080" name="Picture 8" descr="http://www.dotolearn.com/picturecards/images/imageschedule/shakehands_l.gif"/>
          <p:cNvPicPr>
            <a:picLocks noChangeAspect="1" noChangeArrowheads="1"/>
          </p:cNvPicPr>
          <p:nvPr/>
        </p:nvPicPr>
        <p:blipFill>
          <a:blip r:embed="rId7"/>
          <a:srcRect/>
          <a:stretch>
            <a:fillRect/>
          </a:stretch>
        </p:blipFill>
        <p:spPr bwMode="auto">
          <a:xfrm>
            <a:off x="4038600" y="3903009"/>
            <a:ext cx="2638425" cy="914401"/>
          </a:xfrm>
          <a:prstGeom prst="rect">
            <a:avLst/>
          </a:prstGeom>
          <a:noFill/>
        </p:spPr>
      </p:pic>
      <p:pic>
        <p:nvPicPr>
          <p:cNvPr id="131082" name="Picture 10" descr="http://upload.wikimedia.org/wikipedia/commons/6/69/Police_officer_in_riot_gear.jpg"/>
          <p:cNvPicPr>
            <a:picLocks noChangeAspect="1" noChangeArrowheads="1"/>
          </p:cNvPicPr>
          <p:nvPr/>
        </p:nvPicPr>
        <p:blipFill>
          <a:blip r:embed="rId8"/>
          <a:srcRect/>
          <a:stretch>
            <a:fillRect/>
          </a:stretch>
        </p:blipFill>
        <p:spPr bwMode="auto">
          <a:xfrm>
            <a:off x="6781801" y="3048000"/>
            <a:ext cx="1904999" cy="2819400"/>
          </a:xfrm>
          <a:prstGeom prst="rect">
            <a:avLst/>
          </a:prstGeom>
          <a:noFill/>
        </p:spPr>
      </p:pic>
      <p:pic>
        <p:nvPicPr>
          <p:cNvPr id="45" name="Picture 10" descr="http://i.dailymail.co.uk/i/pix/2008/05/30/article-1022915-016C473C00000578-33_468x340.jpg"/>
          <p:cNvPicPr>
            <a:picLocks noChangeAspect="1" noChangeArrowheads="1"/>
          </p:cNvPicPr>
          <p:nvPr/>
        </p:nvPicPr>
        <p:blipFill>
          <a:blip r:embed="rId9" cstate="print"/>
          <a:srcRect/>
          <a:stretch>
            <a:fillRect/>
          </a:stretch>
        </p:blipFill>
        <p:spPr bwMode="auto">
          <a:xfrm>
            <a:off x="7696200" y="457200"/>
            <a:ext cx="1295400" cy="1050925"/>
          </a:xfrm>
          <a:prstGeom prst="rect">
            <a:avLst/>
          </a:prstGeom>
          <a:noFill/>
        </p:spPr>
      </p:pic>
      <p:sp>
        <p:nvSpPr>
          <p:cNvPr id="19" name="灯片编号占位符 3"/>
          <p:cNvSpPr txBox="1">
            <a:spLocks noGrp="1"/>
          </p:cNvSpPr>
          <p:nvPr/>
        </p:nvSpPr>
        <p:spPr bwMode="auto">
          <a:xfrm>
            <a:off x="8213725" y="6400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lgn="r"/>
            <a:fld id="{411AE057-382B-44BF-B63C-FFD706DC3D83}" type="slidenum">
              <a:rPr lang="zh-CN" altLang="en-US" sz="1400">
                <a:ea typeface="SimSun" pitchFamily="2" charset="-122"/>
              </a:rPr>
            </a:fld>
            <a:endParaRPr lang="en-US" altLang="zh-CN" sz="1400" dirty="0">
              <a:ea typeface="SimSun" pitchFamily="2" charset="-122"/>
            </a:endParaRPr>
          </a:p>
        </p:txBody>
      </p:sp>
      <p:sp>
        <p:nvSpPr>
          <p:cNvPr id="20" name="Title 1"/>
          <p:cNvSpPr txBox="1"/>
          <p:nvPr/>
        </p:nvSpPr>
        <p:spPr>
          <a:xfrm>
            <a:off x="75911" y="152400"/>
            <a:ext cx="8534400" cy="717550"/>
          </a:xfrm>
          <a:prstGeom prst="rect">
            <a:avLst/>
          </a:prstGeom>
        </p:spPr>
        <p:txBody>
          <a:bodyPr/>
          <a:lstStyle>
            <a:lvl1pPr algn="l" rtl="0" eaLnBrk="0" fontAlgn="base" hangingPunct="0">
              <a:spcBef>
                <a:spcPct val="0"/>
              </a:spcBef>
              <a:spcAft>
                <a:spcPct val="0"/>
              </a:spcAft>
              <a:defRPr sz="4000" u="sng">
                <a:solidFill>
                  <a:schemeClr val="accent2"/>
                </a:solidFill>
                <a:latin typeface="+mj-lt"/>
                <a:ea typeface="+mj-ea"/>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eaLnBrk="1" hangingPunct="1">
              <a:buClrTx/>
              <a:buSzTx/>
              <a:buFontTx/>
              <a:defRPr/>
            </a:pPr>
            <a:r>
              <a:rPr lang="en-US" sz="3600" b="1" u="none" kern="0" dirty="0">
                <a:effectLst>
                  <a:outerShdw blurRad="38100" dist="38100" dir="2700000" algn="tl">
                    <a:srgbClr val="000000">
                      <a:alpha val="43137"/>
                    </a:srgbClr>
                  </a:outerShdw>
                </a:effectLst>
              </a:rPr>
              <a:t>Real world example</a:t>
            </a:r>
            <a:r>
              <a:rPr lang="en-US" sz="3600" u="none" kern="0" dirty="0">
                <a:latin typeface="Times New Roman" pitchFamily="18" charset="0"/>
                <a:cs typeface="Times New Roman" pitchFamily="18" charset="0"/>
              </a:rPr>
              <a:t> </a:t>
            </a:r>
            <a:r>
              <a:rPr lang="en-US" u="none" kern="0" dirty="0">
                <a:latin typeface="Times New Roman" pitchFamily="18" charset="0"/>
                <a:cs typeface="Times New Roman" pitchFamily="18" charset="0"/>
              </a:rPr>
              <a:t>(cont’d)</a:t>
            </a:r>
            <a:endParaRPr lang="en-CA" u="none" kern="0" dirty="0">
              <a:latin typeface="Times New Roman" pitchFamily="18" charset="0"/>
              <a:cs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51927"/>
                                        </p:tgtEl>
                                        <p:attrNameLst>
                                          <p:attrName>style.visibility</p:attrName>
                                        </p:attrNameLst>
                                      </p:cBhvr>
                                      <p:to>
                                        <p:strVal val="visible"/>
                                      </p:to>
                                    </p:set>
                                    <p:animEffect transition="in" filter="checkerboard(across)">
                                      <p:cBhvr>
                                        <p:cTn id="7" dur="500"/>
                                        <p:tgtEl>
                                          <p:spTgt spid="251927"/>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51928"/>
                                        </p:tgtEl>
                                        <p:attrNameLst>
                                          <p:attrName>style.visibility</p:attrName>
                                        </p:attrNameLst>
                                      </p:cBhvr>
                                      <p:to>
                                        <p:strVal val="visible"/>
                                      </p:to>
                                    </p:set>
                                    <p:animEffect transition="in" filter="checkerboard(across)">
                                      <p:cBhvr>
                                        <p:cTn id="10" dur="500"/>
                                        <p:tgtEl>
                                          <p:spTgt spid="251928"/>
                                        </p:tgtEl>
                                      </p:cBhvr>
                                    </p:animEffect>
                                  </p:childTnLst>
                                </p:cTn>
                              </p:par>
                            </p:childTnLst>
                          </p:cTn>
                        </p:par>
                      </p:childTnLst>
                    </p:cTn>
                  </p:par>
                  <p:par>
                    <p:cTn id="11" fill="hold">
                      <p:stCondLst>
                        <p:cond delay="indefinite"/>
                      </p:stCondLst>
                      <p:childTnLst>
                        <p:par>
                          <p:cTn id="12" fill="hold">
                            <p:stCondLst>
                              <p:cond delay="0"/>
                            </p:stCondLst>
                            <p:childTnLst>
                              <p:par>
                                <p:cTn id="13" presetID="8" presetClass="exit" presetSubtype="16" fill="hold" grpId="1" nodeType="clickEffect">
                                  <p:stCondLst>
                                    <p:cond delay="0"/>
                                  </p:stCondLst>
                                  <p:childTnLst>
                                    <p:animEffect transition="out" filter="diamond(in)">
                                      <p:cBhvr>
                                        <p:cTn id="14" dur="500"/>
                                        <p:tgtEl>
                                          <p:spTgt spid="251928"/>
                                        </p:tgtEl>
                                      </p:cBhvr>
                                    </p:animEffect>
                                    <p:set>
                                      <p:cBhvr>
                                        <p:cTn id="15" dur="1" fill="hold">
                                          <p:stCondLst>
                                            <p:cond delay="499"/>
                                          </p:stCondLst>
                                        </p:cTn>
                                        <p:tgtEl>
                                          <p:spTgt spid="251928"/>
                                        </p:tgtEl>
                                        <p:attrNameLst>
                                          <p:attrName>style.visibility</p:attrName>
                                        </p:attrNameLst>
                                      </p:cBhvr>
                                      <p:to>
                                        <p:strVal val="hidden"/>
                                      </p:to>
                                    </p:set>
                                  </p:childTnLst>
                                </p:cTn>
                              </p:par>
                              <p:par>
                                <p:cTn id="16" presetID="8" presetClass="exit" presetSubtype="16" fill="hold" grpId="1" nodeType="withEffect">
                                  <p:stCondLst>
                                    <p:cond delay="0"/>
                                  </p:stCondLst>
                                  <p:childTnLst>
                                    <p:animEffect transition="out" filter="diamond(in)">
                                      <p:cBhvr>
                                        <p:cTn id="17" dur="500"/>
                                        <p:tgtEl>
                                          <p:spTgt spid="251927"/>
                                        </p:tgtEl>
                                      </p:cBhvr>
                                    </p:animEffect>
                                    <p:set>
                                      <p:cBhvr>
                                        <p:cTn id="18" dur="1" fill="hold">
                                          <p:stCondLst>
                                            <p:cond delay="499"/>
                                          </p:stCondLst>
                                        </p:cTn>
                                        <p:tgtEl>
                                          <p:spTgt spid="251927"/>
                                        </p:tgtEl>
                                        <p:attrNameLst>
                                          <p:attrName>style.visibility</p:attrName>
                                        </p:attrNameLst>
                                      </p:cBhvr>
                                      <p:to>
                                        <p:strVal val="hidden"/>
                                      </p:to>
                                    </p:set>
                                  </p:childTnLst>
                                </p:cTn>
                              </p:par>
                            </p:childTnLst>
                          </p:cTn>
                        </p:par>
                        <p:par>
                          <p:cTn id="19" fill="hold">
                            <p:stCondLst>
                              <p:cond delay="500"/>
                            </p:stCondLst>
                            <p:childTnLst>
                              <p:par>
                                <p:cTn id="20" presetID="5" presetClass="entr" presetSubtype="10" fill="hold" nodeType="afterEffect">
                                  <p:stCondLst>
                                    <p:cond delay="0"/>
                                  </p:stCondLst>
                                  <p:childTnLst>
                                    <p:set>
                                      <p:cBhvr>
                                        <p:cTn id="21" dur="1" fill="hold">
                                          <p:stCondLst>
                                            <p:cond delay="0"/>
                                          </p:stCondLst>
                                        </p:cTn>
                                        <p:tgtEl>
                                          <p:spTgt spid="131078"/>
                                        </p:tgtEl>
                                        <p:attrNameLst>
                                          <p:attrName>style.visibility</p:attrName>
                                        </p:attrNameLst>
                                      </p:cBhvr>
                                      <p:to>
                                        <p:strVal val="visible"/>
                                      </p:to>
                                    </p:set>
                                    <p:animEffect transition="in" filter="checkerboard(across)">
                                      <p:cBhvr>
                                        <p:cTn id="22" dur="500"/>
                                        <p:tgtEl>
                                          <p:spTgt spid="131078"/>
                                        </p:tgtEl>
                                      </p:cBhvr>
                                    </p:animEffect>
                                  </p:childTnLst>
                                </p:cTn>
                              </p:par>
                              <p:par>
                                <p:cTn id="23" presetID="5" presetClass="entr" presetSubtype="1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checkerboard(across)">
                                      <p:cBhvr>
                                        <p:cTn id="25" dur="500"/>
                                        <p:tgtEl>
                                          <p:spTgt spid="37"/>
                                        </p:tgtEl>
                                      </p:cBhvr>
                                    </p:animEffect>
                                  </p:childTnLst>
                                </p:cTn>
                              </p:par>
                              <p:par>
                                <p:cTn id="26" presetID="5" presetClass="entr" presetSubtype="10"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checkerboard(across)">
                                      <p:cBhvr>
                                        <p:cTn id="28" dur="500"/>
                                        <p:tgtEl>
                                          <p:spTgt spid="35"/>
                                        </p:tgtEl>
                                      </p:cBhvr>
                                    </p:animEffect>
                                  </p:childTnLst>
                                </p:cTn>
                              </p:par>
                              <p:par>
                                <p:cTn id="29" presetID="5" presetClass="entr" presetSubtype="1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checkerboard(across)">
                                      <p:cBhvr>
                                        <p:cTn id="31" dur="500"/>
                                        <p:tgtEl>
                                          <p:spTgt spid="36"/>
                                        </p:tgtEl>
                                      </p:cBhvr>
                                    </p:animEffect>
                                  </p:childTnLst>
                                </p:cTn>
                              </p:par>
                              <p:par>
                                <p:cTn id="32" presetID="5" presetClass="entr" presetSubtype="10" fill="hold"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checkerboard(across)">
                                      <p:cBhvr>
                                        <p:cTn id="34" dur="500"/>
                                        <p:tgtEl>
                                          <p:spTgt spid="38"/>
                                        </p:tgtEl>
                                      </p:cBhvr>
                                    </p:animEffect>
                                  </p:childTnLst>
                                </p:cTn>
                              </p:par>
                            </p:childTnLst>
                          </p:cTn>
                        </p:par>
                      </p:childTnLst>
                    </p:cTn>
                  </p:par>
                  <p:par>
                    <p:cTn id="35" fill="hold">
                      <p:stCondLst>
                        <p:cond delay="indefinite"/>
                      </p:stCondLst>
                      <p:childTnLst>
                        <p:par>
                          <p:cTn id="36" fill="hold">
                            <p:stCondLst>
                              <p:cond delay="0"/>
                            </p:stCondLst>
                            <p:childTnLst>
                              <p:par>
                                <p:cTn id="37" presetID="5" presetClass="entr" presetSubtype="1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checkerboard(across)">
                                      <p:cBhvr>
                                        <p:cTn id="39" dur="500"/>
                                        <p:tgtEl>
                                          <p:spTgt spid="39"/>
                                        </p:tgtEl>
                                      </p:cBhvr>
                                    </p:animEffect>
                                  </p:childTnLst>
                                </p:cTn>
                              </p:par>
                              <p:par>
                                <p:cTn id="40" presetID="5" presetClass="entr" presetSubtype="10" fill="hold" grpId="0" nodeType="with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checkerboard(across)">
                                      <p:cBhvr>
                                        <p:cTn id="42" dur="500"/>
                                        <p:tgtEl>
                                          <p:spTgt spid="42"/>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131080"/>
                                        </p:tgtEl>
                                        <p:attrNameLst>
                                          <p:attrName>style.visibility</p:attrName>
                                        </p:attrNameLst>
                                      </p:cBhvr>
                                      <p:to>
                                        <p:strVal val="visible"/>
                                      </p:to>
                                    </p:set>
                                    <p:animEffect transition="in" filter="checkerboard(across)">
                                      <p:cBhvr>
                                        <p:cTn id="47" dur="500"/>
                                        <p:tgtEl>
                                          <p:spTgt spid="131080"/>
                                        </p:tgtEl>
                                      </p:cBhvr>
                                    </p:animEffect>
                                  </p:childTnLst>
                                </p:cTn>
                              </p:par>
                              <p:par>
                                <p:cTn id="48" presetID="5" presetClass="entr" presetSubtype="10" fill="hold" nodeType="withEffect">
                                  <p:stCondLst>
                                    <p:cond delay="0"/>
                                  </p:stCondLst>
                                  <p:childTnLst>
                                    <p:set>
                                      <p:cBhvr>
                                        <p:cTn id="49" dur="1" fill="hold">
                                          <p:stCondLst>
                                            <p:cond delay="0"/>
                                          </p:stCondLst>
                                        </p:cTn>
                                        <p:tgtEl>
                                          <p:spTgt spid="131082"/>
                                        </p:tgtEl>
                                        <p:attrNameLst>
                                          <p:attrName>style.visibility</p:attrName>
                                        </p:attrNameLst>
                                      </p:cBhvr>
                                      <p:to>
                                        <p:strVal val="visible"/>
                                      </p:to>
                                    </p:set>
                                    <p:animEffect transition="in" filter="checkerboard(across)">
                                      <p:cBhvr>
                                        <p:cTn id="50" dur="500"/>
                                        <p:tgtEl>
                                          <p:spTgt spid="131082"/>
                                        </p:tgtEl>
                                      </p:cBhvr>
                                    </p:animEffect>
                                  </p:childTnLst>
                                </p:cTn>
                              </p:par>
                            </p:childTnLst>
                          </p:cTn>
                        </p:par>
                        <p:par>
                          <p:cTn id="51" fill="hold">
                            <p:stCondLst>
                              <p:cond delay="500"/>
                            </p:stCondLst>
                            <p:childTnLst>
                              <p:par>
                                <p:cTn id="52" presetID="2" presetClass="entr" presetSubtype="4" fill="hold" nodeType="afterEffect">
                                  <p:stCondLst>
                                    <p:cond delay="0"/>
                                  </p:stCondLst>
                                  <p:childTnLst>
                                    <p:set>
                                      <p:cBhvr>
                                        <p:cTn id="53" dur="1" fill="hold">
                                          <p:stCondLst>
                                            <p:cond delay="0"/>
                                          </p:stCondLst>
                                        </p:cTn>
                                        <p:tgtEl>
                                          <p:spTgt spid="45"/>
                                        </p:tgtEl>
                                        <p:attrNameLst>
                                          <p:attrName>style.visibility</p:attrName>
                                        </p:attrNameLst>
                                      </p:cBhvr>
                                      <p:to>
                                        <p:strVal val="visible"/>
                                      </p:to>
                                    </p:set>
                                    <p:anim calcmode="lin" valueType="num">
                                      <p:cBhvr additive="base">
                                        <p:cTn id="54" dur="500" fill="hold"/>
                                        <p:tgtEl>
                                          <p:spTgt spid="45"/>
                                        </p:tgtEl>
                                        <p:attrNameLst>
                                          <p:attrName>ppt_x</p:attrName>
                                        </p:attrNameLst>
                                      </p:cBhvr>
                                      <p:tavLst>
                                        <p:tav tm="0">
                                          <p:val>
                                            <p:strVal val="#ppt_x"/>
                                          </p:val>
                                        </p:tav>
                                        <p:tav tm="100000">
                                          <p:val>
                                            <p:strVal val="#ppt_x"/>
                                          </p:val>
                                        </p:tav>
                                      </p:tavLst>
                                    </p:anim>
                                    <p:anim calcmode="lin" valueType="num">
                                      <p:cBhvr additive="base">
                                        <p:cTn id="55"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28" grpId="0"/>
      <p:bldP spid="251928" grpId="1"/>
      <p:bldP spid="251927" grpId="0" animBg="1"/>
      <p:bldP spid="251927" grpId="1" animBg="1"/>
      <p:bldP spid="4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85800" y="381000"/>
            <a:ext cx="7772400" cy="1143000"/>
          </a:xfrm>
        </p:spPr>
        <p:txBody>
          <a:bodyPr/>
          <a:lstStyle/>
          <a:p>
            <a:pPr algn="ctr"/>
            <a:r>
              <a:rPr lang="en-US" b="1" u="none" dirty="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Email Investigations</a:t>
            </a:r>
            <a:endParaRPr lang="en-US" b="1" u="none" dirty="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endParaRPr>
          </a:p>
        </p:txBody>
      </p:sp>
      <p:sp>
        <p:nvSpPr>
          <p:cNvPr id="9219" name="Rectangle 3"/>
          <p:cNvSpPr>
            <a:spLocks noGrp="1" noChangeArrowheads="1"/>
          </p:cNvSpPr>
          <p:nvPr>
            <p:ph type="body" idx="1"/>
          </p:nvPr>
        </p:nvSpPr>
        <p:spPr>
          <a:xfrm>
            <a:off x="685800" y="1752600"/>
            <a:ext cx="7772400" cy="3505200"/>
          </a:xfrm>
        </p:spPr>
        <p:txBody>
          <a:bodyPr/>
          <a:lstStyle/>
          <a:p>
            <a:r>
              <a:rPr lang="en-US" dirty="0">
                <a:latin typeface="Times New Roman" pitchFamily="18" charset="0"/>
                <a:cs typeface="Times New Roman" pitchFamily="18" charset="0"/>
              </a:rPr>
              <a:t>Is this email authentic or spam? or find out who sent you that email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Email evidence:</a:t>
            </a:r>
            <a:endParaRPr lang="en-US" dirty="0">
              <a:latin typeface="Times New Roman" pitchFamily="18" charset="0"/>
              <a:cs typeface="Times New Roman" pitchFamily="18" charset="0"/>
            </a:endParaRPr>
          </a:p>
          <a:p>
            <a:pPr lvl="1"/>
            <a:r>
              <a:rPr lang="en-US" dirty="0">
                <a:latin typeface="Times New Roman" pitchFamily="18" charset="0"/>
                <a:cs typeface="Times New Roman" pitchFamily="18" charset="0"/>
              </a:rPr>
              <a:t>The header of the email as well as the context</a:t>
            </a:r>
            <a:endParaRPr lang="en-US" dirty="0">
              <a:latin typeface="Times New Roman" pitchFamily="18" charset="0"/>
              <a:cs typeface="Times New Roman" pitchFamily="18" charset="0"/>
            </a:endParaRPr>
          </a:p>
          <a:p>
            <a:pPr lvl="1"/>
            <a:r>
              <a:rPr lang="en-US" dirty="0">
                <a:latin typeface="Times New Roman" pitchFamily="18" charset="0"/>
                <a:cs typeface="Times New Roman" pitchFamily="18" charset="0"/>
              </a:rPr>
              <a:t>Writing style of the sender</a:t>
            </a:r>
            <a:endParaRPr lang="en-US" dirty="0">
              <a:latin typeface="Times New Roman" pitchFamily="18" charset="0"/>
              <a:cs typeface="Times New Roman" pitchFamily="18" charset="0"/>
            </a:endParaRPr>
          </a:p>
          <a:p>
            <a:pPr lvl="1"/>
            <a:r>
              <a:rPr lang="en-US" dirty="0">
                <a:latin typeface="Times New Roman" pitchFamily="18" charset="0"/>
                <a:cs typeface="Times New Roman" pitchFamily="18" charset="0"/>
              </a:rPr>
              <a:t>Logs of the email server </a:t>
            </a:r>
            <a:endParaRPr lang="en-US" dirty="0">
              <a:latin typeface="Times New Roman" pitchFamily="18" charset="0"/>
              <a:cs typeface="Times New Roman" pitchFamily="18" charset="0"/>
            </a:endParaRPr>
          </a:p>
        </p:txBody>
      </p:sp>
      <p:sp>
        <p:nvSpPr>
          <p:cNvPr id="4" name="灯片编号占位符 5"/>
          <p:cNvSpPr txBox="1">
            <a:spLocks noGrp="1"/>
          </p:cNvSpPr>
          <p:nvPr/>
        </p:nvSpPr>
        <p:spPr bwMode="auto">
          <a:xfrm>
            <a:off x="8299450" y="6400800"/>
            <a:ext cx="768350" cy="457200"/>
          </a:xfrm>
          <a:prstGeom prst="rect">
            <a:avLst/>
          </a:prstGeom>
          <a:noFill/>
          <a:ln w="9525">
            <a:noFill/>
            <a:miter lim="800000"/>
          </a:ln>
        </p:spPr>
        <p:txBody>
          <a:bodyPr/>
          <a:lstStyle/>
          <a:p>
            <a:pPr algn="r"/>
            <a:fld id="{6BC9AB4A-9EB1-42AA-8EFA-8474E5C5F07B}" type="slidenum">
              <a:rPr lang="zh-CN" altLang="en-US" sz="1400">
                <a:latin typeface="Times New Roman" pitchFamily="18" charset="0"/>
                <a:ea typeface="SimSun" pitchFamily="2" charset="-122"/>
              </a:rPr>
            </a:fld>
            <a:endParaRPr lang="en-US" altLang="zh-CN" sz="1400">
              <a:latin typeface="Times New Roman" pitchFamily="18" charset="0"/>
              <a:ea typeface="SimSun"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ctrTitle"/>
          </p:nvPr>
        </p:nvSpPr>
        <p:spPr>
          <a:xfrm>
            <a:off x="449803" y="457200"/>
            <a:ext cx="8002634" cy="912007"/>
          </a:xfrm>
        </p:spPr>
        <p:txBody>
          <a:bodyPr/>
          <a:lstStyle/>
          <a:p>
            <a:pPr algn="ctr">
              <a:defRPr/>
            </a:pPr>
            <a:r>
              <a:rPr lang="en-US" altLang="zh-CN" sz="3600" b="1" u="none" dirty="0">
                <a:effectLst>
                  <a:outerShdw blurRad="38100" dist="38100" dir="2700000" algn="tl">
                    <a:srgbClr val="000000">
                      <a:alpha val="43137"/>
                    </a:srgbClr>
                  </a:outerShdw>
                </a:effectLst>
                <a:latin typeface="Times New Roman" pitchFamily="18" charset="0"/>
                <a:cs typeface="Times New Roman" pitchFamily="18" charset="0"/>
              </a:rPr>
              <a:t>Network Forensics</a:t>
            </a:r>
            <a:endParaRPr lang="en-US" altLang="zh-CN" sz="3600" b="1" i="1" u="none" dirty="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endParaRPr>
          </a:p>
        </p:txBody>
      </p:sp>
      <p:sp>
        <p:nvSpPr>
          <p:cNvPr id="19459" name="灯片编号占位符 2"/>
          <p:cNvSpPr>
            <a:spLocks noGrp="1"/>
          </p:cNvSpPr>
          <p:nvPr>
            <p:ph type="sldNum" sz="quarter" idx="12"/>
          </p:nvPr>
        </p:nvSpPr>
        <p:spPr>
          <a:xfrm>
            <a:off x="8383290" y="6385302"/>
            <a:ext cx="457200" cy="457200"/>
          </a:xfrm>
          <a:noFill/>
        </p:spPr>
        <p:txBody>
          <a:bodyPr/>
          <a:lstStyle/>
          <a:p>
            <a:fld id="{D8C2DB85-61D8-429A-8F14-F1846903E98A}" type="slidenum">
              <a:rPr lang="zh-CN" altLang="en-US" smtClean="0">
                <a:ea typeface="SimSun" pitchFamily="2" charset="-122"/>
              </a:rPr>
            </a:fld>
            <a:endParaRPr lang="en-US" altLang="zh-CN" dirty="0">
              <a:ea typeface="SimSun" pitchFamily="2" charset="-122"/>
            </a:endParaRPr>
          </a:p>
        </p:txBody>
      </p:sp>
      <p:sp>
        <p:nvSpPr>
          <p:cNvPr id="5" name="内容占位符 2"/>
          <p:cNvSpPr txBox="1"/>
          <p:nvPr/>
        </p:nvSpPr>
        <p:spPr bwMode="auto">
          <a:xfrm>
            <a:off x="564920" y="1486724"/>
            <a:ext cx="7772400" cy="3619088"/>
          </a:xfrm>
          <a:prstGeom prst="rect">
            <a:avLst/>
          </a:prstGeom>
          <a:noFill/>
          <a:ln w="9525">
            <a:noFill/>
            <a:miter lim="800000"/>
          </a:ln>
        </p:spPr>
        <p:txBody>
          <a:bodyPr vert="horz" wrap="square" lIns="91440" tIns="45720" rIns="91440" bIns="45720" numCol="1" anchor="t" anchorCtr="0" compatLnSpc="1"/>
          <a:lstStyle/>
          <a:p>
            <a:pPr lvl="0" algn="just">
              <a:defRPr/>
            </a:pPr>
            <a:r>
              <a:rPr lang="en-US" altLang="zh-CN" sz="3200" kern="0" dirty="0">
                <a:latin typeface="Times New Roman" pitchFamily="18" charset="0"/>
                <a:ea typeface="SimSun" pitchFamily="2" charset="-122"/>
                <a:cs typeface="Times New Roman" pitchFamily="18" charset="0"/>
              </a:rPr>
              <a:t>Network forensics is the analysis of network events, including </a:t>
            </a:r>
            <a:r>
              <a:rPr lang="en-US" altLang="zh-CN" sz="3200" b="1" kern="0" dirty="0">
                <a:latin typeface="Times New Roman" pitchFamily="18" charset="0"/>
                <a:ea typeface="SimSun" pitchFamily="2" charset="-122"/>
                <a:cs typeface="Times New Roman" pitchFamily="18" charset="0"/>
              </a:rPr>
              <a:t>network traffic</a:t>
            </a:r>
            <a:r>
              <a:rPr lang="en-US" altLang="zh-CN" sz="3200" kern="0" dirty="0">
                <a:latin typeface="Times New Roman" pitchFamily="18" charset="0"/>
                <a:ea typeface="SimSun" pitchFamily="2" charset="-122"/>
                <a:cs typeface="Times New Roman" pitchFamily="18" charset="0"/>
              </a:rPr>
              <a:t>, </a:t>
            </a:r>
            <a:r>
              <a:rPr lang="en-US" altLang="zh-CN" sz="3200" b="1" kern="0" dirty="0" err="1">
                <a:latin typeface="Times New Roman" pitchFamily="18" charset="0"/>
                <a:ea typeface="SimSun" pitchFamily="2" charset="-122"/>
                <a:cs typeface="Times New Roman" pitchFamily="18" charset="0"/>
              </a:rPr>
              <a:t>netflow</a:t>
            </a:r>
            <a:r>
              <a:rPr lang="en-US" altLang="zh-CN" sz="3200" kern="0" dirty="0">
                <a:latin typeface="Times New Roman" pitchFamily="18" charset="0"/>
                <a:ea typeface="SimSun" pitchFamily="2" charset="-122"/>
                <a:cs typeface="Times New Roman" pitchFamily="18" charset="0"/>
              </a:rPr>
              <a:t>, security device or appliance </a:t>
            </a:r>
            <a:r>
              <a:rPr lang="en-US" altLang="zh-CN" sz="3200" b="1" kern="0" dirty="0">
                <a:latin typeface="Times New Roman" pitchFamily="18" charset="0"/>
                <a:ea typeface="SimSun" pitchFamily="2" charset="-122"/>
                <a:cs typeface="Times New Roman" pitchFamily="18" charset="0"/>
              </a:rPr>
              <a:t>log</a:t>
            </a:r>
            <a:r>
              <a:rPr lang="en-US" altLang="zh-CN" sz="3200" kern="0" dirty="0">
                <a:latin typeface="Times New Roman" pitchFamily="18" charset="0"/>
                <a:ea typeface="SimSun" pitchFamily="2" charset="-122"/>
                <a:cs typeface="Times New Roman" pitchFamily="18" charset="0"/>
              </a:rPr>
              <a:t>, in order to ascertain </a:t>
            </a:r>
            <a:endParaRPr lang="en-US" altLang="zh-CN" sz="3200" kern="0" dirty="0">
              <a:latin typeface="Times New Roman" pitchFamily="18" charset="0"/>
              <a:ea typeface="SimSun" pitchFamily="2" charset="-122"/>
              <a:cs typeface="Times New Roman" pitchFamily="18" charset="0"/>
            </a:endParaRPr>
          </a:p>
          <a:p>
            <a:pPr marL="1028700" lvl="1" indent="-571500" algn="just">
              <a:buFont typeface="Wingdings" panose="05000000000000000000" pitchFamily="2" charset="2"/>
              <a:buChar char="Ø"/>
              <a:defRPr/>
            </a:pPr>
            <a:r>
              <a:rPr lang="en-US" altLang="zh-CN" sz="2800" kern="0" dirty="0">
                <a:latin typeface="Times New Roman" pitchFamily="18" charset="0"/>
                <a:ea typeface="SimSun" pitchFamily="2" charset="-122"/>
                <a:cs typeface="Times New Roman" pitchFamily="18" charset="0"/>
              </a:rPr>
              <a:t>how an attack was carried out or </a:t>
            </a:r>
            <a:endParaRPr lang="en-US" altLang="zh-CN" sz="2800" kern="0" dirty="0">
              <a:latin typeface="Times New Roman" pitchFamily="18" charset="0"/>
              <a:ea typeface="SimSun" pitchFamily="2" charset="-122"/>
              <a:cs typeface="Times New Roman" pitchFamily="18" charset="0"/>
            </a:endParaRPr>
          </a:p>
          <a:p>
            <a:pPr marL="1028700" lvl="1" indent="-571500" algn="just">
              <a:buFont typeface="Wingdings" panose="05000000000000000000" pitchFamily="2" charset="2"/>
              <a:buChar char="Ø"/>
              <a:defRPr/>
            </a:pPr>
            <a:r>
              <a:rPr lang="en-US" altLang="zh-CN" sz="2800" kern="0" dirty="0">
                <a:latin typeface="Times New Roman" pitchFamily="18" charset="0"/>
                <a:ea typeface="SimSun" pitchFamily="2" charset="-122"/>
                <a:cs typeface="Times New Roman" pitchFamily="18" charset="0"/>
              </a:rPr>
              <a:t>how an event occurred on a network.</a:t>
            </a:r>
            <a:endParaRPr lang="en-US" altLang="zh-CN" sz="2800" kern="0" dirty="0">
              <a:latin typeface="Times New Roman" pitchFamily="18" charset="0"/>
              <a:ea typeface="SimSun" pitchFamily="2" charset="-122"/>
              <a:cs typeface="Times New Roman" pitchFamily="18" charset="0"/>
            </a:endParaRPr>
          </a:p>
          <a:p>
            <a:pPr marL="0" marR="0" lvl="0" indent="0" defTabSz="914400" rtl="0" eaLnBrk="0" fontAlgn="base" latinLnBrk="0" hangingPunct="0">
              <a:lnSpc>
                <a:spcPct val="100000"/>
              </a:lnSpc>
              <a:spcBef>
                <a:spcPct val="20000"/>
              </a:spcBef>
              <a:spcAft>
                <a:spcPct val="0"/>
              </a:spcAft>
              <a:buClr>
                <a:schemeClr val="accent2"/>
              </a:buClr>
              <a:buSzPct val="85000"/>
              <a:defRPr/>
            </a:pPr>
            <a:endParaRPr lang="en-US" altLang="zh-CN" sz="2800" kern="0" dirty="0">
              <a:latin typeface="+mn-lt"/>
              <a:ea typeface="SimSun" pitchFamily="2" charset="-122"/>
            </a:endParaRPr>
          </a:p>
          <a:p>
            <a:pPr marL="0" marR="0" lvl="0" indent="0" defTabSz="914400" rtl="0" eaLnBrk="0" fontAlgn="base" latinLnBrk="0" hangingPunct="0">
              <a:lnSpc>
                <a:spcPct val="100000"/>
              </a:lnSpc>
              <a:spcBef>
                <a:spcPct val="20000"/>
              </a:spcBef>
              <a:spcAft>
                <a:spcPct val="0"/>
              </a:spcAft>
              <a:buClr>
                <a:schemeClr val="accent2"/>
              </a:buClr>
              <a:buSzPct val="85000"/>
              <a:defRPr/>
            </a:pPr>
            <a:endParaRPr kumimoji="0" lang="en-US" altLang="zh-CN" sz="2800" b="0" i="0" u="none" strike="noStrike" kern="0" cap="none" spc="0" normalizeH="0" baseline="0" noProof="0" dirty="0">
              <a:ln>
                <a:noFill/>
              </a:ln>
              <a:solidFill>
                <a:schemeClr val="tx1"/>
              </a:solidFill>
              <a:effectLst/>
              <a:uLnTx/>
              <a:uFillTx/>
              <a:latin typeface="+mn-lt"/>
              <a:ea typeface="SimSun" pitchFamily="2" charset="-122"/>
              <a:cs typeface="+mn-cs"/>
            </a:endParaRPr>
          </a:p>
        </p:txBody>
      </p:sp>
      <p:pic>
        <p:nvPicPr>
          <p:cNvPr id="2" name="Picture 1"/>
          <p:cNvPicPr>
            <a:picLocks noChangeAspect="1"/>
          </p:cNvPicPr>
          <p:nvPr/>
        </p:nvPicPr>
        <p:blipFill>
          <a:blip r:embed="rId1"/>
          <a:stretch>
            <a:fillRect/>
          </a:stretch>
        </p:blipFill>
        <p:spPr>
          <a:xfrm>
            <a:off x="6324600" y="4534889"/>
            <a:ext cx="2287290" cy="1806053"/>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533400" y="228600"/>
            <a:ext cx="7772400" cy="533400"/>
          </a:xfrm>
        </p:spPr>
        <p:txBody>
          <a:bodyPr/>
          <a:lstStyle/>
          <a:p>
            <a:pPr algn="ctr"/>
            <a:r>
              <a:rPr lang="en-US" b="1" u="none" dirty="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Techniques</a:t>
            </a:r>
            <a:endParaRPr lang="en-US" b="1" u="none" dirty="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endParaRPr>
          </a:p>
        </p:txBody>
      </p:sp>
      <p:sp>
        <p:nvSpPr>
          <p:cNvPr id="10243" name="Rectangle 3"/>
          <p:cNvSpPr>
            <a:spLocks noGrp="1" noChangeArrowheads="1"/>
          </p:cNvSpPr>
          <p:nvPr>
            <p:ph type="body" idx="1"/>
          </p:nvPr>
        </p:nvSpPr>
        <p:spPr>
          <a:xfrm>
            <a:off x="533400" y="838200"/>
            <a:ext cx="7772400" cy="5791200"/>
          </a:xfrm>
        </p:spPr>
        <p:txBody>
          <a:bodyPr/>
          <a:lstStyle/>
          <a:p>
            <a:r>
              <a:rPr lang="en-US" dirty="0">
                <a:latin typeface="Times New Roman" pitchFamily="18" charset="0"/>
                <a:cs typeface="Times New Roman" pitchFamily="18" charset="0"/>
              </a:rPr>
              <a:t>Ping/</a:t>
            </a:r>
            <a:r>
              <a:rPr lang="en-US" dirty="0" err="1">
                <a:latin typeface="Times New Roman" pitchFamily="18" charset="0"/>
                <a:cs typeface="Times New Roman" pitchFamily="18" charset="0"/>
              </a:rPr>
              <a:t>tracert</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Verification of IP addresses:</a:t>
            </a:r>
            <a:endParaRPr lang="en-US" dirty="0">
              <a:latin typeface="Times New Roman" pitchFamily="18" charset="0"/>
              <a:cs typeface="Times New Roman" pitchFamily="18" charset="0"/>
            </a:endParaRPr>
          </a:p>
          <a:p>
            <a:pPr lvl="1"/>
            <a:r>
              <a:rPr lang="en-US" dirty="0">
                <a:latin typeface="Times New Roman" pitchFamily="18" charset="0"/>
                <a:cs typeface="Times New Roman" pitchFamily="18" charset="0"/>
              </a:rPr>
              <a:t>Regional Internet Registry</a:t>
            </a:r>
            <a:endParaRPr lang="en-US" dirty="0">
              <a:latin typeface="Times New Roman" pitchFamily="18" charset="0"/>
              <a:cs typeface="Times New Roman" pitchFamily="18" charset="0"/>
            </a:endParaRPr>
          </a:p>
          <a:p>
            <a:pPr lvl="4"/>
            <a:r>
              <a:rPr lang="en-US" sz="2400" dirty="0">
                <a:cs typeface="Times New Roman" pitchFamily="18" charset="0"/>
              </a:rPr>
              <a:t>APNIC (Asia Pacific Network Information Centre).</a:t>
            </a:r>
            <a:endParaRPr lang="en-US" sz="2400" dirty="0">
              <a:cs typeface="Times New Roman" pitchFamily="18" charset="0"/>
            </a:endParaRPr>
          </a:p>
          <a:p>
            <a:pPr lvl="4"/>
            <a:r>
              <a:rPr lang="en-US" sz="2400" dirty="0">
                <a:cs typeface="Times New Roman" pitchFamily="18" charset="0"/>
              </a:rPr>
              <a:t>ARIN (American Registry of Internet Numbers).</a:t>
            </a:r>
            <a:endParaRPr lang="en-US" sz="2400" dirty="0">
              <a:cs typeface="Times New Roman" pitchFamily="18" charset="0"/>
            </a:endParaRPr>
          </a:p>
          <a:p>
            <a:pPr lvl="4"/>
            <a:r>
              <a:rPr lang="en-US" sz="2400" dirty="0">
                <a:cs typeface="Times New Roman" pitchFamily="18" charset="0"/>
              </a:rPr>
              <a:t>LACNIC Latin American and Caribbean IP address Regional Registry. </a:t>
            </a:r>
            <a:endParaRPr lang="en-US" sz="2400" dirty="0">
              <a:cs typeface="Times New Roman" pitchFamily="18" charset="0"/>
            </a:endParaRPr>
          </a:p>
          <a:p>
            <a:pPr lvl="4"/>
            <a:r>
              <a:rPr lang="en-US" sz="2400" dirty="0">
                <a:cs typeface="Times New Roman" pitchFamily="18" charset="0"/>
              </a:rPr>
              <a:t>RIPE NCC (</a:t>
            </a:r>
            <a:r>
              <a:rPr lang="en-US" sz="2400" dirty="0" err="1">
                <a:cs typeface="Times New Roman" pitchFamily="18" charset="0"/>
              </a:rPr>
              <a:t>Réseau</a:t>
            </a:r>
            <a:r>
              <a:rPr lang="en-US" sz="2400" dirty="0">
                <a:cs typeface="Times New Roman" pitchFamily="18" charset="0"/>
              </a:rPr>
              <a:t> IP </a:t>
            </a:r>
            <a:r>
              <a:rPr lang="en-US" sz="2400" dirty="0" err="1">
                <a:cs typeface="Times New Roman" pitchFamily="18" charset="0"/>
              </a:rPr>
              <a:t>Européens</a:t>
            </a:r>
            <a:r>
              <a:rPr lang="en-US" sz="2400" dirty="0">
                <a:cs typeface="Times New Roman" pitchFamily="18" charset="0"/>
              </a:rPr>
              <a:t> Network Coordination Centre).</a:t>
            </a:r>
            <a:endParaRPr lang="en-US" sz="2400" dirty="0">
              <a:cs typeface="Times New Roman" pitchFamily="18" charset="0"/>
            </a:endParaRPr>
          </a:p>
          <a:p>
            <a:pPr lvl="1"/>
            <a:r>
              <a:rPr lang="en-US" dirty="0" err="1">
                <a:latin typeface="Times New Roman" pitchFamily="18" charset="0"/>
                <a:cs typeface="Times New Roman" pitchFamily="18" charset="0"/>
              </a:rPr>
              <a:t>Whois</a:t>
            </a:r>
            <a:r>
              <a:rPr lang="en-US" dirty="0">
                <a:latin typeface="Times New Roman" pitchFamily="18" charset="0"/>
                <a:cs typeface="Times New Roman" pitchFamily="18" charset="0"/>
              </a:rPr>
              <a:t>, for example, www.samspade.org</a:t>
            </a:r>
            <a:endParaRPr lang="en-US" dirty="0">
              <a:latin typeface="Times New Roman" pitchFamily="18" charset="0"/>
              <a:cs typeface="Times New Roman" pitchFamily="18" charset="0"/>
            </a:endParaRPr>
          </a:p>
        </p:txBody>
      </p:sp>
      <p:sp>
        <p:nvSpPr>
          <p:cNvPr id="4" name="灯片编号占位符 5"/>
          <p:cNvSpPr txBox="1">
            <a:spLocks noGrp="1"/>
          </p:cNvSpPr>
          <p:nvPr/>
        </p:nvSpPr>
        <p:spPr bwMode="auto">
          <a:xfrm>
            <a:off x="8299450" y="6400800"/>
            <a:ext cx="768350" cy="457200"/>
          </a:xfrm>
          <a:prstGeom prst="rect">
            <a:avLst/>
          </a:prstGeom>
          <a:noFill/>
          <a:ln w="9525">
            <a:noFill/>
            <a:miter lim="800000"/>
          </a:ln>
        </p:spPr>
        <p:txBody>
          <a:bodyPr/>
          <a:lstStyle/>
          <a:p>
            <a:pPr algn="r"/>
            <a:fld id="{6BC9AB4A-9EB1-42AA-8EFA-8474E5C5F07B}" type="slidenum">
              <a:rPr lang="zh-CN" altLang="en-US" sz="1400">
                <a:latin typeface="Times New Roman" pitchFamily="18" charset="0"/>
                <a:ea typeface="SimSun" pitchFamily="2" charset="-122"/>
              </a:rPr>
            </a:fld>
            <a:endParaRPr lang="en-US" altLang="zh-CN" sz="1400">
              <a:latin typeface="Times New Roman" pitchFamily="18" charset="0"/>
              <a:ea typeface="SimSun" pitchFamily="2"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8"/>
          <p:cNvPicPr>
            <a:picLocks noChangeAspect="1" noChangeArrowheads="1"/>
          </p:cNvPicPr>
          <p:nvPr/>
        </p:nvPicPr>
        <p:blipFill>
          <a:blip r:embed="rId1"/>
          <a:srcRect/>
          <a:stretch>
            <a:fillRect/>
          </a:stretch>
        </p:blipFill>
        <p:spPr bwMode="auto">
          <a:xfrm>
            <a:off x="533400" y="735013"/>
            <a:ext cx="6248400" cy="4814887"/>
          </a:xfrm>
          <a:prstGeom prst="rect">
            <a:avLst/>
          </a:prstGeom>
          <a:noFill/>
          <a:ln w="9525">
            <a:noFill/>
            <a:miter lim="800000"/>
            <a:headEnd/>
            <a:tailEnd/>
          </a:ln>
        </p:spPr>
      </p:pic>
      <p:grpSp>
        <p:nvGrpSpPr>
          <p:cNvPr id="2" name="Group 14"/>
          <p:cNvGrpSpPr/>
          <p:nvPr/>
        </p:nvGrpSpPr>
        <p:grpSpPr bwMode="auto">
          <a:xfrm>
            <a:off x="2057400" y="1725613"/>
            <a:ext cx="6400800" cy="5048250"/>
            <a:chOff x="1296" y="1008"/>
            <a:chExt cx="4032" cy="3180"/>
          </a:xfrm>
        </p:grpSpPr>
        <p:pic>
          <p:nvPicPr>
            <p:cNvPr id="12294" name="Picture 9"/>
            <p:cNvPicPr>
              <a:picLocks noChangeAspect="1" noChangeArrowheads="1"/>
            </p:cNvPicPr>
            <p:nvPr/>
          </p:nvPicPr>
          <p:blipFill>
            <a:blip r:embed="rId2"/>
            <a:srcRect/>
            <a:stretch>
              <a:fillRect/>
            </a:stretch>
          </p:blipFill>
          <p:spPr bwMode="auto">
            <a:xfrm>
              <a:off x="1296" y="1008"/>
              <a:ext cx="3552" cy="3180"/>
            </a:xfrm>
            <a:prstGeom prst="rect">
              <a:avLst/>
            </a:prstGeom>
            <a:noFill/>
            <a:ln w="9525">
              <a:noFill/>
              <a:miter lim="800000"/>
              <a:headEnd/>
              <a:tailEnd/>
            </a:ln>
          </p:spPr>
        </p:pic>
        <p:sp>
          <p:nvSpPr>
            <p:cNvPr id="12295" name="Oval 10"/>
            <p:cNvSpPr>
              <a:spLocks noChangeArrowheads="1"/>
            </p:cNvSpPr>
            <p:nvPr/>
          </p:nvSpPr>
          <p:spPr bwMode="auto">
            <a:xfrm>
              <a:off x="2832" y="3120"/>
              <a:ext cx="1776" cy="480"/>
            </a:xfrm>
            <a:prstGeom prst="ellipse">
              <a:avLst/>
            </a:prstGeom>
            <a:noFill/>
            <a:ln w="53975">
              <a:solidFill>
                <a:srgbClr val="FF0000"/>
              </a:solidFill>
              <a:round/>
            </a:ln>
          </p:spPr>
          <p:txBody>
            <a:bodyPr wrap="none" anchor="ctr"/>
            <a:lstStyle/>
            <a:p>
              <a:endParaRPr lang="en-US"/>
            </a:p>
          </p:txBody>
        </p:sp>
        <p:sp>
          <p:nvSpPr>
            <p:cNvPr id="12296" name="AutoShape 11"/>
            <p:cNvSpPr>
              <a:spLocks noChangeArrowheads="1"/>
            </p:cNvSpPr>
            <p:nvPr/>
          </p:nvSpPr>
          <p:spPr bwMode="auto">
            <a:xfrm>
              <a:off x="4464" y="2592"/>
              <a:ext cx="864" cy="576"/>
            </a:xfrm>
            <a:prstGeom prst="cloudCallout">
              <a:avLst>
                <a:gd name="adj1" fmla="val -45833"/>
                <a:gd name="adj2" fmla="val 63370"/>
              </a:avLst>
            </a:prstGeom>
            <a:solidFill>
              <a:schemeClr val="accent1"/>
            </a:solidFill>
            <a:ln w="9525">
              <a:solidFill>
                <a:schemeClr val="tx1"/>
              </a:solidFill>
              <a:round/>
            </a:ln>
          </p:spPr>
          <p:txBody>
            <a:bodyPr/>
            <a:lstStyle/>
            <a:p>
              <a:pPr algn="ctr"/>
              <a:endParaRPr lang="en-US"/>
            </a:p>
          </p:txBody>
        </p:sp>
        <p:pic>
          <p:nvPicPr>
            <p:cNvPr id="12297" name="Picture 13" descr="616">
              <a:hlinkClick r:id="rId3"/>
            </p:cNvPr>
            <p:cNvPicPr>
              <a:picLocks noChangeAspect="1" noChangeArrowheads="1"/>
            </p:cNvPicPr>
            <p:nvPr/>
          </p:nvPicPr>
          <p:blipFill>
            <a:blip r:embed="rId4"/>
            <a:srcRect/>
            <a:stretch>
              <a:fillRect/>
            </a:stretch>
          </p:blipFill>
          <p:spPr bwMode="auto">
            <a:xfrm>
              <a:off x="4608" y="2700"/>
              <a:ext cx="522" cy="360"/>
            </a:xfrm>
            <a:prstGeom prst="rect">
              <a:avLst/>
            </a:prstGeom>
            <a:noFill/>
            <a:ln w="9525">
              <a:noFill/>
              <a:miter lim="800000"/>
              <a:headEnd/>
              <a:tailEnd/>
            </a:ln>
          </p:spPr>
        </p:pic>
      </p:grpSp>
      <p:sp>
        <p:nvSpPr>
          <p:cNvPr id="12292" name="灯片编号占位符 3"/>
          <p:cNvSpPr txBox="1">
            <a:spLocks noGrp="1"/>
          </p:cNvSpPr>
          <p:nvPr/>
        </p:nvSpPr>
        <p:spPr bwMode="auto">
          <a:xfrm>
            <a:off x="8070850" y="6324600"/>
            <a:ext cx="768350" cy="457200"/>
          </a:xfrm>
          <a:prstGeom prst="rect">
            <a:avLst/>
          </a:prstGeom>
          <a:noFill/>
          <a:ln w="9525">
            <a:noFill/>
            <a:miter lim="800000"/>
          </a:ln>
        </p:spPr>
        <p:txBody>
          <a:bodyPr/>
          <a:lstStyle/>
          <a:p>
            <a:pPr algn="r" eaLnBrk="0" hangingPunct="0"/>
            <a:fld id="{D145834F-B69A-4546-8351-A0C13B2ED6E3}" type="slidenum">
              <a:rPr lang="zh-CN" altLang="en-US" sz="1400">
                <a:latin typeface="Times New Roman" pitchFamily="18" charset="0"/>
                <a:ea typeface="SimSun" pitchFamily="2" charset="-122"/>
              </a:rPr>
            </a:fld>
            <a:endParaRPr lang="en-US" altLang="zh-CN" sz="1400">
              <a:latin typeface="Times New Roman" pitchFamily="18" charset="0"/>
              <a:ea typeface="SimSun" pitchFamily="2" charset="-122"/>
            </a:endParaRPr>
          </a:p>
        </p:txBody>
      </p:sp>
      <p:sp>
        <p:nvSpPr>
          <p:cNvPr id="9" name="Title 3"/>
          <p:cNvSpPr txBox="1"/>
          <p:nvPr/>
        </p:nvSpPr>
        <p:spPr bwMode="auto">
          <a:xfrm>
            <a:off x="685800" y="0"/>
            <a:ext cx="7772400" cy="735013"/>
          </a:xfrm>
          <a:prstGeom prst="rect">
            <a:avLst/>
          </a:prstGeom>
          <a:noFill/>
          <a:ln w="9525">
            <a:noFill/>
            <a:miter lim="800000"/>
          </a:ln>
        </p:spPr>
        <p:txBody>
          <a:bodyPr anchor="ctr"/>
          <a:lstStyle/>
          <a:p>
            <a:pPr algn="ctr" eaLnBrk="0" hangingPunct="0">
              <a:defRPr/>
            </a:pPr>
            <a:r>
              <a:rPr lang="en-CA" altLang="en-US" sz="3200" b="1"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Email Tracing Examples</a:t>
            </a:r>
            <a:endParaRPr lang="en-CA" altLang="en-US" sz="3200" b="1"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endParaRPr>
          </a:p>
        </p:txBody>
      </p:sp>
      <p:sp>
        <p:nvSpPr>
          <p:cNvPr id="10" name="Rectangle 2"/>
          <p:cNvSpPr txBox="1">
            <a:spLocks noChangeArrowheads="1"/>
          </p:cNvSpPr>
          <p:nvPr/>
        </p:nvSpPr>
        <p:spPr>
          <a:xfrm>
            <a:off x="7450058" y="244475"/>
            <a:ext cx="1387634" cy="981075"/>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8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rPr>
              <a:t>Forged</a:t>
            </a:r>
            <a:r>
              <a:rPr kumimoji="0" lang="en-US" sz="2800" b="1" i="0" u="none" strike="noStrike" kern="0" cap="none" spc="0" normalizeH="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rPr>
              <a:t> IP</a:t>
            </a:r>
            <a:endParaRPr kumimoji="0" lang="en-US" sz="28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pic>
        <p:nvPicPr>
          <p:cNvPr id="11" name="Picture 2" descr="http://1.bp.blogspot.com/_J0lbf096k5E/SlOp7aX2neI/AAAAAAAABGU/fRpQQmWnnmM/s400/questionmark.jpg"/>
          <p:cNvPicPr>
            <a:picLocks noChangeAspect="1" noChangeArrowheads="1"/>
          </p:cNvPicPr>
          <p:nvPr/>
        </p:nvPicPr>
        <p:blipFill>
          <a:blip r:embed="rId5" cstate="print"/>
          <a:srcRect/>
          <a:stretch>
            <a:fillRect/>
          </a:stretch>
        </p:blipFill>
        <p:spPr bwMode="auto">
          <a:xfrm>
            <a:off x="8458200" y="735013"/>
            <a:ext cx="620792" cy="77599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checkerboard(across)">
                                      <p:cBhvr>
                                        <p:cTn id="13" dur="500"/>
                                        <p:tgtEl>
                                          <p:spTgt spid="10"/>
                                        </p:tgtEl>
                                      </p:cBhvr>
                                    </p:animEffect>
                                  </p:childTnLst>
                                </p:cTn>
                              </p:par>
                              <p:par>
                                <p:cTn id="14" presetID="5" presetClass="entr" presetSubtype="1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checkerboard(across)">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sp>
        <p:nvSpPr>
          <p:cNvPr id="4" name="Rectangle 6"/>
          <p:cNvSpPr>
            <a:spLocks noChangeArrowheads="1"/>
          </p:cNvSpPr>
          <p:nvPr/>
        </p:nvSpPr>
        <p:spPr bwMode="auto">
          <a:xfrm>
            <a:off x="971550" y="1409700"/>
            <a:ext cx="7772400" cy="1143000"/>
          </a:xfrm>
          <a:prstGeom prst="rect">
            <a:avLst/>
          </a:prstGeom>
          <a:noFill/>
          <a:ln w="9525">
            <a:noFill/>
            <a:miter lim="800000"/>
          </a:ln>
        </p:spPr>
        <p:txBody>
          <a:bodyPr anchor="ctr"/>
          <a:lstStyle/>
          <a:p>
            <a:pPr algn="ctr">
              <a:defRPr/>
            </a:pPr>
            <a:r>
              <a:rPr lang="en-US" sz="36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Tracing people online is very challenging</a:t>
            </a:r>
            <a:endParaRPr lang="en-US" sz="36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217090" name="Picture 2" descr="http://legacy-cdn.smosh.com/smosh-pit/122010/facebook-update-3.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48000" y="2743200"/>
            <a:ext cx="2800350" cy="21002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pic>
        <p:nvPicPr>
          <p:cNvPr id="3" name="Picture 2" descr="http://www.deviantart.com/download/75529904/Case_Study___Stuck_in_Anime_by_ArtistsHospital.jpg"/>
          <p:cNvPicPr>
            <a:picLocks noChangeAspect="1" noChangeArrowheads="1"/>
          </p:cNvPicPr>
          <p:nvPr/>
        </p:nvPicPr>
        <p:blipFill>
          <a:blip r:embed="rId1" cstate="print"/>
          <a:srcRect/>
          <a:stretch>
            <a:fillRect/>
          </a:stretch>
        </p:blipFill>
        <p:spPr bwMode="auto">
          <a:xfrm>
            <a:off x="0" y="1"/>
            <a:ext cx="1392759" cy="990600"/>
          </a:xfrm>
          <a:prstGeom prst="rect">
            <a:avLst/>
          </a:prstGeom>
          <a:noFill/>
        </p:spPr>
      </p:pic>
      <p:sp>
        <p:nvSpPr>
          <p:cNvPr id="4" name="Rectangle 6"/>
          <p:cNvSpPr>
            <a:spLocks noChangeArrowheads="1"/>
          </p:cNvSpPr>
          <p:nvPr/>
        </p:nvSpPr>
        <p:spPr bwMode="auto">
          <a:xfrm>
            <a:off x="1333500" y="190501"/>
            <a:ext cx="7772400" cy="800100"/>
          </a:xfrm>
          <a:prstGeom prst="rect">
            <a:avLst/>
          </a:prstGeom>
          <a:noFill/>
          <a:ln w="9525">
            <a:noFill/>
            <a:miter lim="800000"/>
          </a:ln>
        </p:spPr>
        <p:txBody>
          <a:bodyPr anchor="ctr"/>
          <a:lstStyle/>
          <a:p>
            <a:pPr algn="ctr">
              <a:defRPr/>
            </a:pPr>
            <a:r>
              <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Authorship identification via Data mining</a:t>
            </a:r>
            <a:endPar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6" name="Text Box 4"/>
          <p:cNvSpPr txBox="1">
            <a:spLocks noChangeArrowheads="1"/>
          </p:cNvSpPr>
          <p:nvPr/>
        </p:nvSpPr>
        <p:spPr bwMode="auto">
          <a:xfrm>
            <a:off x="228600" y="5906690"/>
            <a:ext cx="8382000" cy="923330"/>
          </a:xfrm>
          <a:prstGeom prst="rect">
            <a:avLst/>
          </a:prstGeom>
          <a:noFill/>
          <a:ln w="9525">
            <a:noFill/>
            <a:miter lim="800000"/>
          </a:ln>
        </p:spPr>
        <p:txBody>
          <a:bodyPr wrap="square">
            <a:spAutoFit/>
          </a:bodyPr>
          <a:lstStyle/>
          <a:p>
            <a:r>
              <a:rPr lang="en-US" sz="1800" dirty="0">
                <a:latin typeface="Arial" panose="020B0604020202020204" pitchFamily="34" charset="0"/>
              </a:rPr>
              <a:t>[1] F. </a:t>
            </a:r>
            <a:r>
              <a:rPr lang="en-US" sz="1800" dirty="0" err="1">
                <a:latin typeface="Arial" panose="020B0604020202020204" pitchFamily="34" charset="0"/>
              </a:rPr>
              <a:t>Iqbal</a:t>
            </a:r>
            <a:r>
              <a:rPr lang="en-US" sz="1800" dirty="0">
                <a:latin typeface="Arial" panose="020B0604020202020204" pitchFamily="34" charset="0"/>
              </a:rPr>
              <a:t>, R. </a:t>
            </a:r>
            <a:r>
              <a:rPr lang="en-US" sz="1800" dirty="0" err="1">
                <a:latin typeface="Arial" panose="020B0604020202020204" pitchFamily="34" charset="0"/>
              </a:rPr>
              <a:t>Hadjidj</a:t>
            </a:r>
            <a:r>
              <a:rPr lang="en-US" sz="1800" dirty="0">
                <a:latin typeface="Arial" panose="020B0604020202020204" pitchFamily="34" charset="0"/>
              </a:rPr>
              <a:t>, B. C.M. Fung, M. </a:t>
            </a:r>
            <a:r>
              <a:rPr lang="en-US" sz="1800" dirty="0" err="1">
                <a:latin typeface="Arial" panose="020B0604020202020204" pitchFamily="34" charset="0"/>
              </a:rPr>
              <a:t>Debbabi</a:t>
            </a:r>
            <a:r>
              <a:rPr lang="en-US" sz="1800" dirty="0">
                <a:latin typeface="Arial" panose="020B0604020202020204" pitchFamily="34" charset="0"/>
              </a:rPr>
              <a:t>. A novel approach of mining write-prints for authorship attribution in e-mail forensics. digital investigation 5 ( 2008 ) S42 – S51</a:t>
            </a:r>
            <a:endParaRPr lang="en-US" sz="1800" dirty="0">
              <a:latin typeface="Arial" panose="020B0604020202020204" pitchFamily="34" charset="0"/>
            </a:endParaRPr>
          </a:p>
        </p:txBody>
      </p:sp>
      <p:pic>
        <p:nvPicPr>
          <p:cNvPr id="2181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1" y="1143000"/>
            <a:ext cx="3295649" cy="2456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Line 156"/>
          <p:cNvSpPr>
            <a:spLocks noChangeShapeType="1"/>
          </p:cNvSpPr>
          <p:nvPr/>
        </p:nvSpPr>
        <p:spPr bwMode="auto">
          <a:xfrm>
            <a:off x="3810000" y="2667001"/>
            <a:ext cx="1066800" cy="0"/>
          </a:xfrm>
          <a:prstGeom prst="line">
            <a:avLst/>
          </a:prstGeom>
          <a:noFill/>
          <a:ln w="47625" cap="sq">
            <a:solidFill>
              <a:srgbClr val="CC0000"/>
            </a:solidFill>
            <a:round/>
            <a:headEnd type="none" w="sm" len="sm"/>
            <a:tailEnd type="triangle" w="sm" len="sm"/>
          </a:ln>
        </p:spPr>
        <p:txBody>
          <a:bodyPr/>
          <a:lstStyle/>
          <a:p>
            <a:endParaRPr lang="en-CA"/>
          </a:p>
        </p:txBody>
      </p:sp>
      <p:sp>
        <p:nvSpPr>
          <p:cNvPr id="10" name="Text Box 4"/>
          <p:cNvSpPr txBox="1">
            <a:spLocks noChangeArrowheads="1"/>
          </p:cNvSpPr>
          <p:nvPr/>
        </p:nvSpPr>
        <p:spPr bwMode="auto">
          <a:xfrm>
            <a:off x="4876800" y="2448581"/>
            <a:ext cx="4038600" cy="523220"/>
          </a:xfrm>
          <a:prstGeom prst="rect">
            <a:avLst/>
          </a:prstGeom>
          <a:noFill/>
          <a:ln w="9525">
            <a:noFill/>
            <a:miter lim="800000"/>
          </a:ln>
        </p:spPr>
        <p:txBody>
          <a:bodyPr wrap="square">
            <a:spAutoFit/>
          </a:bodyPr>
          <a:lstStyle/>
          <a:p>
            <a:pPr algn="ctr"/>
            <a:r>
              <a:rPr lang="en-US" sz="2800" b="1" dirty="0">
                <a:effectLst>
                  <a:outerShdw blurRad="38100" dist="38100" dir="2700000" algn="tl">
                    <a:srgbClr val="000000">
                      <a:alpha val="43137"/>
                    </a:srgbClr>
                  </a:outerShdw>
                </a:effectLst>
                <a:latin typeface="Arial" panose="020B0604020202020204" pitchFamily="34" charset="0"/>
              </a:rPr>
              <a:t>writing style features</a:t>
            </a:r>
            <a:endParaRPr lang="en-US" sz="2800" b="1" dirty="0">
              <a:effectLst>
                <a:outerShdw blurRad="38100" dist="38100" dir="2700000" algn="tl">
                  <a:srgbClr val="000000">
                    <a:alpha val="43137"/>
                  </a:srgbClr>
                </a:outerShdw>
              </a:effectLst>
              <a:latin typeface="Arial" panose="020B0604020202020204" pitchFamily="34" charset="0"/>
            </a:endParaRPr>
          </a:p>
        </p:txBody>
      </p:sp>
      <p:sp>
        <p:nvSpPr>
          <p:cNvPr id="11" name="Line 156"/>
          <p:cNvSpPr>
            <a:spLocks noChangeShapeType="1"/>
          </p:cNvSpPr>
          <p:nvPr/>
        </p:nvSpPr>
        <p:spPr bwMode="auto">
          <a:xfrm flipH="1">
            <a:off x="4724400" y="2971800"/>
            <a:ext cx="1905000" cy="1981199"/>
          </a:xfrm>
          <a:prstGeom prst="line">
            <a:avLst/>
          </a:prstGeom>
          <a:noFill/>
          <a:ln w="47625" cap="sq">
            <a:solidFill>
              <a:srgbClr val="CC0000"/>
            </a:solidFill>
            <a:round/>
            <a:headEnd type="none" w="sm" len="sm"/>
            <a:tailEnd type="triangle" w="sm" len="sm"/>
          </a:ln>
        </p:spPr>
        <p:txBody>
          <a:bodyPr/>
          <a:lstStyle/>
          <a:p>
            <a:endParaRPr lang="en-CA"/>
          </a:p>
        </p:txBody>
      </p:sp>
      <p:pic>
        <p:nvPicPr>
          <p:cNvPr id="218117" name="Picture 5" descr="http://library.witpress.com/data/bookcoverimg/15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8182" y="3542235"/>
            <a:ext cx="722435" cy="1104900"/>
          </a:xfrm>
          <a:prstGeom prst="rect">
            <a:avLst/>
          </a:prstGeom>
          <a:noFill/>
          <a:extLst>
            <a:ext uri="{909E8E84-426E-40DD-AFC4-6F175D3DCCD1}">
              <a14:hiddenFill xmlns:a14="http://schemas.microsoft.com/office/drawing/2010/main">
                <a:solidFill>
                  <a:srgbClr val="FFFFFF"/>
                </a:solidFill>
              </a14:hiddenFill>
            </a:ext>
          </a:extLst>
        </p:spPr>
      </p:pic>
      <p:pic>
        <p:nvPicPr>
          <p:cNvPr id="218119" name="Picture 7" descr="http://www.veryicon.com/icon/png/Avatar/People/Check%20us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6607" y="4074570"/>
            <a:ext cx="1580086" cy="1580086"/>
          </a:xfrm>
          <a:prstGeom prst="rect">
            <a:avLst/>
          </a:prstGeom>
          <a:noFill/>
          <a:extLst>
            <a:ext uri="{909E8E84-426E-40DD-AFC4-6F175D3DCCD1}">
              <a14:hiddenFill xmlns:a14="http://schemas.microsoft.com/office/drawing/2010/main">
                <a:solidFill>
                  <a:srgbClr val="FFFFFF"/>
                </a:solidFill>
              </a14:hiddenFill>
            </a:ext>
          </a:extLst>
        </p:spPr>
      </p:pic>
      <p:sp>
        <p:nvSpPr>
          <p:cNvPr id="15" name="Text Box 4"/>
          <p:cNvSpPr txBox="1">
            <a:spLocks noChangeArrowheads="1"/>
          </p:cNvSpPr>
          <p:nvPr/>
        </p:nvSpPr>
        <p:spPr bwMode="auto">
          <a:xfrm>
            <a:off x="4495800" y="4876800"/>
            <a:ext cx="3009900" cy="830997"/>
          </a:xfrm>
          <a:prstGeom prst="rect">
            <a:avLst/>
          </a:prstGeom>
          <a:noFill/>
          <a:ln w="9525">
            <a:noFill/>
            <a:miter lim="800000"/>
          </a:ln>
        </p:spPr>
        <p:txBody>
          <a:bodyPr wrap="square">
            <a:spAutoFit/>
          </a:bodyPr>
          <a:lstStyle/>
          <a:p>
            <a:pPr algn="ctr"/>
            <a:r>
              <a:rPr lang="en-US" b="1" dirty="0">
                <a:effectLst>
                  <a:outerShdw blurRad="38100" dist="38100" dir="2700000" algn="tl">
                    <a:srgbClr val="000000">
                      <a:alpha val="43137"/>
                    </a:srgbClr>
                  </a:outerShdw>
                </a:effectLst>
                <a:latin typeface="Arial" panose="020B0604020202020204" pitchFamily="34" charset="0"/>
              </a:rPr>
              <a:t>Who’s behind anonymous email? </a:t>
            </a:r>
            <a:endParaRPr lang="en-US" b="1" dirty="0">
              <a:effectLst>
                <a:outerShdw blurRad="38100" dist="38100" dir="2700000" algn="tl">
                  <a:srgbClr val="000000">
                    <a:alpha val="43137"/>
                  </a:srgbClr>
                </a:outerShdw>
              </a:effectLst>
              <a:latin typeface="Arial" panose="020B0604020202020204" pitchFamily="3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fld>
            <a:endParaRPr lang="en-US" altLang="zh-CN"/>
          </a:p>
        </p:txBody>
      </p:sp>
      <p:pic>
        <p:nvPicPr>
          <p:cNvPr id="45058" name="Picture 2" descr="Bad Guy Fr#1 Clip Art">
            <a:hlinkClick r:id="rId1"/>
          </p:cNvPr>
          <p:cNvPicPr>
            <a:picLocks noChangeAspect="1" noChangeArrowheads="1"/>
          </p:cNvPicPr>
          <p:nvPr/>
        </p:nvPicPr>
        <p:blipFill>
          <a:blip r:embed="rId2"/>
          <a:srcRect/>
          <a:stretch>
            <a:fillRect/>
          </a:stretch>
        </p:blipFill>
        <p:spPr bwMode="auto">
          <a:xfrm>
            <a:off x="9458325" y="-20515263"/>
            <a:ext cx="2857500" cy="2447925"/>
          </a:xfrm>
          <a:prstGeom prst="rect">
            <a:avLst/>
          </a:prstGeom>
          <a:noFill/>
        </p:spPr>
      </p:pic>
      <p:pic>
        <p:nvPicPr>
          <p:cNvPr id="45060" name="Picture 4" descr="Bad Guy Fr#1 Clip Art">
            <a:hlinkClick r:id="rId1"/>
          </p:cNvPr>
          <p:cNvPicPr>
            <a:picLocks noChangeAspect="1" noChangeArrowheads="1"/>
          </p:cNvPicPr>
          <p:nvPr/>
        </p:nvPicPr>
        <p:blipFill>
          <a:blip r:embed="rId2"/>
          <a:srcRect/>
          <a:stretch>
            <a:fillRect/>
          </a:stretch>
        </p:blipFill>
        <p:spPr bwMode="auto">
          <a:xfrm>
            <a:off x="9458325" y="-20515263"/>
            <a:ext cx="2857500" cy="2447925"/>
          </a:xfrm>
          <a:prstGeom prst="rect">
            <a:avLst/>
          </a:prstGeom>
          <a:noFill/>
        </p:spPr>
      </p:pic>
      <p:pic>
        <p:nvPicPr>
          <p:cNvPr id="8" name="Picture 5" descr="http://www.clker.com/cliparts/6/0/7/a/11949845111858953703bad_guy_fr_1_01.svg.hi.png"/>
          <p:cNvPicPr>
            <a:picLocks noChangeAspect="1" noChangeArrowheads="1"/>
          </p:cNvPicPr>
          <p:nvPr/>
        </p:nvPicPr>
        <p:blipFill>
          <a:blip r:embed="rId3" cstate="print"/>
          <a:srcRect/>
          <a:stretch>
            <a:fillRect/>
          </a:stretch>
        </p:blipFill>
        <p:spPr bwMode="auto">
          <a:xfrm>
            <a:off x="7994650" y="5105400"/>
            <a:ext cx="980351" cy="838200"/>
          </a:xfrm>
          <a:prstGeom prst="rect">
            <a:avLst/>
          </a:prstGeom>
          <a:noFill/>
        </p:spPr>
      </p:pic>
      <p:sp>
        <p:nvSpPr>
          <p:cNvPr id="9" name="Rectangle 2"/>
          <p:cNvSpPr txBox="1">
            <a:spLocks noChangeArrowheads="1"/>
          </p:cNvSpPr>
          <p:nvPr/>
        </p:nvSpPr>
        <p:spPr bwMode="auto">
          <a:xfrm>
            <a:off x="228600" y="228601"/>
            <a:ext cx="6172200" cy="609599"/>
          </a:xfrm>
          <a:prstGeom prst="rect">
            <a:avLst/>
          </a:prstGeom>
          <a:noFill/>
          <a:ln w="9525">
            <a:noFill/>
            <a:miter lim="800000"/>
          </a:ln>
        </p:spPr>
        <p:txBody>
          <a:bodyPr vert="horz" wrap="square" lIns="91440" tIns="45720" rIns="91440" bIns="45720" numCol="1" anchor="ctr" anchorCtr="0" compatLnSpc="1"/>
          <a:lstStyle/>
          <a:p>
            <a:pPr marL="0" marR="0" lvl="0" indent="0" defTabSz="914400" rtl="0" eaLnBrk="0" fontAlgn="base" latinLnBrk="0" hangingPunct="0">
              <a:lnSpc>
                <a:spcPct val="100000"/>
              </a:lnSpc>
              <a:spcBef>
                <a:spcPct val="0"/>
              </a:spcBef>
              <a:spcAft>
                <a:spcPct val="0"/>
              </a:spcAft>
              <a:buClrTx/>
              <a:buSzTx/>
              <a:buFontTx/>
              <a:buNone/>
              <a:defRPr/>
            </a:pPr>
            <a:r>
              <a:rPr kumimoji="0" lang="en-US" altLang="en-US" sz="36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rPr>
              <a:t>Anti-Forensics:</a:t>
            </a:r>
            <a:endParaRPr kumimoji="0" lang="en-US" altLang="en-US" sz="24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pic>
        <p:nvPicPr>
          <p:cNvPr id="220162" name="Picture 2" descr="http://www.healthforthewholeself.com/wp-content/uploads/2011/01/iStock_000000052126XSmal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2343150"/>
            <a:ext cx="2971800" cy="2228850"/>
          </a:xfrm>
          <a:prstGeom prst="rect">
            <a:avLst/>
          </a:prstGeom>
          <a:noFill/>
          <a:extLst>
            <a:ext uri="{909E8E84-426E-40DD-AFC4-6F175D3DCCD1}">
              <a14:hiddenFill xmlns:a14="http://schemas.microsoft.com/office/drawing/2010/main">
                <a:solidFill>
                  <a:srgbClr val="FFFFFF"/>
                </a:solidFill>
              </a14:hiddenFill>
            </a:ext>
          </a:extLst>
        </p:spPr>
      </p:pic>
      <p:pic>
        <p:nvPicPr>
          <p:cNvPr id="220164" name="Picture 4" descr="http://3.bp.blogspot.com/_kI3jvRn0rFE/Sdfg36vmpmI/AAAAAAAABQU/IXHUFR9IZvs/s320/handcuffe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1748631"/>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220166" name="Picture 6" descr="http://us.123rf.com/400wm/400/400/badahos/badahos1107/badahos110700034/10022436-letters-cut-from-newspaper-background.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29200" y="2141638"/>
            <a:ext cx="3962400" cy="2631874"/>
          </a:xfrm>
          <a:prstGeom prst="rect">
            <a:avLst/>
          </a:prstGeom>
          <a:noFill/>
          <a:extLst>
            <a:ext uri="{909E8E84-426E-40DD-AFC4-6F175D3DCCD1}">
              <a14:hiddenFill xmlns:a14="http://schemas.microsoft.com/office/drawing/2010/main">
                <a:solidFill>
                  <a:srgbClr val="FFFFFF"/>
                </a:solidFill>
              </a14:hiddenFill>
            </a:ext>
          </a:extLst>
        </p:spPr>
      </p:pic>
      <p:pic>
        <p:nvPicPr>
          <p:cNvPr id="220168" name="Picture 8" descr="http://www.sciencephoto.com/image/270243/large/M3900289-Gloved_hand_holding_a_pair_of_scissor_forceps-SPL.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10150" y="1255345"/>
            <a:ext cx="1181100" cy="8200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fld>
            <a:endParaRPr lang="en-US" altLang="zh-CN"/>
          </a:p>
        </p:txBody>
      </p:sp>
      <p:pic>
        <p:nvPicPr>
          <p:cNvPr id="45058" name="Picture 2" descr="Bad Guy Fr#1 Clip Art">
            <a:hlinkClick r:id="rId1"/>
          </p:cNvPr>
          <p:cNvPicPr>
            <a:picLocks noChangeAspect="1" noChangeArrowheads="1"/>
          </p:cNvPicPr>
          <p:nvPr/>
        </p:nvPicPr>
        <p:blipFill>
          <a:blip r:embed="rId2"/>
          <a:srcRect/>
          <a:stretch>
            <a:fillRect/>
          </a:stretch>
        </p:blipFill>
        <p:spPr bwMode="auto">
          <a:xfrm>
            <a:off x="9458325" y="-20515263"/>
            <a:ext cx="2857500" cy="2447925"/>
          </a:xfrm>
          <a:prstGeom prst="rect">
            <a:avLst/>
          </a:prstGeom>
          <a:noFill/>
        </p:spPr>
      </p:pic>
      <p:pic>
        <p:nvPicPr>
          <p:cNvPr id="45060" name="Picture 4" descr="Bad Guy Fr#1 Clip Art">
            <a:hlinkClick r:id="rId1"/>
          </p:cNvPr>
          <p:cNvPicPr>
            <a:picLocks noChangeAspect="1" noChangeArrowheads="1"/>
          </p:cNvPicPr>
          <p:nvPr/>
        </p:nvPicPr>
        <p:blipFill>
          <a:blip r:embed="rId2"/>
          <a:srcRect/>
          <a:stretch>
            <a:fillRect/>
          </a:stretch>
        </p:blipFill>
        <p:spPr bwMode="auto">
          <a:xfrm>
            <a:off x="9458325" y="-20515263"/>
            <a:ext cx="2857500" cy="2447925"/>
          </a:xfrm>
          <a:prstGeom prst="rect">
            <a:avLst/>
          </a:prstGeom>
          <a:noFill/>
        </p:spPr>
      </p:pic>
      <p:sp>
        <p:nvSpPr>
          <p:cNvPr id="9" name="Rectangle 2"/>
          <p:cNvSpPr txBox="1">
            <a:spLocks noChangeArrowheads="1"/>
          </p:cNvSpPr>
          <p:nvPr/>
        </p:nvSpPr>
        <p:spPr bwMode="auto">
          <a:xfrm>
            <a:off x="228600" y="228601"/>
            <a:ext cx="6172200" cy="609599"/>
          </a:xfrm>
          <a:prstGeom prst="rect">
            <a:avLst/>
          </a:prstGeom>
          <a:noFill/>
          <a:ln w="9525">
            <a:noFill/>
            <a:miter lim="800000"/>
          </a:ln>
        </p:spPr>
        <p:txBody>
          <a:bodyPr vert="horz" wrap="square" lIns="91440" tIns="45720" rIns="91440" bIns="45720" numCol="1" anchor="ctr" anchorCtr="0" compatLnSpc="1"/>
          <a:lstStyle/>
          <a:p>
            <a:pPr marL="0" marR="0" lvl="0" indent="0" defTabSz="914400" rtl="0" eaLnBrk="0" fontAlgn="base" latinLnBrk="0" hangingPunct="0">
              <a:lnSpc>
                <a:spcPct val="100000"/>
              </a:lnSpc>
              <a:spcBef>
                <a:spcPct val="0"/>
              </a:spcBef>
              <a:spcAft>
                <a:spcPct val="0"/>
              </a:spcAft>
              <a:buClrTx/>
              <a:buSzTx/>
              <a:buFontTx/>
              <a:buNone/>
              <a:defRPr/>
            </a:pPr>
            <a:r>
              <a:rPr kumimoji="0" lang="en-US" altLang="en-US" sz="36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rPr>
              <a:t>Anti-Forensics (cont’d)</a:t>
            </a:r>
            <a:endParaRPr kumimoji="0" lang="en-US" altLang="en-US" sz="24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pic>
        <p:nvPicPr>
          <p:cNvPr id="2" name="Picture 2" descr="Why is My Printer Printing Faded Text? Troubleshooting Laser Print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676400"/>
            <a:ext cx="5562600" cy="370453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6224587" y="852616"/>
            <a:ext cx="1876425" cy="215265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fld>
            <a:endParaRPr lang="en-US" altLang="zh-CN"/>
          </a:p>
        </p:txBody>
      </p:sp>
      <p:pic>
        <p:nvPicPr>
          <p:cNvPr id="45058" name="Picture 2" descr="Bad Guy Fr#1 Clip Art">
            <a:hlinkClick r:id="rId1"/>
          </p:cNvPr>
          <p:cNvPicPr>
            <a:picLocks noChangeAspect="1" noChangeArrowheads="1"/>
          </p:cNvPicPr>
          <p:nvPr/>
        </p:nvPicPr>
        <p:blipFill>
          <a:blip r:embed="rId2"/>
          <a:srcRect/>
          <a:stretch>
            <a:fillRect/>
          </a:stretch>
        </p:blipFill>
        <p:spPr bwMode="auto">
          <a:xfrm>
            <a:off x="9458325" y="-20515263"/>
            <a:ext cx="2857500" cy="2447925"/>
          </a:xfrm>
          <a:prstGeom prst="rect">
            <a:avLst/>
          </a:prstGeom>
          <a:noFill/>
        </p:spPr>
      </p:pic>
      <p:pic>
        <p:nvPicPr>
          <p:cNvPr id="45060" name="Picture 4" descr="Bad Guy Fr#1 Clip Art">
            <a:hlinkClick r:id="rId1"/>
          </p:cNvPr>
          <p:cNvPicPr>
            <a:picLocks noChangeAspect="1" noChangeArrowheads="1"/>
          </p:cNvPicPr>
          <p:nvPr/>
        </p:nvPicPr>
        <p:blipFill>
          <a:blip r:embed="rId2"/>
          <a:srcRect/>
          <a:stretch>
            <a:fillRect/>
          </a:stretch>
        </p:blipFill>
        <p:spPr bwMode="auto">
          <a:xfrm>
            <a:off x="9458325" y="-20515263"/>
            <a:ext cx="2857500" cy="2447925"/>
          </a:xfrm>
          <a:prstGeom prst="rect">
            <a:avLst/>
          </a:prstGeom>
          <a:noFill/>
        </p:spPr>
      </p:pic>
      <p:sp>
        <p:nvSpPr>
          <p:cNvPr id="9" name="Rectangle 2"/>
          <p:cNvSpPr txBox="1">
            <a:spLocks noChangeArrowheads="1"/>
          </p:cNvSpPr>
          <p:nvPr/>
        </p:nvSpPr>
        <p:spPr bwMode="auto">
          <a:xfrm>
            <a:off x="228600" y="228601"/>
            <a:ext cx="6172200" cy="609599"/>
          </a:xfrm>
          <a:prstGeom prst="rect">
            <a:avLst/>
          </a:prstGeom>
          <a:noFill/>
          <a:ln w="9525">
            <a:noFill/>
            <a:miter lim="800000"/>
          </a:ln>
        </p:spPr>
        <p:txBody>
          <a:bodyPr vert="horz" wrap="square" lIns="91440" tIns="45720" rIns="91440" bIns="45720" numCol="1" anchor="ctr" anchorCtr="0" compatLnSpc="1"/>
          <a:lstStyle/>
          <a:p>
            <a:pPr marL="0" marR="0" lvl="0" indent="0" defTabSz="914400" rtl="0" eaLnBrk="0" fontAlgn="base" latinLnBrk="0" hangingPunct="0">
              <a:lnSpc>
                <a:spcPct val="100000"/>
              </a:lnSpc>
              <a:spcBef>
                <a:spcPct val="0"/>
              </a:spcBef>
              <a:spcAft>
                <a:spcPct val="0"/>
              </a:spcAft>
              <a:buClrTx/>
              <a:buSzTx/>
              <a:buFontTx/>
              <a:buNone/>
              <a:defRPr/>
            </a:pPr>
            <a:r>
              <a:rPr kumimoji="0" lang="en-US" altLang="en-US" sz="36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rPr>
              <a:t>Anti-Forensics (cont’d)</a:t>
            </a:r>
            <a:endParaRPr kumimoji="0" lang="en-US" altLang="en-US" sz="24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pic>
        <p:nvPicPr>
          <p:cNvPr id="221186" name="Picture 2" descr="http://aderous.com/images/2011/01/09/20/online-data-entry-ad-posting-work-copy-paste-work-vadodara-jobs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895349"/>
            <a:ext cx="2590800" cy="1973327"/>
          </a:xfrm>
          <a:prstGeom prst="rect">
            <a:avLst/>
          </a:prstGeom>
          <a:noFill/>
          <a:extLst>
            <a:ext uri="{909E8E84-426E-40DD-AFC4-6F175D3DCCD1}">
              <a14:hiddenFill xmlns:a14="http://schemas.microsoft.com/office/drawing/2010/main">
                <a:solidFill>
                  <a:srgbClr val="FFFFFF"/>
                </a:solidFill>
              </a14:hiddenFill>
            </a:ext>
          </a:extLst>
        </p:spPr>
      </p:pic>
      <p:pic>
        <p:nvPicPr>
          <p:cNvPr id="221188" name="Picture 4" descr="http://www.freeiconsweb.com/Icons-show/standard-portfolio-icons-png/write%20emai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4774" y="2133599"/>
            <a:ext cx="3349625" cy="334962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6400800" y="5064124"/>
            <a:ext cx="1638300" cy="916032"/>
            <a:chOff x="6400800" y="5064124"/>
            <a:chExt cx="1638300" cy="916032"/>
          </a:xfrm>
        </p:grpSpPr>
        <p:pic>
          <p:nvPicPr>
            <p:cNvPr id="8" name="Picture 5" descr="http://www.clker.com/cliparts/6/0/7/a/11949845111858953703bad_guy_fr_1_01.svg.hi.png"/>
            <p:cNvPicPr>
              <a:picLocks noChangeAspect="1" noChangeArrowheads="1"/>
            </p:cNvPicPr>
            <p:nvPr/>
          </p:nvPicPr>
          <p:blipFill>
            <a:blip r:embed="rId5" cstate="print"/>
            <a:srcRect/>
            <a:stretch>
              <a:fillRect/>
            </a:stretch>
          </p:blipFill>
          <p:spPr bwMode="auto">
            <a:xfrm>
              <a:off x="6672624" y="5064124"/>
              <a:ext cx="980351" cy="838200"/>
            </a:xfrm>
            <a:prstGeom prst="rect">
              <a:avLst/>
            </a:prstGeom>
            <a:noFill/>
          </p:spPr>
        </p:pic>
        <p:pic>
          <p:nvPicPr>
            <p:cNvPr id="2" name="Picture 1"/>
            <p:cNvPicPr>
              <a:picLocks noChangeAspect="1"/>
            </p:cNvPicPr>
            <p:nvPr/>
          </p:nvPicPr>
          <p:blipFill>
            <a:blip r:embed="rId6"/>
            <a:stretch>
              <a:fillRect/>
            </a:stretch>
          </p:blipFill>
          <p:spPr>
            <a:xfrm>
              <a:off x="6400800" y="5713456"/>
              <a:ext cx="1638300" cy="266700"/>
            </a:xfrm>
            <a:prstGeom prst="rect">
              <a:avLst/>
            </a:prstGeom>
          </p:spPr>
        </p:pic>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pic>
        <p:nvPicPr>
          <p:cNvPr id="3" name="Picture 2" descr="http://www.deviantart.com/download/75529904/Case_Study___Stuck_in_Anime_by_ArtistsHospital.jpg"/>
          <p:cNvPicPr>
            <a:picLocks noChangeAspect="1" noChangeArrowheads="1"/>
          </p:cNvPicPr>
          <p:nvPr/>
        </p:nvPicPr>
        <p:blipFill>
          <a:blip r:embed="rId1" cstate="print"/>
          <a:srcRect/>
          <a:stretch>
            <a:fillRect/>
          </a:stretch>
        </p:blipFill>
        <p:spPr bwMode="auto">
          <a:xfrm>
            <a:off x="0" y="1"/>
            <a:ext cx="1392759" cy="990600"/>
          </a:xfrm>
          <a:prstGeom prst="rect">
            <a:avLst/>
          </a:prstGeom>
          <a:noFill/>
        </p:spPr>
      </p:pic>
      <p:sp>
        <p:nvSpPr>
          <p:cNvPr id="4" name="Rectangle 6"/>
          <p:cNvSpPr>
            <a:spLocks noChangeArrowheads="1"/>
          </p:cNvSpPr>
          <p:nvPr/>
        </p:nvSpPr>
        <p:spPr bwMode="auto">
          <a:xfrm>
            <a:off x="990600" y="1981200"/>
            <a:ext cx="7772400" cy="1600200"/>
          </a:xfrm>
          <a:prstGeom prst="rect">
            <a:avLst/>
          </a:prstGeom>
          <a:noFill/>
          <a:ln w="9525">
            <a:noFill/>
            <a:miter lim="800000"/>
          </a:ln>
        </p:spPr>
        <p:txBody>
          <a:bodyPr anchor="ctr"/>
          <a:lstStyle/>
          <a:p>
            <a:pPr algn="ctr">
              <a:defRPr/>
            </a:pPr>
            <a:r>
              <a:rPr lang="en-US" sz="36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Abnormal Network Traffic Analysis</a:t>
            </a:r>
            <a:endParaRPr lang="en-US" sz="36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209922" name="Picture 2" descr="http://www.caligare.com/articles/worms/attack_3.jpg"/>
          <p:cNvPicPr>
            <a:picLocks noChangeAspect="1" noChangeArrowheads="1"/>
          </p:cNvPicPr>
          <p:nvPr/>
        </p:nvPicPr>
        <p:blipFill>
          <a:blip r:embed="rId2"/>
          <a:srcRect/>
          <a:stretch>
            <a:fillRect/>
          </a:stretch>
        </p:blipFill>
        <p:spPr bwMode="auto">
          <a:xfrm>
            <a:off x="3276600" y="3625850"/>
            <a:ext cx="2971800" cy="1857375"/>
          </a:xfrm>
          <a:prstGeom prst="rect">
            <a:avLst/>
          </a:prstGeom>
          <a:noFill/>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70" name="Rectangle 6"/>
          <p:cNvSpPr>
            <a:spLocks noGrp="1" noChangeArrowheads="1"/>
          </p:cNvSpPr>
          <p:nvPr>
            <p:ph type="title"/>
          </p:nvPr>
        </p:nvSpPr>
        <p:spPr>
          <a:xfrm>
            <a:off x="1390650" y="247650"/>
            <a:ext cx="6324600" cy="762000"/>
          </a:xfrm>
        </p:spPr>
        <p:txBody>
          <a:bodyPr/>
          <a:lstStyle/>
          <a:p>
            <a:pPr algn="ctr"/>
            <a:r>
              <a:rPr lang="fr-CA" sz="4000" b="1" u="none" dirty="0">
                <a:effectLst>
                  <a:outerShdw blurRad="38100" dist="38100" dir="2700000" algn="tl">
                    <a:srgbClr val="000000">
                      <a:alpha val="43137"/>
                    </a:srgbClr>
                  </a:outerShdw>
                </a:effectLst>
                <a:latin typeface="Times New Roman" pitchFamily="18" charset="0"/>
                <a:cs typeface="Times New Roman" pitchFamily="18" charset="0"/>
              </a:rPr>
              <a:t>Intrusion </a:t>
            </a:r>
            <a:r>
              <a:rPr lang="fr-CA" sz="4000" b="1" u="none" dirty="0" err="1">
                <a:effectLst>
                  <a:outerShdw blurRad="38100" dist="38100" dir="2700000" algn="tl">
                    <a:srgbClr val="000000">
                      <a:alpha val="43137"/>
                    </a:srgbClr>
                  </a:outerShdw>
                </a:effectLst>
                <a:latin typeface="Times New Roman" pitchFamily="18" charset="0"/>
                <a:cs typeface="Times New Roman" pitchFamily="18" charset="0"/>
              </a:rPr>
              <a:t>Detection</a:t>
            </a:r>
            <a:endParaRPr lang="en-CA" sz="40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44071" name="Rectangle 7"/>
          <p:cNvSpPr>
            <a:spLocks noGrp="1" noChangeArrowheads="1"/>
          </p:cNvSpPr>
          <p:nvPr>
            <p:ph type="body" idx="1"/>
          </p:nvPr>
        </p:nvSpPr>
        <p:spPr>
          <a:xfrm>
            <a:off x="228600" y="1066800"/>
            <a:ext cx="8686800" cy="5105400"/>
          </a:xfrm>
        </p:spPr>
        <p:txBody>
          <a:bodyPr/>
          <a:lstStyle/>
          <a:p>
            <a:r>
              <a:rPr lang="fr-CA" sz="2600" dirty="0" err="1">
                <a:latin typeface="Times New Roman" pitchFamily="18" charset="0"/>
                <a:cs typeface="Times New Roman" pitchFamily="18" charset="0"/>
              </a:rPr>
              <a:t>Defined</a:t>
            </a:r>
            <a:r>
              <a:rPr lang="fr-CA" sz="2600" dirty="0">
                <a:latin typeface="Times New Roman" pitchFamily="18" charset="0"/>
                <a:cs typeface="Times New Roman" pitchFamily="18" charset="0"/>
              </a:rPr>
              <a:t> by International Computer Security Association (ICSA) as:</a:t>
            </a:r>
            <a:endParaRPr lang="fr-CA" sz="2600" dirty="0">
              <a:latin typeface="Times New Roman" pitchFamily="18" charset="0"/>
              <a:cs typeface="Times New Roman" pitchFamily="18" charset="0"/>
            </a:endParaRPr>
          </a:p>
          <a:p>
            <a:pPr lvl="1" algn="just"/>
            <a:r>
              <a:rPr lang="fr-CA" sz="2200" dirty="0">
                <a:latin typeface="Times New Roman" pitchFamily="18" charset="0"/>
                <a:cs typeface="Times New Roman" pitchFamily="18" charset="0"/>
              </a:rPr>
              <a:t>The </a:t>
            </a:r>
            <a:r>
              <a:rPr lang="fr-CA" sz="2200" dirty="0" err="1">
                <a:latin typeface="Times New Roman" pitchFamily="18" charset="0"/>
                <a:cs typeface="Times New Roman" pitchFamily="18" charset="0"/>
              </a:rPr>
              <a:t>detection</a:t>
            </a:r>
            <a:r>
              <a:rPr lang="fr-CA" sz="2200" dirty="0">
                <a:latin typeface="Times New Roman" pitchFamily="18" charset="0"/>
                <a:cs typeface="Times New Roman" pitchFamily="18" charset="0"/>
              </a:rPr>
              <a:t> of intrusions or intrusions </a:t>
            </a:r>
            <a:r>
              <a:rPr lang="fr-CA" sz="2200" dirty="0" err="1">
                <a:latin typeface="Times New Roman" pitchFamily="18" charset="0"/>
                <a:cs typeface="Times New Roman" pitchFamily="18" charset="0"/>
              </a:rPr>
              <a:t>attempts</a:t>
            </a:r>
            <a:r>
              <a:rPr lang="fr-CA" sz="2200" dirty="0">
                <a:latin typeface="Times New Roman" pitchFamily="18" charset="0"/>
                <a:cs typeface="Times New Roman" pitchFamily="18" charset="0"/>
              </a:rPr>
              <a:t> </a:t>
            </a:r>
            <a:r>
              <a:rPr lang="fr-CA" sz="2200" dirty="0" err="1">
                <a:latin typeface="Times New Roman" pitchFamily="18" charset="0"/>
                <a:cs typeface="Times New Roman" pitchFamily="18" charset="0"/>
              </a:rPr>
              <a:t>either</a:t>
            </a:r>
            <a:r>
              <a:rPr lang="fr-CA" sz="2200" dirty="0">
                <a:latin typeface="Times New Roman" pitchFamily="18" charset="0"/>
                <a:cs typeface="Times New Roman" pitchFamily="18" charset="0"/>
              </a:rPr>
              <a:t> </a:t>
            </a:r>
            <a:r>
              <a:rPr lang="fr-CA" sz="2200" dirty="0" err="1">
                <a:latin typeface="Times New Roman" pitchFamily="18" charset="0"/>
                <a:cs typeface="Times New Roman" pitchFamily="18" charset="0"/>
              </a:rPr>
              <a:t>manually</a:t>
            </a:r>
            <a:r>
              <a:rPr lang="fr-CA" sz="2200" dirty="0">
                <a:latin typeface="Times New Roman" pitchFamily="18" charset="0"/>
                <a:cs typeface="Times New Roman" pitchFamily="18" charset="0"/>
              </a:rPr>
              <a:t> or via software expert </a:t>
            </a:r>
            <a:r>
              <a:rPr lang="fr-CA" sz="2200" dirty="0" err="1">
                <a:latin typeface="Times New Roman" pitchFamily="18" charset="0"/>
                <a:cs typeface="Times New Roman" pitchFamily="18" charset="0"/>
              </a:rPr>
              <a:t>systems</a:t>
            </a:r>
            <a:r>
              <a:rPr lang="fr-CA" sz="2200" dirty="0">
                <a:latin typeface="Times New Roman" pitchFamily="18" charset="0"/>
                <a:cs typeface="Times New Roman" pitchFamily="18" charset="0"/>
              </a:rPr>
              <a:t> </a:t>
            </a:r>
            <a:r>
              <a:rPr lang="fr-CA" sz="2200" dirty="0" err="1">
                <a:latin typeface="Times New Roman" pitchFamily="18" charset="0"/>
                <a:cs typeface="Times New Roman" pitchFamily="18" charset="0"/>
              </a:rPr>
              <a:t>that</a:t>
            </a:r>
            <a:r>
              <a:rPr lang="fr-CA" sz="2200" dirty="0">
                <a:latin typeface="Times New Roman" pitchFamily="18" charset="0"/>
                <a:cs typeface="Times New Roman" pitchFamily="18" charset="0"/>
              </a:rPr>
              <a:t> </a:t>
            </a:r>
            <a:r>
              <a:rPr lang="fr-CA" sz="2200" dirty="0" err="1">
                <a:latin typeface="Times New Roman" pitchFamily="18" charset="0"/>
                <a:cs typeface="Times New Roman" pitchFamily="18" charset="0"/>
              </a:rPr>
              <a:t>operate</a:t>
            </a:r>
            <a:r>
              <a:rPr lang="fr-CA" sz="2200" dirty="0">
                <a:latin typeface="Times New Roman" pitchFamily="18" charset="0"/>
                <a:cs typeface="Times New Roman" pitchFamily="18" charset="0"/>
              </a:rPr>
              <a:t> on logs or </a:t>
            </a:r>
            <a:r>
              <a:rPr lang="fr-CA" sz="2200" dirty="0" err="1">
                <a:latin typeface="Times New Roman" pitchFamily="18" charset="0"/>
                <a:cs typeface="Times New Roman" pitchFamily="18" charset="0"/>
              </a:rPr>
              <a:t>other</a:t>
            </a:r>
            <a:r>
              <a:rPr lang="fr-CA" sz="2200" dirty="0">
                <a:latin typeface="Times New Roman" pitchFamily="18" charset="0"/>
                <a:cs typeface="Times New Roman" pitchFamily="18" charset="0"/>
              </a:rPr>
              <a:t> information </a:t>
            </a:r>
            <a:r>
              <a:rPr lang="fr-CA" sz="2200" dirty="0" err="1">
                <a:latin typeface="Times New Roman" pitchFamily="18" charset="0"/>
                <a:cs typeface="Times New Roman" pitchFamily="18" charset="0"/>
              </a:rPr>
              <a:t>available</a:t>
            </a:r>
            <a:r>
              <a:rPr lang="fr-CA" sz="2200" dirty="0">
                <a:latin typeface="Times New Roman" pitchFamily="18" charset="0"/>
                <a:cs typeface="Times New Roman" pitchFamily="18" charset="0"/>
              </a:rPr>
              <a:t> </a:t>
            </a:r>
            <a:r>
              <a:rPr lang="fr-CA" sz="2200" dirty="0" err="1">
                <a:latin typeface="Times New Roman" pitchFamily="18" charset="0"/>
                <a:cs typeface="Times New Roman" pitchFamily="18" charset="0"/>
              </a:rPr>
              <a:t>from</a:t>
            </a:r>
            <a:r>
              <a:rPr lang="fr-CA" sz="2200" dirty="0">
                <a:latin typeface="Times New Roman" pitchFamily="18" charset="0"/>
                <a:cs typeface="Times New Roman" pitchFamily="18" charset="0"/>
              </a:rPr>
              <a:t> the system or the network </a:t>
            </a:r>
            <a:r>
              <a:rPr lang="fr-CA" sz="2200" dirty="0" err="1">
                <a:latin typeface="Times New Roman" pitchFamily="18" charset="0"/>
                <a:cs typeface="Times New Roman" pitchFamily="18" charset="0"/>
              </a:rPr>
              <a:t>including</a:t>
            </a:r>
            <a:r>
              <a:rPr lang="fr-CA" sz="2200" dirty="0">
                <a:latin typeface="Times New Roman" pitchFamily="18" charset="0"/>
                <a:cs typeface="Times New Roman" pitchFamily="18" charset="0"/>
              </a:rPr>
              <a:t> network </a:t>
            </a:r>
            <a:r>
              <a:rPr lang="fr-CA" sz="2200" dirty="0" err="1">
                <a:latin typeface="Times New Roman" pitchFamily="18" charset="0"/>
                <a:cs typeface="Times New Roman" pitchFamily="18" charset="0"/>
              </a:rPr>
              <a:t>traffic</a:t>
            </a:r>
            <a:r>
              <a:rPr lang="fr-CA" sz="2200" dirty="0">
                <a:latin typeface="Times New Roman" pitchFamily="18" charset="0"/>
                <a:cs typeface="Times New Roman" pitchFamily="18" charset="0"/>
              </a:rPr>
              <a:t>.</a:t>
            </a:r>
            <a:endParaRPr lang="fr-CA" sz="2200" dirty="0">
              <a:latin typeface="Times New Roman" pitchFamily="18" charset="0"/>
              <a:cs typeface="Times New Roman" pitchFamily="18" charset="0"/>
            </a:endParaRPr>
          </a:p>
          <a:p>
            <a:pPr algn="just"/>
            <a:r>
              <a:rPr lang="fr-CA" sz="2600" dirty="0">
                <a:latin typeface="Times New Roman" pitchFamily="18" charset="0"/>
                <a:cs typeface="Times New Roman" pitchFamily="18" charset="0"/>
              </a:rPr>
              <a:t>An intrusion </a:t>
            </a:r>
            <a:r>
              <a:rPr lang="fr-CA" sz="2600" dirty="0" err="1">
                <a:latin typeface="Times New Roman" pitchFamily="18" charset="0"/>
                <a:cs typeface="Times New Roman" pitchFamily="18" charset="0"/>
              </a:rPr>
              <a:t>is</a:t>
            </a:r>
            <a:r>
              <a:rPr lang="fr-CA" sz="2600" dirty="0">
                <a:latin typeface="Times New Roman" pitchFamily="18" charset="0"/>
                <a:cs typeface="Times New Roman" pitchFamily="18" charset="0"/>
              </a:rPr>
              <a:t> a </a:t>
            </a:r>
            <a:r>
              <a:rPr lang="fr-CA" sz="2600" dirty="0" err="1">
                <a:latin typeface="Times New Roman" pitchFamily="18" charset="0"/>
                <a:cs typeface="Times New Roman" pitchFamily="18" charset="0"/>
              </a:rPr>
              <a:t>deliberate</a:t>
            </a:r>
            <a:r>
              <a:rPr lang="fr-CA" sz="2600" dirty="0">
                <a:latin typeface="Times New Roman" pitchFamily="18" charset="0"/>
                <a:cs typeface="Times New Roman" pitchFamily="18" charset="0"/>
              </a:rPr>
              <a:t>, </a:t>
            </a:r>
            <a:r>
              <a:rPr lang="fr-CA" sz="2600" dirty="0" err="1">
                <a:latin typeface="Times New Roman" pitchFamily="18" charset="0"/>
                <a:cs typeface="Times New Roman" pitchFamily="18" charset="0"/>
              </a:rPr>
              <a:t>unauthorized</a:t>
            </a:r>
            <a:r>
              <a:rPr lang="fr-CA" sz="2600" dirty="0">
                <a:latin typeface="Times New Roman" pitchFamily="18" charset="0"/>
                <a:cs typeface="Times New Roman" pitchFamily="18" charset="0"/>
              </a:rPr>
              <a:t> </a:t>
            </a:r>
            <a:r>
              <a:rPr lang="fr-CA" sz="2600" dirty="0" err="1">
                <a:latin typeface="Times New Roman" pitchFamily="18" charset="0"/>
                <a:cs typeface="Times New Roman" pitchFamily="18" charset="0"/>
              </a:rPr>
              <a:t>attempt</a:t>
            </a:r>
            <a:r>
              <a:rPr lang="fr-CA" sz="2600" dirty="0">
                <a:latin typeface="Times New Roman" pitchFamily="18" charset="0"/>
                <a:cs typeface="Times New Roman" pitchFamily="18" charset="0"/>
              </a:rPr>
              <a:t> to </a:t>
            </a:r>
            <a:r>
              <a:rPr lang="fr-CA" sz="2600" dirty="0" err="1">
                <a:latin typeface="Times New Roman" pitchFamily="18" charset="0"/>
                <a:cs typeface="Times New Roman" pitchFamily="18" charset="0"/>
              </a:rPr>
              <a:t>access</a:t>
            </a:r>
            <a:r>
              <a:rPr lang="fr-CA" sz="2600" dirty="0">
                <a:latin typeface="Times New Roman" pitchFamily="18" charset="0"/>
                <a:cs typeface="Times New Roman" pitchFamily="18" charset="0"/>
              </a:rPr>
              <a:t> or </a:t>
            </a:r>
            <a:r>
              <a:rPr lang="fr-CA" sz="2600" dirty="0" err="1">
                <a:latin typeface="Times New Roman" pitchFamily="18" charset="0"/>
                <a:cs typeface="Times New Roman" pitchFamily="18" charset="0"/>
              </a:rPr>
              <a:t>manipulate</a:t>
            </a:r>
            <a:r>
              <a:rPr lang="fr-CA" sz="2600" dirty="0">
                <a:latin typeface="Times New Roman" pitchFamily="18" charset="0"/>
                <a:cs typeface="Times New Roman" pitchFamily="18" charset="0"/>
              </a:rPr>
              <a:t> information or system and to </a:t>
            </a:r>
            <a:r>
              <a:rPr lang="fr-CA" sz="2600" dirty="0" err="1">
                <a:latin typeface="Times New Roman" pitchFamily="18" charset="0"/>
                <a:cs typeface="Times New Roman" pitchFamily="18" charset="0"/>
              </a:rPr>
              <a:t>render</a:t>
            </a:r>
            <a:r>
              <a:rPr lang="fr-CA" sz="2600" dirty="0">
                <a:latin typeface="Times New Roman" pitchFamily="18" charset="0"/>
                <a:cs typeface="Times New Roman" pitchFamily="18" charset="0"/>
              </a:rPr>
              <a:t> </a:t>
            </a:r>
            <a:r>
              <a:rPr lang="fr-CA" sz="2600" dirty="0" err="1">
                <a:latin typeface="Times New Roman" pitchFamily="18" charset="0"/>
                <a:cs typeface="Times New Roman" pitchFamily="18" charset="0"/>
              </a:rPr>
              <a:t>them</a:t>
            </a:r>
            <a:r>
              <a:rPr lang="fr-CA" sz="2600" dirty="0">
                <a:latin typeface="Times New Roman" pitchFamily="18" charset="0"/>
                <a:cs typeface="Times New Roman" pitchFamily="18" charset="0"/>
              </a:rPr>
              <a:t> </a:t>
            </a:r>
            <a:r>
              <a:rPr lang="fr-CA" sz="2600" dirty="0" err="1">
                <a:latin typeface="Times New Roman" pitchFamily="18" charset="0"/>
                <a:cs typeface="Times New Roman" pitchFamily="18" charset="0"/>
              </a:rPr>
              <a:t>unreliable</a:t>
            </a:r>
            <a:r>
              <a:rPr lang="fr-CA" sz="2600" dirty="0">
                <a:latin typeface="Times New Roman" pitchFamily="18" charset="0"/>
                <a:cs typeface="Times New Roman" pitchFamily="18" charset="0"/>
              </a:rPr>
              <a:t> or </a:t>
            </a:r>
            <a:r>
              <a:rPr lang="fr-CA" sz="2600" dirty="0" err="1">
                <a:latin typeface="Times New Roman" pitchFamily="18" charset="0"/>
                <a:cs typeface="Times New Roman" pitchFamily="18" charset="0"/>
              </a:rPr>
              <a:t>unusable</a:t>
            </a:r>
            <a:r>
              <a:rPr lang="fr-CA" sz="2600" dirty="0">
                <a:latin typeface="Times New Roman" pitchFamily="18" charset="0"/>
                <a:cs typeface="Times New Roman" pitchFamily="18" charset="0"/>
              </a:rPr>
              <a:t>. It </a:t>
            </a:r>
            <a:r>
              <a:rPr lang="fr-CA" sz="2600" dirty="0" err="1">
                <a:latin typeface="Times New Roman" pitchFamily="18" charset="0"/>
                <a:cs typeface="Times New Roman" pitchFamily="18" charset="0"/>
              </a:rPr>
              <a:t>can</a:t>
            </a:r>
            <a:r>
              <a:rPr lang="fr-CA" sz="2600" dirty="0">
                <a:latin typeface="Times New Roman" pitchFamily="18" charset="0"/>
                <a:cs typeface="Times New Roman" pitchFamily="18" charset="0"/>
              </a:rPr>
              <a:t> </a:t>
            </a:r>
            <a:r>
              <a:rPr lang="fr-CA" sz="2600" dirty="0" err="1">
                <a:latin typeface="Times New Roman" pitchFamily="18" charset="0"/>
                <a:cs typeface="Times New Roman" pitchFamily="18" charset="0"/>
              </a:rPr>
              <a:t>result</a:t>
            </a:r>
            <a:r>
              <a:rPr lang="fr-CA" sz="2600" dirty="0">
                <a:latin typeface="Times New Roman" pitchFamily="18" charset="0"/>
                <a:cs typeface="Times New Roman" pitchFamily="18" charset="0"/>
              </a:rPr>
              <a:t> in </a:t>
            </a:r>
            <a:r>
              <a:rPr lang="en-CA" sz="26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abnormal changes in network traffic behavior</a:t>
            </a:r>
            <a:r>
              <a:rPr lang="en-CA" sz="2600" dirty="0">
                <a:latin typeface="Times New Roman" pitchFamily="18" charset="0"/>
                <a:cs typeface="Times New Roman" pitchFamily="18" charset="0"/>
              </a:rPr>
              <a:t>.</a:t>
            </a:r>
            <a:endParaRPr lang="fr-CA" sz="2600" dirty="0">
              <a:latin typeface="Times New Roman" pitchFamily="18" charset="0"/>
              <a:cs typeface="Times New Roman" pitchFamily="18" charset="0"/>
            </a:endParaRPr>
          </a:p>
          <a:p>
            <a:pPr algn="just"/>
            <a:r>
              <a:rPr lang="fr-CA" sz="2600" dirty="0" err="1">
                <a:latin typeface="Times New Roman" pitchFamily="18" charset="0"/>
                <a:cs typeface="Times New Roman" pitchFamily="18" charset="0"/>
              </a:rPr>
              <a:t>When</a:t>
            </a:r>
            <a:r>
              <a:rPr lang="fr-CA" sz="2600" dirty="0">
                <a:latin typeface="Times New Roman" pitchFamily="18" charset="0"/>
                <a:cs typeface="Times New Roman" pitchFamily="18" charset="0"/>
              </a:rPr>
              <a:t> </a:t>
            </a:r>
            <a:r>
              <a:rPr lang="fr-CA" sz="2600" b="1" dirty="0" err="1">
                <a:latin typeface="Times New Roman" pitchFamily="18" charset="0"/>
                <a:cs typeface="Times New Roman" pitchFamily="18" charset="0"/>
              </a:rPr>
              <a:t>suspicious</a:t>
            </a:r>
            <a:r>
              <a:rPr lang="fr-CA" sz="2600" b="1" dirty="0">
                <a:latin typeface="Times New Roman" pitchFamily="18" charset="0"/>
                <a:cs typeface="Times New Roman" pitchFamily="18" charset="0"/>
              </a:rPr>
              <a:t> </a:t>
            </a:r>
            <a:r>
              <a:rPr lang="fr-CA" sz="2600" b="1" dirty="0" err="1">
                <a:latin typeface="Times New Roman" pitchFamily="18" charset="0"/>
                <a:cs typeface="Times New Roman" pitchFamily="18" charset="0"/>
              </a:rPr>
              <a:t>activity</a:t>
            </a:r>
            <a:r>
              <a:rPr lang="fr-CA" sz="2600" dirty="0">
                <a:latin typeface="Times New Roman" pitchFamily="18" charset="0"/>
                <a:cs typeface="Times New Roman" pitchFamily="18" charset="0"/>
              </a:rPr>
              <a:t> </a:t>
            </a:r>
            <a:r>
              <a:rPr lang="fr-CA" sz="2600" dirty="0" err="1">
                <a:latin typeface="Times New Roman" pitchFamily="18" charset="0"/>
                <a:cs typeface="Times New Roman" pitchFamily="18" charset="0"/>
              </a:rPr>
              <a:t>is</a:t>
            </a:r>
            <a:r>
              <a:rPr lang="fr-CA" sz="2600" dirty="0">
                <a:latin typeface="Times New Roman" pitchFamily="18" charset="0"/>
                <a:cs typeface="Times New Roman" pitchFamily="18" charset="0"/>
              </a:rPr>
              <a:t> </a:t>
            </a:r>
            <a:r>
              <a:rPr lang="fr-CA" sz="2600" dirty="0" err="1">
                <a:latin typeface="Times New Roman" pitchFamily="18" charset="0"/>
                <a:cs typeface="Times New Roman" pitchFamily="18" charset="0"/>
              </a:rPr>
              <a:t>from</a:t>
            </a:r>
            <a:r>
              <a:rPr lang="fr-CA" sz="2600" dirty="0">
                <a:latin typeface="Times New Roman" pitchFamily="18" charset="0"/>
                <a:cs typeface="Times New Roman" pitchFamily="18" charset="0"/>
              </a:rPr>
              <a:t> </a:t>
            </a:r>
            <a:r>
              <a:rPr lang="fr-CA" sz="2600" dirty="0" err="1">
                <a:latin typeface="Times New Roman" pitchFamily="18" charset="0"/>
                <a:cs typeface="Times New Roman" pitchFamily="18" charset="0"/>
              </a:rPr>
              <a:t>your</a:t>
            </a:r>
            <a:r>
              <a:rPr lang="fr-CA" sz="2600" dirty="0">
                <a:latin typeface="Times New Roman" pitchFamily="18" charset="0"/>
                <a:cs typeface="Times New Roman" pitchFamily="18" charset="0"/>
              </a:rPr>
              <a:t> </a:t>
            </a:r>
            <a:r>
              <a:rPr lang="fr-CA" sz="2600" dirty="0" err="1">
                <a:latin typeface="Times New Roman" pitchFamily="18" charset="0"/>
                <a:cs typeface="Times New Roman" pitchFamily="18" charset="0"/>
              </a:rPr>
              <a:t>internal</a:t>
            </a:r>
            <a:r>
              <a:rPr lang="fr-CA" sz="2600" dirty="0">
                <a:latin typeface="Times New Roman" pitchFamily="18" charset="0"/>
                <a:cs typeface="Times New Roman" pitchFamily="18" charset="0"/>
              </a:rPr>
              <a:t> network </a:t>
            </a:r>
            <a:r>
              <a:rPr lang="fr-CA" sz="2600" dirty="0" err="1">
                <a:latin typeface="Times New Roman" pitchFamily="18" charset="0"/>
                <a:cs typeface="Times New Roman" pitchFamily="18" charset="0"/>
              </a:rPr>
              <a:t>it</a:t>
            </a:r>
            <a:r>
              <a:rPr lang="fr-CA" sz="2600" dirty="0">
                <a:latin typeface="Times New Roman" pitchFamily="18" charset="0"/>
                <a:cs typeface="Times New Roman" pitchFamily="18" charset="0"/>
              </a:rPr>
              <a:t> </a:t>
            </a:r>
            <a:r>
              <a:rPr lang="fr-CA" sz="2600" dirty="0" err="1">
                <a:latin typeface="Times New Roman" pitchFamily="18" charset="0"/>
                <a:cs typeface="Times New Roman" pitchFamily="18" charset="0"/>
              </a:rPr>
              <a:t>can</a:t>
            </a:r>
            <a:r>
              <a:rPr lang="fr-CA" sz="2600" dirty="0">
                <a:latin typeface="Times New Roman" pitchFamily="18" charset="0"/>
                <a:cs typeface="Times New Roman" pitchFamily="18" charset="0"/>
              </a:rPr>
              <a:t> </a:t>
            </a:r>
            <a:r>
              <a:rPr lang="fr-CA" sz="2600" dirty="0" err="1">
                <a:latin typeface="Times New Roman" pitchFamily="18" charset="0"/>
                <a:cs typeface="Times New Roman" pitchFamily="18" charset="0"/>
              </a:rPr>
              <a:t>also</a:t>
            </a:r>
            <a:r>
              <a:rPr lang="fr-CA" sz="2600" dirty="0">
                <a:latin typeface="Times New Roman" pitchFamily="18" charset="0"/>
                <a:cs typeface="Times New Roman" pitchFamily="18" charset="0"/>
              </a:rPr>
              <a:t> </a:t>
            </a:r>
            <a:r>
              <a:rPr lang="fr-CA" sz="2600" dirty="0" err="1">
                <a:latin typeface="Times New Roman" pitchFamily="18" charset="0"/>
                <a:cs typeface="Times New Roman" pitchFamily="18" charset="0"/>
              </a:rPr>
              <a:t>be</a:t>
            </a:r>
            <a:r>
              <a:rPr lang="fr-CA" sz="2600" dirty="0">
                <a:latin typeface="Times New Roman" pitchFamily="18" charset="0"/>
                <a:cs typeface="Times New Roman" pitchFamily="18" charset="0"/>
              </a:rPr>
              <a:t> </a:t>
            </a:r>
            <a:r>
              <a:rPr lang="fr-CA" sz="2600" dirty="0" err="1">
                <a:latin typeface="Times New Roman" pitchFamily="18" charset="0"/>
                <a:cs typeface="Times New Roman" pitchFamily="18" charset="0"/>
              </a:rPr>
              <a:t>classified</a:t>
            </a:r>
            <a:r>
              <a:rPr lang="fr-CA" sz="2600" dirty="0">
                <a:latin typeface="Times New Roman" pitchFamily="18" charset="0"/>
                <a:cs typeface="Times New Roman" pitchFamily="18" charset="0"/>
              </a:rPr>
              <a:t> as </a:t>
            </a:r>
            <a:r>
              <a:rPr lang="fr-CA" sz="2600" b="1" dirty="0" err="1">
                <a:latin typeface="Times New Roman" pitchFamily="18" charset="0"/>
                <a:cs typeface="Times New Roman" pitchFamily="18" charset="0"/>
              </a:rPr>
              <a:t>misuse</a:t>
            </a:r>
            <a:r>
              <a:rPr lang="fr-CA" sz="2600" dirty="0">
                <a:latin typeface="Times New Roman" pitchFamily="18" charset="0"/>
                <a:cs typeface="Times New Roman" pitchFamily="18" charset="0"/>
              </a:rPr>
              <a:t>.</a:t>
            </a:r>
            <a:endParaRPr lang="fr-CA" sz="2600" dirty="0">
              <a:latin typeface="Times New Roman" pitchFamily="18" charset="0"/>
              <a:cs typeface="Times New Roman" pitchFamily="18" charset="0"/>
            </a:endParaRPr>
          </a:p>
        </p:txBody>
      </p:sp>
      <p:pic>
        <p:nvPicPr>
          <p:cNvPr id="221186" name="Picture 2" descr="http://us.123rf.com/400wm/400/400/stuartphoto/stuartphoto1211/stuartphoto121100136/16517786-orange-problem-word-meaning-question-to-solve-solved-answers.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96175" y="89636"/>
            <a:ext cx="1314450" cy="113457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1"/>
          <p:cNvSpPr>
            <a:spLocks noGrp="1"/>
          </p:cNvSpPr>
          <p:nvPr>
            <p:ph type="sldNum" sz="quarter" idx="12"/>
          </p:nvPr>
        </p:nvSpPr>
        <p:spPr>
          <a:xfrm>
            <a:off x="7994650" y="6400800"/>
            <a:ext cx="768350" cy="457200"/>
          </a:xfrm>
        </p:spPr>
        <p:txBody>
          <a:bodyPr/>
          <a:lstStyle/>
          <a:p>
            <a:pPr>
              <a:defRPr/>
            </a:pPr>
            <a:fld id="{FCC5876B-A3BC-48BF-9710-C9C11EEB7A36}" type="slidenum">
              <a:rPr lang="zh-CN" altLang="en-US" smtClean="0"/>
            </a:fld>
            <a:endParaRPr lang="en-US" altLang="zh-CN"/>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bwMode="auto">
          <a:xfrm>
            <a:off x="168320" y="111456"/>
            <a:ext cx="8534400" cy="666466"/>
          </a:xfrm>
          <a:prstGeom prst="rect">
            <a:avLst/>
          </a:prstGeom>
          <a:noFill/>
          <a:ln w="9525">
            <a:noFill/>
            <a:miter lim="800000"/>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4000" b="0" i="0" strike="noStrike" kern="0" cap="none" spc="0" normalizeH="0" baseline="0" noProof="0" dirty="0">
                <a:ln>
                  <a:noFill/>
                </a:ln>
                <a:solidFill>
                  <a:schemeClr val="accent2"/>
                </a:solidFill>
                <a:effectLst/>
                <a:uLnTx/>
                <a:uFillTx/>
                <a:latin typeface="+mj-lt"/>
                <a:ea typeface="+mj-ea"/>
                <a:cs typeface="+mj-cs"/>
              </a:rPr>
              <a:t>Dose of </a:t>
            </a:r>
            <a:r>
              <a:rPr kumimoji="0" lang="en-US" sz="40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Brush Script MT" pitchFamily="66" charset="0"/>
                <a:ea typeface="+mj-ea"/>
                <a:cs typeface="+mj-cs"/>
              </a:rPr>
              <a:t>Reality:</a:t>
            </a:r>
            <a:endParaRPr kumimoji="0" lang="en-CA" sz="2800" b="0" i="0" strike="noStrike" kern="0" cap="none" spc="0" normalizeH="0" baseline="0" noProof="0" dirty="0">
              <a:ln>
                <a:noFill/>
              </a:ln>
              <a:solidFill>
                <a:schemeClr val="accent2"/>
              </a:solidFill>
              <a:effectLst/>
              <a:uLnTx/>
              <a:uFillTx/>
              <a:ea typeface="+mj-ea"/>
              <a:cs typeface="+mj-cs"/>
            </a:endParaRPr>
          </a:p>
        </p:txBody>
      </p:sp>
      <p:sp>
        <p:nvSpPr>
          <p:cNvPr id="6" name="Slide Number Placeholder 4"/>
          <p:cNvSpPr>
            <a:spLocks noGrp="1"/>
          </p:cNvSpPr>
          <p:nvPr>
            <p:ph type="sldNum" sz="quarter" idx="11"/>
          </p:nvPr>
        </p:nvSpPr>
        <p:spPr>
          <a:xfrm>
            <a:off x="5410200" y="6400800"/>
            <a:ext cx="2895600" cy="457200"/>
          </a:xfrm>
        </p:spPr>
        <p:txBody>
          <a:bodyPr/>
          <a:lstStyle/>
          <a:p>
            <a:fld id="{6A58DCD8-6DA7-4295-81BB-653CC8E66B58}" type="slidenum">
              <a:rPr lang="en-US"/>
            </a:fld>
            <a:endParaRPr lang="en-US" dirty="0"/>
          </a:p>
        </p:txBody>
      </p:sp>
      <p:sp>
        <p:nvSpPr>
          <p:cNvPr id="7" name="Rectangle 6"/>
          <p:cNvSpPr>
            <a:spLocks noChangeArrowheads="1"/>
          </p:cNvSpPr>
          <p:nvPr/>
        </p:nvSpPr>
        <p:spPr bwMode="auto">
          <a:xfrm>
            <a:off x="549320" y="1219200"/>
            <a:ext cx="8153400" cy="1943100"/>
          </a:xfrm>
          <a:prstGeom prst="rect">
            <a:avLst/>
          </a:prstGeom>
          <a:noFill/>
          <a:ln w="9525">
            <a:noFill/>
            <a:miter lim="800000"/>
          </a:ln>
        </p:spPr>
        <p:txBody>
          <a:bodyPr anchor="ctr"/>
          <a:lstStyle/>
          <a:p>
            <a:pPr algn="just">
              <a:spcBef>
                <a:spcPts val="0"/>
              </a:spcBef>
              <a:defRPr/>
            </a:pPr>
            <a:r>
              <a:rPr lang="en-CA" sz="36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Analyzing the network traffic could be able to identify attacks/security issues, for example, </a:t>
            </a:r>
            <a:r>
              <a:rPr lang="en-CA" sz="3600" b="1" dirty="0" err="1">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DoS</a:t>
            </a:r>
            <a:r>
              <a:rPr lang="en-CA" sz="36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 botnet, game bots, etc.</a:t>
            </a:r>
            <a:endParaRPr lang="en-CA" sz="36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Text Box 4"/>
          <p:cNvSpPr txBox="1">
            <a:spLocks noChangeArrowheads="1"/>
          </p:cNvSpPr>
          <p:nvPr/>
        </p:nvSpPr>
        <p:spPr bwMode="auto">
          <a:xfrm>
            <a:off x="244520" y="5638800"/>
            <a:ext cx="8382000" cy="1015663"/>
          </a:xfrm>
          <a:prstGeom prst="rect">
            <a:avLst/>
          </a:prstGeom>
          <a:noFill/>
          <a:ln w="9525">
            <a:noFill/>
            <a:miter lim="800000"/>
          </a:ln>
        </p:spPr>
        <p:txBody>
          <a:bodyPr wrap="square">
            <a:spAutoFit/>
          </a:bodyPr>
          <a:lstStyle/>
          <a:p>
            <a:r>
              <a:rPr lang="en-US" sz="2000" dirty="0">
                <a:latin typeface="Times New Roman" pitchFamily="18" charset="0"/>
                <a:cs typeface="Times New Roman" pitchFamily="18" charset="0"/>
              </a:rPr>
              <a:t>[1] </a:t>
            </a:r>
            <a:r>
              <a:rPr lang="en-CA" sz="2000" dirty="0">
                <a:latin typeface="Times New Roman" pitchFamily="18" charset="0"/>
                <a:cs typeface="Times New Roman" pitchFamily="18" charset="0"/>
              </a:rPr>
              <a:t>K.-T. Chen, J.-W. Jiang, P. Huang, H.-H. Chu, C.-L. Lei, and W.-C. Chen. Identifying MMORPG Bots: A Traffic Analysis Approach. EURASIP Journal on Advances in Signal Processing, 2009</a:t>
            </a:r>
            <a:endParaRPr lang="en-CA" sz="2000" dirty="0">
              <a:latin typeface="Times New Roman" pitchFamily="18" charset="0"/>
              <a:cs typeface="Times New Roman"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962150"/>
            <a:ext cx="8534400" cy="2705100"/>
          </a:xfrm>
        </p:spPr>
        <p:txBody>
          <a:bodyPr/>
          <a:lstStyle/>
          <a:p>
            <a:pPr algn="ctr">
              <a:defRPr/>
            </a:pPr>
            <a:r>
              <a:rPr lang="en-CA" b="1" u="none" dirty="0">
                <a:effectLst>
                  <a:outerShdw blurRad="38100" dist="38100" dir="2700000" algn="tl">
                    <a:srgbClr val="000000">
                      <a:alpha val="43137"/>
                    </a:srgbClr>
                  </a:outerShdw>
                </a:effectLst>
                <a:latin typeface="Times New Roman" pitchFamily="18" charset="0"/>
                <a:cs typeface="Times New Roman" pitchFamily="18" charset="0"/>
              </a:rPr>
              <a:t>Computer Network Fundamentals</a:t>
            </a:r>
            <a:br>
              <a:rPr lang="en-CA" b="1" u="none" dirty="0">
                <a:effectLst>
                  <a:outerShdw blurRad="38100" dist="38100" dir="2700000" algn="tl">
                    <a:srgbClr val="000000">
                      <a:alpha val="43137"/>
                    </a:srgbClr>
                  </a:outerShdw>
                </a:effectLst>
                <a:latin typeface="Times New Roman" pitchFamily="18" charset="0"/>
                <a:cs typeface="Times New Roman" pitchFamily="18" charset="0"/>
              </a:rPr>
            </a:br>
            <a:r>
              <a:rPr lang="en-CA" b="1" u="none" dirty="0">
                <a:effectLst>
                  <a:outerShdw blurRad="38100" dist="38100" dir="2700000" algn="tl">
                    <a:srgbClr val="000000">
                      <a:alpha val="43137"/>
                    </a:srgbClr>
                  </a:outerShdw>
                </a:effectLst>
                <a:latin typeface="Times New Roman" pitchFamily="18" charset="0"/>
                <a:cs typeface="Times New Roman" pitchFamily="18" charset="0"/>
              </a:rPr>
              <a:t>-</a:t>
            </a:r>
            <a:br>
              <a:rPr lang="en-CA" b="1" u="none" dirty="0">
                <a:effectLst>
                  <a:outerShdw blurRad="38100" dist="38100" dir="2700000" algn="tl">
                    <a:srgbClr val="000000">
                      <a:alpha val="43137"/>
                    </a:srgbClr>
                  </a:outerShdw>
                </a:effectLst>
                <a:latin typeface="Times New Roman" pitchFamily="18" charset="0"/>
                <a:cs typeface="Times New Roman" pitchFamily="18" charset="0"/>
              </a:rPr>
            </a:br>
            <a:r>
              <a:rPr lang="en-CA" b="1" u="none" dirty="0">
                <a:effectLst>
                  <a:outerShdw blurRad="38100" dist="38100" dir="2700000" algn="tl">
                    <a:srgbClr val="000000">
                      <a:alpha val="43137"/>
                    </a:srgbClr>
                  </a:outerShdw>
                </a:effectLst>
                <a:latin typeface="Times New Roman" pitchFamily="18" charset="0"/>
                <a:cs typeface="Times New Roman" pitchFamily="18" charset="0"/>
              </a:rPr>
              <a:t>Review of TCP/IP Internetworking</a:t>
            </a:r>
            <a:endParaRPr lang="en-CA"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2291" name="Slide Number Placeholder 3"/>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fld id="{0589BBC8-29C5-4343-AF43-10D145067F8F}" type="slidenum">
              <a:rPr lang="zh-CN" altLang="en-US" sz="1400" smtClean="0">
                <a:latin typeface="Times New Roman" pitchFamily="18" charset="0"/>
              </a:rPr>
            </a:fld>
            <a:endParaRPr lang="en-US" altLang="zh-CN" sz="1400">
              <a:latin typeface="Times New Roman" pitchFamily="18" charset="0"/>
            </a:endParaRPr>
          </a:p>
        </p:txBody>
      </p:sp>
      <p:pic>
        <p:nvPicPr>
          <p:cNvPr id="12292" name="Picture 2" descr="http://www.page1solutions.com/sites/www.page1solutions.com/files/reviews.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5400" y="49213"/>
            <a:ext cx="152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28600"/>
            <a:ext cx="7772400" cy="1143000"/>
          </a:xfrm>
        </p:spPr>
        <p:txBody>
          <a:bodyPr/>
          <a:lstStyle/>
          <a:p>
            <a:pPr algn="ctr">
              <a:defRPr/>
            </a:pPr>
            <a:r>
              <a:rPr lang="en-US" sz="3600" b="1" u="none" dirty="0" err="1">
                <a:effectLst>
                  <a:outerShdw blurRad="38100" dist="38100" dir="2700000" algn="tl">
                    <a:srgbClr val="000000">
                      <a:alpha val="43137"/>
                    </a:srgbClr>
                  </a:outerShdw>
                </a:effectLst>
                <a:latin typeface="Times New Roman" pitchFamily="18" charset="0"/>
                <a:cs typeface="Times New Roman" pitchFamily="18" charset="0"/>
              </a:rPr>
              <a:t>Syn</a:t>
            </a:r>
            <a:r>
              <a:rPr lang="en-US" sz="3600" b="1" u="none" dirty="0">
                <a:effectLst>
                  <a:outerShdw blurRad="38100" dist="38100" dir="2700000" algn="tl">
                    <a:srgbClr val="000000">
                      <a:alpha val="43137"/>
                    </a:srgbClr>
                  </a:outerShdw>
                </a:effectLst>
                <a:latin typeface="Times New Roman" pitchFamily="18" charset="0"/>
                <a:cs typeface="Times New Roman" pitchFamily="18" charset="0"/>
              </a:rPr>
              <a:t> floods</a:t>
            </a:r>
            <a:endParaRPr lang="en-CA" sz="36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76803" name="Picture 2"/>
          <p:cNvPicPr>
            <a:picLocks noChangeAspect="1" noChangeArrowheads="1"/>
          </p:cNvPicPr>
          <p:nvPr/>
        </p:nvPicPr>
        <p:blipFill>
          <a:blip r:embed="rId1"/>
          <a:srcRect/>
          <a:stretch>
            <a:fillRect/>
          </a:stretch>
        </p:blipFill>
        <p:spPr bwMode="auto">
          <a:xfrm>
            <a:off x="735013" y="1181100"/>
            <a:ext cx="7478712" cy="5676900"/>
          </a:xfrm>
          <a:prstGeom prst="rect">
            <a:avLst/>
          </a:prstGeom>
          <a:noFill/>
          <a:ln w="9525">
            <a:noFill/>
            <a:miter lim="800000"/>
            <a:headEnd/>
            <a:tailEnd/>
          </a:ln>
        </p:spPr>
      </p:pic>
      <p:sp>
        <p:nvSpPr>
          <p:cNvPr id="76804" name="灯片编号占位符 2"/>
          <p:cNvSpPr txBox="1">
            <a:spLocks noGrp="1"/>
          </p:cNvSpPr>
          <p:nvPr/>
        </p:nvSpPr>
        <p:spPr bwMode="auto">
          <a:xfrm>
            <a:off x="8299450" y="6400800"/>
            <a:ext cx="768350" cy="457200"/>
          </a:xfrm>
          <a:prstGeom prst="rect">
            <a:avLst/>
          </a:prstGeom>
          <a:noFill/>
          <a:ln w="9525">
            <a:noFill/>
            <a:miter lim="800000"/>
          </a:ln>
        </p:spPr>
        <p:txBody>
          <a:bodyPr/>
          <a:lstStyle/>
          <a:p>
            <a:pPr algn="r"/>
            <a:fld id="{8FA4AABD-1EEF-4ABD-B93C-13C7580EC54B}" type="slidenum">
              <a:rPr lang="zh-CN" altLang="en-US" sz="1400">
                <a:ea typeface="SimSun" pitchFamily="2" charset="-122"/>
              </a:rPr>
            </a:fld>
            <a:endParaRPr lang="en-US" altLang="zh-CN" sz="1400">
              <a:ea typeface="SimSun" pitchFamily="2" charset="-122"/>
            </a:endParaRPr>
          </a:p>
        </p:txBody>
      </p:sp>
      <p:sp>
        <p:nvSpPr>
          <p:cNvPr id="5" name="Rectangle 17"/>
          <p:cNvSpPr>
            <a:spLocks noChangeArrowheads="1"/>
          </p:cNvSpPr>
          <p:nvPr/>
        </p:nvSpPr>
        <p:spPr bwMode="auto">
          <a:xfrm>
            <a:off x="152400" y="0"/>
            <a:ext cx="2971800" cy="750570"/>
          </a:xfrm>
          <a:prstGeom prst="rect">
            <a:avLst/>
          </a:prstGeom>
          <a:solidFill>
            <a:schemeClr val="accent1"/>
          </a:solidFill>
          <a:ln w="9525">
            <a:solidFill>
              <a:schemeClr val="tx1"/>
            </a:solidFill>
            <a:miter lim="800000"/>
          </a:ln>
        </p:spPr>
        <p:txBody>
          <a:bodyPr wrap="none" anchor="ctr"/>
          <a:lstStyle/>
          <a:p>
            <a:pPr algn="ctr"/>
            <a:r>
              <a:rPr lang="en-US" sz="2000" b="1" dirty="0">
                <a:latin typeface="Times New Roman" pitchFamily="18" charset="0"/>
                <a:cs typeface="Times New Roman" pitchFamily="18" charset="0"/>
              </a:rPr>
              <a:t>Three-way TCP </a:t>
            </a:r>
            <a:endParaRPr lang="en-US" sz="2000" b="1" dirty="0">
              <a:latin typeface="Times New Roman" pitchFamily="18" charset="0"/>
              <a:cs typeface="Times New Roman" pitchFamily="18" charset="0"/>
            </a:endParaRPr>
          </a:p>
          <a:p>
            <a:pPr algn="ctr"/>
            <a:r>
              <a:rPr lang="en-US" sz="2000" b="1" dirty="0">
                <a:latin typeface="Times New Roman" pitchFamily="18" charset="0"/>
                <a:cs typeface="Times New Roman" pitchFamily="18" charset="0"/>
              </a:rPr>
              <a:t>connection handshake</a:t>
            </a:r>
            <a:endParaRPr lang="en-US" sz="2000" b="1" dirty="0">
              <a:latin typeface="Times New Roman" pitchFamily="18" charset="0"/>
              <a:cs typeface="Times New Roman" pitchFamily="18" charset="0"/>
            </a:endParaRPr>
          </a:p>
        </p:txBody>
      </p:sp>
      <p:sp>
        <p:nvSpPr>
          <p:cNvPr id="6" name="Line 156"/>
          <p:cNvSpPr>
            <a:spLocks noChangeShapeType="1"/>
          </p:cNvSpPr>
          <p:nvPr/>
        </p:nvSpPr>
        <p:spPr bwMode="auto">
          <a:xfrm>
            <a:off x="1524001" y="750570"/>
            <a:ext cx="457200" cy="544830"/>
          </a:xfrm>
          <a:prstGeom prst="line">
            <a:avLst/>
          </a:prstGeom>
          <a:noFill/>
          <a:ln w="47625" cap="sq">
            <a:solidFill>
              <a:srgbClr val="CC0000"/>
            </a:solidFill>
            <a:round/>
            <a:headEnd type="none" w="sm" len="sm"/>
            <a:tailEnd type="triangle" w="sm" len="sm"/>
          </a:ln>
        </p:spPr>
        <p:txBody>
          <a:bodyPr/>
          <a:lstStyle/>
          <a:p>
            <a:endParaRPr lang="en-CA"/>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a:xfrm>
            <a:off x="242303" y="354354"/>
            <a:ext cx="7092950" cy="958131"/>
          </a:xfrm>
        </p:spPr>
        <p:txBody>
          <a:bodyPr/>
          <a:lstStyle/>
          <a:p>
            <a:pPr algn="ctr"/>
            <a:r>
              <a:rPr lang="en-US" altLang="zh-CN" b="1" u="none" dirty="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SYN floods (cont’d)</a:t>
            </a:r>
            <a:endParaRPr b="1" u="none" dirty="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endParaRPr>
          </a:p>
        </p:txBody>
      </p:sp>
      <p:sp>
        <p:nvSpPr>
          <p:cNvPr id="32771" name="内容占位符 2"/>
          <p:cNvSpPr>
            <a:spLocks noGrp="1"/>
          </p:cNvSpPr>
          <p:nvPr>
            <p:ph idx="1"/>
          </p:nvPr>
        </p:nvSpPr>
        <p:spPr/>
        <p:txBody>
          <a:bodyPr/>
          <a:lstStyle/>
          <a:p>
            <a:r>
              <a:rPr lang="en-US" altLang="zh-CN" dirty="0">
                <a:latin typeface="Times New Roman" pitchFamily="18" charset="0"/>
                <a:ea typeface="SimSun" pitchFamily="2" charset="-122"/>
                <a:cs typeface="Times New Roman" pitchFamily="18" charset="0"/>
              </a:rPr>
              <a:t>SYN flood</a:t>
            </a:r>
            <a:endParaRPr lang="en-US" altLang="zh-CN" dirty="0">
              <a:latin typeface="Times New Roman" pitchFamily="18" charset="0"/>
              <a:ea typeface="SimSun" pitchFamily="2" charset="-122"/>
              <a:cs typeface="Times New Roman" pitchFamily="18" charset="0"/>
            </a:endParaRPr>
          </a:p>
          <a:p>
            <a:pPr lvl="1"/>
            <a:r>
              <a:rPr lang="en-US" altLang="zh-CN" dirty="0">
                <a:latin typeface="Times New Roman" pitchFamily="18" charset="0"/>
                <a:ea typeface="SimSun" pitchFamily="2" charset="-122"/>
                <a:cs typeface="Times New Roman" pitchFamily="18" charset="0"/>
              </a:rPr>
              <a:t>Sends a flood of TCP/SYN packets, with a </a:t>
            </a:r>
            <a:r>
              <a:rPr lang="en-US" altLang="zh-CN" b="1" dirty="0">
                <a:latin typeface="Times New Roman" pitchFamily="18" charset="0"/>
                <a:ea typeface="SimSun" pitchFamily="2" charset="-122"/>
                <a:cs typeface="Times New Roman" pitchFamily="18" charset="0"/>
              </a:rPr>
              <a:t>forged sender IP address</a:t>
            </a:r>
            <a:endParaRPr lang="en-US" altLang="zh-CN" b="1" dirty="0">
              <a:latin typeface="Times New Roman" pitchFamily="18" charset="0"/>
              <a:ea typeface="SimSun" pitchFamily="2" charset="-122"/>
              <a:cs typeface="Times New Roman" pitchFamily="18" charset="0"/>
            </a:endParaRPr>
          </a:p>
          <a:p>
            <a:pPr lvl="1"/>
            <a:r>
              <a:rPr lang="en-US" altLang="zh-CN" dirty="0">
                <a:latin typeface="Times New Roman" pitchFamily="18" charset="0"/>
                <a:ea typeface="SimSun" pitchFamily="2" charset="-122"/>
                <a:cs typeface="Times New Roman" pitchFamily="18" charset="0"/>
              </a:rPr>
              <a:t>Each is handled like a connection request </a:t>
            </a:r>
            <a:endParaRPr lang="en-US" altLang="zh-CN" dirty="0">
              <a:latin typeface="Times New Roman" pitchFamily="18" charset="0"/>
              <a:ea typeface="SimSun" pitchFamily="2" charset="-122"/>
              <a:cs typeface="Times New Roman" pitchFamily="18" charset="0"/>
            </a:endParaRPr>
          </a:p>
          <a:p>
            <a:pPr lvl="1"/>
            <a:r>
              <a:rPr lang="en-US" altLang="zh-CN" dirty="0">
                <a:latin typeface="Times New Roman" pitchFamily="18" charset="0"/>
                <a:ea typeface="SimSun" pitchFamily="2" charset="-122"/>
                <a:cs typeface="Times New Roman" pitchFamily="18" charset="0"/>
              </a:rPr>
              <a:t>Cause the server to spawn a half-open connection</a:t>
            </a:r>
            <a:endParaRPr lang="en-US" altLang="zh-CN" dirty="0">
              <a:latin typeface="Times New Roman" pitchFamily="18" charset="0"/>
              <a:ea typeface="SimSun" pitchFamily="2" charset="-122"/>
              <a:cs typeface="Times New Roman" pitchFamily="18" charset="0"/>
            </a:endParaRPr>
          </a:p>
          <a:p>
            <a:pPr lvl="1"/>
            <a:r>
              <a:rPr lang="en-US" altLang="zh-CN" dirty="0">
                <a:latin typeface="Times New Roman" pitchFamily="18" charset="0"/>
                <a:ea typeface="SimSun" pitchFamily="2" charset="-122"/>
                <a:cs typeface="Times New Roman" pitchFamily="18" charset="0"/>
              </a:rPr>
              <a:t>The server sends back a TCP/SYN-ACK packet, and waiting for a TCP/ACK packet</a:t>
            </a:r>
            <a:endParaRPr lang="en-US" altLang="zh-CN" dirty="0">
              <a:latin typeface="Times New Roman" pitchFamily="18" charset="0"/>
              <a:ea typeface="SimSun" pitchFamily="2" charset="-122"/>
              <a:cs typeface="Times New Roman" pitchFamily="18" charset="0"/>
            </a:endParaRPr>
          </a:p>
          <a:p>
            <a:pPr lvl="1"/>
            <a:r>
              <a:rPr lang="en-US" altLang="zh-CN" dirty="0">
                <a:latin typeface="Times New Roman" pitchFamily="18" charset="0"/>
                <a:ea typeface="SimSun" pitchFamily="2" charset="-122"/>
                <a:cs typeface="Times New Roman" pitchFamily="18" charset="0"/>
              </a:rPr>
              <a:t>Unfortunately, </a:t>
            </a:r>
            <a:r>
              <a:rPr lang="en-US" altLang="zh-CN" sz="2800" b="1" dirty="0">
                <a:solidFill>
                  <a:srgbClr val="FF0000"/>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the response never comes</a:t>
            </a:r>
            <a:endParaRPr lang="zh-CN" altLang="en-US" sz="2800" b="1" dirty="0">
              <a:solidFill>
                <a:srgbClr val="FF0000"/>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endParaRPr>
          </a:p>
        </p:txBody>
      </p:sp>
      <p:sp>
        <p:nvSpPr>
          <p:cNvPr id="32772" name="灯片编号占位符 3"/>
          <p:cNvSpPr>
            <a:spLocks noGrp="1"/>
          </p:cNvSpPr>
          <p:nvPr>
            <p:ph type="sldNum" sz="quarter" idx="12"/>
          </p:nvPr>
        </p:nvSpPr>
        <p:spPr>
          <a:noFill/>
        </p:spPr>
        <p:txBody>
          <a:bodyPr/>
          <a:lstStyle/>
          <a:p>
            <a:fld id="{E29CA916-ED9A-44E3-9CDC-D70E2E0AB239}" type="slidenum">
              <a:rPr lang="zh-CN" altLang="en-US" smtClean="0">
                <a:ea typeface="SimSun" pitchFamily="2" charset="-122"/>
              </a:rPr>
            </a:fld>
            <a:endParaRPr lang="en-US" altLang="zh-CN">
              <a:ea typeface="SimSun" pitchFamily="2" charset="-122"/>
            </a:endParaRPr>
          </a:p>
        </p:txBody>
      </p:sp>
      <p:pic>
        <p:nvPicPr>
          <p:cNvPr id="2" name="Picture 1"/>
          <p:cNvPicPr>
            <a:picLocks noChangeAspect="1"/>
          </p:cNvPicPr>
          <p:nvPr/>
        </p:nvPicPr>
        <p:blipFill>
          <a:blip r:embed="rId1"/>
          <a:stretch>
            <a:fillRect/>
          </a:stretch>
        </p:blipFill>
        <p:spPr>
          <a:xfrm>
            <a:off x="6529612" y="503402"/>
            <a:ext cx="2372085" cy="809083"/>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5"/>
          <p:cNvSpPr>
            <a:spLocks noGrp="1"/>
          </p:cNvSpPr>
          <p:nvPr>
            <p:ph type="sldNum" sz="quarter" idx="12"/>
          </p:nvPr>
        </p:nvSpPr>
        <p:spPr>
          <a:xfrm>
            <a:off x="8512175" y="6350000"/>
            <a:ext cx="457200" cy="457200"/>
          </a:xfrm>
        </p:spPr>
        <p:txBody>
          <a:bodyPr/>
          <a:lstStyle/>
          <a:p>
            <a:pPr>
              <a:defRPr/>
            </a:pPr>
            <a:fld id="{03C9E445-86C8-449B-95DC-D5A6528BD75E}" type="slidenum">
              <a:rPr lang="en-US" smtClean="0"/>
            </a:fld>
            <a:endParaRPr lang="en-US"/>
          </a:p>
        </p:txBody>
      </p:sp>
      <p:pic>
        <p:nvPicPr>
          <p:cNvPr id="47107" name="Picture 2" descr="http://www.imperial.edu/admin/Media/File_Upload/125-Files/discussion.gif"/>
          <p:cNvPicPr>
            <a:picLocks noChangeAspect="1" noChangeArrowheads="1"/>
          </p:cNvPicPr>
          <p:nvPr/>
        </p:nvPicPr>
        <p:blipFill>
          <a:blip r:embed="rId1"/>
          <a:srcRect/>
          <a:stretch>
            <a:fillRect/>
          </a:stretch>
        </p:blipFill>
        <p:spPr bwMode="auto">
          <a:xfrm>
            <a:off x="533400" y="4405313"/>
            <a:ext cx="2146300" cy="1843087"/>
          </a:xfrm>
          <a:prstGeom prst="rect">
            <a:avLst/>
          </a:prstGeom>
          <a:noFill/>
          <a:ln w="9525">
            <a:noFill/>
            <a:miter lim="800000"/>
            <a:headEnd/>
            <a:tailEnd/>
          </a:ln>
        </p:spPr>
      </p:pic>
      <p:sp>
        <p:nvSpPr>
          <p:cNvPr id="10" name="Cloud Callout 9"/>
          <p:cNvSpPr/>
          <p:nvPr/>
        </p:nvSpPr>
        <p:spPr bwMode="auto">
          <a:xfrm>
            <a:off x="1828800" y="2057400"/>
            <a:ext cx="5791200" cy="2108299"/>
          </a:xfrm>
          <a:prstGeom prst="cloudCallout">
            <a:avLst>
              <a:gd name="adj1" fmla="val -40499"/>
              <a:gd name="adj2" fmla="val 124319"/>
            </a:avLst>
          </a:prstGeom>
          <a:noFill/>
          <a:ln w="41275" cap="flat" cmpd="sng" algn="ctr">
            <a:solidFill>
              <a:srgbClr val="FF0000"/>
            </a:solidFill>
            <a:prstDash val="solid"/>
            <a:round/>
            <a:headEnd type="none" w="med" len="med"/>
            <a:tailEnd type="none" w="med" len="med"/>
          </a:ln>
          <a:effectLst/>
        </p:spPr>
        <p:txBody>
          <a:bodyPr>
            <a:spAutoFit/>
          </a:bodyPr>
          <a:lstStyle/>
          <a:p>
            <a:pPr algn="ctr">
              <a:defRPr/>
            </a:pPr>
            <a:r>
              <a:rPr lang="it-IT"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How can we detect possible SYN flood attacks?</a:t>
            </a:r>
            <a:endParaRPr lang="en-CA"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grpSp>
        <p:nvGrpSpPr>
          <p:cNvPr id="3" name="Group 2"/>
          <p:cNvGrpSpPr/>
          <p:nvPr/>
        </p:nvGrpSpPr>
        <p:grpSpPr>
          <a:xfrm>
            <a:off x="4942809" y="248653"/>
            <a:ext cx="4026566" cy="762000"/>
            <a:chOff x="4942809" y="248653"/>
            <a:chExt cx="4026566" cy="762000"/>
          </a:xfrm>
        </p:grpSpPr>
        <p:pic>
          <p:nvPicPr>
            <p:cNvPr id="2" name="Picture 1"/>
            <p:cNvPicPr>
              <a:picLocks noChangeAspect="1"/>
            </p:cNvPicPr>
            <p:nvPr/>
          </p:nvPicPr>
          <p:blipFill>
            <a:blip r:embed="rId2"/>
            <a:stretch>
              <a:fillRect/>
            </a:stretch>
          </p:blipFill>
          <p:spPr>
            <a:xfrm>
              <a:off x="4942809" y="248653"/>
              <a:ext cx="4026566" cy="762000"/>
            </a:xfrm>
            <a:prstGeom prst="rect">
              <a:avLst/>
            </a:prstGeom>
          </p:spPr>
        </p:pic>
        <p:sp>
          <p:nvSpPr>
            <p:cNvPr id="6" name="Line 156"/>
            <p:cNvSpPr>
              <a:spLocks noChangeShapeType="1"/>
            </p:cNvSpPr>
            <p:nvPr/>
          </p:nvSpPr>
          <p:spPr bwMode="auto">
            <a:xfrm>
              <a:off x="6248400" y="942472"/>
              <a:ext cx="2078891" cy="0"/>
            </a:xfrm>
            <a:prstGeom prst="line">
              <a:avLst/>
            </a:prstGeom>
            <a:noFill/>
            <a:ln w="60325" cap="sq">
              <a:solidFill>
                <a:srgbClr val="CC0000"/>
              </a:solidFill>
              <a:round/>
              <a:headEnd type="none" w="sm" len="sm"/>
              <a:tailEnd type="none" w="sm" len="sm"/>
            </a:ln>
          </p:spPr>
          <p:txBody>
            <a:bodyPr/>
            <a:lstStyle/>
            <a:p>
              <a:endParaRPr lang="en-CA"/>
            </a:p>
          </p:txBody>
        </p: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p:txBody>
          <a:bodyPr/>
          <a:lstStyle/>
          <a:p>
            <a:pPr algn="ctr"/>
            <a:r>
              <a:rPr lang="en-US" altLang="zh-CN" b="1" u="none" dirty="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SYN Flood Attack Detection</a:t>
            </a:r>
            <a:endParaRPr b="1" u="none" dirty="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endParaRPr>
          </a:p>
        </p:txBody>
      </p:sp>
      <p:sp>
        <p:nvSpPr>
          <p:cNvPr id="32771" name="内容占位符 2"/>
          <p:cNvSpPr>
            <a:spLocks noGrp="1"/>
          </p:cNvSpPr>
          <p:nvPr>
            <p:ph idx="1"/>
          </p:nvPr>
        </p:nvSpPr>
        <p:spPr>
          <a:xfrm>
            <a:off x="533400" y="1600200"/>
            <a:ext cx="7772400" cy="4038600"/>
          </a:xfrm>
        </p:spPr>
        <p:txBody>
          <a:bodyPr/>
          <a:lstStyle/>
          <a:p>
            <a:pPr algn="just"/>
            <a:r>
              <a:rPr lang="en-CA" altLang="zh-CN" dirty="0">
                <a:latin typeface="Times New Roman" pitchFamily="18" charset="0"/>
                <a:ea typeface="SimSun" pitchFamily="2" charset="-122"/>
                <a:cs typeface="Times New Roman" pitchFamily="18" charset="0"/>
              </a:rPr>
              <a:t>We observe a target with </a:t>
            </a:r>
            <a:r>
              <a:rPr lang="en-CA" altLang="zh-CN" b="1" dirty="0">
                <a:latin typeface="Times New Roman" pitchFamily="18" charset="0"/>
                <a:ea typeface="SimSun" pitchFamily="2" charset="-122"/>
                <a:cs typeface="Times New Roman" pitchFamily="18" charset="0"/>
              </a:rPr>
              <a:t>an abnormally high volume of half-open connections</a:t>
            </a:r>
            <a:r>
              <a:rPr lang="en-CA" altLang="zh-CN" dirty="0">
                <a:latin typeface="Times New Roman" pitchFamily="18" charset="0"/>
                <a:ea typeface="SimSun" pitchFamily="2" charset="-122"/>
                <a:cs typeface="Times New Roman" pitchFamily="18" charset="0"/>
              </a:rPr>
              <a:t>. Each of them is allocated with resources from the server. since these resources are finite, a large number of connections will make the port on the target unusable.</a:t>
            </a:r>
            <a:endParaRPr lang="en-CA" altLang="zh-CN" dirty="0">
              <a:latin typeface="Times New Roman" pitchFamily="18" charset="0"/>
              <a:ea typeface="SimSun" pitchFamily="2" charset="-122"/>
              <a:cs typeface="Times New Roman" pitchFamily="18" charset="0"/>
            </a:endParaRPr>
          </a:p>
          <a:p>
            <a:r>
              <a:rPr lang="en-CA" altLang="zh-CN" dirty="0">
                <a:latin typeface="Times New Roman" pitchFamily="18" charset="0"/>
                <a:ea typeface="SimSun" pitchFamily="2" charset="-122"/>
                <a:cs typeface="Times New Roman" pitchFamily="18" charset="0"/>
              </a:rPr>
              <a:t>The most likely reason for these activities are the presence of </a:t>
            </a:r>
            <a:r>
              <a:rPr lang="en-CA" altLang="zh-CN" dirty="0" err="1">
                <a:latin typeface="Times New Roman" pitchFamily="18" charset="0"/>
                <a:ea typeface="SimSun" pitchFamily="2" charset="-122"/>
                <a:cs typeface="Times New Roman" pitchFamily="18" charset="0"/>
              </a:rPr>
              <a:t>DoS</a:t>
            </a:r>
            <a:r>
              <a:rPr lang="en-CA" altLang="zh-CN" dirty="0">
                <a:latin typeface="Times New Roman" pitchFamily="18" charset="0"/>
                <a:ea typeface="SimSun" pitchFamily="2" charset="-122"/>
                <a:cs typeface="Times New Roman" pitchFamily="18" charset="0"/>
              </a:rPr>
              <a:t>/</a:t>
            </a:r>
            <a:r>
              <a:rPr lang="en-CA" altLang="zh-CN" dirty="0" err="1">
                <a:latin typeface="Times New Roman" pitchFamily="18" charset="0"/>
                <a:ea typeface="SimSun" pitchFamily="2" charset="-122"/>
                <a:cs typeface="Times New Roman" pitchFamily="18" charset="0"/>
              </a:rPr>
              <a:t>DDoS</a:t>
            </a:r>
            <a:r>
              <a:rPr lang="en-CA" altLang="zh-CN" dirty="0">
                <a:latin typeface="Times New Roman" pitchFamily="18" charset="0"/>
                <a:ea typeface="SimSun" pitchFamily="2" charset="-122"/>
                <a:cs typeface="Times New Roman" pitchFamily="18" charset="0"/>
              </a:rPr>
              <a:t> attacks or network scans.</a:t>
            </a:r>
            <a:endParaRPr lang="en-CA" altLang="zh-CN" dirty="0">
              <a:latin typeface="Times New Roman" pitchFamily="18" charset="0"/>
              <a:ea typeface="SimSun" pitchFamily="2" charset="-122"/>
              <a:cs typeface="Times New Roman" pitchFamily="18" charset="0"/>
            </a:endParaRPr>
          </a:p>
        </p:txBody>
      </p:sp>
      <p:sp>
        <p:nvSpPr>
          <p:cNvPr id="32772" name="灯片编号占位符 3"/>
          <p:cNvSpPr>
            <a:spLocks noGrp="1"/>
          </p:cNvSpPr>
          <p:nvPr>
            <p:ph type="sldNum" sz="quarter" idx="12"/>
          </p:nvPr>
        </p:nvSpPr>
        <p:spPr>
          <a:noFill/>
        </p:spPr>
        <p:txBody>
          <a:bodyPr/>
          <a:lstStyle/>
          <a:p>
            <a:fld id="{E29CA916-ED9A-44E3-9CDC-D70E2E0AB239}" type="slidenum">
              <a:rPr lang="zh-CN" altLang="en-US" smtClean="0">
                <a:ea typeface="SimSun" pitchFamily="2" charset="-122"/>
              </a:rPr>
            </a:fld>
            <a:endParaRPr lang="en-US" altLang="zh-CN">
              <a:ea typeface="SimSun" pitchFamily="2" charset="-122"/>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a:xfrm>
            <a:off x="457200" y="2743200"/>
            <a:ext cx="8305800" cy="1600200"/>
          </a:xfrm>
        </p:spPr>
        <p:txBody>
          <a:bodyPr/>
          <a:lstStyle/>
          <a:p>
            <a:pPr algn="ctr"/>
            <a:r>
              <a:rPr lang="en-CA" altLang="zh-CN" sz="3200" b="1" u="none" dirty="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We go BEYOND network traffic to </a:t>
            </a:r>
            <a:br>
              <a:rPr lang="en-CA" altLang="zh-CN" sz="3200" b="1" u="none" dirty="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br>
            <a:r>
              <a:rPr lang="en-CA" altLang="zh-CN" sz="3200" b="1" u="none" dirty="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investigate what happened in the network</a:t>
            </a:r>
            <a:endParaRPr sz="3200" b="1" u="none" dirty="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endParaRPr>
          </a:p>
        </p:txBody>
      </p:sp>
      <p:sp>
        <p:nvSpPr>
          <p:cNvPr id="32772" name="灯片编号占位符 3"/>
          <p:cNvSpPr>
            <a:spLocks noGrp="1"/>
          </p:cNvSpPr>
          <p:nvPr>
            <p:ph type="sldNum" sz="quarter" idx="12"/>
          </p:nvPr>
        </p:nvSpPr>
        <p:spPr>
          <a:noFill/>
        </p:spPr>
        <p:txBody>
          <a:bodyPr/>
          <a:lstStyle/>
          <a:p>
            <a:fld id="{E29CA916-ED9A-44E3-9CDC-D70E2E0AB239}" type="slidenum">
              <a:rPr lang="zh-CN" altLang="en-US" smtClean="0">
                <a:ea typeface="SimSun" pitchFamily="2" charset="-122"/>
              </a:rPr>
            </a:fld>
            <a:endParaRPr lang="en-US" altLang="zh-CN">
              <a:ea typeface="SimSun" pitchFamily="2" charset="-122"/>
            </a:endParaRPr>
          </a:p>
        </p:txBody>
      </p:sp>
      <p:pic>
        <p:nvPicPr>
          <p:cNvPr id="219138" name="Picture 2" descr="http://www.drurydesign.com/wp-content/uploads/2012/02/Go-Beyond-Theme-Graphic_webNEW.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762750" y="24212"/>
            <a:ext cx="2362200" cy="13283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1"/>
          <a:srcRect/>
          <a:stretch>
            <a:fillRect/>
          </a:stretch>
        </p:blipFill>
        <p:spPr bwMode="auto">
          <a:xfrm>
            <a:off x="811213" y="1019175"/>
            <a:ext cx="7713662" cy="4467225"/>
          </a:xfrm>
          <a:prstGeom prst="rect">
            <a:avLst/>
          </a:prstGeom>
          <a:noFill/>
          <a:ln w="9525">
            <a:noFill/>
            <a:miter lim="800000"/>
            <a:headEnd/>
            <a:tailEnd/>
          </a:ln>
        </p:spPr>
      </p:pic>
      <p:sp>
        <p:nvSpPr>
          <p:cNvPr id="4102" name="灯片编号占位符 2"/>
          <p:cNvSpPr txBox="1">
            <a:spLocks noGrp="1"/>
          </p:cNvSpPr>
          <p:nvPr/>
        </p:nvSpPr>
        <p:spPr bwMode="auto">
          <a:xfrm>
            <a:off x="8280400" y="6400800"/>
            <a:ext cx="768350" cy="457200"/>
          </a:xfrm>
          <a:prstGeom prst="rect">
            <a:avLst/>
          </a:prstGeom>
          <a:noFill/>
          <a:ln w="9525">
            <a:noFill/>
            <a:miter lim="800000"/>
          </a:ln>
        </p:spPr>
        <p:txBody>
          <a:bodyPr/>
          <a:lstStyle/>
          <a:p>
            <a:pPr algn="r"/>
            <a:fld id="{C0000166-5A43-4955-9B29-EF48FA67B5E7}" type="slidenum">
              <a:rPr lang="zh-CN" altLang="en-US" sz="1400">
                <a:latin typeface="Times New Roman" pitchFamily="18" charset="0"/>
                <a:ea typeface="SimSun" pitchFamily="2" charset="-122"/>
              </a:rPr>
            </a:fld>
            <a:endParaRPr lang="en-US" altLang="zh-CN" sz="1400">
              <a:latin typeface="Times New Roman" pitchFamily="18" charset="0"/>
              <a:ea typeface="SimSun" pitchFamily="2" charset="-122"/>
            </a:endParaRPr>
          </a:p>
        </p:txBody>
      </p:sp>
      <p:sp>
        <p:nvSpPr>
          <p:cNvPr id="4103" name="TextBox 6"/>
          <p:cNvSpPr txBox="1">
            <a:spLocks noChangeArrowheads="1"/>
          </p:cNvSpPr>
          <p:nvPr/>
        </p:nvSpPr>
        <p:spPr bwMode="auto">
          <a:xfrm>
            <a:off x="228600" y="5562600"/>
            <a:ext cx="8629650" cy="1200329"/>
          </a:xfrm>
          <a:prstGeom prst="rect">
            <a:avLst/>
          </a:prstGeom>
          <a:noFill/>
          <a:ln w="9525">
            <a:noFill/>
            <a:miter lim="800000"/>
          </a:ln>
        </p:spPr>
        <p:txBody>
          <a:bodyPr>
            <a:spAutoFit/>
          </a:bodyPr>
          <a:lstStyle/>
          <a:p>
            <a:pPr algn="just"/>
            <a:r>
              <a:rPr lang="en-US" dirty="0">
                <a:latin typeface="Times New Roman" pitchFamily="18" charset="0"/>
                <a:cs typeface="Times New Roman" pitchFamily="18" charset="0"/>
              </a:rPr>
              <a:t>* courtesy of Network Intelligence, a leader in the security information and event management market, acquired by EMC Corporation .</a:t>
            </a:r>
            <a:endParaRPr lang="en-CA" dirty="0">
              <a:latin typeface="Times New Roman" pitchFamily="18" charset="0"/>
              <a:cs typeface="Times New Roman" pitchFamily="18" charset="0"/>
            </a:endParaRPr>
          </a:p>
        </p:txBody>
      </p:sp>
      <p:sp>
        <p:nvSpPr>
          <p:cNvPr id="10" name="Title 1"/>
          <p:cNvSpPr>
            <a:spLocks noGrp="1"/>
          </p:cNvSpPr>
          <p:nvPr>
            <p:ph type="title"/>
          </p:nvPr>
        </p:nvSpPr>
        <p:spPr>
          <a:xfrm>
            <a:off x="0" y="1"/>
            <a:ext cx="8534400" cy="685800"/>
          </a:xfrm>
        </p:spPr>
        <p:txBody>
          <a:bodyPr/>
          <a:lstStyle/>
          <a:p>
            <a:pPr eaLnBrk="1" hangingPunct="1">
              <a:defRPr/>
            </a:pPr>
            <a:r>
              <a:rPr lang="en-US" b="1" u="none" dirty="0">
                <a:effectLst>
                  <a:outerShdw blurRad="38100" dist="38100" dir="2700000" algn="tl">
                    <a:srgbClr val="000000">
                      <a:alpha val="43137"/>
                    </a:srgbClr>
                  </a:outerShdw>
                </a:effectLst>
              </a:rPr>
              <a:t>Dose of </a:t>
            </a:r>
            <a:r>
              <a:rPr lang="en-US" b="1" u="none" dirty="0">
                <a:effectLst>
                  <a:outerShdw blurRad="38100" dist="38100" dir="2700000" algn="tl">
                    <a:srgbClr val="000000">
                      <a:alpha val="43137"/>
                    </a:srgbClr>
                  </a:outerShdw>
                </a:effectLst>
                <a:latin typeface="Brush Script MT" pitchFamily="66" charset="0"/>
              </a:rPr>
              <a:t>Reality:</a:t>
            </a:r>
            <a:r>
              <a:rPr lang="en-US" b="1" u="none" dirty="0">
                <a:effectLst>
                  <a:outerShdw blurRad="38100" dist="38100" dir="2700000" algn="tl">
                    <a:srgbClr val="000000">
                      <a:alpha val="43137"/>
                    </a:srgbClr>
                  </a:outerShdw>
                </a:effectLst>
              </a:rPr>
              <a:t> </a:t>
            </a:r>
            <a:endParaRPr lang="en-CA" b="1" u="none" dirty="0">
              <a:effectLst>
                <a:outerShdw blurRad="38100" dist="38100" dir="2700000" algn="tl">
                  <a:srgbClr val="000000">
                    <a:alpha val="43137"/>
                  </a:srgbClr>
                </a:outerShdw>
              </a:effectLst>
              <a:latin typeface="Comic Sans MS" pitchFamily="66"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灯片编号占位符 2"/>
          <p:cNvSpPr txBox="1">
            <a:spLocks noGrp="1"/>
          </p:cNvSpPr>
          <p:nvPr/>
        </p:nvSpPr>
        <p:spPr bwMode="auto">
          <a:xfrm>
            <a:off x="8280400" y="6400800"/>
            <a:ext cx="768350" cy="457200"/>
          </a:xfrm>
          <a:prstGeom prst="rect">
            <a:avLst/>
          </a:prstGeom>
          <a:noFill/>
          <a:ln w="9525">
            <a:noFill/>
            <a:miter lim="800000"/>
          </a:ln>
        </p:spPr>
        <p:txBody>
          <a:bodyPr/>
          <a:lstStyle/>
          <a:p>
            <a:pPr algn="r"/>
            <a:fld id="{C0000166-5A43-4955-9B29-EF48FA67B5E7}" type="slidenum">
              <a:rPr lang="zh-CN" altLang="en-US" sz="1400">
                <a:latin typeface="Times New Roman" pitchFamily="18" charset="0"/>
                <a:ea typeface="SimSun" pitchFamily="2" charset="-122"/>
              </a:rPr>
            </a:fld>
            <a:endParaRPr lang="en-US" altLang="zh-CN" sz="1400">
              <a:latin typeface="Times New Roman" pitchFamily="18" charset="0"/>
              <a:ea typeface="SimSun" pitchFamily="2" charset="-122"/>
            </a:endParaRPr>
          </a:p>
        </p:txBody>
      </p:sp>
      <p:sp>
        <p:nvSpPr>
          <p:cNvPr id="10" name="Title 1"/>
          <p:cNvSpPr>
            <a:spLocks noGrp="1"/>
          </p:cNvSpPr>
          <p:nvPr>
            <p:ph type="title"/>
          </p:nvPr>
        </p:nvSpPr>
        <p:spPr>
          <a:xfrm>
            <a:off x="0" y="1"/>
            <a:ext cx="8534400" cy="685800"/>
          </a:xfrm>
        </p:spPr>
        <p:txBody>
          <a:bodyPr/>
          <a:lstStyle/>
          <a:p>
            <a:pPr eaLnBrk="1" hangingPunct="1">
              <a:defRPr/>
            </a:pPr>
            <a:r>
              <a:rPr lang="en-US" b="1" u="none" dirty="0">
                <a:effectLst>
                  <a:outerShdw blurRad="38100" dist="38100" dir="2700000" algn="tl">
                    <a:srgbClr val="000000">
                      <a:alpha val="43137"/>
                    </a:srgbClr>
                  </a:outerShdw>
                </a:effectLst>
              </a:rPr>
              <a:t>Dose of </a:t>
            </a:r>
            <a:r>
              <a:rPr lang="en-US" b="1" u="none" dirty="0">
                <a:effectLst>
                  <a:outerShdw blurRad="38100" dist="38100" dir="2700000" algn="tl">
                    <a:srgbClr val="000000">
                      <a:alpha val="43137"/>
                    </a:srgbClr>
                  </a:outerShdw>
                </a:effectLst>
                <a:latin typeface="Brush Script MT" pitchFamily="66" charset="0"/>
              </a:rPr>
              <a:t>Reality: (cont’d)</a:t>
            </a:r>
            <a:r>
              <a:rPr lang="en-US" b="1" u="none" dirty="0">
                <a:effectLst>
                  <a:outerShdw blurRad="38100" dist="38100" dir="2700000" algn="tl">
                    <a:srgbClr val="000000">
                      <a:alpha val="43137"/>
                    </a:srgbClr>
                  </a:outerShdw>
                </a:effectLst>
              </a:rPr>
              <a:t> </a:t>
            </a:r>
            <a:endParaRPr lang="en-CA" b="1" u="none" dirty="0">
              <a:effectLst>
                <a:outerShdw blurRad="38100" dist="38100" dir="2700000" algn="tl">
                  <a:srgbClr val="000000">
                    <a:alpha val="43137"/>
                  </a:srgbClr>
                </a:outerShdw>
              </a:effectLst>
              <a:latin typeface="Comic Sans MS" pitchFamily="66" charset="0"/>
            </a:endParaRPr>
          </a:p>
        </p:txBody>
      </p:sp>
      <p:pic>
        <p:nvPicPr>
          <p:cNvPr id="6" name="Picture 2"/>
          <p:cNvPicPr>
            <a:picLocks noChangeAspect="1" noChangeArrowheads="1"/>
          </p:cNvPicPr>
          <p:nvPr/>
        </p:nvPicPr>
        <p:blipFill>
          <a:blip r:embed="rId1"/>
          <a:srcRect/>
          <a:stretch>
            <a:fillRect/>
          </a:stretch>
        </p:blipFill>
        <p:spPr bwMode="auto">
          <a:xfrm>
            <a:off x="152400" y="791639"/>
            <a:ext cx="8839200" cy="4466161"/>
          </a:xfrm>
          <a:prstGeom prst="rect">
            <a:avLst/>
          </a:prstGeom>
          <a:noFill/>
          <a:ln w="9525">
            <a:noFill/>
            <a:miter lim="800000"/>
            <a:headEnd/>
            <a:tailEnd/>
          </a:ln>
        </p:spPr>
      </p:pic>
      <p:sp>
        <p:nvSpPr>
          <p:cNvPr id="7" name="Rectangle 6"/>
          <p:cNvSpPr/>
          <p:nvPr/>
        </p:nvSpPr>
        <p:spPr bwMode="auto">
          <a:xfrm>
            <a:off x="4191000" y="3581400"/>
            <a:ext cx="1828800" cy="228600"/>
          </a:xfrm>
          <a:prstGeom prst="rect">
            <a:avLst/>
          </a:prstGeom>
          <a:noFill/>
          <a:ln w="539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US" sz="2400" b="0" i="0" u="none" strike="noStrike" cap="none" normalizeH="0" baseline="0">
              <a:ln>
                <a:noFill/>
              </a:ln>
              <a:solidFill>
                <a:schemeClr val="tx1"/>
              </a:solidFill>
              <a:effectLst/>
              <a:latin typeface="Comic Sans MS" pitchFamily="66" charset="0"/>
            </a:endParaRPr>
          </a:p>
        </p:txBody>
      </p:sp>
      <p:sp>
        <p:nvSpPr>
          <p:cNvPr id="8" name="Rectangle 7"/>
          <p:cNvSpPr/>
          <p:nvPr/>
        </p:nvSpPr>
        <p:spPr bwMode="auto">
          <a:xfrm>
            <a:off x="7467600" y="3581400"/>
            <a:ext cx="1295400" cy="228600"/>
          </a:xfrm>
          <a:prstGeom prst="rect">
            <a:avLst/>
          </a:prstGeom>
          <a:noFill/>
          <a:ln w="539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US" sz="2400" b="0" i="0" u="none" strike="noStrike" cap="none" normalizeH="0" baseline="0">
              <a:ln>
                <a:noFill/>
              </a:ln>
              <a:solidFill>
                <a:schemeClr val="tx1"/>
              </a:solidFill>
              <a:effectLst/>
              <a:latin typeface="Comic Sans MS" pitchFamily="66" charset="0"/>
            </a:endParaRPr>
          </a:p>
        </p:txBody>
      </p:sp>
      <p:pic>
        <p:nvPicPr>
          <p:cNvPr id="9" name="Picture 11"/>
          <p:cNvPicPr>
            <a:picLocks noChangeAspect="1" noChangeArrowheads="1"/>
          </p:cNvPicPr>
          <p:nvPr/>
        </p:nvPicPr>
        <p:blipFill>
          <a:blip r:embed="rId2"/>
          <a:srcRect/>
          <a:stretch>
            <a:fillRect/>
          </a:stretch>
        </p:blipFill>
        <p:spPr bwMode="auto">
          <a:xfrm>
            <a:off x="1447800" y="5638800"/>
            <a:ext cx="842962" cy="1028700"/>
          </a:xfrm>
          <a:prstGeom prst="rect">
            <a:avLst/>
          </a:prstGeom>
          <a:noFill/>
          <a:ln w="9525">
            <a:noFill/>
            <a:miter lim="800000"/>
            <a:headEnd/>
            <a:tailEnd/>
          </a:ln>
        </p:spPr>
      </p:pic>
      <p:sp>
        <p:nvSpPr>
          <p:cNvPr id="11" name="AutoShape 6"/>
          <p:cNvSpPr>
            <a:spLocks noChangeArrowheads="1"/>
          </p:cNvSpPr>
          <p:nvPr/>
        </p:nvSpPr>
        <p:spPr bwMode="auto">
          <a:xfrm>
            <a:off x="2514600" y="4495800"/>
            <a:ext cx="2895600" cy="1306513"/>
          </a:xfrm>
          <a:prstGeom prst="cloudCallout">
            <a:avLst>
              <a:gd name="adj1" fmla="val -57188"/>
              <a:gd name="adj2" fmla="val 69580"/>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9525">
            <a:solidFill>
              <a:schemeClr val="tx1"/>
            </a:solidFill>
            <a:round/>
          </a:ln>
        </p:spPr>
        <p:txBody>
          <a:bodyPr/>
          <a:lstStyle/>
          <a:p>
            <a:pPr>
              <a:defRPr/>
            </a:pPr>
            <a:r>
              <a:rPr lang="en-US" sz="2000" b="1" dirty="0">
                <a:solidFill>
                  <a:srgbClr val="FF0000"/>
                </a:solidFill>
                <a:effectLst>
                  <a:outerShdw blurRad="38100" dist="38100" dir="2700000" algn="tl">
                    <a:srgbClr val="FFFFFF"/>
                  </a:outerShdw>
                </a:effectLst>
                <a:latin typeface="Times New Roman" pitchFamily="18" charset="0"/>
                <a:cs typeface="Times New Roman" pitchFamily="18" charset="0"/>
              </a:rPr>
              <a:t>Brute force password guess attack?</a:t>
            </a:r>
            <a:endParaRPr lang="en-US" sz="2000" b="1" dirty="0">
              <a:solidFill>
                <a:srgbClr val="FF0000"/>
              </a:solidFill>
              <a:effectLst>
                <a:outerShdw blurRad="38100" dist="38100" dir="2700000" algn="tl">
                  <a:srgbClr val="FFFFFF"/>
                </a:outerShdw>
              </a:effectLst>
              <a:latin typeface="Times New Roman" pitchFamily="18" charset="0"/>
              <a:cs typeface="Times New Roman" pitchFamily="18"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533400" y="228600"/>
            <a:ext cx="7772400" cy="762000"/>
          </a:xfrm>
        </p:spPr>
        <p:txBody>
          <a:bodyPr/>
          <a:lstStyle/>
          <a:p>
            <a:pPr algn="ctr"/>
            <a:r>
              <a:rPr lang="en-US" b="1" u="none" dirty="0">
                <a:effectLst>
                  <a:outerShdw blurRad="38100" dist="38100" dir="2700000" algn="tl">
                    <a:srgbClr val="000000">
                      <a:alpha val="43137"/>
                    </a:srgbClr>
                  </a:outerShdw>
                </a:effectLst>
                <a:latin typeface="Times New Roman" pitchFamily="18" charset="0"/>
                <a:cs typeface="Times New Roman" pitchFamily="18" charset="0"/>
              </a:rPr>
              <a:t>Challenges</a:t>
            </a:r>
            <a:endParaRPr lang="en-US"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5123" name="Rectangle 3"/>
          <p:cNvSpPr>
            <a:spLocks noGrp="1" noChangeArrowheads="1"/>
          </p:cNvSpPr>
          <p:nvPr>
            <p:ph type="body" idx="1"/>
          </p:nvPr>
        </p:nvSpPr>
        <p:spPr>
          <a:xfrm>
            <a:off x="301625" y="1028700"/>
            <a:ext cx="8305800" cy="5334000"/>
          </a:xfrm>
        </p:spPr>
        <p:txBody>
          <a:bodyPr/>
          <a:lstStyle/>
          <a:p>
            <a:r>
              <a:rPr lang="en-US" dirty="0">
                <a:latin typeface="Times New Roman" pitchFamily="18" charset="0"/>
                <a:cs typeface="Times New Roman" pitchFamily="18" charset="0"/>
              </a:rPr>
              <a:t>Security event storm</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What’s really happening in my network? </a:t>
            </a:r>
            <a:endParaRPr lang="en-US" dirty="0">
              <a:latin typeface="Times New Roman" pitchFamily="18" charset="0"/>
              <a:cs typeface="Times New Roman" pitchFamily="18" charset="0"/>
            </a:endParaRPr>
          </a:p>
          <a:p>
            <a:pPr lvl="1">
              <a:buFont typeface="Wingdings" panose="05000000000000000000" pitchFamily="2" charset="2"/>
              <a:buChar char="Ø"/>
            </a:pPr>
            <a:r>
              <a:rPr lang="en-US" dirty="0">
                <a:latin typeface="Times New Roman" pitchFamily="18" charset="0"/>
                <a:cs typeface="Times New Roman" pitchFamily="18" charset="0"/>
              </a:rPr>
              <a:t>The raw network security data doesn't tell you too much, and sometimes can be very hard to understand</a:t>
            </a:r>
            <a:endParaRPr lang="en-US" dirty="0">
              <a:latin typeface="Times New Roman" pitchFamily="18" charset="0"/>
              <a:cs typeface="Times New Roman" pitchFamily="18" charset="0"/>
            </a:endParaRPr>
          </a:p>
          <a:p>
            <a:pPr lvl="2">
              <a:buFont typeface="Wingdings" panose="05000000000000000000" pitchFamily="2" charset="2"/>
              <a:buChar char="Ø"/>
            </a:pPr>
            <a:r>
              <a:rPr lang="en-CA" dirty="0">
                <a:latin typeface="Times New Roman" pitchFamily="18" charset="0"/>
                <a:cs typeface="Times New Roman" pitchFamily="18" charset="0"/>
              </a:rPr>
              <a:t>The syntax and semantics of data within log messages are usually application or vendor-specific. </a:t>
            </a:r>
            <a:endParaRPr lang="en-CA" dirty="0">
              <a:latin typeface="Times New Roman" pitchFamily="18" charset="0"/>
              <a:cs typeface="Times New Roman" pitchFamily="18" charset="0"/>
            </a:endParaRPr>
          </a:p>
          <a:p>
            <a:pPr lvl="3">
              <a:buFont typeface="Wingdings" panose="05000000000000000000" pitchFamily="2" charset="2"/>
              <a:buChar char="Ø"/>
            </a:pPr>
            <a:r>
              <a:rPr lang="en-CA" dirty="0">
                <a:latin typeface="Times New Roman" pitchFamily="18" charset="0"/>
                <a:cs typeface="Times New Roman" pitchFamily="18" charset="0"/>
              </a:rPr>
              <a:t>You might need to develop </a:t>
            </a:r>
            <a:r>
              <a:rPr lang="en-CA" b="1" dirty="0">
                <a:latin typeface="Times New Roman" pitchFamily="18" charset="0"/>
                <a:cs typeface="Times New Roman" pitchFamily="18" charset="0"/>
              </a:rPr>
              <a:t>log parser</a:t>
            </a:r>
            <a:r>
              <a:rPr lang="en-CA" dirty="0">
                <a:latin typeface="Times New Roman" pitchFamily="18" charset="0"/>
                <a:cs typeface="Times New Roman" pitchFamily="18" charset="0"/>
              </a:rPr>
              <a:t> for each application/device.</a:t>
            </a:r>
            <a:endParaRPr lang="en-CA" dirty="0">
              <a:latin typeface="Times New Roman" pitchFamily="18" charset="0"/>
              <a:cs typeface="Times New Roman" pitchFamily="18" charset="0"/>
            </a:endParaRPr>
          </a:p>
          <a:p>
            <a:pPr lvl="2">
              <a:buFont typeface="Wingdings" panose="05000000000000000000" pitchFamily="2" charset="2"/>
              <a:buChar char="Ø"/>
            </a:pPr>
            <a:r>
              <a:rPr lang="en-CA" dirty="0">
                <a:latin typeface="Times New Roman" pitchFamily="18" charset="0"/>
                <a:cs typeface="Times New Roman" pitchFamily="18" charset="0"/>
              </a:rPr>
              <a:t>Log message format or content may not always be fully documented.</a:t>
            </a:r>
            <a:endParaRPr lang="en-US" sz="2000" dirty="0">
              <a:latin typeface="Times New Roman" pitchFamily="18" charset="0"/>
              <a:cs typeface="Times New Roman" pitchFamily="18" charset="0"/>
            </a:endParaRPr>
          </a:p>
          <a:p>
            <a:pPr lvl="1">
              <a:buFont typeface="Wingdings" panose="05000000000000000000" pitchFamily="2" charset="2"/>
              <a:buChar char="Ø"/>
            </a:pPr>
            <a:r>
              <a:rPr lang="en-US" dirty="0">
                <a:latin typeface="Times New Roman" pitchFamily="18" charset="0"/>
                <a:cs typeface="Times New Roman" pitchFamily="18" charset="0"/>
              </a:rPr>
              <a:t>Each raw alerts/events from various security devices may only tell you a partial or duplicate story about one attack</a:t>
            </a:r>
            <a:endParaRPr lang="en-US" dirty="0">
              <a:latin typeface="Times New Roman" pitchFamily="18" charset="0"/>
              <a:cs typeface="Times New Roman" pitchFamily="18" charset="0"/>
            </a:endParaRPr>
          </a:p>
        </p:txBody>
      </p:sp>
      <p:sp>
        <p:nvSpPr>
          <p:cNvPr id="5124" name="灯片编号占位符 2"/>
          <p:cNvSpPr txBox="1">
            <a:spLocks noGrp="1"/>
          </p:cNvSpPr>
          <p:nvPr/>
        </p:nvSpPr>
        <p:spPr bwMode="auto">
          <a:xfrm>
            <a:off x="8223250" y="6248400"/>
            <a:ext cx="768350" cy="457200"/>
          </a:xfrm>
          <a:prstGeom prst="rect">
            <a:avLst/>
          </a:prstGeom>
          <a:noFill/>
          <a:ln w="9525">
            <a:noFill/>
            <a:miter lim="800000"/>
          </a:ln>
        </p:spPr>
        <p:txBody>
          <a:bodyPr/>
          <a:lstStyle/>
          <a:p>
            <a:pPr algn="r"/>
            <a:fld id="{BEF6CE6D-80FF-4006-A465-4FA87ED7850F}" type="slidenum">
              <a:rPr lang="zh-CN" altLang="en-US" sz="1400">
                <a:latin typeface="Times New Roman" pitchFamily="18" charset="0"/>
                <a:ea typeface="SimSun" pitchFamily="2" charset="-122"/>
              </a:rPr>
            </a:fld>
            <a:endParaRPr lang="en-US" altLang="zh-CN" sz="1400">
              <a:latin typeface="Times New Roman" pitchFamily="18" charset="0"/>
              <a:ea typeface="SimSun" pitchFamily="2" charset="-122"/>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algn="ctr"/>
            <a:r>
              <a:rPr lang="en-US" b="1" u="none" dirty="0">
                <a:effectLst>
                  <a:outerShdw blurRad="38100" dist="38100" dir="2700000" algn="tl">
                    <a:srgbClr val="000000">
                      <a:alpha val="43137"/>
                    </a:srgbClr>
                  </a:outerShdw>
                </a:effectLst>
                <a:latin typeface="Times New Roman" pitchFamily="18" charset="0"/>
                <a:cs typeface="Times New Roman" pitchFamily="18" charset="0"/>
              </a:rPr>
              <a:t>Challenges (cont’d)</a:t>
            </a:r>
            <a:endParaRPr lang="en-US"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6147" name="Rectangle 3"/>
          <p:cNvSpPr>
            <a:spLocks noGrp="1" noChangeArrowheads="1"/>
          </p:cNvSpPr>
          <p:nvPr>
            <p:ph type="body" idx="1"/>
          </p:nvPr>
        </p:nvSpPr>
        <p:spPr>
          <a:xfrm>
            <a:off x="533399" y="1428750"/>
            <a:ext cx="8229601" cy="4362450"/>
          </a:xfrm>
        </p:spPr>
        <p:txBody>
          <a:bodyPr/>
          <a:lstStyle/>
          <a:p>
            <a:r>
              <a:rPr lang="en-US" sz="2400" dirty="0">
                <a:latin typeface="Times New Roman" pitchFamily="18" charset="0"/>
                <a:cs typeface="Times New Roman" pitchFamily="18" charset="0"/>
              </a:rPr>
              <a:t>Lack of event interpretation of the security events. For example,</a:t>
            </a:r>
            <a:endParaRPr lang="en-US" sz="2400" dirty="0">
              <a:latin typeface="Times New Roman" pitchFamily="18" charset="0"/>
              <a:cs typeface="Times New Roman" pitchFamily="18" charset="0"/>
            </a:endParaRPr>
          </a:p>
          <a:p>
            <a:pPr marL="742950" lvl="2" indent="-342900" algn="just">
              <a:buSzPct val="85000"/>
              <a:buFont typeface="Wingdings" panose="05000000000000000000" pitchFamily="2" charset="2"/>
              <a:buChar char="Ø"/>
            </a:pPr>
            <a:r>
              <a:rPr lang="en-US" dirty="0">
                <a:latin typeface="Times New Roman" pitchFamily="18" charset="0"/>
                <a:cs typeface="Times New Roman" pitchFamily="18" charset="0"/>
              </a:rPr>
              <a:t>some devices use specialized codes or signatures to identify what “type” of alert or error is being generated. For instance, in Windows NT, the “Event Viewer” has codes like </a:t>
            </a:r>
            <a:r>
              <a:rPr lang="en-US" b="1" dirty="0">
                <a:latin typeface="Times New Roman" pitchFamily="18" charset="0"/>
                <a:cs typeface="Times New Roman" pitchFamily="18" charset="0"/>
              </a:rPr>
              <a:t>529</a:t>
            </a:r>
            <a:r>
              <a:rPr lang="en-US" dirty="0">
                <a:latin typeface="Times New Roman" pitchFamily="18" charset="0"/>
                <a:cs typeface="Times New Roman" pitchFamily="18" charset="0"/>
              </a:rPr>
              <a:t>, which represents </a:t>
            </a:r>
            <a:r>
              <a:rPr lang="en-US" b="1" dirty="0">
                <a:latin typeface="Times New Roman" pitchFamily="18" charset="0"/>
                <a:cs typeface="Times New Roman" pitchFamily="18" charset="0"/>
              </a:rPr>
              <a:t>login failure</a:t>
            </a:r>
            <a:r>
              <a:rPr lang="en-US" dirty="0">
                <a:latin typeface="Times New Roman" pitchFamily="18" charset="0"/>
                <a:cs typeface="Times New Roman" pitchFamily="18" charset="0"/>
              </a:rPr>
              <a:t> because of unknown user name or incorrect password</a:t>
            </a:r>
            <a:endParaRPr lang="en-US" dirty="0">
              <a:latin typeface="Times New Roman" pitchFamily="18" charset="0"/>
              <a:cs typeface="Times New Roman" pitchFamily="18" charset="0"/>
            </a:endParaRPr>
          </a:p>
          <a:p>
            <a:pPr marL="742950" lvl="2" indent="-342900" algn="just">
              <a:buSzPct val="85000"/>
              <a:buFont typeface="Wingdings" panose="05000000000000000000" pitchFamily="2" charset="2"/>
              <a:buChar char="Ø"/>
            </a:pPr>
            <a:r>
              <a:rPr lang="en-US" dirty="0">
                <a:latin typeface="Times New Roman" pitchFamily="18" charset="0"/>
                <a:cs typeface="Times New Roman" pitchFamily="18" charset="0"/>
              </a:rPr>
              <a:t>the security administrator basically has historic information on their managed networks, for example, a host with IP address of 1.1.1.1 is the corporate web server, Very Important, but, ……</a:t>
            </a:r>
            <a:endParaRPr lang="en-US" dirty="0">
              <a:latin typeface="Times New Roman" pitchFamily="18" charset="0"/>
              <a:cs typeface="Times New Roman" pitchFamily="18" charset="0"/>
            </a:endParaRPr>
          </a:p>
          <a:p>
            <a:r>
              <a:rPr lang="en-US" sz="2400" dirty="0">
                <a:latin typeface="Times New Roman" pitchFamily="18" charset="0"/>
                <a:cs typeface="Times New Roman" pitchFamily="18" charset="0"/>
              </a:rPr>
              <a:t>Lack of real-time response capability</a:t>
            </a:r>
            <a:endParaRPr lang="en-US" sz="2400" dirty="0">
              <a:latin typeface="Times New Roman" pitchFamily="18" charset="0"/>
              <a:cs typeface="Times New Roman" pitchFamily="18" charset="0"/>
            </a:endParaRPr>
          </a:p>
          <a:p>
            <a:pPr lvl="1">
              <a:buFont typeface="Wingdings" panose="05000000000000000000" pitchFamily="2" charset="2"/>
              <a:buChar char="Ø"/>
            </a:pPr>
            <a:r>
              <a:rPr lang="en-US" sz="2000" dirty="0">
                <a:latin typeface="Times New Roman" pitchFamily="18" charset="0"/>
                <a:cs typeface="Times New Roman" pitchFamily="18" charset="0"/>
              </a:rPr>
              <a:t>Too many alerts, but limited security response resources.</a:t>
            </a:r>
            <a:endParaRPr lang="en-US" sz="2000" dirty="0">
              <a:latin typeface="Times New Roman" pitchFamily="18" charset="0"/>
              <a:cs typeface="Times New Roman" pitchFamily="18" charset="0"/>
            </a:endParaRPr>
          </a:p>
        </p:txBody>
      </p:sp>
      <p:sp>
        <p:nvSpPr>
          <p:cNvPr id="6148" name="灯片编号占位符 2"/>
          <p:cNvSpPr txBox="1">
            <a:spLocks noGrp="1"/>
          </p:cNvSpPr>
          <p:nvPr/>
        </p:nvSpPr>
        <p:spPr bwMode="auto">
          <a:xfrm>
            <a:off x="8223250" y="6248400"/>
            <a:ext cx="768350" cy="457200"/>
          </a:xfrm>
          <a:prstGeom prst="rect">
            <a:avLst/>
          </a:prstGeom>
          <a:noFill/>
          <a:ln w="9525">
            <a:noFill/>
            <a:miter lim="800000"/>
          </a:ln>
        </p:spPr>
        <p:txBody>
          <a:bodyPr/>
          <a:lstStyle/>
          <a:p>
            <a:pPr algn="r"/>
            <a:fld id="{5BA29C2D-071B-4D33-A53A-3DE740F5EF97}" type="slidenum">
              <a:rPr lang="zh-CN" altLang="en-US" sz="1400">
                <a:latin typeface="Times New Roman" pitchFamily="18" charset="0"/>
                <a:ea typeface="SimSun" pitchFamily="2" charset="-122"/>
              </a:rPr>
            </a:fld>
            <a:endParaRPr lang="en-US" altLang="zh-CN" sz="1400">
              <a:latin typeface="Times New Roman" pitchFamily="18" charset="0"/>
              <a:ea typeface="SimSun" pitchFamily="2" charset="-122"/>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0850" y="107928"/>
            <a:ext cx="7772400" cy="622346"/>
          </a:xfrm>
        </p:spPr>
        <p:txBody>
          <a:bodyPr/>
          <a:lstStyle/>
          <a:p>
            <a:pPr algn="ctr"/>
            <a:r>
              <a:rPr lang="en-US" b="1" u="none" dirty="0">
                <a:effectLst>
                  <a:outerShdw blurRad="38100" dist="38100" dir="2700000" algn="tl">
                    <a:srgbClr val="000000">
                      <a:alpha val="43137"/>
                    </a:srgbClr>
                  </a:outerShdw>
                </a:effectLst>
                <a:latin typeface="Times New Roman" pitchFamily="18" charset="0"/>
                <a:cs typeface="Times New Roman" pitchFamily="18" charset="0"/>
              </a:rPr>
              <a:t>Challenges (cont’d)</a:t>
            </a:r>
            <a:endParaRPr lang="en-US"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7171" name="Rectangle 3"/>
          <p:cNvSpPr>
            <a:spLocks noGrp="1" noChangeArrowheads="1"/>
          </p:cNvSpPr>
          <p:nvPr>
            <p:ph type="body" idx="1"/>
          </p:nvPr>
        </p:nvSpPr>
        <p:spPr>
          <a:xfrm>
            <a:off x="168442" y="710222"/>
            <a:ext cx="8839200" cy="5474726"/>
          </a:xfrm>
        </p:spPr>
        <p:txBody>
          <a:bodyPr/>
          <a:lstStyle/>
          <a:p>
            <a:pPr>
              <a:spcBef>
                <a:spcPts val="0"/>
              </a:spcBef>
              <a:spcAft>
                <a:spcPts val="0"/>
              </a:spcAft>
            </a:pPr>
            <a:r>
              <a:rPr lang="en-US" dirty="0">
                <a:latin typeface="Times New Roman" pitchFamily="18" charset="0"/>
                <a:cs typeface="Times New Roman" pitchFamily="18" charset="0"/>
              </a:rPr>
              <a:t>So many regulatory and compliance standards</a:t>
            </a:r>
            <a:endParaRPr lang="en-US" dirty="0">
              <a:latin typeface="Times New Roman" pitchFamily="18" charset="0"/>
              <a:cs typeface="Times New Roman" pitchFamily="18" charset="0"/>
            </a:endParaRPr>
          </a:p>
          <a:p>
            <a:pPr lvl="1">
              <a:spcBef>
                <a:spcPts val="0"/>
              </a:spcBef>
              <a:buFont typeface="Wingdings" panose="05000000000000000000" pitchFamily="2" charset="2"/>
              <a:buChar char="Ø"/>
            </a:pPr>
            <a:r>
              <a:rPr lang="en-US" b="1" dirty="0">
                <a:latin typeface="Times New Roman" pitchFamily="18" charset="0"/>
                <a:cs typeface="Times New Roman" pitchFamily="18" charset="0"/>
              </a:rPr>
              <a:t>regulatory standards</a:t>
            </a:r>
            <a:r>
              <a:rPr lang="en-US" dirty="0">
                <a:latin typeface="Times New Roman" pitchFamily="18" charset="0"/>
                <a:cs typeface="Times New Roman" pitchFamily="18" charset="0"/>
              </a:rPr>
              <a:t>:</a:t>
            </a:r>
            <a:endParaRPr lang="en-US" dirty="0">
              <a:latin typeface="Times New Roman" pitchFamily="18" charset="0"/>
              <a:cs typeface="Times New Roman" pitchFamily="18" charset="0"/>
            </a:endParaRPr>
          </a:p>
          <a:p>
            <a:pPr lvl="2">
              <a:spcBef>
                <a:spcPts val="0"/>
              </a:spcBef>
              <a:buFont typeface="Wingdings" panose="05000000000000000000" pitchFamily="2" charset="2"/>
              <a:buChar char="ü"/>
            </a:pPr>
            <a:r>
              <a:rPr lang="en-US" sz="1800" dirty="0">
                <a:latin typeface="Times New Roman" pitchFamily="18" charset="0"/>
                <a:cs typeface="Times New Roman" pitchFamily="18" charset="0"/>
              </a:rPr>
              <a:t>HIPAA (Health Insurance Portability &amp; Accountability Act), </a:t>
            </a:r>
            <a:endParaRPr lang="en-US" sz="1800" dirty="0">
              <a:latin typeface="Times New Roman" pitchFamily="18" charset="0"/>
              <a:cs typeface="Times New Roman" pitchFamily="18" charset="0"/>
            </a:endParaRPr>
          </a:p>
          <a:p>
            <a:pPr lvl="2">
              <a:spcBef>
                <a:spcPts val="0"/>
              </a:spcBef>
              <a:buFont typeface="Wingdings" panose="05000000000000000000" pitchFamily="2" charset="2"/>
              <a:buChar char="ü"/>
            </a:pPr>
            <a:r>
              <a:rPr lang="en-US" sz="1800" dirty="0">
                <a:latin typeface="Times New Roman" pitchFamily="18" charset="0"/>
                <a:cs typeface="Times New Roman" pitchFamily="18" charset="0"/>
              </a:rPr>
              <a:t>SOX (Sarbanes-Oxley), </a:t>
            </a:r>
            <a:endParaRPr lang="en-US" sz="1800" dirty="0">
              <a:latin typeface="Times New Roman" pitchFamily="18" charset="0"/>
              <a:cs typeface="Times New Roman" pitchFamily="18" charset="0"/>
            </a:endParaRPr>
          </a:p>
          <a:p>
            <a:pPr lvl="2">
              <a:spcBef>
                <a:spcPts val="0"/>
              </a:spcBef>
              <a:buFont typeface="Wingdings" panose="05000000000000000000" pitchFamily="2" charset="2"/>
              <a:buChar char="ü"/>
            </a:pPr>
            <a:r>
              <a:rPr lang="en-US" sz="1800" dirty="0">
                <a:latin typeface="Times New Roman" pitchFamily="18" charset="0"/>
                <a:cs typeface="Times New Roman" pitchFamily="18" charset="0"/>
              </a:rPr>
              <a:t>North American Electric Reliability Council (NERC) Critical Infrastructure Protection (CIP) Reliability Standards, </a:t>
            </a:r>
            <a:endParaRPr lang="en-US" sz="1800" dirty="0">
              <a:latin typeface="Times New Roman" pitchFamily="18" charset="0"/>
              <a:cs typeface="Times New Roman" pitchFamily="18" charset="0"/>
            </a:endParaRPr>
          </a:p>
          <a:p>
            <a:pPr lvl="2">
              <a:spcBef>
                <a:spcPts val="0"/>
              </a:spcBef>
              <a:buFont typeface="Wingdings" panose="05000000000000000000" pitchFamily="2" charset="2"/>
              <a:buChar char="ü"/>
            </a:pPr>
            <a:r>
              <a:rPr lang="en-US" sz="1800" dirty="0">
                <a:latin typeface="Times New Roman" pitchFamily="18" charset="0"/>
                <a:cs typeface="Times New Roman" pitchFamily="18" charset="0"/>
              </a:rPr>
              <a:t>Federal Information Security Management Act (FISMA), </a:t>
            </a:r>
            <a:r>
              <a:rPr lang="en-US" sz="1800" dirty="0" err="1">
                <a:latin typeface="Times New Roman" pitchFamily="18" charset="0"/>
                <a:cs typeface="Times New Roman" pitchFamily="18" charset="0"/>
              </a:rPr>
              <a:t>etc</a:t>
            </a:r>
            <a:endParaRPr lang="en-US" dirty="0">
              <a:latin typeface="Times New Roman" pitchFamily="18" charset="0"/>
              <a:cs typeface="Times New Roman" pitchFamily="18" charset="0"/>
            </a:endParaRPr>
          </a:p>
          <a:p>
            <a:pPr lvl="1">
              <a:buFont typeface="Wingdings" panose="05000000000000000000" pitchFamily="2" charset="2"/>
              <a:buChar char="Ø"/>
            </a:pPr>
            <a:r>
              <a:rPr lang="en-US" dirty="0">
                <a:latin typeface="Times New Roman" pitchFamily="18" charset="0"/>
                <a:cs typeface="Times New Roman" pitchFamily="18" charset="0"/>
              </a:rPr>
              <a:t>or </a:t>
            </a:r>
            <a:r>
              <a:rPr lang="en-US" b="1" dirty="0">
                <a:latin typeface="Times New Roman" pitchFamily="18" charset="0"/>
                <a:cs typeface="Times New Roman" pitchFamily="18" charset="0"/>
              </a:rPr>
              <a:t>industry standards</a:t>
            </a:r>
            <a:r>
              <a:rPr lang="en-US" dirty="0">
                <a:latin typeface="Times New Roman" pitchFamily="18" charset="0"/>
                <a:cs typeface="Times New Roman" pitchFamily="18" charset="0"/>
              </a:rPr>
              <a:t>:</a:t>
            </a:r>
            <a:endParaRPr lang="en-US" dirty="0">
              <a:latin typeface="Times New Roman" pitchFamily="18" charset="0"/>
              <a:cs typeface="Times New Roman" pitchFamily="18" charset="0"/>
            </a:endParaRPr>
          </a:p>
          <a:p>
            <a:pPr lvl="2">
              <a:spcBef>
                <a:spcPts val="0"/>
              </a:spcBef>
              <a:buFont typeface="Wingdings" panose="05000000000000000000" pitchFamily="2" charset="2"/>
              <a:buChar char="ü"/>
            </a:pPr>
            <a:r>
              <a:rPr lang="en-US" sz="1800" dirty="0">
                <a:latin typeface="Times New Roman" pitchFamily="18" charset="0"/>
                <a:cs typeface="Times New Roman" pitchFamily="18" charset="0"/>
              </a:rPr>
              <a:t>PCI (Payment Card Industry Compliance) DSS,</a:t>
            </a:r>
            <a:endParaRPr lang="en-US" sz="1800" dirty="0">
              <a:latin typeface="Times New Roman" pitchFamily="18" charset="0"/>
              <a:cs typeface="Times New Roman" pitchFamily="18" charset="0"/>
            </a:endParaRPr>
          </a:p>
          <a:p>
            <a:pPr lvl="2">
              <a:spcBef>
                <a:spcPts val="0"/>
              </a:spcBef>
              <a:buFont typeface="Wingdings" panose="05000000000000000000" pitchFamily="2" charset="2"/>
              <a:buChar char="ü"/>
            </a:pPr>
            <a:r>
              <a:rPr lang="en-US" sz="1800" dirty="0">
                <a:latin typeface="Times New Roman" pitchFamily="18" charset="0"/>
                <a:cs typeface="Times New Roman" pitchFamily="18" charset="0"/>
              </a:rPr>
              <a:t>ISO 27001/2,</a:t>
            </a:r>
            <a:endParaRPr lang="en-US" sz="1800" dirty="0">
              <a:latin typeface="Times New Roman" pitchFamily="18" charset="0"/>
              <a:cs typeface="Times New Roman" pitchFamily="18" charset="0"/>
            </a:endParaRPr>
          </a:p>
          <a:p>
            <a:pPr lvl="2">
              <a:spcBef>
                <a:spcPts val="0"/>
              </a:spcBef>
              <a:buFont typeface="Wingdings" panose="05000000000000000000" pitchFamily="2" charset="2"/>
              <a:buChar char="ü"/>
            </a:pPr>
            <a:r>
              <a:rPr lang="en-US" sz="1800" dirty="0">
                <a:latin typeface="Times New Roman" pitchFamily="18" charset="0"/>
                <a:cs typeface="Times New Roman" pitchFamily="18" charset="0"/>
              </a:rPr>
              <a:t>NIST 800-53,</a:t>
            </a:r>
            <a:endParaRPr lang="en-US" sz="1800" dirty="0">
              <a:latin typeface="Times New Roman" pitchFamily="18" charset="0"/>
              <a:cs typeface="Times New Roman" pitchFamily="18" charset="0"/>
            </a:endParaRPr>
          </a:p>
          <a:p>
            <a:pPr lvl="2">
              <a:spcBef>
                <a:spcPts val="0"/>
              </a:spcBef>
              <a:buFont typeface="Wingdings" panose="05000000000000000000" pitchFamily="2" charset="2"/>
              <a:buChar char="ü"/>
            </a:pPr>
            <a:r>
              <a:rPr lang="en-US" sz="1800" dirty="0">
                <a:latin typeface="Times New Roman" pitchFamily="18" charset="0"/>
                <a:cs typeface="Times New Roman" pitchFamily="18" charset="0"/>
              </a:rPr>
              <a:t>Control Objectives for Information and related Technology (COBIT), etc.</a:t>
            </a:r>
            <a:endParaRPr lang="en-US" sz="1800" dirty="0">
              <a:latin typeface="Times New Roman" pitchFamily="18" charset="0"/>
              <a:cs typeface="Times New Roman" pitchFamily="18" charset="0"/>
            </a:endParaRPr>
          </a:p>
          <a:p>
            <a:pPr>
              <a:spcBef>
                <a:spcPts val="0"/>
              </a:spcBef>
              <a:spcAft>
                <a:spcPts val="0"/>
              </a:spcAft>
            </a:pPr>
            <a:r>
              <a:rPr lang="en-US" dirty="0">
                <a:latin typeface="Times New Roman" pitchFamily="18" charset="0"/>
                <a:cs typeface="Times New Roman" pitchFamily="18" charset="0"/>
              </a:rPr>
              <a:t>You as well as organizations are responsible for regulatory violation. </a:t>
            </a:r>
            <a:endParaRPr lang="en-US" dirty="0">
              <a:latin typeface="Times New Roman" pitchFamily="18" charset="0"/>
              <a:cs typeface="Times New Roman" pitchFamily="18" charset="0"/>
            </a:endParaRPr>
          </a:p>
          <a:p>
            <a:pPr lvl="1">
              <a:spcBef>
                <a:spcPts val="0"/>
              </a:spcBef>
              <a:spcAft>
                <a:spcPts val="0"/>
              </a:spcAft>
            </a:pPr>
            <a:r>
              <a:rPr lang="en-US" dirty="0">
                <a:latin typeface="Times New Roman" pitchFamily="18" charset="0"/>
                <a:cs typeface="Times New Roman" pitchFamily="18" charset="0"/>
              </a:rPr>
              <a:t>For example, for HIPAA noncompliance, individual violation: Fine up to $1.5 million per calendar year and possible jail time</a:t>
            </a:r>
            <a:endParaRPr lang="en-US" dirty="0">
              <a:latin typeface="Times New Roman" pitchFamily="18" charset="0"/>
              <a:cs typeface="Times New Roman" pitchFamily="18" charset="0"/>
            </a:endParaRPr>
          </a:p>
        </p:txBody>
      </p:sp>
      <p:sp>
        <p:nvSpPr>
          <p:cNvPr id="638981" name="Text Box 5"/>
          <p:cNvSpPr txBox="1">
            <a:spLocks noChangeArrowheads="1"/>
          </p:cNvSpPr>
          <p:nvPr/>
        </p:nvSpPr>
        <p:spPr bwMode="auto">
          <a:xfrm>
            <a:off x="1363306" y="6246167"/>
            <a:ext cx="6176756" cy="461665"/>
          </a:xfrm>
          <a:prstGeom prst="rect">
            <a:avLst/>
          </a:prstGeom>
          <a:noFill/>
          <a:ln w="9525">
            <a:noFill/>
            <a:miter lim="800000"/>
          </a:ln>
          <a:effectLst/>
        </p:spPr>
        <p:txBody>
          <a:bodyPr wrap="none">
            <a:spAutoFit/>
          </a:bodyPr>
          <a:lstStyle/>
          <a:p>
            <a:pPr>
              <a:defRPr/>
            </a:pPr>
            <a:r>
              <a:rPr lang="en-US" b="1" dirty="0">
                <a:effectLst>
                  <a:outerShdw blurRad="38100" dist="38100" dir="2700000" algn="tl">
                    <a:srgbClr val="C0C0C0"/>
                  </a:outerShdw>
                </a:effectLst>
                <a:latin typeface="Times New Roman" pitchFamily="18" charset="0"/>
                <a:cs typeface="Times New Roman" pitchFamily="18" charset="0"/>
              </a:rPr>
              <a:t>It is important to know your security posture.</a:t>
            </a:r>
            <a:endParaRPr lang="en-US" b="1" dirty="0">
              <a:effectLst>
                <a:outerShdw blurRad="38100" dist="38100" dir="2700000" algn="tl">
                  <a:srgbClr val="C0C0C0"/>
                </a:outerShdw>
              </a:effectLst>
              <a:latin typeface="Times New Roman" pitchFamily="18" charset="0"/>
              <a:cs typeface="Times New Roman" pitchFamily="18" charset="0"/>
            </a:endParaRPr>
          </a:p>
        </p:txBody>
      </p:sp>
      <p:sp>
        <p:nvSpPr>
          <p:cNvPr id="7173" name="灯片编号占位符 2"/>
          <p:cNvSpPr txBox="1">
            <a:spLocks noGrp="1"/>
          </p:cNvSpPr>
          <p:nvPr/>
        </p:nvSpPr>
        <p:spPr bwMode="auto">
          <a:xfrm>
            <a:off x="8223250" y="6248400"/>
            <a:ext cx="768350" cy="457200"/>
          </a:xfrm>
          <a:prstGeom prst="rect">
            <a:avLst/>
          </a:prstGeom>
          <a:noFill/>
          <a:ln w="9525">
            <a:noFill/>
            <a:miter lim="800000"/>
          </a:ln>
        </p:spPr>
        <p:txBody>
          <a:bodyPr/>
          <a:lstStyle/>
          <a:p>
            <a:pPr algn="r"/>
            <a:fld id="{A9517CA1-A5F4-4390-B866-699DBD7B5B1D}" type="slidenum">
              <a:rPr lang="zh-CN" altLang="en-US" sz="1400">
                <a:latin typeface="Times New Roman" pitchFamily="18" charset="0"/>
                <a:ea typeface="SimSun" pitchFamily="2" charset="-122"/>
              </a:rPr>
            </a:fld>
            <a:endParaRPr lang="en-US" altLang="zh-CN" sz="1400">
              <a:latin typeface="Times New Roman" pitchFamily="18" charset="0"/>
              <a:ea typeface="SimSun"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38" name="Group 1"/>
          <p:cNvGrpSpPr/>
          <p:nvPr/>
        </p:nvGrpSpPr>
        <p:grpSpPr bwMode="auto">
          <a:xfrm>
            <a:off x="750888" y="1160463"/>
            <a:ext cx="7326312" cy="5697537"/>
            <a:chOff x="750888" y="1160463"/>
            <a:chExt cx="7326312" cy="5697537"/>
          </a:xfrm>
        </p:grpSpPr>
        <p:pic>
          <p:nvPicPr>
            <p:cNvPr id="14352" name="Picture 3" descr="1-2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0888" y="1160463"/>
              <a:ext cx="6945312" cy="569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53" name="AutoShape 2"/>
            <p:cNvSpPr>
              <a:spLocks noChangeArrowheads="1"/>
            </p:cNvSpPr>
            <p:nvPr/>
          </p:nvSpPr>
          <p:spPr bwMode="auto">
            <a:xfrm>
              <a:off x="7010400" y="3570288"/>
              <a:ext cx="1066800" cy="315912"/>
            </a:xfrm>
            <a:prstGeom prst="roundRect">
              <a:avLst>
                <a:gd name="adj" fmla="val 347"/>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79200" tIns="57240" rIns="79200" bIns="38880"/>
            <a:lstStyle>
              <a:lvl1pPr>
                <a:spcBef>
                  <a:spcPct val="20000"/>
                </a:spcBef>
                <a:buClr>
                  <a:schemeClr val="accent2"/>
                </a:buClr>
                <a:buSzPct val="85000"/>
                <a:buFont typeface="ZapfDingbats" pitchFamily="82" charset="2"/>
                <a:buChar char="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omic Sans MS" pitchFamily="66"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omic Sans MS" pitchFamily="66"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9pPr>
            </a:lstStyle>
            <a:p>
              <a:pPr>
                <a:spcBef>
                  <a:spcPct val="0"/>
                </a:spcBef>
                <a:buClrTx/>
                <a:buSzTx/>
                <a:buFontTx/>
                <a:buNone/>
              </a:pPr>
              <a:r>
                <a:rPr lang="en-US" altLang="en-US" sz="1800">
                  <a:latin typeface="Times New Roman" pitchFamily="18" charset="0"/>
                  <a:cs typeface="Times New Roman" pitchFamily="18" charset="0"/>
                </a:rPr>
                <a:t>Segment</a:t>
              </a:r>
              <a:endParaRPr lang="en-GB" altLang="en-US" sz="1800">
                <a:solidFill>
                  <a:srgbClr val="000000"/>
                </a:solidFill>
                <a:latin typeface="Times New Roman" pitchFamily="18" charset="0"/>
                <a:cs typeface="Times New Roman" pitchFamily="18" charset="0"/>
              </a:endParaRPr>
            </a:p>
          </p:txBody>
        </p:sp>
      </p:grpSp>
      <p:pic>
        <p:nvPicPr>
          <p:cNvPr id="14339" name="Picture 2" descr="http://i.ehow.com/images/GlobalPhoto/Articles/4900322/FiberNetworkCard-main_Ful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2400" y="6019800"/>
            <a:ext cx="838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2" name="Rectangle 2"/>
          <p:cNvSpPr>
            <a:spLocks noGrp="1" noChangeArrowheads="1"/>
          </p:cNvSpPr>
          <p:nvPr>
            <p:ph type="title"/>
          </p:nvPr>
        </p:nvSpPr>
        <p:spPr>
          <a:xfrm>
            <a:off x="457200" y="76200"/>
            <a:ext cx="7170738" cy="855663"/>
          </a:xfrm>
        </p:spPr>
        <p:txBody>
          <a:bodyPr/>
          <a:lstStyle/>
          <a:p>
            <a:pPr algn="ctr">
              <a:defRPr/>
            </a:pPr>
            <a:r>
              <a:rPr lang="en-US" sz="3200" b="1" u="none" dirty="0">
                <a:effectLst>
                  <a:outerShdw blurRad="38100" dist="38100" dir="2700000" algn="tl">
                    <a:srgbClr val="000000">
                      <a:alpha val="43137"/>
                    </a:srgbClr>
                  </a:outerShdw>
                </a:effectLst>
                <a:latin typeface="Times New Roman" pitchFamily="18" charset="0"/>
                <a:cs typeface="Times New Roman" pitchFamily="18" charset="0"/>
              </a:rPr>
              <a:t>OSI (Open System Interconnection) Reference Model</a:t>
            </a:r>
            <a:endParaRPr lang="en-US" sz="32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cxnSp>
        <p:nvCxnSpPr>
          <p:cNvPr id="14341" name="Straight Arrow Connector 8"/>
          <p:cNvCxnSpPr>
            <a:cxnSpLocks noChangeShapeType="1"/>
          </p:cNvCxnSpPr>
          <p:nvPr/>
        </p:nvCxnSpPr>
        <p:spPr bwMode="auto">
          <a:xfrm rot="16200000" flipV="1">
            <a:off x="6042025" y="3198813"/>
            <a:ext cx="4379913" cy="1587"/>
          </a:xfrm>
          <a:prstGeom prst="straightConnector1">
            <a:avLst/>
          </a:prstGeom>
          <a:noFill/>
          <a:ln w="66675" algn="ctr">
            <a:solidFill>
              <a:srgbClr val="FF0000"/>
            </a:solidFill>
            <a:round/>
            <a:tailEnd type="triangle" w="med" len="med"/>
          </a:ln>
          <a:extLst>
            <a:ext uri="{909E8E84-426E-40DD-AFC4-6F175D3DCCD1}">
              <a14:hiddenFill xmlns:a14="http://schemas.microsoft.com/office/drawing/2010/main">
                <a:noFill/>
              </a14:hiddenFill>
            </a:ext>
          </a:extLst>
        </p:spPr>
      </p:cxnSp>
      <p:cxnSp>
        <p:nvCxnSpPr>
          <p:cNvPr id="14342" name="Straight Arrow Connector 10"/>
          <p:cNvCxnSpPr>
            <a:cxnSpLocks noChangeShapeType="1"/>
          </p:cNvCxnSpPr>
          <p:nvPr/>
        </p:nvCxnSpPr>
        <p:spPr bwMode="auto">
          <a:xfrm rot="5400000">
            <a:off x="7839869" y="5780882"/>
            <a:ext cx="784225" cy="1587"/>
          </a:xfrm>
          <a:prstGeom prst="straightConnector1">
            <a:avLst/>
          </a:prstGeom>
          <a:noFill/>
          <a:ln w="66675" algn="ctr">
            <a:solidFill>
              <a:srgbClr val="FF0000"/>
            </a:solidFill>
            <a:round/>
            <a:tailEnd type="triangle" w="med" len="med"/>
          </a:ln>
          <a:extLst>
            <a:ext uri="{909E8E84-426E-40DD-AFC4-6F175D3DCCD1}">
              <a14:hiddenFill xmlns:a14="http://schemas.microsoft.com/office/drawing/2010/main">
                <a:noFill/>
              </a14:hiddenFill>
            </a:ext>
          </a:extLst>
        </p:spPr>
      </p:cxnSp>
      <p:cxnSp>
        <p:nvCxnSpPr>
          <p:cNvPr id="14343" name="Straight Arrow Connector 14"/>
          <p:cNvCxnSpPr>
            <a:cxnSpLocks noChangeShapeType="1"/>
          </p:cNvCxnSpPr>
          <p:nvPr/>
        </p:nvCxnSpPr>
        <p:spPr bwMode="auto">
          <a:xfrm rot="10800000">
            <a:off x="7886700" y="5389563"/>
            <a:ext cx="685800" cy="1587"/>
          </a:xfrm>
          <a:prstGeom prst="straightConnector1">
            <a:avLst/>
          </a:prstGeom>
          <a:noFill/>
          <a:ln w="66675" algn="ctr">
            <a:solidFill>
              <a:srgbClr val="FF0000"/>
            </a:solidFill>
            <a:round/>
            <a:headEnd type="triangle" w="med" len="med"/>
            <a:tailEnd type="triangle" w="med" len="med"/>
          </a:ln>
          <a:extLst>
            <a:ext uri="{909E8E84-426E-40DD-AFC4-6F175D3DCCD1}">
              <a14:hiddenFill xmlns:a14="http://schemas.microsoft.com/office/drawing/2010/main">
                <a:noFill/>
              </a14:hiddenFill>
            </a:ext>
          </a:extLst>
        </p:spPr>
      </p:cxnSp>
      <p:pic>
        <p:nvPicPr>
          <p:cNvPr id="14344" name="Picture 4" descr="http://www.reliablecontrols.com/products/software/images/software_binar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7938" y="76200"/>
            <a:ext cx="1135062"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345" name="Straight Arrow Connector 11"/>
          <p:cNvCxnSpPr>
            <a:cxnSpLocks noChangeShapeType="1"/>
          </p:cNvCxnSpPr>
          <p:nvPr/>
        </p:nvCxnSpPr>
        <p:spPr bwMode="auto">
          <a:xfrm rot="10800000">
            <a:off x="4114800" y="1751013"/>
            <a:ext cx="685800" cy="1587"/>
          </a:xfrm>
          <a:prstGeom prst="straightConnector1">
            <a:avLst/>
          </a:prstGeom>
          <a:noFill/>
          <a:ln w="66675" algn="ctr">
            <a:solidFill>
              <a:srgbClr val="FF0000"/>
            </a:solidFill>
            <a:round/>
          </a:ln>
          <a:extLst>
            <a:ext uri="{909E8E84-426E-40DD-AFC4-6F175D3DCCD1}">
              <a14:hiddenFill xmlns:a14="http://schemas.microsoft.com/office/drawing/2010/main">
                <a:noFill/>
              </a14:hiddenFill>
            </a:ext>
          </a:extLst>
        </p:spPr>
      </p:cxnSp>
      <p:cxnSp>
        <p:nvCxnSpPr>
          <p:cNvPr id="14346" name="Straight Arrow Connector 12"/>
          <p:cNvCxnSpPr>
            <a:cxnSpLocks noChangeShapeType="1"/>
          </p:cNvCxnSpPr>
          <p:nvPr/>
        </p:nvCxnSpPr>
        <p:spPr bwMode="auto">
          <a:xfrm rot="10800000">
            <a:off x="685800" y="2208213"/>
            <a:ext cx="685800" cy="1587"/>
          </a:xfrm>
          <a:prstGeom prst="straightConnector1">
            <a:avLst/>
          </a:prstGeom>
          <a:noFill/>
          <a:ln w="66675" algn="ctr">
            <a:solidFill>
              <a:srgbClr val="FF0000"/>
            </a:solidFill>
            <a:round/>
          </a:ln>
          <a:extLst>
            <a:ext uri="{909E8E84-426E-40DD-AFC4-6F175D3DCCD1}">
              <a14:hiddenFill xmlns:a14="http://schemas.microsoft.com/office/drawing/2010/main">
                <a:noFill/>
              </a14:hiddenFill>
            </a:ext>
          </a:extLst>
        </p:spPr>
      </p:cxnSp>
      <p:cxnSp>
        <p:nvCxnSpPr>
          <p:cNvPr id="14347" name="Straight Arrow Connector 13"/>
          <p:cNvCxnSpPr>
            <a:cxnSpLocks noChangeShapeType="1"/>
          </p:cNvCxnSpPr>
          <p:nvPr/>
        </p:nvCxnSpPr>
        <p:spPr bwMode="auto">
          <a:xfrm rot="10800000">
            <a:off x="609600" y="1370013"/>
            <a:ext cx="685800" cy="1587"/>
          </a:xfrm>
          <a:prstGeom prst="straightConnector1">
            <a:avLst/>
          </a:prstGeom>
          <a:noFill/>
          <a:ln w="66675" algn="ctr">
            <a:solidFill>
              <a:srgbClr val="FF0000"/>
            </a:solidFill>
            <a:round/>
          </a:ln>
          <a:extLst>
            <a:ext uri="{909E8E84-426E-40DD-AFC4-6F175D3DCCD1}">
              <a14:hiddenFill xmlns:a14="http://schemas.microsoft.com/office/drawing/2010/main">
                <a:noFill/>
              </a14:hiddenFill>
            </a:ext>
          </a:extLst>
        </p:spPr>
      </p:cxnSp>
      <p:sp>
        <p:nvSpPr>
          <p:cNvPr id="14348" name="灯片编号占位符 2"/>
          <p:cNvSpPr>
            <a:spLocks noGrp="1" noChangeArrowheads="1"/>
          </p:cNvSpPr>
          <p:nvPr>
            <p:ph type="sldNum" sz="quarter" idx="12"/>
          </p:nvPr>
        </p:nvSpPr>
        <p:spPr>
          <a:xfrm>
            <a:off x="8383588" y="6384925"/>
            <a:ext cx="457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fld id="{05D5B732-7DEF-4121-BC62-2E1E151C895E}" type="slidenum">
              <a:rPr lang="zh-CN" altLang="en-US" sz="1400" smtClean="0">
                <a:latin typeface="Times New Roman" pitchFamily="18" charset="0"/>
              </a:rPr>
            </a:fld>
            <a:endParaRPr lang="en-US" altLang="zh-CN" sz="1400">
              <a:latin typeface="Times New Roman" pitchFamily="18" charset="0"/>
            </a:endParaRPr>
          </a:p>
        </p:txBody>
      </p:sp>
      <p:sp>
        <p:nvSpPr>
          <p:cNvPr id="14349" name="AutoShape 2"/>
          <p:cNvSpPr>
            <a:spLocks noChangeArrowheads="1"/>
          </p:cNvSpPr>
          <p:nvPr/>
        </p:nvSpPr>
        <p:spPr bwMode="auto">
          <a:xfrm>
            <a:off x="4800600" y="1435100"/>
            <a:ext cx="1066800" cy="315913"/>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79200" tIns="57240" rIns="79200" bIns="38880"/>
          <a:lstStyle>
            <a:lvl1pPr>
              <a:spcBef>
                <a:spcPct val="20000"/>
              </a:spcBef>
              <a:buClr>
                <a:schemeClr val="accent2"/>
              </a:buClr>
              <a:buSzPct val="85000"/>
              <a:buFont typeface="ZapfDingbats" pitchFamily="82" charset="2"/>
              <a:buChar char="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omic Sans MS" pitchFamily="66" charset="0"/>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omic Sans MS" pitchFamily="66" charset="0"/>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itchFamily="18" charset="0"/>
              </a:defRPr>
            </a:lvl9pPr>
          </a:lstStyle>
          <a:p>
            <a:pPr>
              <a:spcBef>
                <a:spcPct val="0"/>
              </a:spcBef>
              <a:buClrTx/>
              <a:buSzTx/>
              <a:buFontTx/>
              <a:buNone/>
            </a:pPr>
            <a:r>
              <a:rPr lang="en-GB" altLang="en-US" sz="1400">
                <a:solidFill>
                  <a:srgbClr val="000000"/>
                </a:solidFill>
                <a:latin typeface="Times New Roman" pitchFamily="18" charset="0"/>
                <a:cs typeface="Times New Roman" pitchFamily="18" charset="0"/>
              </a:rPr>
              <a:t>(e.g., HTTP)</a:t>
            </a:r>
            <a:endParaRPr lang="en-GB" altLang="en-US" sz="1400">
              <a:solidFill>
                <a:srgbClr val="000000"/>
              </a:solidFill>
              <a:latin typeface="Times New Roman" pitchFamily="18" charset="0"/>
              <a:cs typeface="Times New Roman" pitchFamily="18" charset="0"/>
            </a:endParaRPr>
          </a:p>
        </p:txBody>
      </p:sp>
      <p:sp>
        <p:nvSpPr>
          <p:cNvPr id="17" name="AutoShape 9"/>
          <p:cNvSpPr>
            <a:spLocks noChangeArrowheads="1"/>
          </p:cNvSpPr>
          <p:nvPr/>
        </p:nvSpPr>
        <p:spPr bwMode="auto">
          <a:xfrm>
            <a:off x="7158038" y="3657600"/>
            <a:ext cx="1985962" cy="666750"/>
          </a:xfrm>
          <a:prstGeom prst="cloudCallout">
            <a:avLst>
              <a:gd name="adj1" fmla="val -64202"/>
              <a:gd name="adj2" fmla="val 43017"/>
            </a:avLst>
          </a:prstGeom>
          <a:solidFill>
            <a:schemeClr val="accent1"/>
          </a:solidFill>
          <a:ln w="9525">
            <a:solidFill>
              <a:schemeClr val="tx1"/>
            </a:solidFill>
            <a:round/>
          </a:ln>
        </p:spPr>
        <p:txBody>
          <a:bodyPr/>
          <a:lstStyle/>
          <a:p>
            <a:pPr algn="ctr">
              <a:defRPr/>
            </a:pPr>
            <a:r>
              <a:rPr lang="en-US" sz="2000" b="1" dirty="0">
                <a:solidFill>
                  <a:srgbClr val="FF0000"/>
                </a:solidFill>
                <a:effectLst>
                  <a:outerShdw blurRad="38100" dist="38100" dir="2700000" algn="tl">
                    <a:srgbClr val="000000">
                      <a:alpha val="43137"/>
                    </a:srgbClr>
                  </a:outerShdw>
                </a:effectLst>
              </a:rPr>
              <a:t>packet</a:t>
            </a:r>
            <a:endParaRPr lang="en-US" sz="2000" b="1" dirty="0">
              <a:solidFill>
                <a:srgbClr val="FF0000"/>
              </a:solidFill>
              <a:effectLst>
                <a:outerShdw blurRad="38100" dist="38100" dir="2700000" algn="tl">
                  <a:srgbClr val="000000">
                    <a:alpha val="43137"/>
                  </a:srgbClr>
                </a:outerShdw>
              </a:effectLst>
            </a:endParaRPr>
          </a:p>
        </p:txBody>
      </p:sp>
      <p:sp>
        <p:nvSpPr>
          <p:cNvPr id="18" name="AutoShape 15"/>
          <p:cNvSpPr>
            <a:spLocks noChangeArrowheads="1"/>
          </p:cNvSpPr>
          <p:nvPr/>
        </p:nvSpPr>
        <p:spPr bwMode="auto">
          <a:xfrm>
            <a:off x="3200400" y="304800"/>
            <a:ext cx="5486400" cy="838200"/>
          </a:xfrm>
          <a:prstGeom prst="wedgeRoundRectCallout">
            <a:avLst>
              <a:gd name="adj1" fmla="val -29079"/>
              <a:gd name="adj2" fmla="val 89912"/>
              <a:gd name="adj3" fmla="val 16667"/>
            </a:avLst>
          </a:prstGeom>
          <a:solidFill>
            <a:schemeClr val="accent1"/>
          </a:solidFill>
          <a:ln w="66675">
            <a:solidFill>
              <a:schemeClr val="accent2"/>
            </a:solidFill>
            <a:miter lim="800000"/>
          </a:ln>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r>
              <a:rPr lang="en-CA" altLang="en-US" sz="2000">
                <a:latin typeface="Times New Roman" pitchFamily="18" charset="0"/>
                <a:cs typeface="Times New Roman" pitchFamily="18" charset="0"/>
              </a:rPr>
              <a:t>Message formats and rules for exchanging those messages between computers on a network.</a:t>
            </a:r>
            <a:endParaRPr lang="en-US" altLang="en-US" sz="200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checkerboard(across)">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2" name="Rectangle 2"/>
          <p:cNvSpPr>
            <a:spLocks noGrp="1" noChangeArrowheads="1"/>
          </p:cNvSpPr>
          <p:nvPr>
            <p:ph type="ctrTitle"/>
          </p:nvPr>
        </p:nvSpPr>
        <p:spPr>
          <a:xfrm>
            <a:off x="381000" y="111125"/>
            <a:ext cx="8362950" cy="1565275"/>
          </a:xfrm>
        </p:spPr>
        <p:txBody>
          <a:bodyPr/>
          <a:lstStyle/>
          <a:p>
            <a:pPr algn="ctr"/>
            <a:r>
              <a:rPr lang="en-US" sz="3600" u="none" dirty="0">
                <a:latin typeface="Times New Roman" pitchFamily="18" charset="0"/>
                <a:cs typeface="Times New Roman" pitchFamily="18" charset="0"/>
              </a:rPr>
              <a:t>Security Information and Event Management (SIEM)</a:t>
            </a:r>
            <a:endParaRPr lang="en-US" sz="3600" u="none" dirty="0">
              <a:latin typeface="Times New Roman" pitchFamily="18" charset="0"/>
              <a:cs typeface="Times New Roman" pitchFamily="18" charset="0"/>
            </a:endParaRPr>
          </a:p>
        </p:txBody>
      </p:sp>
      <p:sp>
        <p:nvSpPr>
          <p:cNvPr id="3075" name="灯片编号占位符 2"/>
          <p:cNvSpPr txBox="1">
            <a:spLocks noGrp="1"/>
          </p:cNvSpPr>
          <p:nvPr/>
        </p:nvSpPr>
        <p:spPr bwMode="auto">
          <a:xfrm>
            <a:off x="8223250" y="6324600"/>
            <a:ext cx="768350" cy="457200"/>
          </a:xfrm>
          <a:prstGeom prst="rect">
            <a:avLst/>
          </a:prstGeom>
          <a:noFill/>
          <a:ln w="9525">
            <a:noFill/>
            <a:miter lim="800000"/>
          </a:ln>
        </p:spPr>
        <p:txBody>
          <a:bodyPr/>
          <a:lstStyle/>
          <a:p>
            <a:pPr algn="r"/>
            <a:fld id="{0F474047-561E-4CEB-9D13-CB9CA4B08775}" type="slidenum">
              <a:rPr lang="zh-CN" altLang="en-US" sz="1400">
                <a:latin typeface="Times New Roman" pitchFamily="18" charset="0"/>
                <a:ea typeface="SimSun" pitchFamily="2" charset="-122"/>
              </a:rPr>
            </a:fld>
            <a:endParaRPr lang="en-US" altLang="zh-CN" sz="1400" dirty="0">
              <a:latin typeface="Times New Roman" pitchFamily="18" charset="0"/>
              <a:ea typeface="SimSun" pitchFamily="2" charset="-122"/>
            </a:endParaRPr>
          </a:p>
        </p:txBody>
      </p:sp>
      <p:sp>
        <p:nvSpPr>
          <p:cNvPr id="3076" name="Text Box 8"/>
          <p:cNvSpPr txBox="1">
            <a:spLocks noChangeArrowheads="1"/>
          </p:cNvSpPr>
          <p:nvPr/>
        </p:nvSpPr>
        <p:spPr bwMode="auto">
          <a:xfrm>
            <a:off x="245729" y="5701445"/>
            <a:ext cx="8713787" cy="830997"/>
          </a:xfrm>
          <a:prstGeom prst="rect">
            <a:avLst/>
          </a:prstGeom>
          <a:noFill/>
          <a:ln w="9525">
            <a:noFill/>
            <a:miter lim="800000"/>
          </a:ln>
        </p:spPr>
        <p:txBody>
          <a:bodyPr wrap="square">
            <a:spAutoFit/>
          </a:bodyPr>
          <a:lstStyle/>
          <a:p>
            <a:r>
              <a:rPr lang="en-US" dirty="0">
                <a:latin typeface="Times New Roman" pitchFamily="18" charset="0"/>
                <a:cs typeface="Times New Roman" pitchFamily="18" charset="0"/>
              </a:rPr>
              <a:t>* Security Event Management (SEM) or Security Information Management (SIM)  or Enterprise Security Management (ESM)</a:t>
            </a:r>
            <a:endParaRPr lang="en-US" dirty="0">
              <a:latin typeface="Times New Roman" pitchFamily="18" charset="0"/>
              <a:cs typeface="Times New Roman" pitchFamily="18" charset="0"/>
            </a:endParaRPr>
          </a:p>
        </p:txBody>
      </p:sp>
      <p:pic>
        <p:nvPicPr>
          <p:cNvPr id="3077" name="Picture 10" descr="too-many-men">
            <a:hlinkClick r:id="rId1"/>
          </p:cNvPr>
          <p:cNvPicPr>
            <a:picLocks noChangeAspect="1" noChangeArrowheads="1"/>
          </p:cNvPicPr>
          <p:nvPr/>
        </p:nvPicPr>
        <p:blipFill>
          <a:blip r:embed="rId2"/>
          <a:srcRect/>
          <a:stretch>
            <a:fillRect/>
          </a:stretch>
        </p:blipFill>
        <p:spPr bwMode="auto">
          <a:xfrm>
            <a:off x="4252913" y="2857500"/>
            <a:ext cx="790575" cy="1219200"/>
          </a:xfrm>
          <a:prstGeom prst="rect">
            <a:avLst/>
          </a:prstGeom>
          <a:noFill/>
          <a:ln w="9525">
            <a:noFill/>
            <a:miter lim="800000"/>
            <a:headEnd/>
            <a:tailEnd/>
          </a:ln>
        </p:spPr>
      </p:pic>
      <p:grpSp>
        <p:nvGrpSpPr>
          <p:cNvPr id="2" name="Group 7"/>
          <p:cNvGrpSpPr/>
          <p:nvPr/>
        </p:nvGrpSpPr>
        <p:grpSpPr bwMode="auto">
          <a:xfrm>
            <a:off x="766763" y="2384425"/>
            <a:ext cx="1390650" cy="1096963"/>
            <a:chOff x="842963" y="2803525"/>
            <a:chExt cx="1390650" cy="1097379"/>
          </a:xfrm>
        </p:grpSpPr>
        <p:sp>
          <p:nvSpPr>
            <p:cNvPr id="6" name="TextBox 5"/>
            <p:cNvSpPr txBox="1"/>
            <p:nvPr/>
          </p:nvSpPr>
          <p:spPr>
            <a:xfrm>
              <a:off x="952500" y="3562638"/>
              <a:ext cx="1257300" cy="338266"/>
            </a:xfrm>
            <a:prstGeom prst="rect">
              <a:avLst/>
            </a:prstGeom>
            <a:noFill/>
          </p:spPr>
          <p:txBody>
            <a:bodyPr wrap="none">
              <a:spAutoFit/>
            </a:bodyPr>
            <a:lstStyle/>
            <a:p>
              <a:pPr>
                <a:defRPr/>
              </a:pPr>
              <a:r>
                <a:rPr lang="en-US" b="1" dirty="0">
                  <a:effectLst>
                    <a:outerShdw blurRad="38100" dist="38100" dir="2700000" algn="tl">
                      <a:srgbClr val="000000">
                        <a:alpha val="43137"/>
                      </a:srgbClr>
                    </a:outerShdw>
                  </a:effectLst>
                </a:rPr>
                <a:t>IDS alerts</a:t>
              </a:r>
              <a:endParaRPr lang="en-CA" b="1" dirty="0">
                <a:effectLst>
                  <a:outerShdw blurRad="38100" dist="38100" dir="2700000" algn="tl">
                    <a:srgbClr val="000000">
                      <a:alpha val="43137"/>
                    </a:srgbClr>
                  </a:outerShdw>
                </a:effectLst>
              </a:endParaRPr>
            </a:p>
          </p:txBody>
        </p:sp>
        <p:pic>
          <p:nvPicPr>
            <p:cNvPr id="3207" name="Picture 12" descr="http://tbn0.google.com/images?q=tbn:z5TWnrl5B8KmsM:http://www.e-atlantide.com/securite/logo/logo_snort.jpg">
              <a:hlinkClick r:id="rId3"/>
            </p:cNvPr>
            <p:cNvPicPr>
              <a:picLocks noChangeAspect="1" noChangeArrowheads="1"/>
            </p:cNvPicPr>
            <p:nvPr/>
          </p:nvPicPr>
          <p:blipFill>
            <a:blip r:embed="rId4"/>
            <a:srcRect/>
            <a:stretch>
              <a:fillRect/>
            </a:stretch>
          </p:blipFill>
          <p:spPr bwMode="auto">
            <a:xfrm>
              <a:off x="842963" y="2803525"/>
              <a:ext cx="1390650" cy="781050"/>
            </a:xfrm>
            <a:prstGeom prst="rect">
              <a:avLst/>
            </a:prstGeom>
            <a:noFill/>
            <a:ln w="9525">
              <a:noFill/>
              <a:miter lim="800000"/>
              <a:headEnd/>
              <a:tailEnd/>
            </a:ln>
          </p:spPr>
        </p:pic>
      </p:grpSp>
      <p:grpSp>
        <p:nvGrpSpPr>
          <p:cNvPr id="3" name="Group 123"/>
          <p:cNvGrpSpPr/>
          <p:nvPr/>
        </p:nvGrpSpPr>
        <p:grpSpPr bwMode="auto">
          <a:xfrm>
            <a:off x="1343025" y="3619500"/>
            <a:ext cx="1800225" cy="1836738"/>
            <a:chOff x="1343025" y="4000311"/>
            <a:chExt cx="1800225" cy="1836927"/>
          </a:xfrm>
        </p:grpSpPr>
        <p:grpSp>
          <p:nvGrpSpPr>
            <p:cNvPr id="4" name="Group 13"/>
            <p:cNvGrpSpPr/>
            <p:nvPr/>
          </p:nvGrpSpPr>
          <p:grpSpPr bwMode="auto">
            <a:xfrm rot="-64403">
              <a:off x="1840844" y="4000311"/>
              <a:ext cx="578483" cy="1146293"/>
              <a:chOff x="2496" y="1489"/>
              <a:chExt cx="1187" cy="1774"/>
            </a:xfrm>
          </p:grpSpPr>
          <p:grpSp>
            <p:nvGrpSpPr>
              <p:cNvPr id="5" name="Group 14"/>
              <p:cNvGrpSpPr/>
              <p:nvPr/>
            </p:nvGrpSpPr>
            <p:grpSpPr bwMode="auto">
              <a:xfrm>
                <a:off x="2602" y="1618"/>
                <a:ext cx="975" cy="1645"/>
                <a:chOff x="2602" y="1618"/>
                <a:chExt cx="975" cy="1645"/>
              </a:xfrm>
            </p:grpSpPr>
            <p:sp>
              <p:nvSpPr>
                <p:cNvPr id="3098" name="Rectangle 15"/>
                <p:cNvSpPr>
                  <a:spLocks noChangeArrowheads="1"/>
                </p:cNvSpPr>
                <p:nvPr/>
              </p:nvSpPr>
              <p:spPr bwMode="auto">
                <a:xfrm>
                  <a:off x="3203" y="1803"/>
                  <a:ext cx="360" cy="1460"/>
                </a:xfrm>
                <a:prstGeom prst="rect">
                  <a:avLst/>
                </a:prstGeom>
                <a:solidFill>
                  <a:srgbClr val="E0E0E0"/>
                </a:solidFill>
                <a:ln w="9525">
                  <a:noFill/>
                  <a:miter lim="800000"/>
                </a:ln>
              </p:spPr>
              <p:txBody>
                <a:bodyPr/>
                <a:lstStyle/>
                <a:p>
                  <a:endParaRPr lang="en-CA"/>
                </a:p>
              </p:txBody>
            </p:sp>
            <p:sp>
              <p:nvSpPr>
                <p:cNvPr id="3099" name="Freeform 16"/>
                <p:cNvSpPr/>
                <p:nvPr/>
              </p:nvSpPr>
              <p:spPr bwMode="auto">
                <a:xfrm>
                  <a:off x="2615" y="1618"/>
                  <a:ext cx="588" cy="1644"/>
                </a:xfrm>
                <a:custGeom>
                  <a:avLst/>
                  <a:gdLst>
                    <a:gd name="T0" fmla="*/ 0 w 1174"/>
                    <a:gd name="T1" fmla="*/ 40 h 3287"/>
                    <a:gd name="T2" fmla="*/ 19 w 1174"/>
                    <a:gd name="T3" fmla="*/ 52 h 3287"/>
                    <a:gd name="T4" fmla="*/ 19 w 1174"/>
                    <a:gd name="T5" fmla="*/ 7 h 3287"/>
                    <a:gd name="T6" fmla="*/ 16 w 1174"/>
                    <a:gd name="T7" fmla="*/ 4 h 3287"/>
                    <a:gd name="T8" fmla="*/ 0 w 1174"/>
                    <a:gd name="T9" fmla="*/ 0 h 3287"/>
                    <a:gd name="T10" fmla="*/ 0 w 1174"/>
                    <a:gd name="T11" fmla="*/ 40 h 3287"/>
                    <a:gd name="T12" fmla="*/ 0 60000 65536"/>
                    <a:gd name="T13" fmla="*/ 0 60000 65536"/>
                    <a:gd name="T14" fmla="*/ 0 60000 65536"/>
                    <a:gd name="T15" fmla="*/ 0 60000 65536"/>
                    <a:gd name="T16" fmla="*/ 0 60000 65536"/>
                    <a:gd name="T17" fmla="*/ 0 60000 65536"/>
                    <a:gd name="T18" fmla="*/ 0 w 1174"/>
                    <a:gd name="T19" fmla="*/ 0 h 3287"/>
                    <a:gd name="T20" fmla="*/ 1174 w 1174"/>
                    <a:gd name="T21" fmla="*/ 3287 h 3287"/>
                  </a:gdLst>
                  <a:ahLst/>
                  <a:cxnLst>
                    <a:cxn ang="T12">
                      <a:pos x="T0" y="T1"/>
                    </a:cxn>
                    <a:cxn ang="T13">
                      <a:pos x="T2" y="T3"/>
                    </a:cxn>
                    <a:cxn ang="T14">
                      <a:pos x="T4" y="T5"/>
                    </a:cxn>
                    <a:cxn ang="T15">
                      <a:pos x="T6" y="T7"/>
                    </a:cxn>
                    <a:cxn ang="T16">
                      <a:pos x="T8" y="T9"/>
                    </a:cxn>
                    <a:cxn ang="T17">
                      <a:pos x="T10" y="T11"/>
                    </a:cxn>
                  </a:cxnLst>
                  <a:rect l="T18" t="T19" r="T20" b="T21"/>
                  <a:pathLst>
                    <a:path w="1174" h="3287">
                      <a:moveTo>
                        <a:pt x="0" y="2500"/>
                      </a:moveTo>
                      <a:lnTo>
                        <a:pt x="1174" y="3287"/>
                      </a:lnTo>
                      <a:lnTo>
                        <a:pt x="1174" y="394"/>
                      </a:lnTo>
                      <a:lnTo>
                        <a:pt x="988" y="254"/>
                      </a:lnTo>
                      <a:lnTo>
                        <a:pt x="0" y="0"/>
                      </a:lnTo>
                      <a:lnTo>
                        <a:pt x="0" y="2500"/>
                      </a:lnTo>
                      <a:close/>
                    </a:path>
                  </a:pathLst>
                </a:custGeom>
                <a:solidFill>
                  <a:srgbClr val="606060"/>
                </a:solidFill>
                <a:ln w="9525">
                  <a:noFill/>
                  <a:round/>
                </a:ln>
              </p:spPr>
              <p:txBody>
                <a:bodyPr/>
                <a:lstStyle/>
                <a:p>
                  <a:endParaRPr lang="en-CA"/>
                </a:p>
              </p:txBody>
            </p:sp>
            <p:sp>
              <p:nvSpPr>
                <p:cNvPr id="3100" name="Freeform 17"/>
                <p:cNvSpPr/>
                <p:nvPr/>
              </p:nvSpPr>
              <p:spPr bwMode="auto">
                <a:xfrm>
                  <a:off x="3196" y="1803"/>
                  <a:ext cx="361" cy="166"/>
                </a:xfrm>
                <a:custGeom>
                  <a:avLst/>
                  <a:gdLst>
                    <a:gd name="T0" fmla="*/ 0 w 721"/>
                    <a:gd name="T1" fmla="*/ 0 h 332"/>
                    <a:gd name="T2" fmla="*/ 12 w 721"/>
                    <a:gd name="T3" fmla="*/ 0 h 332"/>
                    <a:gd name="T4" fmla="*/ 12 w 721"/>
                    <a:gd name="T5" fmla="*/ 5 h 332"/>
                    <a:gd name="T6" fmla="*/ 0 w 721"/>
                    <a:gd name="T7" fmla="*/ 3 h 332"/>
                    <a:gd name="T8" fmla="*/ 0 w 721"/>
                    <a:gd name="T9" fmla="*/ 0 h 332"/>
                    <a:gd name="T10" fmla="*/ 0 60000 65536"/>
                    <a:gd name="T11" fmla="*/ 0 60000 65536"/>
                    <a:gd name="T12" fmla="*/ 0 60000 65536"/>
                    <a:gd name="T13" fmla="*/ 0 60000 65536"/>
                    <a:gd name="T14" fmla="*/ 0 60000 65536"/>
                    <a:gd name="T15" fmla="*/ 0 w 721"/>
                    <a:gd name="T16" fmla="*/ 0 h 332"/>
                    <a:gd name="T17" fmla="*/ 721 w 721"/>
                    <a:gd name="T18" fmla="*/ 332 h 332"/>
                  </a:gdLst>
                  <a:ahLst/>
                  <a:cxnLst>
                    <a:cxn ang="T10">
                      <a:pos x="T0" y="T1"/>
                    </a:cxn>
                    <a:cxn ang="T11">
                      <a:pos x="T2" y="T3"/>
                    </a:cxn>
                    <a:cxn ang="T12">
                      <a:pos x="T4" y="T5"/>
                    </a:cxn>
                    <a:cxn ang="T13">
                      <a:pos x="T6" y="T7"/>
                    </a:cxn>
                    <a:cxn ang="T14">
                      <a:pos x="T8" y="T9"/>
                    </a:cxn>
                  </a:cxnLst>
                  <a:rect l="T15" t="T16" r="T17" b="T18"/>
                  <a:pathLst>
                    <a:path w="721" h="332">
                      <a:moveTo>
                        <a:pt x="0" y="0"/>
                      </a:moveTo>
                      <a:lnTo>
                        <a:pt x="721" y="0"/>
                      </a:lnTo>
                      <a:lnTo>
                        <a:pt x="721" y="332"/>
                      </a:lnTo>
                      <a:lnTo>
                        <a:pt x="0" y="156"/>
                      </a:lnTo>
                      <a:lnTo>
                        <a:pt x="0" y="0"/>
                      </a:lnTo>
                      <a:close/>
                    </a:path>
                  </a:pathLst>
                </a:custGeom>
                <a:solidFill>
                  <a:srgbClr val="808080"/>
                </a:solidFill>
                <a:ln w="9525">
                  <a:noFill/>
                  <a:round/>
                </a:ln>
              </p:spPr>
              <p:txBody>
                <a:bodyPr/>
                <a:lstStyle/>
                <a:p>
                  <a:endParaRPr lang="en-CA"/>
                </a:p>
              </p:txBody>
            </p:sp>
            <p:sp>
              <p:nvSpPr>
                <p:cNvPr id="3101" name="Rectangle 18"/>
                <p:cNvSpPr>
                  <a:spLocks noChangeArrowheads="1"/>
                </p:cNvSpPr>
                <p:nvPr/>
              </p:nvSpPr>
              <p:spPr bwMode="auto">
                <a:xfrm>
                  <a:off x="3203" y="2018"/>
                  <a:ext cx="175" cy="84"/>
                </a:xfrm>
                <a:prstGeom prst="rect">
                  <a:avLst/>
                </a:prstGeom>
                <a:solidFill>
                  <a:srgbClr val="E00000"/>
                </a:solidFill>
                <a:ln w="9525">
                  <a:noFill/>
                  <a:miter lim="800000"/>
                </a:ln>
              </p:spPr>
              <p:txBody>
                <a:bodyPr/>
                <a:lstStyle/>
                <a:p>
                  <a:endParaRPr lang="en-CA"/>
                </a:p>
              </p:txBody>
            </p:sp>
            <p:sp>
              <p:nvSpPr>
                <p:cNvPr id="3102" name="Rectangle 19"/>
                <p:cNvSpPr>
                  <a:spLocks noChangeArrowheads="1"/>
                </p:cNvSpPr>
                <p:nvPr/>
              </p:nvSpPr>
              <p:spPr bwMode="auto">
                <a:xfrm>
                  <a:off x="3392" y="2015"/>
                  <a:ext cx="181" cy="87"/>
                </a:xfrm>
                <a:prstGeom prst="rect">
                  <a:avLst/>
                </a:prstGeom>
                <a:solidFill>
                  <a:srgbClr val="E00000"/>
                </a:solidFill>
                <a:ln w="9525">
                  <a:noFill/>
                  <a:miter lim="800000"/>
                </a:ln>
              </p:spPr>
              <p:txBody>
                <a:bodyPr/>
                <a:lstStyle/>
                <a:p>
                  <a:endParaRPr lang="en-CA"/>
                </a:p>
              </p:txBody>
            </p:sp>
            <p:sp>
              <p:nvSpPr>
                <p:cNvPr id="3103" name="Rectangle 20"/>
                <p:cNvSpPr>
                  <a:spLocks noChangeArrowheads="1"/>
                </p:cNvSpPr>
                <p:nvPr/>
              </p:nvSpPr>
              <p:spPr bwMode="auto">
                <a:xfrm>
                  <a:off x="3295" y="1919"/>
                  <a:ext cx="182" cy="83"/>
                </a:xfrm>
                <a:prstGeom prst="rect">
                  <a:avLst/>
                </a:prstGeom>
                <a:solidFill>
                  <a:srgbClr val="600000"/>
                </a:solidFill>
                <a:ln w="9525">
                  <a:noFill/>
                  <a:miter lim="800000"/>
                </a:ln>
              </p:spPr>
              <p:txBody>
                <a:bodyPr/>
                <a:lstStyle/>
                <a:p>
                  <a:endParaRPr lang="en-CA"/>
                </a:p>
              </p:txBody>
            </p:sp>
            <p:sp>
              <p:nvSpPr>
                <p:cNvPr id="3104" name="Rectangle 21"/>
                <p:cNvSpPr>
                  <a:spLocks noChangeArrowheads="1"/>
                </p:cNvSpPr>
                <p:nvPr/>
              </p:nvSpPr>
              <p:spPr bwMode="auto">
                <a:xfrm>
                  <a:off x="3483" y="1918"/>
                  <a:ext cx="92" cy="84"/>
                </a:xfrm>
                <a:prstGeom prst="rect">
                  <a:avLst/>
                </a:prstGeom>
                <a:solidFill>
                  <a:srgbClr val="E00000"/>
                </a:solidFill>
                <a:ln w="9525">
                  <a:noFill/>
                  <a:miter lim="800000"/>
                </a:ln>
              </p:spPr>
              <p:txBody>
                <a:bodyPr/>
                <a:lstStyle/>
                <a:p>
                  <a:endParaRPr lang="en-CA"/>
                </a:p>
              </p:txBody>
            </p:sp>
            <p:sp>
              <p:nvSpPr>
                <p:cNvPr id="3105" name="Rectangle 22"/>
                <p:cNvSpPr>
                  <a:spLocks noChangeArrowheads="1"/>
                </p:cNvSpPr>
                <p:nvPr/>
              </p:nvSpPr>
              <p:spPr bwMode="auto">
                <a:xfrm>
                  <a:off x="3192" y="1918"/>
                  <a:ext cx="93" cy="84"/>
                </a:xfrm>
                <a:prstGeom prst="rect">
                  <a:avLst/>
                </a:prstGeom>
                <a:solidFill>
                  <a:srgbClr val="E00000"/>
                </a:solidFill>
                <a:ln w="9525">
                  <a:noFill/>
                  <a:miter lim="800000"/>
                </a:ln>
              </p:spPr>
              <p:txBody>
                <a:bodyPr/>
                <a:lstStyle/>
                <a:p>
                  <a:endParaRPr lang="en-CA"/>
                </a:p>
              </p:txBody>
            </p:sp>
            <p:sp>
              <p:nvSpPr>
                <p:cNvPr id="3106" name="Rectangle 23"/>
                <p:cNvSpPr>
                  <a:spLocks noChangeArrowheads="1"/>
                </p:cNvSpPr>
                <p:nvPr/>
              </p:nvSpPr>
              <p:spPr bwMode="auto">
                <a:xfrm>
                  <a:off x="3202" y="1819"/>
                  <a:ext cx="180" cy="87"/>
                </a:xfrm>
                <a:prstGeom prst="rect">
                  <a:avLst/>
                </a:prstGeom>
                <a:solidFill>
                  <a:srgbClr val="E00000"/>
                </a:solidFill>
                <a:ln w="9525">
                  <a:noFill/>
                  <a:miter lim="800000"/>
                </a:ln>
              </p:spPr>
              <p:txBody>
                <a:bodyPr/>
                <a:lstStyle/>
                <a:p>
                  <a:endParaRPr lang="en-CA"/>
                </a:p>
              </p:txBody>
            </p:sp>
            <p:sp>
              <p:nvSpPr>
                <p:cNvPr id="3107" name="Rectangle 24"/>
                <p:cNvSpPr>
                  <a:spLocks noChangeArrowheads="1"/>
                </p:cNvSpPr>
                <p:nvPr/>
              </p:nvSpPr>
              <p:spPr bwMode="auto">
                <a:xfrm>
                  <a:off x="3395" y="1821"/>
                  <a:ext cx="182" cy="86"/>
                </a:xfrm>
                <a:prstGeom prst="rect">
                  <a:avLst/>
                </a:prstGeom>
                <a:solidFill>
                  <a:srgbClr val="E00000"/>
                </a:solidFill>
                <a:ln w="9525">
                  <a:noFill/>
                  <a:miter lim="800000"/>
                </a:ln>
              </p:spPr>
              <p:txBody>
                <a:bodyPr/>
                <a:lstStyle/>
                <a:p>
                  <a:endParaRPr lang="en-CA"/>
                </a:p>
              </p:txBody>
            </p:sp>
            <p:sp>
              <p:nvSpPr>
                <p:cNvPr id="3108" name="Rectangle 25"/>
                <p:cNvSpPr>
                  <a:spLocks noChangeArrowheads="1"/>
                </p:cNvSpPr>
                <p:nvPr/>
              </p:nvSpPr>
              <p:spPr bwMode="auto">
                <a:xfrm>
                  <a:off x="3202" y="2212"/>
                  <a:ext cx="174" cy="83"/>
                </a:xfrm>
                <a:prstGeom prst="rect">
                  <a:avLst/>
                </a:prstGeom>
                <a:solidFill>
                  <a:srgbClr val="E00000"/>
                </a:solidFill>
                <a:ln w="9525">
                  <a:noFill/>
                  <a:miter lim="800000"/>
                </a:ln>
              </p:spPr>
              <p:txBody>
                <a:bodyPr/>
                <a:lstStyle/>
                <a:p>
                  <a:endParaRPr lang="en-CA"/>
                </a:p>
              </p:txBody>
            </p:sp>
            <p:sp>
              <p:nvSpPr>
                <p:cNvPr id="3109" name="Rectangle 26"/>
                <p:cNvSpPr>
                  <a:spLocks noChangeArrowheads="1"/>
                </p:cNvSpPr>
                <p:nvPr/>
              </p:nvSpPr>
              <p:spPr bwMode="auto">
                <a:xfrm>
                  <a:off x="3389" y="2210"/>
                  <a:ext cx="182" cy="86"/>
                </a:xfrm>
                <a:prstGeom prst="rect">
                  <a:avLst/>
                </a:prstGeom>
                <a:solidFill>
                  <a:srgbClr val="E00000"/>
                </a:solidFill>
                <a:ln w="9525">
                  <a:noFill/>
                  <a:miter lim="800000"/>
                </a:ln>
              </p:spPr>
              <p:txBody>
                <a:bodyPr/>
                <a:lstStyle/>
                <a:p>
                  <a:endParaRPr lang="en-CA"/>
                </a:p>
              </p:txBody>
            </p:sp>
            <p:sp>
              <p:nvSpPr>
                <p:cNvPr id="3110" name="Rectangle 27"/>
                <p:cNvSpPr>
                  <a:spLocks noChangeArrowheads="1"/>
                </p:cNvSpPr>
                <p:nvPr/>
              </p:nvSpPr>
              <p:spPr bwMode="auto">
                <a:xfrm>
                  <a:off x="3293" y="2114"/>
                  <a:ext cx="181" cy="82"/>
                </a:xfrm>
                <a:prstGeom prst="rect">
                  <a:avLst/>
                </a:prstGeom>
                <a:solidFill>
                  <a:srgbClr val="600000"/>
                </a:solidFill>
                <a:ln w="9525">
                  <a:noFill/>
                  <a:miter lim="800000"/>
                </a:ln>
              </p:spPr>
              <p:txBody>
                <a:bodyPr/>
                <a:lstStyle/>
                <a:p>
                  <a:endParaRPr lang="en-CA"/>
                </a:p>
              </p:txBody>
            </p:sp>
            <p:sp>
              <p:nvSpPr>
                <p:cNvPr id="3111" name="Rectangle 28"/>
                <p:cNvSpPr>
                  <a:spLocks noChangeArrowheads="1"/>
                </p:cNvSpPr>
                <p:nvPr/>
              </p:nvSpPr>
              <p:spPr bwMode="auto">
                <a:xfrm>
                  <a:off x="3481" y="2114"/>
                  <a:ext cx="92" cy="82"/>
                </a:xfrm>
                <a:prstGeom prst="rect">
                  <a:avLst/>
                </a:prstGeom>
                <a:solidFill>
                  <a:srgbClr val="E00000"/>
                </a:solidFill>
                <a:ln w="9525">
                  <a:noFill/>
                  <a:miter lim="800000"/>
                </a:ln>
              </p:spPr>
              <p:txBody>
                <a:bodyPr/>
                <a:lstStyle/>
                <a:p>
                  <a:endParaRPr lang="en-CA"/>
                </a:p>
              </p:txBody>
            </p:sp>
            <p:sp>
              <p:nvSpPr>
                <p:cNvPr id="3112" name="Rectangle 29"/>
                <p:cNvSpPr>
                  <a:spLocks noChangeArrowheads="1"/>
                </p:cNvSpPr>
                <p:nvPr/>
              </p:nvSpPr>
              <p:spPr bwMode="auto">
                <a:xfrm>
                  <a:off x="3203" y="2114"/>
                  <a:ext cx="79" cy="82"/>
                </a:xfrm>
                <a:prstGeom prst="rect">
                  <a:avLst/>
                </a:prstGeom>
                <a:solidFill>
                  <a:srgbClr val="E00000"/>
                </a:solidFill>
                <a:ln w="9525">
                  <a:noFill/>
                  <a:miter lim="800000"/>
                </a:ln>
              </p:spPr>
              <p:txBody>
                <a:bodyPr/>
                <a:lstStyle/>
                <a:p>
                  <a:endParaRPr lang="en-CA"/>
                </a:p>
              </p:txBody>
            </p:sp>
            <p:sp>
              <p:nvSpPr>
                <p:cNvPr id="3113" name="Rectangle 30"/>
                <p:cNvSpPr>
                  <a:spLocks noChangeArrowheads="1"/>
                </p:cNvSpPr>
                <p:nvPr/>
              </p:nvSpPr>
              <p:spPr bwMode="auto">
                <a:xfrm>
                  <a:off x="3199" y="2401"/>
                  <a:ext cx="177" cy="84"/>
                </a:xfrm>
                <a:prstGeom prst="rect">
                  <a:avLst/>
                </a:prstGeom>
                <a:solidFill>
                  <a:srgbClr val="E00000"/>
                </a:solidFill>
                <a:ln w="9525">
                  <a:noFill/>
                  <a:miter lim="800000"/>
                </a:ln>
              </p:spPr>
              <p:txBody>
                <a:bodyPr/>
                <a:lstStyle/>
                <a:p>
                  <a:endParaRPr lang="en-CA"/>
                </a:p>
              </p:txBody>
            </p:sp>
            <p:sp>
              <p:nvSpPr>
                <p:cNvPr id="3114" name="Rectangle 31"/>
                <p:cNvSpPr>
                  <a:spLocks noChangeArrowheads="1"/>
                </p:cNvSpPr>
                <p:nvPr/>
              </p:nvSpPr>
              <p:spPr bwMode="auto">
                <a:xfrm>
                  <a:off x="3389" y="2399"/>
                  <a:ext cx="182" cy="86"/>
                </a:xfrm>
                <a:prstGeom prst="rect">
                  <a:avLst/>
                </a:prstGeom>
                <a:solidFill>
                  <a:srgbClr val="E00000"/>
                </a:solidFill>
                <a:ln w="9525">
                  <a:noFill/>
                  <a:miter lim="800000"/>
                </a:ln>
              </p:spPr>
              <p:txBody>
                <a:bodyPr/>
                <a:lstStyle/>
                <a:p>
                  <a:endParaRPr lang="en-CA"/>
                </a:p>
              </p:txBody>
            </p:sp>
            <p:sp>
              <p:nvSpPr>
                <p:cNvPr id="3115" name="Rectangle 32"/>
                <p:cNvSpPr>
                  <a:spLocks noChangeArrowheads="1"/>
                </p:cNvSpPr>
                <p:nvPr/>
              </p:nvSpPr>
              <p:spPr bwMode="auto">
                <a:xfrm>
                  <a:off x="3293" y="2304"/>
                  <a:ext cx="181" cy="82"/>
                </a:xfrm>
                <a:prstGeom prst="rect">
                  <a:avLst/>
                </a:prstGeom>
                <a:solidFill>
                  <a:srgbClr val="E00000"/>
                </a:solidFill>
                <a:ln w="9525">
                  <a:noFill/>
                  <a:miter lim="800000"/>
                </a:ln>
              </p:spPr>
              <p:txBody>
                <a:bodyPr/>
                <a:lstStyle/>
                <a:p>
                  <a:endParaRPr lang="en-CA"/>
                </a:p>
              </p:txBody>
            </p:sp>
            <p:sp>
              <p:nvSpPr>
                <p:cNvPr id="3116" name="Rectangle 33"/>
                <p:cNvSpPr>
                  <a:spLocks noChangeArrowheads="1"/>
                </p:cNvSpPr>
                <p:nvPr/>
              </p:nvSpPr>
              <p:spPr bwMode="auto">
                <a:xfrm>
                  <a:off x="3481" y="2303"/>
                  <a:ext cx="92" cy="83"/>
                </a:xfrm>
                <a:prstGeom prst="rect">
                  <a:avLst/>
                </a:prstGeom>
                <a:solidFill>
                  <a:srgbClr val="600000"/>
                </a:solidFill>
                <a:ln w="9525">
                  <a:noFill/>
                  <a:miter lim="800000"/>
                </a:ln>
              </p:spPr>
              <p:txBody>
                <a:bodyPr/>
                <a:lstStyle/>
                <a:p>
                  <a:endParaRPr lang="en-CA"/>
                </a:p>
              </p:txBody>
            </p:sp>
            <p:sp>
              <p:nvSpPr>
                <p:cNvPr id="3117" name="Rectangle 34"/>
                <p:cNvSpPr>
                  <a:spLocks noChangeArrowheads="1"/>
                </p:cNvSpPr>
                <p:nvPr/>
              </p:nvSpPr>
              <p:spPr bwMode="auto">
                <a:xfrm>
                  <a:off x="3201" y="2303"/>
                  <a:ext cx="81" cy="83"/>
                </a:xfrm>
                <a:prstGeom prst="rect">
                  <a:avLst/>
                </a:prstGeom>
                <a:solidFill>
                  <a:srgbClr val="E00000"/>
                </a:solidFill>
                <a:ln w="9525">
                  <a:noFill/>
                  <a:miter lim="800000"/>
                </a:ln>
              </p:spPr>
              <p:txBody>
                <a:bodyPr/>
                <a:lstStyle/>
                <a:p>
                  <a:endParaRPr lang="en-CA"/>
                </a:p>
              </p:txBody>
            </p:sp>
            <p:sp>
              <p:nvSpPr>
                <p:cNvPr id="3118" name="Rectangle 35"/>
                <p:cNvSpPr>
                  <a:spLocks noChangeArrowheads="1"/>
                </p:cNvSpPr>
                <p:nvPr/>
              </p:nvSpPr>
              <p:spPr bwMode="auto">
                <a:xfrm>
                  <a:off x="3202" y="2597"/>
                  <a:ext cx="172" cy="82"/>
                </a:xfrm>
                <a:prstGeom prst="rect">
                  <a:avLst/>
                </a:prstGeom>
                <a:solidFill>
                  <a:srgbClr val="E00000"/>
                </a:solidFill>
                <a:ln w="9525">
                  <a:noFill/>
                  <a:miter lim="800000"/>
                </a:ln>
              </p:spPr>
              <p:txBody>
                <a:bodyPr/>
                <a:lstStyle/>
                <a:p>
                  <a:endParaRPr lang="en-CA"/>
                </a:p>
              </p:txBody>
            </p:sp>
            <p:sp>
              <p:nvSpPr>
                <p:cNvPr id="3119" name="Rectangle 36"/>
                <p:cNvSpPr>
                  <a:spLocks noChangeArrowheads="1"/>
                </p:cNvSpPr>
                <p:nvPr/>
              </p:nvSpPr>
              <p:spPr bwMode="auto">
                <a:xfrm>
                  <a:off x="3387" y="2594"/>
                  <a:ext cx="182" cy="85"/>
                </a:xfrm>
                <a:prstGeom prst="rect">
                  <a:avLst/>
                </a:prstGeom>
                <a:solidFill>
                  <a:srgbClr val="E00000"/>
                </a:solidFill>
                <a:ln w="9525">
                  <a:noFill/>
                  <a:miter lim="800000"/>
                </a:ln>
              </p:spPr>
              <p:txBody>
                <a:bodyPr/>
                <a:lstStyle/>
                <a:p>
                  <a:endParaRPr lang="en-CA"/>
                </a:p>
              </p:txBody>
            </p:sp>
            <p:sp>
              <p:nvSpPr>
                <p:cNvPr id="3120" name="Rectangle 37"/>
                <p:cNvSpPr>
                  <a:spLocks noChangeArrowheads="1"/>
                </p:cNvSpPr>
                <p:nvPr/>
              </p:nvSpPr>
              <p:spPr bwMode="auto">
                <a:xfrm>
                  <a:off x="3291" y="2498"/>
                  <a:ext cx="182" cy="83"/>
                </a:xfrm>
                <a:prstGeom prst="rect">
                  <a:avLst/>
                </a:prstGeom>
                <a:solidFill>
                  <a:srgbClr val="600000"/>
                </a:solidFill>
                <a:ln w="9525">
                  <a:noFill/>
                  <a:miter lim="800000"/>
                </a:ln>
              </p:spPr>
              <p:txBody>
                <a:bodyPr/>
                <a:lstStyle/>
                <a:p>
                  <a:endParaRPr lang="en-CA"/>
                </a:p>
              </p:txBody>
            </p:sp>
            <p:sp>
              <p:nvSpPr>
                <p:cNvPr id="3121" name="Rectangle 38"/>
                <p:cNvSpPr>
                  <a:spLocks noChangeArrowheads="1"/>
                </p:cNvSpPr>
                <p:nvPr/>
              </p:nvSpPr>
              <p:spPr bwMode="auto">
                <a:xfrm>
                  <a:off x="3479" y="2497"/>
                  <a:ext cx="92" cy="84"/>
                </a:xfrm>
                <a:prstGeom prst="rect">
                  <a:avLst/>
                </a:prstGeom>
                <a:solidFill>
                  <a:srgbClr val="E00000"/>
                </a:solidFill>
                <a:ln w="9525">
                  <a:noFill/>
                  <a:miter lim="800000"/>
                </a:ln>
              </p:spPr>
              <p:txBody>
                <a:bodyPr/>
                <a:lstStyle/>
                <a:p>
                  <a:endParaRPr lang="en-CA"/>
                </a:p>
              </p:txBody>
            </p:sp>
            <p:sp>
              <p:nvSpPr>
                <p:cNvPr id="3122" name="Rectangle 39"/>
                <p:cNvSpPr>
                  <a:spLocks noChangeArrowheads="1"/>
                </p:cNvSpPr>
                <p:nvPr/>
              </p:nvSpPr>
              <p:spPr bwMode="auto">
                <a:xfrm>
                  <a:off x="3203" y="2497"/>
                  <a:ext cx="77" cy="84"/>
                </a:xfrm>
                <a:prstGeom prst="rect">
                  <a:avLst/>
                </a:prstGeom>
                <a:solidFill>
                  <a:srgbClr val="E00000"/>
                </a:solidFill>
                <a:ln w="9525">
                  <a:noFill/>
                  <a:miter lim="800000"/>
                </a:ln>
              </p:spPr>
              <p:txBody>
                <a:bodyPr/>
                <a:lstStyle/>
                <a:p>
                  <a:endParaRPr lang="en-CA"/>
                </a:p>
              </p:txBody>
            </p:sp>
            <p:sp>
              <p:nvSpPr>
                <p:cNvPr id="3123" name="Rectangle 40"/>
                <p:cNvSpPr>
                  <a:spLocks noChangeArrowheads="1"/>
                </p:cNvSpPr>
                <p:nvPr/>
              </p:nvSpPr>
              <p:spPr bwMode="auto">
                <a:xfrm>
                  <a:off x="3201" y="2788"/>
                  <a:ext cx="177" cy="82"/>
                </a:xfrm>
                <a:prstGeom prst="rect">
                  <a:avLst/>
                </a:prstGeom>
                <a:solidFill>
                  <a:srgbClr val="E00000"/>
                </a:solidFill>
                <a:ln w="9525">
                  <a:noFill/>
                  <a:miter lim="800000"/>
                </a:ln>
              </p:spPr>
              <p:txBody>
                <a:bodyPr/>
                <a:lstStyle/>
                <a:p>
                  <a:endParaRPr lang="en-CA"/>
                </a:p>
              </p:txBody>
            </p:sp>
            <p:sp>
              <p:nvSpPr>
                <p:cNvPr id="3124" name="Rectangle 41"/>
                <p:cNvSpPr>
                  <a:spLocks noChangeArrowheads="1"/>
                </p:cNvSpPr>
                <p:nvPr/>
              </p:nvSpPr>
              <p:spPr bwMode="auto">
                <a:xfrm>
                  <a:off x="3392" y="2786"/>
                  <a:ext cx="181" cy="86"/>
                </a:xfrm>
                <a:prstGeom prst="rect">
                  <a:avLst/>
                </a:prstGeom>
                <a:solidFill>
                  <a:srgbClr val="E00000"/>
                </a:solidFill>
                <a:ln w="9525">
                  <a:noFill/>
                  <a:miter lim="800000"/>
                </a:ln>
              </p:spPr>
              <p:txBody>
                <a:bodyPr/>
                <a:lstStyle/>
                <a:p>
                  <a:endParaRPr lang="en-CA"/>
                </a:p>
              </p:txBody>
            </p:sp>
            <p:sp>
              <p:nvSpPr>
                <p:cNvPr id="3125" name="Rectangle 42"/>
                <p:cNvSpPr>
                  <a:spLocks noChangeArrowheads="1"/>
                </p:cNvSpPr>
                <p:nvPr/>
              </p:nvSpPr>
              <p:spPr bwMode="auto">
                <a:xfrm>
                  <a:off x="3295" y="2689"/>
                  <a:ext cx="182" cy="84"/>
                </a:xfrm>
                <a:prstGeom prst="rect">
                  <a:avLst/>
                </a:prstGeom>
                <a:solidFill>
                  <a:srgbClr val="E00000"/>
                </a:solidFill>
                <a:ln w="9525">
                  <a:noFill/>
                  <a:miter lim="800000"/>
                </a:ln>
              </p:spPr>
              <p:txBody>
                <a:bodyPr/>
                <a:lstStyle/>
                <a:p>
                  <a:endParaRPr lang="en-CA"/>
                </a:p>
              </p:txBody>
            </p:sp>
            <p:sp>
              <p:nvSpPr>
                <p:cNvPr id="3126" name="Rectangle 43"/>
                <p:cNvSpPr>
                  <a:spLocks noChangeArrowheads="1"/>
                </p:cNvSpPr>
                <p:nvPr/>
              </p:nvSpPr>
              <p:spPr bwMode="auto">
                <a:xfrm>
                  <a:off x="3483" y="2689"/>
                  <a:ext cx="92" cy="84"/>
                </a:xfrm>
                <a:prstGeom prst="rect">
                  <a:avLst/>
                </a:prstGeom>
                <a:solidFill>
                  <a:srgbClr val="E00000"/>
                </a:solidFill>
                <a:ln w="9525">
                  <a:noFill/>
                  <a:miter lim="800000"/>
                </a:ln>
              </p:spPr>
              <p:txBody>
                <a:bodyPr/>
                <a:lstStyle/>
                <a:p>
                  <a:endParaRPr lang="en-CA"/>
                </a:p>
              </p:txBody>
            </p:sp>
            <p:sp>
              <p:nvSpPr>
                <p:cNvPr id="3127" name="Rectangle 44"/>
                <p:cNvSpPr>
                  <a:spLocks noChangeArrowheads="1"/>
                </p:cNvSpPr>
                <p:nvPr/>
              </p:nvSpPr>
              <p:spPr bwMode="auto">
                <a:xfrm>
                  <a:off x="3199" y="2982"/>
                  <a:ext cx="177" cy="84"/>
                </a:xfrm>
                <a:prstGeom prst="rect">
                  <a:avLst/>
                </a:prstGeom>
                <a:solidFill>
                  <a:srgbClr val="600000"/>
                </a:solidFill>
                <a:ln w="9525">
                  <a:noFill/>
                  <a:miter lim="800000"/>
                </a:ln>
              </p:spPr>
              <p:txBody>
                <a:bodyPr/>
                <a:lstStyle/>
                <a:p>
                  <a:endParaRPr lang="en-CA"/>
                </a:p>
              </p:txBody>
            </p:sp>
            <p:sp>
              <p:nvSpPr>
                <p:cNvPr id="3128" name="Rectangle 45"/>
                <p:cNvSpPr>
                  <a:spLocks noChangeArrowheads="1"/>
                </p:cNvSpPr>
                <p:nvPr/>
              </p:nvSpPr>
              <p:spPr bwMode="auto">
                <a:xfrm>
                  <a:off x="3389" y="2980"/>
                  <a:ext cx="182" cy="86"/>
                </a:xfrm>
                <a:prstGeom prst="rect">
                  <a:avLst/>
                </a:prstGeom>
                <a:solidFill>
                  <a:srgbClr val="E00000"/>
                </a:solidFill>
                <a:ln w="9525">
                  <a:noFill/>
                  <a:miter lim="800000"/>
                </a:ln>
              </p:spPr>
              <p:txBody>
                <a:bodyPr/>
                <a:lstStyle/>
                <a:p>
                  <a:endParaRPr lang="en-CA"/>
                </a:p>
              </p:txBody>
            </p:sp>
            <p:sp>
              <p:nvSpPr>
                <p:cNvPr id="3129" name="Rectangle 46"/>
                <p:cNvSpPr>
                  <a:spLocks noChangeArrowheads="1"/>
                </p:cNvSpPr>
                <p:nvPr/>
              </p:nvSpPr>
              <p:spPr bwMode="auto">
                <a:xfrm>
                  <a:off x="3293" y="2884"/>
                  <a:ext cx="181" cy="83"/>
                </a:xfrm>
                <a:prstGeom prst="rect">
                  <a:avLst/>
                </a:prstGeom>
                <a:solidFill>
                  <a:srgbClr val="600000"/>
                </a:solidFill>
                <a:ln w="9525">
                  <a:noFill/>
                  <a:miter lim="800000"/>
                </a:ln>
              </p:spPr>
              <p:txBody>
                <a:bodyPr/>
                <a:lstStyle/>
                <a:p>
                  <a:endParaRPr lang="en-CA"/>
                </a:p>
              </p:txBody>
            </p:sp>
            <p:sp>
              <p:nvSpPr>
                <p:cNvPr id="3130" name="Rectangle 47"/>
                <p:cNvSpPr>
                  <a:spLocks noChangeArrowheads="1"/>
                </p:cNvSpPr>
                <p:nvPr/>
              </p:nvSpPr>
              <p:spPr bwMode="auto">
                <a:xfrm>
                  <a:off x="3481" y="2883"/>
                  <a:ext cx="92" cy="84"/>
                </a:xfrm>
                <a:prstGeom prst="rect">
                  <a:avLst/>
                </a:prstGeom>
                <a:solidFill>
                  <a:srgbClr val="E00000"/>
                </a:solidFill>
                <a:ln w="9525">
                  <a:noFill/>
                  <a:miter lim="800000"/>
                </a:ln>
              </p:spPr>
              <p:txBody>
                <a:bodyPr/>
                <a:lstStyle/>
                <a:p>
                  <a:endParaRPr lang="en-CA"/>
                </a:p>
              </p:txBody>
            </p:sp>
            <p:sp>
              <p:nvSpPr>
                <p:cNvPr id="3131" name="Rectangle 48"/>
                <p:cNvSpPr>
                  <a:spLocks noChangeArrowheads="1"/>
                </p:cNvSpPr>
                <p:nvPr/>
              </p:nvSpPr>
              <p:spPr bwMode="auto">
                <a:xfrm>
                  <a:off x="3203" y="2883"/>
                  <a:ext cx="79" cy="84"/>
                </a:xfrm>
                <a:prstGeom prst="rect">
                  <a:avLst/>
                </a:prstGeom>
                <a:solidFill>
                  <a:srgbClr val="E00000"/>
                </a:solidFill>
                <a:ln w="9525">
                  <a:noFill/>
                  <a:miter lim="800000"/>
                </a:ln>
              </p:spPr>
              <p:txBody>
                <a:bodyPr/>
                <a:lstStyle/>
                <a:p>
                  <a:endParaRPr lang="en-CA"/>
                </a:p>
              </p:txBody>
            </p:sp>
            <p:sp>
              <p:nvSpPr>
                <p:cNvPr id="3132" name="Rectangle 49"/>
                <p:cNvSpPr>
                  <a:spLocks noChangeArrowheads="1"/>
                </p:cNvSpPr>
                <p:nvPr/>
              </p:nvSpPr>
              <p:spPr bwMode="auto">
                <a:xfrm>
                  <a:off x="3202" y="3172"/>
                  <a:ext cx="174" cy="83"/>
                </a:xfrm>
                <a:prstGeom prst="rect">
                  <a:avLst/>
                </a:prstGeom>
                <a:solidFill>
                  <a:srgbClr val="E00000"/>
                </a:solidFill>
                <a:ln w="9525">
                  <a:noFill/>
                  <a:miter lim="800000"/>
                </a:ln>
              </p:spPr>
              <p:txBody>
                <a:bodyPr/>
                <a:lstStyle/>
                <a:p>
                  <a:endParaRPr lang="en-CA"/>
                </a:p>
              </p:txBody>
            </p:sp>
            <p:sp>
              <p:nvSpPr>
                <p:cNvPr id="3133" name="Rectangle 50"/>
                <p:cNvSpPr>
                  <a:spLocks noChangeArrowheads="1"/>
                </p:cNvSpPr>
                <p:nvPr/>
              </p:nvSpPr>
              <p:spPr bwMode="auto">
                <a:xfrm>
                  <a:off x="3389" y="3169"/>
                  <a:ext cx="182" cy="87"/>
                </a:xfrm>
                <a:prstGeom prst="rect">
                  <a:avLst/>
                </a:prstGeom>
                <a:solidFill>
                  <a:srgbClr val="400000"/>
                </a:solidFill>
                <a:ln w="9525">
                  <a:noFill/>
                  <a:miter lim="800000"/>
                </a:ln>
              </p:spPr>
              <p:txBody>
                <a:bodyPr/>
                <a:lstStyle/>
                <a:p>
                  <a:endParaRPr lang="en-CA"/>
                </a:p>
              </p:txBody>
            </p:sp>
            <p:sp>
              <p:nvSpPr>
                <p:cNvPr id="3134" name="Rectangle 51"/>
                <p:cNvSpPr>
                  <a:spLocks noChangeArrowheads="1"/>
                </p:cNvSpPr>
                <p:nvPr/>
              </p:nvSpPr>
              <p:spPr bwMode="auto">
                <a:xfrm>
                  <a:off x="3293" y="3074"/>
                  <a:ext cx="181" cy="82"/>
                </a:xfrm>
                <a:prstGeom prst="rect">
                  <a:avLst/>
                </a:prstGeom>
                <a:solidFill>
                  <a:srgbClr val="600000"/>
                </a:solidFill>
                <a:ln w="9525">
                  <a:noFill/>
                  <a:miter lim="800000"/>
                </a:ln>
              </p:spPr>
              <p:txBody>
                <a:bodyPr/>
                <a:lstStyle/>
                <a:p>
                  <a:endParaRPr lang="en-CA"/>
                </a:p>
              </p:txBody>
            </p:sp>
            <p:sp>
              <p:nvSpPr>
                <p:cNvPr id="3135" name="Rectangle 52"/>
                <p:cNvSpPr>
                  <a:spLocks noChangeArrowheads="1"/>
                </p:cNvSpPr>
                <p:nvPr/>
              </p:nvSpPr>
              <p:spPr bwMode="auto">
                <a:xfrm>
                  <a:off x="3481" y="3073"/>
                  <a:ext cx="92" cy="83"/>
                </a:xfrm>
                <a:prstGeom prst="rect">
                  <a:avLst/>
                </a:prstGeom>
                <a:solidFill>
                  <a:srgbClr val="E00000"/>
                </a:solidFill>
                <a:ln w="9525">
                  <a:noFill/>
                  <a:miter lim="800000"/>
                </a:ln>
              </p:spPr>
              <p:txBody>
                <a:bodyPr/>
                <a:lstStyle/>
                <a:p>
                  <a:endParaRPr lang="en-CA"/>
                </a:p>
              </p:txBody>
            </p:sp>
            <p:sp>
              <p:nvSpPr>
                <p:cNvPr id="3136" name="Rectangle 53"/>
                <p:cNvSpPr>
                  <a:spLocks noChangeArrowheads="1"/>
                </p:cNvSpPr>
                <p:nvPr/>
              </p:nvSpPr>
              <p:spPr bwMode="auto">
                <a:xfrm>
                  <a:off x="3201" y="3073"/>
                  <a:ext cx="81" cy="83"/>
                </a:xfrm>
                <a:prstGeom prst="rect">
                  <a:avLst/>
                </a:prstGeom>
                <a:solidFill>
                  <a:srgbClr val="E00000"/>
                </a:solidFill>
                <a:ln w="9525">
                  <a:noFill/>
                  <a:miter lim="800000"/>
                </a:ln>
              </p:spPr>
              <p:txBody>
                <a:bodyPr/>
                <a:lstStyle/>
                <a:p>
                  <a:endParaRPr lang="en-CA"/>
                </a:p>
              </p:txBody>
            </p:sp>
            <p:sp>
              <p:nvSpPr>
                <p:cNvPr id="3137" name="Freeform 54"/>
                <p:cNvSpPr/>
                <p:nvPr/>
              </p:nvSpPr>
              <p:spPr bwMode="auto">
                <a:xfrm>
                  <a:off x="3155" y="3145"/>
                  <a:ext cx="48" cy="105"/>
                </a:xfrm>
                <a:custGeom>
                  <a:avLst/>
                  <a:gdLst>
                    <a:gd name="T0" fmla="*/ 1 w 97"/>
                    <a:gd name="T1" fmla="*/ 1 h 210"/>
                    <a:gd name="T2" fmla="*/ 1 w 97"/>
                    <a:gd name="T3" fmla="*/ 3 h 210"/>
                    <a:gd name="T4" fmla="*/ 0 w 97"/>
                    <a:gd name="T5" fmla="*/ 3 h 210"/>
                    <a:gd name="T6" fmla="*/ 0 w 97"/>
                    <a:gd name="T7" fmla="*/ 0 h 210"/>
                    <a:gd name="T8" fmla="*/ 1 w 97"/>
                    <a:gd name="T9" fmla="*/ 1 h 210"/>
                    <a:gd name="T10" fmla="*/ 0 60000 65536"/>
                    <a:gd name="T11" fmla="*/ 0 60000 65536"/>
                    <a:gd name="T12" fmla="*/ 0 60000 65536"/>
                    <a:gd name="T13" fmla="*/ 0 60000 65536"/>
                    <a:gd name="T14" fmla="*/ 0 60000 65536"/>
                    <a:gd name="T15" fmla="*/ 0 w 97"/>
                    <a:gd name="T16" fmla="*/ 0 h 210"/>
                    <a:gd name="T17" fmla="*/ 97 w 97"/>
                    <a:gd name="T18" fmla="*/ 210 h 210"/>
                  </a:gdLst>
                  <a:ahLst/>
                  <a:cxnLst>
                    <a:cxn ang="T10">
                      <a:pos x="T0" y="T1"/>
                    </a:cxn>
                    <a:cxn ang="T11">
                      <a:pos x="T2" y="T3"/>
                    </a:cxn>
                    <a:cxn ang="T12">
                      <a:pos x="T4" y="T5"/>
                    </a:cxn>
                    <a:cxn ang="T13">
                      <a:pos x="T6" y="T7"/>
                    </a:cxn>
                    <a:cxn ang="T14">
                      <a:pos x="T8" y="T9"/>
                    </a:cxn>
                  </a:cxnLst>
                  <a:rect l="T15" t="T16" r="T17" b="T18"/>
                  <a:pathLst>
                    <a:path w="97" h="210">
                      <a:moveTo>
                        <a:pt x="97" y="55"/>
                      </a:moveTo>
                      <a:lnTo>
                        <a:pt x="97" y="210"/>
                      </a:lnTo>
                      <a:lnTo>
                        <a:pt x="0" y="151"/>
                      </a:lnTo>
                      <a:lnTo>
                        <a:pt x="0" y="0"/>
                      </a:lnTo>
                      <a:lnTo>
                        <a:pt x="97" y="55"/>
                      </a:lnTo>
                      <a:close/>
                    </a:path>
                  </a:pathLst>
                </a:custGeom>
                <a:solidFill>
                  <a:srgbClr val="800000"/>
                </a:solidFill>
                <a:ln w="9525">
                  <a:noFill/>
                  <a:round/>
                </a:ln>
              </p:spPr>
              <p:txBody>
                <a:bodyPr/>
                <a:lstStyle/>
                <a:p>
                  <a:endParaRPr lang="en-CA"/>
                </a:p>
              </p:txBody>
            </p:sp>
            <p:sp>
              <p:nvSpPr>
                <p:cNvPr id="3138" name="Freeform 55"/>
                <p:cNvSpPr/>
                <p:nvPr/>
              </p:nvSpPr>
              <p:spPr bwMode="auto">
                <a:xfrm>
                  <a:off x="2995" y="3036"/>
                  <a:ext cx="150" cy="179"/>
                </a:xfrm>
                <a:custGeom>
                  <a:avLst/>
                  <a:gdLst>
                    <a:gd name="T0" fmla="*/ 5 w 298"/>
                    <a:gd name="T1" fmla="*/ 3 h 359"/>
                    <a:gd name="T2" fmla="*/ 5 w 298"/>
                    <a:gd name="T3" fmla="*/ 5 h 359"/>
                    <a:gd name="T4" fmla="*/ 0 w 298"/>
                    <a:gd name="T5" fmla="*/ 2 h 359"/>
                    <a:gd name="T6" fmla="*/ 0 w 298"/>
                    <a:gd name="T7" fmla="*/ 0 h 359"/>
                    <a:gd name="T8" fmla="*/ 5 w 298"/>
                    <a:gd name="T9" fmla="*/ 3 h 359"/>
                    <a:gd name="T10" fmla="*/ 0 60000 65536"/>
                    <a:gd name="T11" fmla="*/ 0 60000 65536"/>
                    <a:gd name="T12" fmla="*/ 0 60000 65536"/>
                    <a:gd name="T13" fmla="*/ 0 60000 65536"/>
                    <a:gd name="T14" fmla="*/ 0 60000 65536"/>
                    <a:gd name="T15" fmla="*/ 0 w 298"/>
                    <a:gd name="T16" fmla="*/ 0 h 359"/>
                    <a:gd name="T17" fmla="*/ 298 w 298"/>
                    <a:gd name="T18" fmla="*/ 359 h 359"/>
                  </a:gdLst>
                  <a:ahLst/>
                  <a:cxnLst>
                    <a:cxn ang="T10">
                      <a:pos x="T0" y="T1"/>
                    </a:cxn>
                    <a:cxn ang="T11">
                      <a:pos x="T2" y="T3"/>
                    </a:cxn>
                    <a:cxn ang="T12">
                      <a:pos x="T4" y="T5"/>
                    </a:cxn>
                    <a:cxn ang="T13">
                      <a:pos x="T6" y="T7"/>
                    </a:cxn>
                    <a:cxn ang="T14">
                      <a:pos x="T8" y="T9"/>
                    </a:cxn>
                  </a:cxnLst>
                  <a:rect l="T15" t="T16" r="T17" b="T18"/>
                  <a:pathLst>
                    <a:path w="298" h="359">
                      <a:moveTo>
                        <a:pt x="298" y="202"/>
                      </a:moveTo>
                      <a:lnTo>
                        <a:pt x="298" y="359"/>
                      </a:lnTo>
                      <a:lnTo>
                        <a:pt x="0" y="154"/>
                      </a:lnTo>
                      <a:lnTo>
                        <a:pt x="0" y="0"/>
                      </a:lnTo>
                      <a:lnTo>
                        <a:pt x="298" y="202"/>
                      </a:lnTo>
                      <a:close/>
                    </a:path>
                  </a:pathLst>
                </a:custGeom>
                <a:solidFill>
                  <a:srgbClr val="400000"/>
                </a:solidFill>
                <a:ln w="9525">
                  <a:noFill/>
                  <a:round/>
                </a:ln>
              </p:spPr>
              <p:txBody>
                <a:bodyPr/>
                <a:lstStyle/>
                <a:p>
                  <a:endParaRPr lang="en-CA"/>
                </a:p>
              </p:txBody>
            </p:sp>
            <p:sp>
              <p:nvSpPr>
                <p:cNvPr id="3139" name="Freeform 56"/>
                <p:cNvSpPr/>
                <p:nvPr/>
              </p:nvSpPr>
              <p:spPr bwMode="auto">
                <a:xfrm>
                  <a:off x="2839" y="2935"/>
                  <a:ext cx="149" cy="172"/>
                </a:xfrm>
                <a:custGeom>
                  <a:avLst/>
                  <a:gdLst>
                    <a:gd name="T0" fmla="*/ 5 w 297"/>
                    <a:gd name="T1" fmla="*/ 3 h 345"/>
                    <a:gd name="T2" fmla="*/ 5 w 297"/>
                    <a:gd name="T3" fmla="*/ 5 h 345"/>
                    <a:gd name="T4" fmla="*/ 0 w 297"/>
                    <a:gd name="T5" fmla="*/ 2 h 345"/>
                    <a:gd name="T6" fmla="*/ 0 w 297"/>
                    <a:gd name="T7" fmla="*/ 0 h 345"/>
                    <a:gd name="T8" fmla="*/ 5 w 297"/>
                    <a:gd name="T9" fmla="*/ 3 h 345"/>
                    <a:gd name="T10" fmla="*/ 0 60000 65536"/>
                    <a:gd name="T11" fmla="*/ 0 60000 65536"/>
                    <a:gd name="T12" fmla="*/ 0 60000 65536"/>
                    <a:gd name="T13" fmla="*/ 0 60000 65536"/>
                    <a:gd name="T14" fmla="*/ 0 60000 65536"/>
                    <a:gd name="T15" fmla="*/ 0 w 297"/>
                    <a:gd name="T16" fmla="*/ 0 h 345"/>
                    <a:gd name="T17" fmla="*/ 297 w 297"/>
                    <a:gd name="T18" fmla="*/ 345 h 345"/>
                  </a:gdLst>
                  <a:ahLst/>
                  <a:cxnLst>
                    <a:cxn ang="T10">
                      <a:pos x="T0" y="T1"/>
                    </a:cxn>
                    <a:cxn ang="T11">
                      <a:pos x="T2" y="T3"/>
                    </a:cxn>
                    <a:cxn ang="T12">
                      <a:pos x="T4" y="T5"/>
                    </a:cxn>
                    <a:cxn ang="T13">
                      <a:pos x="T6" y="T7"/>
                    </a:cxn>
                    <a:cxn ang="T14">
                      <a:pos x="T8" y="T9"/>
                    </a:cxn>
                  </a:cxnLst>
                  <a:rect l="T15" t="T16" r="T17" b="T18"/>
                  <a:pathLst>
                    <a:path w="297" h="345">
                      <a:moveTo>
                        <a:pt x="297" y="199"/>
                      </a:moveTo>
                      <a:lnTo>
                        <a:pt x="297" y="345"/>
                      </a:lnTo>
                      <a:lnTo>
                        <a:pt x="0" y="146"/>
                      </a:lnTo>
                      <a:lnTo>
                        <a:pt x="0" y="0"/>
                      </a:lnTo>
                      <a:lnTo>
                        <a:pt x="297" y="199"/>
                      </a:lnTo>
                      <a:close/>
                    </a:path>
                  </a:pathLst>
                </a:custGeom>
                <a:solidFill>
                  <a:srgbClr val="800000"/>
                </a:solidFill>
                <a:ln w="9525">
                  <a:noFill/>
                  <a:round/>
                </a:ln>
              </p:spPr>
              <p:txBody>
                <a:bodyPr/>
                <a:lstStyle/>
                <a:p>
                  <a:endParaRPr lang="en-CA"/>
                </a:p>
              </p:txBody>
            </p:sp>
            <p:sp>
              <p:nvSpPr>
                <p:cNvPr id="3140" name="Freeform 57"/>
                <p:cNvSpPr/>
                <p:nvPr/>
              </p:nvSpPr>
              <p:spPr bwMode="auto">
                <a:xfrm>
                  <a:off x="2683" y="2833"/>
                  <a:ext cx="149" cy="169"/>
                </a:xfrm>
                <a:custGeom>
                  <a:avLst/>
                  <a:gdLst>
                    <a:gd name="T0" fmla="*/ 5 w 298"/>
                    <a:gd name="T1" fmla="*/ 3 h 338"/>
                    <a:gd name="T2" fmla="*/ 5 w 298"/>
                    <a:gd name="T3" fmla="*/ 5 h 338"/>
                    <a:gd name="T4" fmla="*/ 0 w 298"/>
                    <a:gd name="T5" fmla="*/ 3 h 338"/>
                    <a:gd name="T6" fmla="*/ 0 w 298"/>
                    <a:gd name="T7" fmla="*/ 0 h 338"/>
                    <a:gd name="T8" fmla="*/ 5 w 298"/>
                    <a:gd name="T9" fmla="*/ 3 h 338"/>
                    <a:gd name="T10" fmla="*/ 0 60000 65536"/>
                    <a:gd name="T11" fmla="*/ 0 60000 65536"/>
                    <a:gd name="T12" fmla="*/ 0 60000 65536"/>
                    <a:gd name="T13" fmla="*/ 0 60000 65536"/>
                    <a:gd name="T14" fmla="*/ 0 60000 65536"/>
                    <a:gd name="T15" fmla="*/ 0 w 298"/>
                    <a:gd name="T16" fmla="*/ 0 h 338"/>
                    <a:gd name="T17" fmla="*/ 298 w 298"/>
                    <a:gd name="T18" fmla="*/ 338 h 338"/>
                  </a:gdLst>
                  <a:ahLst/>
                  <a:cxnLst>
                    <a:cxn ang="T10">
                      <a:pos x="T0" y="T1"/>
                    </a:cxn>
                    <a:cxn ang="T11">
                      <a:pos x="T2" y="T3"/>
                    </a:cxn>
                    <a:cxn ang="T12">
                      <a:pos x="T4" y="T5"/>
                    </a:cxn>
                    <a:cxn ang="T13">
                      <a:pos x="T6" y="T7"/>
                    </a:cxn>
                    <a:cxn ang="T14">
                      <a:pos x="T8" y="T9"/>
                    </a:cxn>
                  </a:cxnLst>
                  <a:rect l="T15" t="T16" r="T17" b="T18"/>
                  <a:pathLst>
                    <a:path w="298" h="338">
                      <a:moveTo>
                        <a:pt x="298" y="194"/>
                      </a:moveTo>
                      <a:lnTo>
                        <a:pt x="298" y="338"/>
                      </a:lnTo>
                      <a:lnTo>
                        <a:pt x="0" y="143"/>
                      </a:lnTo>
                      <a:lnTo>
                        <a:pt x="0" y="0"/>
                      </a:lnTo>
                      <a:lnTo>
                        <a:pt x="298" y="194"/>
                      </a:lnTo>
                      <a:close/>
                    </a:path>
                  </a:pathLst>
                </a:custGeom>
                <a:solidFill>
                  <a:srgbClr val="600000"/>
                </a:solidFill>
                <a:ln w="9525">
                  <a:noFill/>
                  <a:round/>
                </a:ln>
              </p:spPr>
              <p:txBody>
                <a:bodyPr/>
                <a:lstStyle/>
                <a:p>
                  <a:endParaRPr lang="en-CA"/>
                </a:p>
              </p:txBody>
            </p:sp>
            <p:sp>
              <p:nvSpPr>
                <p:cNvPr id="3141" name="Freeform 58"/>
                <p:cNvSpPr/>
                <p:nvPr/>
              </p:nvSpPr>
              <p:spPr bwMode="auto">
                <a:xfrm>
                  <a:off x="2602" y="2779"/>
                  <a:ext cx="74" cy="120"/>
                </a:xfrm>
                <a:custGeom>
                  <a:avLst/>
                  <a:gdLst>
                    <a:gd name="T0" fmla="*/ 3 w 147"/>
                    <a:gd name="T1" fmla="*/ 2 h 240"/>
                    <a:gd name="T2" fmla="*/ 3 w 147"/>
                    <a:gd name="T3" fmla="*/ 4 h 240"/>
                    <a:gd name="T4" fmla="*/ 0 w 147"/>
                    <a:gd name="T5" fmla="*/ 3 h 240"/>
                    <a:gd name="T6" fmla="*/ 0 w 147"/>
                    <a:gd name="T7" fmla="*/ 0 h 240"/>
                    <a:gd name="T8" fmla="*/ 3 w 147"/>
                    <a:gd name="T9" fmla="*/ 2 h 240"/>
                    <a:gd name="T10" fmla="*/ 0 60000 65536"/>
                    <a:gd name="T11" fmla="*/ 0 60000 65536"/>
                    <a:gd name="T12" fmla="*/ 0 60000 65536"/>
                    <a:gd name="T13" fmla="*/ 0 60000 65536"/>
                    <a:gd name="T14" fmla="*/ 0 60000 65536"/>
                    <a:gd name="T15" fmla="*/ 0 w 147"/>
                    <a:gd name="T16" fmla="*/ 0 h 240"/>
                    <a:gd name="T17" fmla="*/ 147 w 147"/>
                    <a:gd name="T18" fmla="*/ 240 h 240"/>
                  </a:gdLst>
                  <a:ahLst/>
                  <a:cxnLst>
                    <a:cxn ang="T10">
                      <a:pos x="T0" y="T1"/>
                    </a:cxn>
                    <a:cxn ang="T11">
                      <a:pos x="T2" y="T3"/>
                    </a:cxn>
                    <a:cxn ang="T12">
                      <a:pos x="T4" y="T5"/>
                    </a:cxn>
                    <a:cxn ang="T13">
                      <a:pos x="T6" y="T7"/>
                    </a:cxn>
                    <a:cxn ang="T14">
                      <a:pos x="T8" y="T9"/>
                    </a:cxn>
                  </a:cxnLst>
                  <a:rect l="T15" t="T16" r="T17" b="T18"/>
                  <a:pathLst>
                    <a:path w="147" h="240">
                      <a:moveTo>
                        <a:pt x="147" y="97"/>
                      </a:moveTo>
                      <a:lnTo>
                        <a:pt x="147" y="240"/>
                      </a:lnTo>
                      <a:lnTo>
                        <a:pt x="0" y="137"/>
                      </a:lnTo>
                      <a:lnTo>
                        <a:pt x="0" y="0"/>
                      </a:lnTo>
                      <a:lnTo>
                        <a:pt x="147" y="97"/>
                      </a:lnTo>
                      <a:close/>
                    </a:path>
                  </a:pathLst>
                </a:custGeom>
                <a:solidFill>
                  <a:srgbClr val="800000"/>
                </a:solidFill>
                <a:ln w="9525">
                  <a:noFill/>
                  <a:round/>
                </a:ln>
              </p:spPr>
              <p:txBody>
                <a:bodyPr/>
                <a:lstStyle/>
                <a:p>
                  <a:endParaRPr lang="en-CA"/>
                </a:p>
              </p:txBody>
            </p:sp>
            <p:sp>
              <p:nvSpPr>
                <p:cNvPr id="3142" name="Freeform 59"/>
                <p:cNvSpPr/>
                <p:nvPr/>
              </p:nvSpPr>
              <p:spPr bwMode="auto">
                <a:xfrm>
                  <a:off x="3155" y="1808"/>
                  <a:ext cx="48" cy="93"/>
                </a:xfrm>
                <a:custGeom>
                  <a:avLst/>
                  <a:gdLst>
                    <a:gd name="T0" fmla="*/ 1 w 97"/>
                    <a:gd name="T1" fmla="*/ 1 h 185"/>
                    <a:gd name="T2" fmla="*/ 1 w 97"/>
                    <a:gd name="T3" fmla="*/ 3 h 185"/>
                    <a:gd name="T4" fmla="*/ 0 w 97"/>
                    <a:gd name="T5" fmla="*/ 3 h 185"/>
                    <a:gd name="T6" fmla="*/ 0 w 97"/>
                    <a:gd name="T7" fmla="*/ 0 h 185"/>
                    <a:gd name="T8" fmla="*/ 1 w 97"/>
                    <a:gd name="T9" fmla="*/ 1 h 185"/>
                    <a:gd name="T10" fmla="*/ 0 60000 65536"/>
                    <a:gd name="T11" fmla="*/ 0 60000 65536"/>
                    <a:gd name="T12" fmla="*/ 0 60000 65536"/>
                    <a:gd name="T13" fmla="*/ 0 60000 65536"/>
                    <a:gd name="T14" fmla="*/ 0 60000 65536"/>
                    <a:gd name="T15" fmla="*/ 0 w 97"/>
                    <a:gd name="T16" fmla="*/ 0 h 185"/>
                    <a:gd name="T17" fmla="*/ 97 w 97"/>
                    <a:gd name="T18" fmla="*/ 185 h 185"/>
                  </a:gdLst>
                  <a:ahLst/>
                  <a:cxnLst>
                    <a:cxn ang="T10">
                      <a:pos x="T0" y="T1"/>
                    </a:cxn>
                    <a:cxn ang="T11">
                      <a:pos x="T2" y="T3"/>
                    </a:cxn>
                    <a:cxn ang="T12">
                      <a:pos x="T4" y="T5"/>
                    </a:cxn>
                    <a:cxn ang="T13">
                      <a:pos x="T6" y="T7"/>
                    </a:cxn>
                    <a:cxn ang="T14">
                      <a:pos x="T8" y="T9"/>
                    </a:cxn>
                  </a:cxnLst>
                  <a:rect l="T15" t="T16" r="T17" b="T18"/>
                  <a:pathLst>
                    <a:path w="97" h="185">
                      <a:moveTo>
                        <a:pt x="97" y="22"/>
                      </a:moveTo>
                      <a:lnTo>
                        <a:pt x="97" y="185"/>
                      </a:lnTo>
                      <a:lnTo>
                        <a:pt x="0" y="151"/>
                      </a:lnTo>
                      <a:lnTo>
                        <a:pt x="0" y="0"/>
                      </a:lnTo>
                      <a:lnTo>
                        <a:pt x="97" y="22"/>
                      </a:lnTo>
                      <a:close/>
                    </a:path>
                  </a:pathLst>
                </a:custGeom>
                <a:solidFill>
                  <a:srgbClr val="800000"/>
                </a:solidFill>
                <a:ln w="9525">
                  <a:noFill/>
                  <a:round/>
                </a:ln>
              </p:spPr>
              <p:txBody>
                <a:bodyPr/>
                <a:lstStyle/>
                <a:p>
                  <a:endParaRPr lang="en-CA"/>
                </a:p>
              </p:txBody>
            </p:sp>
            <p:sp>
              <p:nvSpPr>
                <p:cNvPr id="3143" name="Freeform 60"/>
                <p:cNvSpPr/>
                <p:nvPr/>
              </p:nvSpPr>
              <p:spPr bwMode="auto">
                <a:xfrm>
                  <a:off x="2995" y="1755"/>
                  <a:ext cx="150" cy="126"/>
                </a:xfrm>
                <a:custGeom>
                  <a:avLst/>
                  <a:gdLst>
                    <a:gd name="T0" fmla="*/ 5 w 298"/>
                    <a:gd name="T1" fmla="*/ 2 h 251"/>
                    <a:gd name="T2" fmla="*/ 5 w 298"/>
                    <a:gd name="T3" fmla="*/ 4 h 251"/>
                    <a:gd name="T4" fmla="*/ 0 w 298"/>
                    <a:gd name="T5" fmla="*/ 3 h 251"/>
                    <a:gd name="T6" fmla="*/ 0 w 298"/>
                    <a:gd name="T7" fmla="*/ 0 h 251"/>
                    <a:gd name="T8" fmla="*/ 5 w 298"/>
                    <a:gd name="T9" fmla="*/ 2 h 251"/>
                    <a:gd name="T10" fmla="*/ 0 60000 65536"/>
                    <a:gd name="T11" fmla="*/ 0 60000 65536"/>
                    <a:gd name="T12" fmla="*/ 0 60000 65536"/>
                    <a:gd name="T13" fmla="*/ 0 60000 65536"/>
                    <a:gd name="T14" fmla="*/ 0 60000 65536"/>
                    <a:gd name="T15" fmla="*/ 0 w 298"/>
                    <a:gd name="T16" fmla="*/ 0 h 251"/>
                    <a:gd name="T17" fmla="*/ 298 w 298"/>
                    <a:gd name="T18" fmla="*/ 251 h 251"/>
                  </a:gdLst>
                  <a:ahLst/>
                  <a:cxnLst>
                    <a:cxn ang="T10">
                      <a:pos x="T0" y="T1"/>
                    </a:cxn>
                    <a:cxn ang="T11">
                      <a:pos x="T2" y="T3"/>
                    </a:cxn>
                    <a:cxn ang="T12">
                      <a:pos x="T4" y="T5"/>
                    </a:cxn>
                    <a:cxn ang="T13">
                      <a:pos x="T6" y="T7"/>
                    </a:cxn>
                    <a:cxn ang="T14">
                      <a:pos x="T8" y="T9"/>
                    </a:cxn>
                  </a:cxnLst>
                  <a:rect l="T15" t="T16" r="T17" b="T18"/>
                  <a:pathLst>
                    <a:path w="298" h="251">
                      <a:moveTo>
                        <a:pt x="298" y="97"/>
                      </a:moveTo>
                      <a:lnTo>
                        <a:pt x="298" y="251"/>
                      </a:lnTo>
                      <a:lnTo>
                        <a:pt x="0" y="152"/>
                      </a:lnTo>
                      <a:lnTo>
                        <a:pt x="0" y="0"/>
                      </a:lnTo>
                      <a:lnTo>
                        <a:pt x="298" y="97"/>
                      </a:lnTo>
                      <a:close/>
                    </a:path>
                  </a:pathLst>
                </a:custGeom>
                <a:solidFill>
                  <a:srgbClr val="600000"/>
                </a:solidFill>
                <a:ln w="9525">
                  <a:noFill/>
                  <a:round/>
                </a:ln>
              </p:spPr>
              <p:txBody>
                <a:bodyPr/>
                <a:lstStyle/>
                <a:p>
                  <a:endParaRPr lang="en-CA"/>
                </a:p>
              </p:txBody>
            </p:sp>
            <p:sp>
              <p:nvSpPr>
                <p:cNvPr id="3144" name="Freeform 61"/>
                <p:cNvSpPr/>
                <p:nvPr/>
              </p:nvSpPr>
              <p:spPr bwMode="auto">
                <a:xfrm>
                  <a:off x="2839" y="1704"/>
                  <a:ext cx="149" cy="122"/>
                </a:xfrm>
                <a:custGeom>
                  <a:avLst/>
                  <a:gdLst>
                    <a:gd name="T0" fmla="*/ 5 w 297"/>
                    <a:gd name="T1" fmla="*/ 1 h 245"/>
                    <a:gd name="T2" fmla="*/ 5 w 297"/>
                    <a:gd name="T3" fmla="*/ 3 h 245"/>
                    <a:gd name="T4" fmla="*/ 0 w 297"/>
                    <a:gd name="T5" fmla="*/ 2 h 245"/>
                    <a:gd name="T6" fmla="*/ 0 w 297"/>
                    <a:gd name="T7" fmla="*/ 0 h 245"/>
                    <a:gd name="T8" fmla="*/ 5 w 297"/>
                    <a:gd name="T9" fmla="*/ 1 h 245"/>
                    <a:gd name="T10" fmla="*/ 0 60000 65536"/>
                    <a:gd name="T11" fmla="*/ 0 60000 65536"/>
                    <a:gd name="T12" fmla="*/ 0 60000 65536"/>
                    <a:gd name="T13" fmla="*/ 0 60000 65536"/>
                    <a:gd name="T14" fmla="*/ 0 60000 65536"/>
                    <a:gd name="T15" fmla="*/ 0 w 297"/>
                    <a:gd name="T16" fmla="*/ 0 h 245"/>
                    <a:gd name="T17" fmla="*/ 297 w 297"/>
                    <a:gd name="T18" fmla="*/ 245 h 245"/>
                  </a:gdLst>
                  <a:ahLst/>
                  <a:cxnLst>
                    <a:cxn ang="T10">
                      <a:pos x="T0" y="T1"/>
                    </a:cxn>
                    <a:cxn ang="T11">
                      <a:pos x="T2" y="T3"/>
                    </a:cxn>
                    <a:cxn ang="T12">
                      <a:pos x="T4" y="T5"/>
                    </a:cxn>
                    <a:cxn ang="T13">
                      <a:pos x="T6" y="T7"/>
                    </a:cxn>
                    <a:cxn ang="T14">
                      <a:pos x="T8" y="T9"/>
                    </a:cxn>
                  </a:cxnLst>
                  <a:rect l="T15" t="T16" r="T17" b="T18"/>
                  <a:pathLst>
                    <a:path w="297" h="245">
                      <a:moveTo>
                        <a:pt x="297" y="97"/>
                      </a:moveTo>
                      <a:lnTo>
                        <a:pt x="297" y="245"/>
                      </a:lnTo>
                      <a:lnTo>
                        <a:pt x="0" y="145"/>
                      </a:lnTo>
                      <a:lnTo>
                        <a:pt x="0" y="0"/>
                      </a:lnTo>
                      <a:lnTo>
                        <a:pt x="297" y="97"/>
                      </a:lnTo>
                      <a:close/>
                    </a:path>
                  </a:pathLst>
                </a:custGeom>
                <a:solidFill>
                  <a:srgbClr val="800000"/>
                </a:solidFill>
                <a:ln w="9525">
                  <a:noFill/>
                  <a:round/>
                </a:ln>
              </p:spPr>
              <p:txBody>
                <a:bodyPr/>
                <a:lstStyle/>
                <a:p>
                  <a:endParaRPr lang="en-CA"/>
                </a:p>
              </p:txBody>
            </p:sp>
            <p:sp>
              <p:nvSpPr>
                <p:cNvPr id="3145" name="Freeform 62"/>
                <p:cNvSpPr/>
                <p:nvPr/>
              </p:nvSpPr>
              <p:spPr bwMode="auto">
                <a:xfrm>
                  <a:off x="2683" y="1652"/>
                  <a:ext cx="149" cy="121"/>
                </a:xfrm>
                <a:custGeom>
                  <a:avLst/>
                  <a:gdLst>
                    <a:gd name="T0" fmla="*/ 5 w 298"/>
                    <a:gd name="T1" fmla="*/ 2 h 242"/>
                    <a:gd name="T2" fmla="*/ 5 w 298"/>
                    <a:gd name="T3" fmla="*/ 4 h 242"/>
                    <a:gd name="T4" fmla="*/ 0 w 298"/>
                    <a:gd name="T5" fmla="*/ 3 h 242"/>
                    <a:gd name="T6" fmla="*/ 0 w 298"/>
                    <a:gd name="T7" fmla="*/ 0 h 242"/>
                    <a:gd name="T8" fmla="*/ 5 w 298"/>
                    <a:gd name="T9" fmla="*/ 2 h 242"/>
                    <a:gd name="T10" fmla="*/ 0 60000 65536"/>
                    <a:gd name="T11" fmla="*/ 0 60000 65536"/>
                    <a:gd name="T12" fmla="*/ 0 60000 65536"/>
                    <a:gd name="T13" fmla="*/ 0 60000 65536"/>
                    <a:gd name="T14" fmla="*/ 0 60000 65536"/>
                    <a:gd name="T15" fmla="*/ 0 w 298"/>
                    <a:gd name="T16" fmla="*/ 0 h 242"/>
                    <a:gd name="T17" fmla="*/ 298 w 298"/>
                    <a:gd name="T18" fmla="*/ 242 h 242"/>
                  </a:gdLst>
                  <a:ahLst/>
                  <a:cxnLst>
                    <a:cxn ang="T10">
                      <a:pos x="T0" y="T1"/>
                    </a:cxn>
                    <a:cxn ang="T11">
                      <a:pos x="T2" y="T3"/>
                    </a:cxn>
                    <a:cxn ang="T12">
                      <a:pos x="T4" y="T5"/>
                    </a:cxn>
                    <a:cxn ang="T13">
                      <a:pos x="T6" y="T7"/>
                    </a:cxn>
                    <a:cxn ang="T14">
                      <a:pos x="T8" y="T9"/>
                    </a:cxn>
                  </a:cxnLst>
                  <a:rect l="T15" t="T16" r="T17" b="T18"/>
                  <a:pathLst>
                    <a:path w="298" h="242">
                      <a:moveTo>
                        <a:pt x="298" y="97"/>
                      </a:moveTo>
                      <a:lnTo>
                        <a:pt x="297" y="242"/>
                      </a:lnTo>
                      <a:lnTo>
                        <a:pt x="0" y="146"/>
                      </a:lnTo>
                      <a:lnTo>
                        <a:pt x="0" y="0"/>
                      </a:lnTo>
                      <a:lnTo>
                        <a:pt x="298" y="97"/>
                      </a:lnTo>
                      <a:close/>
                    </a:path>
                  </a:pathLst>
                </a:custGeom>
                <a:solidFill>
                  <a:srgbClr val="800000"/>
                </a:solidFill>
                <a:ln w="9525">
                  <a:noFill/>
                  <a:round/>
                </a:ln>
              </p:spPr>
              <p:txBody>
                <a:bodyPr/>
                <a:lstStyle/>
                <a:p>
                  <a:endParaRPr lang="en-CA"/>
                </a:p>
              </p:txBody>
            </p:sp>
            <p:sp>
              <p:nvSpPr>
                <p:cNvPr id="3146" name="Freeform 63"/>
                <p:cNvSpPr/>
                <p:nvPr/>
              </p:nvSpPr>
              <p:spPr bwMode="auto">
                <a:xfrm>
                  <a:off x="2602" y="1628"/>
                  <a:ext cx="74" cy="93"/>
                </a:xfrm>
                <a:custGeom>
                  <a:avLst/>
                  <a:gdLst>
                    <a:gd name="T0" fmla="*/ 3 w 147"/>
                    <a:gd name="T1" fmla="*/ 1 h 186"/>
                    <a:gd name="T2" fmla="*/ 3 w 147"/>
                    <a:gd name="T3" fmla="*/ 3 h 186"/>
                    <a:gd name="T4" fmla="*/ 0 w 147"/>
                    <a:gd name="T5" fmla="*/ 3 h 186"/>
                    <a:gd name="T6" fmla="*/ 0 w 147"/>
                    <a:gd name="T7" fmla="*/ 0 h 186"/>
                    <a:gd name="T8" fmla="*/ 3 w 147"/>
                    <a:gd name="T9" fmla="*/ 1 h 186"/>
                    <a:gd name="T10" fmla="*/ 0 60000 65536"/>
                    <a:gd name="T11" fmla="*/ 0 60000 65536"/>
                    <a:gd name="T12" fmla="*/ 0 60000 65536"/>
                    <a:gd name="T13" fmla="*/ 0 60000 65536"/>
                    <a:gd name="T14" fmla="*/ 0 60000 65536"/>
                    <a:gd name="T15" fmla="*/ 0 w 147"/>
                    <a:gd name="T16" fmla="*/ 0 h 186"/>
                    <a:gd name="T17" fmla="*/ 147 w 147"/>
                    <a:gd name="T18" fmla="*/ 186 h 186"/>
                  </a:gdLst>
                  <a:ahLst/>
                  <a:cxnLst>
                    <a:cxn ang="T10">
                      <a:pos x="T0" y="T1"/>
                    </a:cxn>
                    <a:cxn ang="T11">
                      <a:pos x="T2" y="T3"/>
                    </a:cxn>
                    <a:cxn ang="T12">
                      <a:pos x="T4" y="T5"/>
                    </a:cxn>
                    <a:cxn ang="T13">
                      <a:pos x="T6" y="T7"/>
                    </a:cxn>
                    <a:cxn ang="T14">
                      <a:pos x="T8" y="T9"/>
                    </a:cxn>
                  </a:cxnLst>
                  <a:rect l="T15" t="T16" r="T17" b="T18"/>
                  <a:pathLst>
                    <a:path w="147" h="186">
                      <a:moveTo>
                        <a:pt x="147" y="42"/>
                      </a:moveTo>
                      <a:lnTo>
                        <a:pt x="147" y="186"/>
                      </a:lnTo>
                      <a:lnTo>
                        <a:pt x="0" y="139"/>
                      </a:lnTo>
                      <a:lnTo>
                        <a:pt x="0" y="0"/>
                      </a:lnTo>
                      <a:lnTo>
                        <a:pt x="147" y="42"/>
                      </a:lnTo>
                      <a:close/>
                    </a:path>
                  </a:pathLst>
                </a:custGeom>
                <a:solidFill>
                  <a:srgbClr val="400000"/>
                </a:solidFill>
                <a:ln w="9525">
                  <a:noFill/>
                  <a:round/>
                </a:ln>
              </p:spPr>
              <p:txBody>
                <a:bodyPr/>
                <a:lstStyle/>
                <a:p>
                  <a:endParaRPr lang="en-CA"/>
                </a:p>
              </p:txBody>
            </p:sp>
            <p:sp>
              <p:nvSpPr>
                <p:cNvPr id="3147" name="Freeform 64"/>
                <p:cNvSpPr/>
                <p:nvPr/>
              </p:nvSpPr>
              <p:spPr bwMode="auto">
                <a:xfrm>
                  <a:off x="2995" y="1937"/>
                  <a:ext cx="150" cy="135"/>
                </a:xfrm>
                <a:custGeom>
                  <a:avLst/>
                  <a:gdLst>
                    <a:gd name="T0" fmla="*/ 5 w 298"/>
                    <a:gd name="T1" fmla="*/ 1 h 270"/>
                    <a:gd name="T2" fmla="*/ 5 w 298"/>
                    <a:gd name="T3" fmla="*/ 4 h 270"/>
                    <a:gd name="T4" fmla="*/ 0 w 298"/>
                    <a:gd name="T5" fmla="*/ 2 h 270"/>
                    <a:gd name="T6" fmla="*/ 0 w 298"/>
                    <a:gd name="T7" fmla="*/ 0 h 270"/>
                    <a:gd name="T8" fmla="*/ 5 w 298"/>
                    <a:gd name="T9" fmla="*/ 1 h 270"/>
                    <a:gd name="T10" fmla="*/ 0 60000 65536"/>
                    <a:gd name="T11" fmla="*/ 0 60000 65536"/>
                    <a:gd name="T12" fmla="*/ 0 60000 65536"/>
                    <a:gd name="T13" fmla="*/ 0 60000 65536"/>
                    <a:gd name="T14" fmla="*/ 0 60000 65536"/>
                    <a:gd name="T15" fmla="*/ 0 w 298"/>
                    <a:gd name="T16" fmla="*/ 0 h 270"/>
                    <a:gd name="T17" fmla="*/ 298 w 298"/>
                    <a:gd name="T18" fmla="*/ 270 h 270"/>
                  </a:gdLst>
                  <a:ahLst/>
                  <a:cxnLst>
                    <a:cxn ang="T10">
                      <a:pos x="T0" y="T1"/>
                    </a:cxn>
                    <a:cxn ang="T11">
                      <a:pos x="T2" y="T3"/>
                    </a:cxn>
                    <a:cxn ang="T12">
                      <a:pos x="T4" y="T5"/>
                    </a:cxn>
                    <a:cxn ang="T13">
                      <a:pos x="T6" y="T7"/>
                    </a:cxn>
                    <a:cxn ang="T14">
                      <a:pos x="T8" y="T9"/>
                    </a:cxn>
                  </a:cxnLst>
                  <a:rect l="T15" t="T16" r="T17" b="T18"/>
                  <a:pathLst>
                    <a:path w="298" h="270">
                      <a:moveTo>
                        <a:pt x="298" y="113"/>
                      </a:moveTo>
                      <a:lnTo>
                        <a:pt x="298" y="270"/>
                      </a:lnTo>
                      <a:lnTo>
                        <a:pt x="0" y="152"/>
                      </a:lnTo>
                      <a:lnTo>
                        <a:pt x="0" y="0"/>
                      </a:lnTo>
                      <a:lnTo>
                        <a:pt x="298" y="113"/>
                      </a:lnTo>
                      <a:close/>
                    </a:path>
                  </a:pathLst>
                </a:custGeom>
                <a:solidFill>
                  <a:srgbClr val="800000"/>
                </a:solidFill>
                <a:ln w="9525">
                  <a:noFill/>
                  <a:round/>
                </a:ln>
              </p:spPr>
              <p:txBody>
                <a:bodyPr/>
                <a:lstStyle/>
                <a:p>
                  <a:endParaRPr lang="en-CA"/>
                </a:p>
              </p:txBody>
            </p:sp>
            <p:sp>
              <p:nvSpPr>
                <p:cNvPr id="3148" name="Freeform 65"/>
                <p:cNvSpPr/>
                <p:nvPr/>
              </p:nvSpPr>
              <p:spPr bwMode="auto">
                <a:xfrm>
                  <a:off x="2839" y="1880"/>
                  <a:ext cx="149" cy="130"/>
                </a:xfrm>
                <a:custGeom>
                  <a:avLst/>
                  <a:gdLst>
                    <a:gd name="T0" fmla="*/ 5 w 297"/>
                    <a:gd name="T1" fmla="*/ 1 h 260"/>
                    <a:gd name="T2" fmla="*/ 5 w 297"/>
                    <a:gd name="T3" fmla="*/ 4 h 260"/>
                    <a:gd name="T4" fmla="*/ 0 w 297"/>
                    <a:gd name="T5" fmla="*/ 2 h 260"/>
                    <a:gd name="T6" fmla="*/ 0 w 297"/>
                    <a:gd name="T7" fmla="*/ 0 h 260"/>
                    <a:gd name="T8" fmla="*/ 5 w 297"/>
                    <a:gd name="T9" fmla="*/ 1 h 260"/>
                    <a:gd name="T10" fmla="*/ 0 60000 65536"/>
                    <a:gd name="T11" fmla="*/ 0 60000 65536"/>
                    <a:gd name="T12" fmla="*/ 0 60000 65536"/>
                    <a:gd name="T13" fmla="*/ 0 60000 65536"/>
                    <a:gd name="T14" fmla="*/ 0 60000 65536"/>
                    <a:gd name="T15" fmla="*/ 0 w 297"/>
                    <a:gd name="T16" fmla="*/ 0 h 260"/>
                    <a:gd name="T17" fmla="*/ 297 w 297"/>
                    <a:gd name="T18" fmla="*/ 260 h 260"/>
                  </a:gdLst>
                  <a:ahLst/>
                  <a:cxnLst>
                    <a:cxn ang="T10">
                      <a:pos x="T0" y="T1"/>
                    </a:cxn>
                    <a:cxn ang="T11">
                      <a:pos x="T2" y="T3"/>
                    </a:cxn>
                    <a:cxn ang="T12">
                      <a:pos x="T4" y="T5"/>
                    </a:cxn>
                    <a:cxn ang="T13">
                      <a:pos x="T6" y="T7"/>
                    </a:cxn>
                    <a:cxn ang="T14">
                      <a:pos x="T8" y="T9"/>
                    </a:cxn>
                  </a:cxnLst>
                  <a:rect l="T15" t="T16" r="T17" b="T18"/>
                  <a:pathLst>
                    <a:path w="297" h="260">
                      <a:moveTo>
                        <a:pt x="297" y="113"/>
                      </a:moveTo>
                      <a:lnTo>
                        <a:pt x="297" y="260"/>
                      </a:lnTo>
                      <a:lnTo>
                        <a:pt x="0" y="147"/>
                      </a:lnTo>
                      <a:lnTo>
                        <a:pt x="0" y="0"/>
                      </a:lnTo>
                      <a:lnTo>
                        <a:pt x="297" y="113"/>
                      </a:lnTo>
                      <a:close/>
                    </a:path>
                  </a:pathLst>
                </a:custGeom>
                <a:solidFill>
                  <a:srgbClr val="600000"/>
                </a:solidFill>
                <a:ln w="9525">
                  <a:noFill/>
                  <a:round/>
                </a:ln>
              </p:spPr>
              <p:txBody>
                <a:bodyPr/>
                <a:lstStyle/>
                <a:p>
                  <a:endParaRPr lang="en-CA"/>
                </a:p>
              </p:txBody>
            </p:sp>
            <p:sp>
              <p:nvSpPr>
                <p:cNvPr id="3149" name="Freeform 66"/>
                <p:cNvSpPr/>
                <p:nvPr/>
              </p:nvSpPr>
              <p:spPr bwMode="auto">
                <a:xfrm>
                  <a:off x="2683" y="1821"/>
                  <a:ext cx="149" cy="128"/>
                </a:xfrm>
                <a:custGeom>
                  <a:avLst/>
                  <a:gdLst>
                    <a:gd name="T0" fmla="*/ 5 w 298"/>
                    <a:gd name="T1" fmla="*/ 1 h 256"/>
                    <a:gd name="T2" fmla="*/ 5 w 298"/>
                    <a:gd name="T3" fmla="*/ 4 h 256"/>
                    <a:gd name="T4" fmla="*/ 0 w 298"/>
                    <a:gd name="T5" fmla="*/ 2 h 256"/>
                    <a:gd name="T6" fmla="*/ 0 w 298"/>
                    <a:gd name="T7" fmla="*/ 0 h 256"/>
                    <a:gd name="T8" fmla="*/ 5 w 298"/>
                    <a:gd name="T9" fmla="*/ 1 h 256"/>
                    <a:gd name="T10" fmla="*/ 0 60000 65536"/>
                    <a:gd name="T11" fmla="*/ 0 60000 65536"/>
                    <a:gd name="T12" fmla="*/ 0 60000 65536"/>
                    <a:gd name="T13" fmla="*/ 0 60000 65536"/>
                    <a:gd name="T14" fmla="*/ 0 60000 65536"/>
                    <a:gd name="T15" fmla="*/ 0 w 298"/>
                    <a:gd name="T16" fmla="*/ 0 h 256"/>
                    <a:gd name="T17" fmla="*/ 298 w 298"/>
                    <a:gd name="T18" fmla="*/ 256 h 256"/>
                  </a:gdLst>
                  <a:ahLst/>
                  <a:cxnLst>
                    <a:cxn ang="T10">
                      <a:pos x="T0" y="T1"/>
                    </a:cxn>
                    <a:cxn ang="T11">
                      <a:pos x="T2" y="T3"/>
                    </a:cxn>
                    <a:cxn ang="T12">
                      <a:pos x="T4" y="T5"/>
                    </a:cxn>
                    <a:cxn ang="T13">
                      <a:pos x="T6" y="T7"/>
                    </a:cxn>
                    <a:cxn ang="T14">
                      <a:pos x="T8" y="T9"/>
                    </a:cxn>
                  </a:cxnLst>
                  <a:rect l="T15" t="T16" r="T17" b="T18"/>
                  <a:pathLst>
                    <a:path w="298" h="256">
                      <a:moveTo>
                        <a:pt x="298" y="112"/>
                      </a:moveTo>
                      <a:lnTo>
                        <a:pt x="298" y="256"/>
                      </a:lnTo>
                      <a:lnTo>
                        <a:pt x="0" y="143"/>
                      </a:lnTo>
                      <a:lnTo>
                        <a:pt x="0" y="0"/>
                      </a:lnTo>
                      <a:lnTo>
                        <a:pt x="298" y="112"/>
                      </a:lnTo>
                      <a:close/>
                    </a:path>
                  </a:pathLst>
                </a:custGeom>
                <a:solidFill>
                  <a:srgbClr val="400000"/>
                </a:solidFill>
                <a:ln w="9525">
                  <a:noFill/>
                  <a:round/>
                </a:ln>
              </p:spPr>
              <p:txBody>
                <a:bodyPr/>
                <a:lstStyle/>
                <a:p>
                  <a:endParaRPr lang="en-CA"/>
                </a:p>
              </p:txBody>
            </p:sp>
            <p:sp>
              <p:nvSpPr>
                <p:cNvPr id="3150" name="Freeform 67"/>
                <p:cNvSpPr/>
                <p:nvPr/>
              </p:nvSpPr>
              <p:spPr bwMode="auto">
                <a:xfrm>
                  <a:off x="2602" y="1793"/>
                  <a:ext cx="74" cy="97"/>
                </a:xfrm>
                <a:custGeom>
                  <a:avLst/>
                  <a:gdLst>
                    <a:gd name="T0" fmla="*/ 3 w 147"/>
                    <a:gd name="T1" fmla="*/ 1 h 194"/>
                    <a:gd name="T2" fmla="*/ 3 w 147"/>
                    <a:gd name="T3" fmla="*/ 3 h 194"/>
                    <a:gd name="T4" fmla="*/ 0 w 147"/>
                    <a:gd name="T5" fmla="*/ 3 h 194"/>
                    <a:gd name="T6" fmla="*/ 0 w 147"/>
                    <a:gd name="T7" fmla="*/ 0 h 194"/>
                    <a:gd name="T8" fmla="*/ 3 w 147"/>
                    <a:gd name="T9" fmla="*/ 1 h 194"/>
                    <a:gd name="T10" fmla="*/ 0 60000 65536"/>
                    <a:gd name="T11" fmla="*/ 0 60000 65536"/>
                    <a:gd name="T12" fmla="*/ 0 60000 65536"/>
                    <a:gd name="T13" fmla="*/ 0 60000 65536"/>
                    <a:gd name="T14" fmla="*/ 0 60000 65536"/>
                    <a:gd name="T15" fmla="*/ 0 w 147"/>
                    <a:gd name="T16" fmla="*/ 0 h 194"/>
                    <a:gd name="T17" fmla="*/ 147 w 147"/>
                    <a:gd name="T18" fmla="*/ 194 h 194"/>
                  </a:gdLst>
                  <a:ahLst/>
                  <a:cxnLst>
                    <a:cxn ang="T10">
                      <a:pos x="T0" y="T1"/>
                    </a:cxn>
                    <a:cxn ang="T11">
                      <a:pos x="T2" y="T3"/>
                    </a:cxn>
                    <a:cxn ang="T12">
                      <a:pos x="T4" y="T5"/>
                    </a:cxn>
                    <a:cxn ang="T13">
                      <a:pos x="T6" y="T7"/>
                    </a:cxn>
                    <a:cxn ang="T14">
                      <a:pos x="T8" y="T9"/>
                    </a:cxn>
                  </a:cxnLst>
                  <a:rect l="T15" t="T16" r="T17" b="T18"/>
                  <a:pathLst>
                    <a:path w="147" h="194">
                      <a:moveTo>
                        <a:pt x="147" y="52"/>
                      </a:moveTo>
                      <a:lnTo>
                        <a:pt x="147" y="194"/>
                      </a:lnTo>
                      <a:lnTo>
                        <a:pt x="0" y="138"/>
                      </a:lnTo>
                      <a:lnTo>
                        <a:pt x="0" y="0"/>
                      </a:lnTo>
                      <a:lnTo>
                        <a:pt x="147" y="52"/>
                      </a:lnTo>
                      <a:close/>
                    </a:path>
                  </a:pathLst>
                </a:custGeom>
                <a:solidFill>
                  <a:srgbClr val="800000"/>
                </a:solidFill>
                <a:ln w="9525">
                  <a:noFill/>
                  <a:round/>
                </a:ln>
              </p:spPr>
              <p:txBody>
                <a:bodyPr/>
                <a:lstStyle/>
                <a:p>
                  <a:endParaRPr lang="en-CA"/>
                </a:p>
              </p:txBody>
            </p:sp>
            <p:sp>
              <p:nvSpPr>
                <p:cNvPr id="3151" name="Freeform 68"/>
                <p:cNvSpPr/>
                <p:nvPr/>
              </p:nvSpPr>
              <p:spPr bwMode="auto">
                <a:xfrm>
                  <a:off x="3155" y="2191"/>
                  <a:ext cx="48" cy="99"/>
                </a:xfrm>
                <a:custGeom>
                  <a:avLst/>
                  <a:gdLst>
                    <a:gd name="T0" fmla="*/ 1 w 97"/>
                    <a:gd name="T1" fmla="*/ 1 h 198"/>
                    <a:gd name="T2" fmla="*/ 1 w 97"/>
                    <a:gd name="T3" fmla="*/ 3 h 198"/>
                    <a:gd name="T4" fmla="*/ 0 w 97"/>
                    <a:gd name="T5" fmla="*/ 3 h 198"/>
                    <a:gd name="T6" fmla="*/ 0 w 97"/>
                    <a:gd name="T7" fmla="*/ 0 h 198"/>
                    <a:gd name="T8" fmla="*/ 1 w 97"/>
                    <a:gd name="T9" fmla="*/ 1 h 198"/>
                    <a:gd name="T10" fmla="*/ 0 60000 65536"/>
                    <a:gd name="T11" fmla="*/ 0 60000 65536"/>
                    <a:gd name="T12" fmla="*/ 0 60000 65536"/>
                    <a:gd name="T13" fmla="*/ 0 60000 65536"/>
                    <a:gd name="T14" fmla="*/ 0 60000 65536"/>
                    <a:gd name="T15" fmla="*/ 0 w 97"/>
                    <a:gd name="T16" fmla="*/ 0 h 198"/>
                    <a:gd name="T17" fmla="*/ 97 w 97"/>
                    <a:gd name="T18" fmla="*/ 198 h 198"/>
                  </a:gdLst>
                  <a:ahLst/>
                  <a:cxnLst>
                    <a:cxn ang="T10">
                      <a:pos x="T0" y="T1"/>
                    </a:cxn>
                    <a:cxn ang="T11">
                      <a:pos x="T2" y="T3"/>
                    </a:cxn>
                    <a:cxn ang="T12">
                      <a:pos x="T4" y="T5"/>
                    </a:cxn>
                    <a:cxn ang="T13">
                      <a:pos x="T6" y="T7"/>
                    </a:cxn>
                    <a:cxn ang="T14">
                      <a:pos x="T8" y="T9"/>
                    </a:cxn>
                  </a:cxnLst>
                  <a:rect l="T15" t="T16" r="T17" b="T18"/>
                  <a:pathLst>
                    <a:path w="97" h="198">
                      <a:moveTo>
                        <a:pt x="97" y="38"/>
                      </a:moveTo>
                      <a:lnTo>
                        <a:pt x="97" y="198"/>
                      </a:lnTo>
                      <a:lnTo>
                        <a:pt x="0" y="155"/>
                      </a:lnTo>
                      <a:lnTo>
                        <a:pt x="0" y="0"/>
                      </a:lnTo>
                      <a:lnTo>
                        <a:pt x="97" y="38"/>
                      </a:lnTo>
                      <a:close/>
                    </a:path>
                  </a:pathLst>
                </a:custGeom>
                <a:solidFill>
                  <a:srgbClr val="800000"/>
                </a:solidFill>
                <a:ln w="9525">
                  <a:noFill/>
                  <a:round/>
                </a:ln>
              </p:spPr>
              <p:txBody>
                <a:bodyPr/>
                <a:lstStyle/>
                <a:p>
                  <a:endParaRPr lang="en-CA"/>
                </a:p>
              </p:txBody>
            </p:sp>
            <p:sp>
              <p:nvSpPr>
                <p:cNvPr id="3152" name="Freeform 69"/>
                <p:cNvSpPr/>
                <p:nvPr/>
              </p:nvSpPr>
              <p:spPr bwMode="auto">
                <a:xfrm>
                  <a:off x="2995" y="2121"/>
                  <a:ext cx="150" cy="141"/>
                </a:xfrm>
                <a:custGeom>
                  <a:avLst/>
                  <a:gdLst>
                    <a:gd name="T0" fmla="*/ 5 w 298"/>
                    <a:gd name="T1" fmla="*/ 1 h 282"/>
                    <a:gd name="T2" fmla="*/ 5 w 298"/>
                    <a:gd name="T3" fmla="*/ 4 h 282"/>
                    <a:gd name="T4" fmla="*/ 0 w 298"/>
                    <a:gd name="T5" fmla="*/ 2 h 282"/>
                    <a:gd name="T6" fmla="*/ 0 w 298"/>
                    <a:gd name="T7" fmla="*/ 0 h 282"/>
                    <a:gd name="T8" fmla="*/ 5 w 298"/>
                    <a:gd name="T9" fmla="*/ 1 h 282"/>
                    <a:gd name="T10" fmla="*/ 0 60000 65536"/>
                    <a:gd name="T11" fmla="*/ 0 60000 65536"/>
                    <a:gd name="T12" fmla="*/ 0 60000 65536"/>
                    <a:gd name="T13" fmla="*/ 0 60000 65536"/>
                    <a:gd name="T14" fmla="*/ 0 60000 65536"/>
                    <a:gd name="T15" fmla="*/ 0 w 298"/>
                    <a:gd name="T16" fmla="*/ 0 h 282"/>
                    <a:gd name="T17" fmla="*/ 298 w 298"/>
                    <a:gd name="T18" fmla="*/ 282 h 282"/>
                  </a:gdLst>
                  <a:ahLst/>
                  <a:cxnLst>
                    <a:cxn ang="T10">
                      <a:pos x="T0" y="T1"/>
                    </a:cxn>
                    <a:cxn ang="T11">
                      <a:pos x="T2" y="T3"/>
                    </a:cxn>
                    <a:cxn ang="T12">
                      <a:pos x="T4" y="T5"/>
                    </a:cxn>
                    <a:cxn ang="T13">
                      <a:pos x="T6" y="T7"/>
                    </a:cxn>
                    <a:cxn ang="T14">
                      <a:pos x="T8" y="T9"/>
                    </a:cxn>
                  </a:cxnLst>
                  <a:rect l="T15" t="T16" r="T17" b="T18"/>
                  <a:pathLst>
                    <a:path w="298" h="282">
                      <a:moveTo>
                        <a:pt x="298" y="126"/>
                      </a:moveTo>
                      <a:lnTo>
                        <a:pt x="298" y="282"/>
                      </a:lnTo>
                      <a:lnTo>
                        <a:pt x="0" y="152"/>
                      </a:lnTo>
                      <a:lnTo>
                        <a:pt x="0" y="0"/>
                      </a:lnTo>
                      <a:lnTo>
                        <a:pt x="298" y="126"/>
                      </a:lnTo>
                      <a:close/>
                    </a:path>
                  </a:pathLst>
                </a:custGeom>
                <a:solidFill>
                  <a:srgbClr val="600000"/>
                </a:solidFill>
                <a:ln w="9525">
                  <a:noFill/>
                  <a:round/>
                </a:ln>
              </p:spPr>
              <p:txBody>
                <a:bodyPr/>
                <a:lstStyle/>
                <a:p>
                  <a:endParaRPr lang="en-CA"/>
                </a:p>
              </p:txBody>
            </p:sp>
            <p:sp>
              <p:nvSpPr>
                <p:cNvPr id="3153" name="Freeform 70"/>
                <p:cNvSpPr/>
                <p:nvPr/>
              </p:nvSpPr>
              <p:spPr bwMode="auto">
                <a:xfrm>
                  <a:off x="2839" y="2054"/>
                  <a:ext cx="149" cy="139"/>
                </a:xfrm>
                <a:custGeom>
                  <a:avLst/>
                  <a:gdLst>
                    <a:gd name="T0" fmla="*/ 5 w 297"/>
                    <a:gd name="T1" fmla="*/ 3 h 277"/>
                    <a:gd name="T2" fmla="*/ 5 w 297"/>
                    <a:gd name="T3" fmla="*/ 5 h 277"/>
                    <a:gd name="T4" fmla="*/ 0 w 297"/>
                    <a:gd name="T5" fmla="*/ 3 h 277"/>
                    <a:gd name="T6" fmla="*/ 0 w 297"/>
                    <a:gd name="T7" fmla="*/ 0 h 277"/>
                    <a:gd name="T8" fmla="*/ 5 w 297"/>
                    <a:gd name="T9" fmla="*/ 3 h 277"/>
                    <a:gd name="T10" fmla="*/ 0 60000 65536"/>
                    <a:gd name="T11" fmla="*/ 0 60000 65536"/>
                    <a:gd name="T12" fmla="*/ 0 60000 65536"/>
                    <a:gd name="T13" fmla="*/ 0 60000 65536"/>
                    <a:gd name="T14" fmla="*/ 0 60000 65536"/>
                    <a:gd name="T15" fmla="*/ 0 w 297"/>
                    <a:gd name="T16" fmla="*/ 0 h 277"/>
                    <a:gd name="T17" fmla="*/ 297 w 297"/>
                    <a:gd name="T18" fmla="*/ 277 h 277"/>
                  </a:gdLst>
                  <a:ahLst/>
                  <a:cxnLst>
                    <a:cxn ang="T10">
                      <a:pos x="T0" y="T1"/>
                    </a:cxn>
                    <a:cxn ang="T11">
                      <a:pos x="T2" y="T3"/>
                    </a:cxn>
                    <a:cxn ang="T12">
                      <a:pos x="T4" y="T5"/>
                    </a:cxn>
                    <a:cxn ang="T13">
                      <a:pos x="T6" y="T7"/>
                    </a:cxn>
                    <a:cxn ang="T14">
                      <a:pos x="T8" y="T9"/>
                    </a:cxn>
                  </a:cxnLst>
                  <a:rect l="T15" t="T16" r="T17" b="T18"/>
                  <a:pathLst>
                    <a:path w="297" h="277">
                      <a:moveTo>
                        <a:pt x="297" y="132"/>
                      </a:moveTo>
                      <a:lnTo>
                        <a:pt x="297" y="277"/>
                      </a:lnTo>
                      <a:lnTo>
                        <a:pt x="0" y="145"/>
                      </a:lnTo>
                      <a:lnTo>
                        <a:pt x="0" y="0"/>
                      </a:lnTo>
                      <a:lnTo>
                        <a:pt x="297" y="132"/>
                      </a:lnTo>
                      <a:close/>
                    </a:path>
                  </a:pathLst>
                </a:custGeom>
                <a:solidFill>
                  <a:srgbClr val="800000"/>
                </a:solidFill>
                <a:ln w="9525">
                  <a:noFill/>
                  <a:round/>
                </a:ln>
              </p:spPr>
              <p:txBody>
                <a:bodyPr/>
                <a:lstStyle/>
                <a:p>
                  <a:endParaRPr lang="en-CA"/>
                </a:p>
              </p:txBody>
            </p:sp>
            <p:sp>
              <p:nvSpPr>
                <p:cNvPr id="3154" name="Freeform 71"/>
                <p:cNvSpPr/>
                <p:nvPr/>
              </p:nvSpPr>
              <p:spPr bwMode="auto">
                <a:xfrm>
                  <a:off x="2683" y="1989"/>
                  <a:ext cx="149" cy="136"/>
                </a:xfrm>
                <a:custGeom>
                  <a:avLst/>
                  <a:gdLst>
                    <a:gd name="T0" fmla="*/ 5 w 298"/>
                    <a:gd name="T1" fmla="*/ 2 h 273"/>
                    <a:gd name="T2" fmla="*/ 5 w 298"/>
                    <a:gd name="T3" fmla="*/ 4 h 273"/>
                    <a:gd name="T4" fmla="*/ 0 w 298"/>
                    <a:gd name="T5" fmla="*/ 2 h 273"/>
                    <a:gd name="T6" fmla="*/ 0 w 298"/>
                    <a:gd name="T7" fmla="*/ 0 h 273"/>
                    <a:gd name="T8" fmla="*/ 5 w 298"/>
                    <a:gd name="T9" fmla="*/ 2 h 273"/>
                    <a:gd name="T10" fmla="*/ 0 60000 65536"/>
                    <a:gd name="T11" fmla="*/ 0 60000 65536"/>
                    <a:gd name="T12" fmla="*/ 0 60000 65536"/>
                    <a:gd name="T13" fmla="*/ 0 60000 65536"/>
                    <a:gd name="T14" fmla="*/ 0 60000 65536"/>
                    <a:gd name="T15" fmla="*/ 0 w 298"/>
                    <a:gd name="T16" fmla="*/ 0 h 273"/>
                    <a:gd name="T17" fmla="*/ 298 w 298"/>
                    <a:gd name="T18" fmla="*/ 273 h 273"/>
                  </a:gdLst>
                  <a:ahLst/>
                  <a:cxnLst>
                    <a:cxn ang="T10">
                      <a:pos x="T0" y="T1"/>
                    </a:cxn>
                    <a:cxn ang="T11">
                      <a:pos x="T2" y="T3"/>
                    </a:cxn>
                    <a:cxn ang="T12">
                      <a:pos x="T4" y="T5"/>
                    </a:cxn>
                    <a:cxn ang="T13">
                      <a:pos x="T6" y="T7"/>
                    </a:cxn>
                    <a:cxn ang="T14">
                      <a:pos x="T8" y="T9"/>
                    </a:cxn>
                  </a:cxnLst>
                  <a:rect l="T15" t="T16" r="T17" b="T18"/>
                  <a:pathLst>
                    <a:path w="298" h="273">
                      <a:moveTo>
                        <a:pt x="298" y="130"/>
                      </a:moveTo>
                      <a:lnTo>
                        <a:pt x="298" y="273"/>
                      </a:lnTo>
                      <a:lnTo>
                        <a:pt x="0" y="146"/>
                      </a:lnTo>
                      <a:lnTo>
                        <a:pt x="0" y="0"/>
                      </a:lnTo>
                      <a:lnTo>
                        <a:pt x="298" y="130"/>
                      </a:lnTo>
                      <a:close/>
                    </a:path>
                  </a:pathLst>
                </a:custGeom>
                <a:solidFill>
                  <a:srgbClr val="600000"/>
                </a:solidFill>
                <a:ln w="9525">
                  <a:noFill/>
                  <a:round/>
                </a:ln>
              </p:spPr>
              <p:txBody>
                <a:bodyPr/>
                <a:lstStyle/>
                <a:p>
                  <a:endParaRPr lang="en-CA"/>
                </a:p>
              </p:txBody>
            </p:sp>
            <p:sp>
              <p:nvSpPr>
                <p:cNvPr id="3155" name="Freeform 72"/>
                <p:cNvSpPr/>
                <p:nvPr/>
              </p:nvSpPr>
              <p:spPr bwMode="auto">
                <a:xfrm>
                  <a:off x="2602" y="1957"/>
                  <a:ext cx="74" cy="101"/>
                </a:xfrm>
                <a:custGeom>
                  <a:avLst/>
                  <a:gdLst>
                    <a:gd name="T0" fmla="*/ 3 w 147"/>
                    <a:gd name="T1" fmla="*/ 1 h 202"/>
                    <a:gd name="T2" fmla="*/ 3 w 147"/>
                    <a:gd name="T3" fmla="*/ 3 h 202"/>
                    <a:gd name="T4" fmla="*/ 0 w 147"/>
                    <a:gd name="T5" fmla="*/ 3 h 202"/>
                    <a:gd name="T6" fmla="*/ 0 w 147"/>
                    <a:gd name="T7" fmla="*/ 0 h 202"/>
                    <a:gd name="T8" fmla="*/ 3 w 147"/>
                    <a:gd name="T9" fmla="*/ 1 h 202"/>
                    <a:gd name="T10" fmla="*/ 0 60000 65536"/>
                    <a:gd name="T11" fmla="*/ 0 60000 65536"/>
                    <a:gd name="T12" fmla="*/ 0 60000 65536"/>
                    <a:gd name="T13" fmla="*/ 0 60000 65536"/>
                    <a:gd name="T14" fmla="*/ 0 60000 65536"/>
                    <a:gd name="T15" fmla="*/ 0 w 147"/>
                    <a:gd name="T16" fmla="*/ 0 h 202"/>
                    <a:gd name="T17" fmla="*/ 147 w 147"/>
                    <a:gd name="T18" fmla="*/ 202 h 202"/>
                  </a:gdLst>
                  <a:ahLst/>
                  <a:cxnLst>
                    <a:cxn ang="T10">
                      <a:pos x="T0" y="T1"/>
                    </a:cxn>
                    <a:cxn ang="T11">
                      <a:pos x="T2" y="T3"/>
                    </a:cxn>
                    <a:cxn ang="T12">
                      <a:pos x="T4" y="T5"/>
                    </a:cxn>
                    <a:cxn ang="T13">
                      <a:pos x="T6" y="T7"/>
                    </a:cxn>
                    <a:cxn ang="T14">
                      <a:pos x="T8" y="T9"/>
                    </a:cxn>
                  </a:cxnLst>
                  <a:rect l="T15" t="T16" r="T17" b="T18"/>
                  <a:pathLst>
                    <a:path w="147" h="202">
                      <a:moveTo>
                        <a:pt x="147" y="58"/>
                      </a:moveTo>
                      <a:lnTo>
                        <a:pt x="147" y="202"/>
                      </a:lnTo>
                      <a:lnTo>
                        <a:pt x="0" y="138"/>
                      </a:lnTo>
                      <a:lnTo>
                        <a:pt x="0" y="0"/>
                      </a:lnTo>
                      <a:lnTo>
                        <a:pt x="147" y="58"/>
                      </a:lnTo>
                      <a:close/>
                    </a:path>
                  </a:pathLst>
                </a:custGeom>
                <a:solidFill>
                  <a:srgbClr val="800000"/>
                </a:solidFill>
                <a:ln w="9525">
                  <a:noFill/>
                  <a:round/>
                </a:ln>
              </p:spPr>
              <p:txBody>
                <a:bodyPr/>
                <a:lstStyle/>
                <a:p>
                  <a:endParaRPr lang="en-CA"/>
                </a:p>
              </p:txBody>
            </p:sp>
            <p:sp>
              <p:nvSpPr>
                <p:cNvPr id="3156" name="Freeform 73"/>
                <p:cNvSpPr/>
                <p:nvPr/>
              </p:nvSpPr>
              <p:spPr bwMode="auto">
                <a:xfrm>
                  <a:off x="3155" y="2377"/>
                  <a:ext cx="46" cy="102"/>
                </a:xfrm>
                <a:custGeom>
                  <a:avLst/>
                  <a:gdLst>
                    <a:gd name="T0" fmla="*/ 1 w 94"/>
                    <a:gd name="T1" fmla="*/ 1 h 204"/>
                    <a:gd name="T2" fmla="*/ 1 w 94"/>
                    <a:gd name="T3" fmla="*/ 3 h 204"/>
                    <a:gd name="T4" fmla="*/ 0 w 94"/>
                    <a:gd name="T5" fmla="*/ 3 h 204"/>
                    <a:gd name="T6" fmla="*/ 0 w 94"/>
                    <a:gd name="T7" fmla="*/ 0 h 204"/>
                    <a:gd name="T8" fmla="*/ 1 w 94"/>
                    <a:gd name="T9" fmla="*/ 1 h 204"/>
                    <a:gd name="T10" fmla="*/ 0 60000 65536"/>
                    <a:gd name="T11" fmla="*/ 0 60000 65536"/>
                    <a:gd name="T12" fmla="*/ 0 60000 65536"/>
                    <a:gd name="T13" fmla="*/ 0 60000 65536"/>
                    <a:gd name="T14" fmla="*/ 0 60000 65536"/>
                    <a:gd name="T15" fmla="*/ 0 w 94"/>
                    <a:gd name="T16" fmla="*/ 0 h 204"/>
                    <a:gd name="T17" fmla="*/ 94 w 94"/>
                    <a:gd name="T18" fmla="*/ 204 h 204"/>
                  </a:gdLst>
                  <a:ahLst/>
                  <a:cxnLst>
                    <a:cxn ang="T10">
                      <a:pos x="T0" y="T1"/>
                    </a:cxn>
                    <a:cxn ang="T11">
                      <a:pos x="T2" y="T3"/>
                    </a:cxn>
                    <a:cxn ang="T12">
                      <a:pos x="T4" y="T5"/>
                    </a:cxn>
                    <a:cxn ang="T13">
                      <a:pos x="T6" y="T7"/>
                    </a:cxn>
                    <a:cxn ang="T14">
                      <a:pos x="T8" y="T9"/>
                    </a:cxn>
                  </a:cxnLst>
                  <a:rect l="T15" t="T16" r="T17" b="T18"/>
                  <a:pathLst>
                    <a:path w="94" h="204">
                      <a:moveTo>
                        <a:pt x="94" y="49"/>
                      </a:moveTo>
                      <a:lnTo>
                        <a:pt x="94" y="204"/>
                      </a:lnTo>
                      <a:lnTo>
                        <a:pt x="0" y="161"/>
                      </a:lnTo>
                      <a:lnTo>
                        <a:pt x="0" y="0"/>
                      </a:lnTo>
                      <a:lnTo>
                        <a:pt x="94" y="49"/>
                      </a:lnTo>
                      <a:close/>
                    </a:path>
                  </a:pathLst>
                </a:custGeom>
                <a:solidFill>
                  <a:srgbClr val="800000"/>
                </a:solidFill>
                <a:ln w="9525">
                  <a:noFill/>
                  <a:round/>
                </a:ln>
              </p:spPr>
              <p:txBody>
                <a:bodyPr/>
                <a:lstStyle/>
                <a:p>
                  <a:endParaRPr lang="en-CA"/>
                </a:p>
              </p:txBody>
            </p:sp>
            <p:sp>
              <p:nvSpPr>
                <p:cNvPr id="3157" name="Freeform 74"/>
                <p:cNvSpPr/>
                <p:nvPr/>
              </p:nvSpPr>
              <p:spPr bwMode="auto">
                <a:xfrm>
                  <a:off x="2995" y="2304"/>
                  <a:ext cx="150" cy="147"/>
                </a:xfrm>
                <a:custGeom>
                  <a:avLst/>
                  <a:gdLst>
                    <a:gd name="T0" fmla="*/ 5 w 298"/>
                    <a:gd name="T1" fmla="*/ 3 h 293"/>
                    <a:gd name="T2" fmla="*/ 5 w 298"/>
                    <a:gd name="T3" fmla="*/ 5 h 293"/>
                    <a:gd name="T4" fmla="*/ 0 w 298"/>
                    <a:gd name="T5" fmla="*/ 3 h 293"/>
                    <a:gd name="T6" fmla="*/ 0 w 298"/>
                    <a:gd name="T7" fmla="*/ 0 h 293"/>
                    <a:gd name="T8" fmla="*/ 5 w 298"/>
                    <a:gd name="T9" fmla="*/ 3 h 293"/>
                    <a:gd name="T10" fmla="*/ 0 60000 65536"/>
                    <a:gd name="T11" fmla="*/ 0 60000 65536"/>
                    <a:gd name="T12" fmla="*/ 0 60000 65536"/>
                    <a:gd name="T13" fmla="*/ 0 60000 65536"/>
                    <a:gd name="T14" fmla="*/ 0 60000 65536"/>
                    <a:gd name="T15" fmla="*/ 0 w 298"/>
                    <a:gd name="T16" fmla="*/ 0 h 293"/>
                    <a:gd name="T17" fmla="*/ 298 w 298"/>
                    <a:gd name="T18" fmla="*/ 293 h 293"/>
                  </a:gdLst>
                  <a:ahLst/>
                  <a:cxnLst>
                    <a:cxn ang="T10">
                      <a:pos x="T0" y="T1"/>
                    </a:cxn>
                    <a:cxn ang="T11">
                      <a:pos x="T2" y="T3"/>
                    </a:cxn>
                    <a:cxn ang="T12">
                      <a:pos x="T4" y="T5"/>
                    </a:cxn>
                    <a:cxn ang="T13">
                      <a:pos x="T6" y="T7"/>
                    </a:cxn>
                    <a:cxn ang="T14">
                      <a:pos x="T8" y="T9"/>
                    </a:cxn>
                  </a:cxnLst>
                  <a:rect l="T15" t="T16" r="T17" b="T18"/>
                  <a:pathLst>
                    <a:path w="298" h="293">
                      <a:moveTo>
                        <a:pt x="298" y="138"/>
                      </a:moveTo>
                      <a:lnTo>
                        <a:pt x="298" y="293"/>
                      </a:lnTo>
                      <a:lnTo>
                        <a:pt x="0" y="150"/>
                      </a:lnTo>
                      <a:lnTo>
                        <a:pt x="0" y="0"/>
                      </a:lnTo>
                      <a:lnTo>
                        <a:pt x="298" y="138"/>
                      </a:lnTo>
                      <a:close/>
                    </a:path>
                  </a:pathLst>
                </a:custGeom>
                <a:solidFill>
                  <a:srgbClr val="800000"/>
                </a:solidFill>
                <a:ln w="9525">
                  <a:noFill/>
                  <a:round/>
                </a:ln>
              </p:spPr>
              <p:txBody>
                <a:bodyPr/>
                <a:lstStyle/>
                <a:p>
                  <a:endParaRPr lang="en-CA"/>
                </a:p>
              </p:txBody>
            </p:sp>
            <p:sp>
              <p:nvSpPr>
                <p:cNvPr id="3158" name="Freeform 75"/>
                <p:cNvSpPr/>
                <p:nvPr/>
              </p:nvSpPr>
              <p:spPr bwMode="auto">
                <a:xfrm>
                  <a:off x="2839" y="2232"/>
                  <a:ext cx="149" cy="143"/>
                </a:xfrm>
                <a:custGeom>
                  <a:avLst/>
                  <a:gdLst>
                    <a:gd name="T0" fmla="*/ 5 w 297"/>
                    <a:gd name="T1" fmla="*/ 2 h 288"/>
                    <a:gd name="T2" fmla="*/ 5 w 297"/>
                    <a:gd name="T3" fmla="*/ 4 h 288"/>
                    <a:gd name="T4" fmla="*/ 0 w 297"/>
                    <a:gd name="T5" fmla="*/ 2 h 288"/>
                    <a:gd name="T6" fmla="*/ 0 w 297"/>
                    <a:gd name="T7" fmla="*/ 0 h 288"/>
                    <a:gd name="T8" fmla="*/ 5 w 297"/>
                    <a:gd name="T9" fmla="*/ 2 h 288"/>
                    <a:gd name="T10" fmla="*/ 0 60000 65536"/>
                    <a:gd name="T11" fmla="*/ 0 60000 65536"/>
                    <a:gd name="T12" fmla="*/ 0 60000 65536"/>
                    <a:gd name="T13" fmla="*/ 0 60000 65536"/>
                    <a:gd name="T14" fmla="*/ 0 60000 65536"/>
                    <a:gd name="T15" fmla="*/ 0 w 297"/>
                    <a:gd name="T16" fmla="*/ 0 h 288"/>
                    <a:gd name="T17" fmla="*/ 297 w 297"/>
                    <a:gd name="T18" fmla="*/ 288 h 288"/>
                  </a:gdLst>
                  <a:ahLst/>
                  <a:cxnLst>
                    <a:cxn ang="T10">
                      <a:pos x="T0" y="T1"/>
                    </a:cxn>
                    <a:cxn ang="T11">
                      <a:pos x="T2" y="T3"/>
                    </a:cxn>
                    <a:cxn ang="T12">
                      <a:pos x="T4" y="T5"/>
                    </a:cxn>
                    <a:cxn ang="T13">
                      <a:pos x="T6" y="T7"/>
                    </a:cxn>
                    <a:cxn ang="T14">
                      <a:pos x="T8" y="T9"/>
                    </a:cxn>
                  </a:cxnLst>
                  <a:rect l="T15" t="T16" r="T17" b="T18"/>
                  <a:pathLst>
                    <a:path w="297" h="288">
                      <a:moveTo>
                        <a:pt x="297" y="142"/>
                      </a:moveTo>
                      <a:lnTo>
                        <a:pt x="297" y="288"/>
                      </a:lnTo>
                      <a:lnTo>
                        <a:pt x="0" y="146"/>
                      </a:lnTo>
                      <a:lnTo>
                        <a:pt x="0" y="0"/>
                      </a:lnTo>
                      <a:lnTo>
                        <a:pt x="297" y="142"/>
                      </a:lnTo>
                      <a:close/>
                    </a:path>
                  </a:pathLst>
                </a:custGeom>
                <a:solidFill>
                  <a:srgbClr val="800000"/>
                </a:solidFill>
                <a:ln w="9525">
                  <a:noFill/>
                  <a:round/>
                </a:ln>
              </p:spPr>
              <p:txBody>
                <a:bodyPr/>
                <a:lstStyle/>
                <a:p>
                  <a:endParaRPr lang="en-CA"/>
                </a:p>
              </p:txBody>
            </p:sp>
            <p:sp>
              <p:nvSpPr>
                <p:cNvPr id="3159" name="Freeform 76"/>
                <p:cNvSpPr/>
                <p:nvPr/>
              </p:nvSpPr>
              <p:spPr bwMode="auto">
                <a:xfrm>
                  <a:off x="2683" y="2156"/>
                  <a:ext cx="149" cy="145"/>
                </a:xfrm>
                <a:custGeom>
                  <a:avLst/>
                  <a:gdLst>
                    <a:gd name="T0" fmla="*/ 5 w 298"/>
                    <a:gd name="T1" fmla="*/ 3 h 289"/>
                    <a:gd name="T2" fmla="*/ 5 w 298"/>
                    <a:gd name="T3" fmla="*/ 5 h 289"/>
                    <a:gd name="T4" fmla="*/ 0 w 298"/>
                    <a:gd name="T5" fmla="*/ 3 h 289"/>
                    <a:gd name="T6" fmla="*/ 0 w 298"/>
                    <a:gd name="T7" fmla="*/ 0 h 289"/>
                    <a:gd name="T8" fmla="*/ 5 w 298"/>
                    <a:gd name="T9" fmla="*/ 3 h 289"/>
                    <a:gd name="T10" fmla="*/ 0 60000 65536"/>
                    <a:gd name="T11" fmla="*/ 0 60000 65536"/>
                    <a:gd name="T12" fmla="*/ 0 60000 65536"/>
                    <a:gd name="T13" fmla="*/ 0 60000 65536"/>
                    <a:gd name="T14" fmla="*/ 0 60000 65536"/>
                    <a:gd name="T15" fmla="*/ 0 w 298"/>
                    <a:gd name="T16" fmla="*/ 0 h 289"/>
                    <a:gd name="T17" fmla="*/ 298 w 298"/>
                    <a:gd name="T18" fmla="*/ 289 h 289"/>
                  </a:gdLst>
                  <a:ahLst/>
                  <a:cxnLst>
                    <a:cxn ang="T10">
                      <a:pos x="T0" y="T1"/>
                    </a:cxn>
                    <a:cxn ang="T11">
                      <a:pos x="T2" y="T3"/>
                    </a:cxn>
                    <a:cxn ang="T12">
                      <a:pos x="T4" y="T5"/>
                    </a:cxn>
                    <a:cxn ang="T13">
                      <a:pos x="T6" y="T7"/>
                    </a:cxn>
                    <a:cxn ang="T14">
                      <a:pos x="T8" y="T9"/>
                    </a:cxn>
                  </a:cxnLst>
                  <a:rect l="T15" t="T16" r="T17" b="T18"/>
                  <a:pathLst>
                    <a:path w="298" h="289">
                      <a:moveTo>
                        <a:pt x="298" y="143"/>
                      </a:moveTo>
                      <a:lnTo>
                        <a:pt x="298" y="289"/>
                      </a:lnTo>
                      <a:lnTo>
                        <a:pt x="0" y="145"/>
                      </a:lnTo>
                      <a:lnTo>
                        <a:pt x="0" y="0"/>
                      </a:lnTo>
                      <a:lnTo>
                        <a:pt x="298" y="143"/>
                      </a:lnTo>
                      <a:close/>
                    </a:path>
                  </a:pathLst>
                </a:custGeom>
                <a:solidFill>
                  <a:srgbClr val="800000"/>
                </a:solidFill>
                <a:ln w="9525">
                  <a:noFill/>
                  <a:round/>
                </a:ln>
              </p:spPr>
              <p:txBody>
                <a:bodyPr/>
                <a:lstStyle/>
                <a:p>
                  <a:endParaRPr lang="en-CA"/>
                </a:p>
              </p:txBody>
            </p:sp>
            <p:sp>
              <p:nvSpPr>
                <p:cNvPr id="3160" name="Freeform 77"/>
                <p:cNvSpPr/>
                <p:nvPr/>
              </p:nvSpPr>
              <p:spPr bwMode="auto">
                <a:xfrm>
                  <a:off x="2602" y="2121"/>
                  <a:ext cx="74" cy="105"/>
                </a:xfrm>
                <a:custGeom>
                  <a:avLst/>
                  <a:gdLst>
                    <a:gd name="T0" fmla="*/ 3 w 147"/>
                    <a:gd name="T1" fmla="*/ 2 h 209"/>
                    <a:gd name="T2" fmla="*/ 3 w 147"/>
                    <a:gd name="T3" fmla="*/ 4 h 209"/>
                    <a:gd name="T4" fmla="*/ 0 w 147"/>
                    <a:gd name="T5" fmla="*/ 3 h 209"/>
                    <a:gd name="T6" fmla="*/ 0 w 147"/>
                    <a:gd name="T7" fmla="*/ 0 h 209"/>
                    <a:gd name="T8" fmla="*/ 3 w 147"/>
                    <a:gd name="T9" fmla="*/ 2 h 209"/>
                    <a:gd name="T10" fmla="*/ 0 60000 65536"/>
                    <a:gd name="T11" fmla="*/ 0 60000 65536"/>
                    <a:gd name="T12" fmla="*/ 0 60000 65536"/>
                    <a:gd name="T13" fmla="*/ 0 60000 65536"/>
                    <a:gd name="T14" fmla="*/ 0 60000 65536"/>
                    <a:gd name="T15" fmla="*/ 0 w 147"/>
                    <a:gd name="T16" fmla="*/ 0 h 209"/>
                    <a:gd name="T17" fmla="*/ 147 w 147"/>
                    <a:gd name="T18" fmla="*/ 209 h 209"/>
                  </a:gdLst>
                  <a:ahLst/>
                  <a:cxnLst>
                    <a:cxn ang="T10">
                      <a:pos x="T0" y="T1"/>
                    </a:cxn>
                    <a:cxn ang="T11">
                      <a:pos x="T2" y="T3"/>
                    </a:cxn>
                    <a:cxn ang="T12">
                      <a:pos x="T4" y="T5"/>
                    </a:cxn>
                    <a:cxn ang="T13">
                      <a:pos x="T6" y="T7"/>
                    </a:cxn>
                    <a:cxn ang="T14">
                      <a:pos x="T8" y="T9"/>
                    </a:cxn>
                  </a:cxnLst>
                  <a:rect l="T15" t="T16" r="T17" b="T18"/>
                  <a:pathLst>
                    <a:path w="147" h="209">
                      <a:moveTo>
                        <a:pt x="147" y="65"/>
                      </a:moveTo>
                      <a:lnTo>
                        <a:pt x="147" y="209"/>
                      </a:lnTo>
                      <a:lnTo>
                        <a:pt x="0" y="133"/>
                      </a:lnTo>
                      <a:lnTo>
                        <a:pt x="0" y="0"/>
                      </a:lnTo>
                      <a:lnTo>
                        <a:pt x="147" y="65"/>
                      </a:lnTo>
                      <a:close/>
                    </a:path>
                  </a:pathLst>
                </a:custGeom>
                <a:solidFill>
                  <a:srgbClr val="400000"/>
                </a:solidFill>
                <a:ln w="9525">
                  <a:noFill/>
                  <a:round/>
                </a:ln>
              </p:spPr>
              <p:txBody>
                <a:bodyPr/>
                <a:lstStyle/>
                <a:p>
                  <a:endParaRPr lang="en-CA"/>
                </a:p>
              </p:txBody>
            </p:sp>
            <p:sp>
              <p:nvSpPr>
                <p:cNvPr id="3161" name="Freeform 78"/>
                <p:cNvSpPr/>
                <p:nvPr/>
              </p:nvSpPr>
              <p:spPr bwMode="auto">
                <a:xfrm>
                  <a:off x="3155" y="2570"/>
                  <a:ext cx="48" cy="103"/>
                </a:xfrm>
                <a:custGeom>
                  <a:avLst/>
                  <a:gdLst>
                    <a:gd name="T0" fmla="*/ 1 w 97"/>
                    <a:gd name="T1" fmla="*/ 1 h 206"/>
                    <a:gd name="T2" fmla="*/ 1 w 97"/>
                    <a:gd name="T3" fmla="*/ 3 h 206"/>
                    <a:gd name="T4" fmla="*/ 0 w 97"/>
                    <a:gd name="T5" fmla="*/ 3 h 206"/>
                    <a:gd name="T6" fmla="*/ 0 w 97"/>
                    <a:gd name="T7" fmla="*/ 0 h 206"/>
                    <a:gd name="T8" fmla="*/ 1 w 97"/>
                    <a:gd name="T9" fmla="*/ 1 h 206"/>
                    <a:gd name="T10" fmla="*/ 0 60000 65536"/>
                    <a:gd name="T11" fmla="*/ 0 60000 65536"/>
                    <a:gd name="T12" fmla="*/ 0 60000 65536"/>
                    <a:gd name="T13" fmla="*/ 0 60000 65536"/>
                    <a:gd name="T14" fmla="*/ 0 60000 65536"/>
                    <a:gd name="T15" fmla="*/ 0 w 97"/>
                    <a:gd name="T16" fmla="*/ 0 h 206"/>
                    <a:gd name="T17" fmla="*/ 97 w 97"/>
                    <a:gd name="T18" fmla="*/ 206 h 206"/>
                  </a:gdLst>
                  <a:ahLst/>
                  <a:cxnLst>
                    <a:cxn ang="T10">
                      <a:pos x="T0" y="T1"/>
                    </a:cxn>
                    <a:cxn ang="T11">
                      <a:pos x="T2" y="T3"/>
                    </a:cxn>
                    <a:cxn ang="T12">
                      <a:pos x="T4" y="T5"/>
                    </a:cxn>
                    <a:cxn ang="T13">
                      <a:pos x="T6" y="T7"/>
                    </a:cxn>
                    <a:cxn ang="T14">
                      <a:pos x="T8" y="T9"/>
                    </a:cxn>
                  </a:cxnLst>
                  <a:rect l="T15" t="T16" r="T17" b="T18"/>
                  <a:pathLst>
                    <a:path w="97" h="206">
                      <a:moveTo>
                        <a:pt x="97" y="54"/>
                      </a:moveTo>
                      <a:lnTo>
                        <a:pt x="97" y="206"/>
                      </a:lnTo>
                      <a:lnTo>
                        <a:pt x="0" y="153"/>
                      </a:lnTo>
                      <a:lnTo>
                        <a:pt x="0" y="0"/>
                      </a:lnTo>
                      <a:lnTo>
                        <a:pt x="97" y="54"/>
                      </a:lnTo>
                      <a:close/>
                    </a:path>
                  </a:pathLst>
                </a:custGeom>
                <a:solidFill>
                  <a:srgbClr val="800000"/>
                </a:solidFill>
                <a:ln w="9525">
                  <a:noFill/>
                  <a:round/>
                </a:ln>
              </p:spPr>
              <p:txBody>
                <a:bodyPr/>
                <a:lstStyle/>
                <a:p>
                  <a:endParaRPr lang="en-CA"/>
                </a:p>
              </p:txBody>
            </p:sp>
            <p:sp>
              <p:nvSpPr>
                <p:cNvPr id="3162" name="Freeform 79"/>
                <p:cNvSpPr/>
                <p:nvPr/>
              </p:nvSpPr>
              <p:spPr bwMode="auto">
                <a:xfrm>
                  <a:off x="2995" y="2487"/>
                  <a:ext cx="150" cy="152"/>
                </a:xfrm>
                <a:custGeom>
                  <a:avLst/>
                  <a:gdLst>
                    <a:gd name="T0" fmla="*/ 5 w 298"/>
                    <a:gd name="T1" fmla="*/ 2 h 305"/>
                    <a:gd name="T2" fmla="*/ 5 w 298"/>
                    <a:gd name="T3" fmla="*/ 4 h 305"/>
                    <a:gd name="T4" fmla="*/ 0 w 298"/>
                    <a:gd name="T5" fmla="*/ 2 h 305"/>
                    <a:gd name="T6" fmla="*/ 0 w 298"/>
                    <a:gd name="T7" fmla="*/ 0 h 305"/>
                    <a:gd name="T8" fmla="*/ 5 w 298"/>
                    <a:gd name="T9" fmla="*/ 2 h 305"/>
                    <a:gd name="T10" fmla="*/ 0 60000 65536"/>
                    <a:gd name="T11" fmla="*/ 0 60000 65536"/>
                    <a:gd name="T12" fmla="*/ 0 60000 65536"/>
                    <a:gd name="T13" fmla="*/ 0 60000 65536"/>
                    <a:gd name="T14" fmla="*/ 0 60000 65536"/>
                    <a:gd name="T15" fmla="*/ 0 w 298"/>
                    <a:gd name="T16" fmla="*/ 0 h 305"/>
                    <a:gd name="T17" fmla="*/ 298 w 298"/>
                    <a:gd name="T18" fmla="*/ 305 h 305"/>
                  </a:gdLst>
                  <a:ahLst/>
                  <a:cxnLst>
                    <a:cxn ang="T10">
                      <a:pos x="T0" y="T1"/>
                    </a:cxn>
                    <a:cxn ang="T11">
                      <a:pos x="T2" y="T3"/>
                    </a:cxn>
                    <a:cxn ang="T12">
                      <a:pos x="T4" y="T5"/>
                    </a:cxn>
                    <a:cxn ang="T13">
                      <a:pos x="T6" y="T7"/>
                    </a:cxn>
                    <a:cxn ang="T14">
                      <a:pos x="T8" y="T9"/>
                    </a:cxn>
                  </a:cxnLst>
                  <a:rect l="T15" t="T16" r="T17" b="T18"/>
                  <a:pathLst>
                    <a:path w="298" h="305">
                      <a:moveTo>
                        <a:pt x="298" y="151"/>
                      </a:moveTo>
                      <a:lnTo>
                        <a:pt x="298" y="305"/>
                      </a:lnTo>
                      <a:lnTo>
                        <a:pt x="0" y="155"/>
                      </a:lnTo>
                      <a:lnTo>
                        <a:pt x="0" y="0"/>
                      </a:lnTo>
                      <a:lnTo>
                        <a:pt x="298" y="151"/>
                      </a:lnTo>
                      <a:close/>
                    </a:path>
                  </a:pathLst>
                </a:custGeom>
                <a:solidFill>
                  <a:srgbClr val="800000"/>
                </a:solidFill>
                <a:ln w="9525">
                  <a:noFill/>
                  <a:round/>
                </a:ln>
              </p:spPr>
              <p:txBody>
                <a:bodyPr/>
                <a:lstStyle/>
                <a:p>
                  <a:endParaRPr lang="en-CA"/>
                </a:p>
              </p:txBody>
            </p:sp>
            <p:sp>
              <p:nvSpPr>
                <p:cNvPr id="3163" name="Freeform 80"/>
                <p:cNvSpPr/>
                <p:nvPr/>
              </p:nvSpPr>
              <p:spPr bwMode="auto">
                <a:xfrm>
                  <a:off x="2839" y="2407"/>
                  <a:ext cx="149" cy="151"/>
                </a:xfrm>
                <a:custGeom>
                  <a:avLst/>
                  <a:gdLst>
                    <a:gd name="T0" fmla="*/ 5 w 297"/>
                    <a:gd name="T1" fmla="*/ 2 h 302"/>
                    <a:gd name="T2" fmla="*/ 5 w 297"/>
                    <a:gd name="T3" fmla="*/ 5 h 302"/>
                    <a:gd name="T4" fmla="*/ 0 w 297"/>
                    <a:gd name="T5" fmla="*/ 2 h 302"/>
                    <a:gd name="T6" fmla="*/ 0 w 297"/>
                    <a:gd name="T7" fmla="*/ 0 h 302"/>
                    <a:gd name="T8" fmla="*/ 5 w 297"/>
                    <a:gd name="T9" fmla="*/ 2 h 302"/>
                    <a:gd name="T10" fmla="*/ 0 60000 65536"/>
                    <a:gd name="T11" fmla="*/ 0 60000 65536"/>
                    <a:gd name="T12" fmla="*/ 0 60000 65536"/>
                    <a:gd name="T13" fmla="*/ 0 60000 65536"/>
                    <a:gd name="T14" fmla="*/ 0 60000 65536"/>
                    <a:gd name="T15" fmla="*/ 0 w 297"/>
                    <a:gd name="T16" fmla="*/ 0 h 302"/>
                    <a:gd name="T17" fmla="*/ 297 w 297"/>
                    <a:gd name="T18" fmla="*/ 302 h 302"/>
                  </a:gdLst>
                  <a:ahLst/>
                  <a:cxnLst>
                    <a:cxn ang="T10">
                      <a:pos x="T0" y="T1"/>
                    </a:cxn>
                    <a:cxn ang="T11">
                      <a:pos x="T2" y="T3"/>
                    </a:cxn>
                    <a:cxn ang="T12">
                      <a:pos x="T4" y="T5"/>
                    </a:cxn>
                    <a:cxn ang="T13">
                      <a:pos x="T6" y="T7"/>
                    </a:cxn>
                    <a:cxn ang="T14">
                      <a:pos x="T8" y="T9"/>
                    </a:cxn>
                  </a:cxnLst>
                  <a:rect l="T15" t="T16" r="T17" b="T18"/>
                  <a:pathLst>
                    <a:path w="297" h="302">
                      <a:moveTo>
                        <a:pt x="297" y="157"/>
                      </a:moveTo>
                      <a:lnTo>
                        <a:pt x="297" y="302"/>
                      </a:lnTo>
                      <a:lnTo>
                        <a:pt x="0" y="146"/>
                      </a:lnTo>
                      <a:lnTo>
                        <a:pt x="0" y="0"/>
                      </a:lnTo>
                      <a:lnTo>
                        <a:pt x="297" y="157"/>
                      </a:lnTo>
                      <a:close/>
                    </a:path>
                  </a:pathLst>
                </a:custGeom>
                <a:solidFill>
                  <a:srgbClr val="800000"/>
                </a:solidFill>
                <a:ln w="9525">
                  <a:noFill/>
                  <a:round/>
                </a:ln>
              </p:spPr>
              <p:txBody>
                <a:bodyPr/>
                <a:lstStyle/>
                <a:p>
                  <a:endParaRPr lang="en-CA"/>
                </a:p>
              </p:txBody>
            </p:sp>
            <p:sp>
              <p:nvSpPr>
                <p:cNvPr id="3164" name="Freeform 81"/>
                <p:cNvSpPr/>
                <p:nvPr/>
              </p:nvSpPr>
              <p:spPr bwMode="auto">
                <a:xfrm>
                  <a:off x="2683" y="2326"/>
                  <a:ext cx="149" cy="149"/>
                </a:xfrm>
                <a:custGeom>
                  <a:avLst/>
                  <a:gdLst>
                    <a:gd name="T0" fmla="*/ 5 w 298"/>
                    <a:gd name="T1" fmla="*/ 2 h 300"/>
                    <a:gd name="T2" fmla="*/ 5 w 298"/>
                    <a:gd name="T3" fmla="*/ 4 h 300"/>
                    <a:gd name="T4" fmla="*/ 0 w 298"/>
                    <a:gd name="T5" fmla="*/ 2 h 300"/>
                    <a:gd name="T6" fmla="*/ 0 w 298"/>
                    <a:gd name="T7" fmla="*/ 0 h 300"/>
                    <a:gd name="T8" fmla="*/ 5 w 298"/>
                    <a:gd name="T9" fmla="*/ 2 h 300"/>
                    <a:gd name="T10" fmla="*/ 0 60000 65536"/>
                    <a:gd name="T11" fmla="*/ 0 60000 65536"/>
                    <a:gd name="T12" fmla="*/ 0 60000 65536"/>
                    <a:gd name="T13" fmla="*/ 0 60000 65536"/>
                    <a:gd name="T14" fmla="*/ 0 60000 65536"/>
                    <a:gd name="T15" fmla="*/ 0 w 298"/>
                    <a:gd name="T16" fmla="*/ 0 h 300"/>
                    <a:gd name="T17" fmla="*/ 298 w 298"/>
                    <a:gd name="T18" fmla="*/ 300 h 300"/>
                  </a:gdLst>
                  <a:ahLst/>
                  <a:cxnLst>
                    <a:cxn ang="T10">
                      <a:pos x="T0" y="T1"/>
                    </a:cxn>
                    <a:cxn ang="T11">
                      <a:pos x="T2" y="T3"/>
                    </a:cxn>
                    <a:cxn ang="T12">
                      <a:pos x="T4" y="T5"/>
                    </a:cxn>
                    <a:cxn ang="T13">
                      <a:pos x="T6" y="T7"/>
                    </a:cxn>
                    <a:cxn ang="T14">
                      <a:pos x="T8" y="T9"/>
                    </a:cxn>
                  </a:cxnLst>
                  <a:rect l="T15" t="T16" r="T17" b="T18"/>
                  <a:pathLst>
                    <a:path w="298" h="300">
                      <a:moveTo>
                        <a:pt x="298" y="154"/>
                      </a:moveTo>
                      <a:lnTo>
                        <a:pt x="298" y="300"/>
                      </a:lnTo>
                      <a:lnTo>
                        <a:pt x="0" y="146"/>
                      </a:lnTo>
                      <a:lnTo>
                        <a:pt x="0" y="0"/>
                      </a:lnTo>
                      <a:lnTo>
                        <a:pt x="298" y="154"/>
                      </a:lnTo>
                      <a:close/>
                    </a:path>
                  </a:pathLst>
                </a:custGeom>
                <a:solidFill>
                  <a:srgbClr val="800000"/>
                </a:solidFill>
                <a:ln w="9525">
                  <a:noFill/>
                  <a:round/>
                </a:ln>
              </p:spPr>
              <p:txBody>
                <a:bodyPr/>
                <a:lstStyle/>
                <a:p>
                  <a:endParaRPr lang="en-CA"/>
                </a:p>
              </p:txBody>
            </p:sp>
            <p:sp>
              <p:nvSpPr>
                <p:cNvPr id="3165" name="Freeform 82"/>
                <p:cNvSpPr/>
                <p:nvPr/>
              </p:nvSpPr>
              <p:spPr bwMode="auto">
                <a:xfrm>
                  <a:off x="2602" y="2286"/>
                  <a:ext cx="74" cy="107"/>
                </a:xfrm>
                <a:custGeom>
                  <a:avLst/>
                  <a:gdLst>
                    <a:gd name="T0" fmla="*/ 3 w 147"/>
                    <a:gd name="T1" fmla="*/ 1 h 215"/>
                    <a:gd name="T2" fmla="*/ 3 w 147"/>
                    <a:gd name="T3" fmla="*/ 3 h 215"/>
                    <a:gd name="T4" fmla="*/ 0 w 147"/>
                    <a:gd name="T5" fmla="*/ 2 h 215"/>
                    <a:gd name="T6" fmla="*/ 0 w 147"/>
                    <a:gd name="T7" fmla="*/ 0 h 215"/>
                    <a:gd name="T8" fmla="*/ 3 w 147"/>
                    <a:gd name="T9" fmla="*/ 1 h 215"/>
                    <a:gd name="T10" fmla="*/ 0 60000 65536"/>
                    <a:gd name="T11" fmla="*/ 0 60000 65536"/>
                    <a:gd name="T12" fmla="*/ 0 60000 65536"/>
                    <a:gd name="T13" fmla="*/ 0 60000 65536"/>
                    <a:gd name="T14" fmla="*/ 0 60000 65536"/>
                    <a:gd name="T15" fmla="*/ 0 w 147"/>
                    <a:gd name="T16" fmla="*/ 0 h 215"/>
                    <a:gd name="T17" fmla="*/ 147 w 147"/>
                    <a:gd name="T18" fmla="*/ 215 h 215"/>
                  </a:gdLst>
                  <a:ahLst/>
                  <a:cxnLst>
                    <a:cxn ang="T10">
                      <a:pos x="T0" y="T1"/>
                    </a:cxn>
                    <a:cxn ang="T11">
                      <a:pos x="T2" y="T3"/>
                    </a:cxn>
                    <a:cxn ang="T12">
                      <a:pos x="T4" y="T5"/>
                    </a:cxn>
                    <a:cxn ang="T13">
                      <a:pos x="T6" y="T7"/>
                    </a:cxn>
                    <a:cxn ang="T14">
                      <a:pos x="T8" y="T9"/>
                    </a:cxn>
                  </a:cxnLst>
                  <a:rect l="T15" t="T16" r="T17" b="T18"/>
                  <a:pathLst>
                    <a:path w="147" h="215">
                      <a:moveTo>
                        <a:pt x="147" y="72"/>
                      </a:moveTo>
                      <a:lnTo>
                        <a:pt x="147" y="215"/>
                      </a:lnTo>
                      <a:lnTo>
                        <a:pt x="0" y="136"/>
                      </a:lnTo>
                      <a:lnTo>
                        <a:pt x="0" y="0"/>
                      </a:lnTo>
                      <a:lnTo>
                        <a:pt x="147" y="72"/>
                      </a:lnTo>
                      <a:close/>
                    </a:path>
                  </a:pathLst>
                </a:custGeom>
                <a:solidFill>
                  <a:srgbClr val="600000"/>
                </a:solidFill>
                <a:ln w="9525">
                  <a:noFill/>
                  <a:round/>
                </a:ln>
              </p:spPr>
              <p:txBody>
                <a:bodyPr/>
                <a:lstStyle/>
                <a:p>
                  <a:endParaRPr lang="en-CA"/>
                </a:p>
              </p:txBody>
            </p:sp>
            <p:sp>
              <p:nvSpPr>
                <p:cNvPr id="3166" name="Freeform 83"/>
                <p:cNvSpPr/>
                <p:nvPr/>
              </p:nvSpPr>
              <p:spPr bwMode="auto">
                <a:xfrm>
                  <a:off x="3153" y="2765"/>
                  <a:ext cx="48" cy="99"/>
                </a:xfrm>
                <a:custGeom>
                  <a:avLst/>
                  <a:gdLst>
                    <a:gd name="T0" fmla="*/ 1 w 97"/>
                    <a:gd name="T1" fmla="*/ 1 h 198"/>
                    <a:gd name="T2" fmla="*/ 1 w 97"/>
                    <a:gd name="T3" fmla="*/ 3 h 198"/>
                    <a:gd name="T4" fmla="*/ 0 w 97"/>
                    <a:gd name="T5" fmla="*/ 3 h 198"/>
                    <a:gd name="T6" fmla="*/ 0 w 97"/>
                    <a:gd name="T7" fmla="*/ 0 h 198"/>
                    <a:gd name="T8" fmla="*/ 1 w 97"/>
                    <a:gd name="T9" fmla="*/ 1 h 198"/>
                    <a:gd name="T10" fmla="*/ 0 60000 65536"/>
                    <a:gd name="T11" fmla="*/ 0 60000 65536"/>
                    <a:gd name="T12" fmla="*/ 0 60000 65536"/>
                    <a:gd name="T13" fmla="*/ 0 60000 65536"/>
                    <a:gd name="T14" fmla="*/ 0 60000 65536"/>
                    <a:gd name="T15" fmla="*/ 0 w 97"/>
                    <a:gd name="T16" fmla="*/ 0 h 198"/>
                    <a:gd name="T17" fmla="*/ 97 w 97"/>
                    <a:gd name="T18" fmla="*/ 198 h 198"/>
                  </a:gdLst>
                  <a:ahLst/>
                  <a:cxnLst>
                    <a:cxn ang="T10">
                      <a:pos x="T0" y="T1"/>
                    </a:cxn>
                    <a:cxn ang="T11">
                      <a:pos x="T2" y="T3"/>
                    </a:cxn>
                    <a:cxn ang="T12">
                      <a:pos x="T4" y="T5"/>
                    </a:cxn>
                    <a:cxn ang="T13">
                      <a:pos x="T6" y="T7"/>
                    </a:cxn>
                    <a:cxn ang="T14">
                      <a:pos x="T8" y="T9"/>
                    </a:cxn>
                  </a:cxnLst>
                  <a:rect l="T15" t="T16" r="T17" b="T18"/>
                  <a:pathLst>
                    <a:path w="97" h="198">
                      <a:moveTo>
                        <a:pt x="97" y="43"/>
                      </a:moveTo>
                      <a:lnTo>
                        <a:pt x="97" y="198"/>
                      </a:lnTo>
                      <a:lnTo>
                        <a:pt x="0" y="137"/>
                      </a:lnTo>
                      <a:lnTo>
                        <a:pt x="0" y="0"/>
                      </a:lnTo>
                      <a:lnTo>
                        <a:pt x="97" y="43"/>
                      </a:lnTo>
                      <a:close/>
                    </a:path>
                  </a:pathLst>
                </a:custGeom>
                <a:solidFill>
                  <a:srgbClr val="800000"/>
                </a:solidFill>
                <a:ln w="9525">
                  <a:noFill/>
                  <a:round/>
                </a:ln>
              </p:spPr>
              <p:txBody>
                <a:bodyPr/>
                <a:lstStyle/>
                <a:p>
                  <a:endParaRPr lang="en-CA"/>
                </a:p>
              </p:txBody>
            </p:sp>
            <p:sp>
              <p:nvSpPr>
                <p:cNvPr id="3167" name="Freeform 84"/>
                <p:cNvSpPr/>
                <p:nvPr/>
              </p:nvSpPr>
              <p:spPr bwMode="auto">
                <a:xfrm>
                  <a:off x="2995" y="2670"/>
                  <a:ext cx="150" cy="163"/>
                </a:xfrm>
                <a:custGeom>
                  <a:avLst/>
                  <a:gdLst>
                    <a:gd name="T0" fmla="*/ 5 w 298"/>
                    <a:gd name="T1" fmla="*/ 3 h 326"/>
                    <a:gd name="T2" fmla="*/ 5 w 298"/>
                    <a:gd name="T3" fmla="*/ 5 h 326"/>
                    <a:gd name="T4" fmla="*/ 0 w 298"/>
                    <a:gd name="T5" fmla="*/ 3 h 326"/>
                    <a:gd name="T6" fmla="*/ 0 w 298"/>
                    <a:gd name="T7" fmla="*/ 0 h 326"/>
                    <a:gd name="T8" fmla="*/ 5 w 298"/>
                    <a:gd name="T9" fmla="*/ 3 h 326"/>
                    <a:gd name="T10" fmla="*/ 0 60000 65536"/>
                    <a:gd name="T11" fmla="*/ 0 60000 65536"/>
                    <a:gd name="T12" fmla="*/ 0 60000 65536"/>
                    <a:gd name="T13" fmla="*/ 0 60000 65536"/>
                    <a:gd name="T14" fmla="*/ 0 60000 65536"/>
                    <a:gd name="T15" fmla="*/ 0 w 298"/>
                    <a:gd name="T16" fmla="*/ 0 h 326"/>
                    <a:gd name="T17" fmla="*/ 298 w 298"/>
                    <a:gd name="T18" fmla="*/ 326 h 326"/>
                  </a:gdLst>
                  <a:ahLst/>
                  <a:cxnLst>
                    <a:cxn ang="T10">
                      <a:pos x="T0" y="T1"/>
                    </a:cxn>
                    <a:cxn ang="T11">
                      <a:pos x="T2" y="T3"/>
                    </a:cxn>
                    <a:cxn ang="T12">
                      <a:pos x="T4" y="T5"/>
                    </a:cxn>
                    <a:cxn ang="T13">
                      <a:pos x="T6" y="T7"/>
                    </a:cxn>
                    <a:cxn ang="T14">
                      <a:pos x="T8" y="T9"/>
                    </a:cxn>
                  </a:cxnLst>
                  <a:rect l="T15" t="T16" r="T17" b="T18"/>
                  <a:pathLst>
                    <a:path w="298" h="326">
                      <a:moveTo>
                        <a:pt x="298" y="169"/>
                      </a:moveTo>
                      <a:lnTo>
                        <a:pt x="298" y="326"/>
                      </a:lnTo>
                      <a:lnTo>
                        <a:pt x="0" y="152"/>
                      </a:lnTo>
                      <a:lnTo>
                        <a:pt x="0" y="0"/>
                      </a:lnTo>
                      <a:lnTo>
                        <a:pt x="298" y="169"/>
                      </a:lnTo>
                      <a:close/>
                    </a:path>
                  </a:pathLst>
                </a:custGeom>
                <a:solidFill>
                  <a:srgbClr val="800000"/>
                </a:solidFill>
                <a:ln w="9525">
                  <a:noFill/>
                  <a:round/>
                </a:ln>
              </p:spPr>
              <p:txBody>
                <a:bodyPr/>
                <a:lstStyle/>
                <a:p>
                  <a:endParaRPr lang="en-CA"/>
                </a:p>
              </p:txBody>
            </p:sp>
            <p:sp>
              <p:nvSpPr>
                <p:cNvPr id="3168" name="Freeform 85"/>
                <p:cNvSpPr/>
                <p:nvPr/>
              </p:nvSpPr>
              <p:spPr bwMode="auto">
                <a:xfrm>
                  <a:off x="2839" y="2582"/>
                  <a:ext cx="149" cy="159"/>
                </a:xfrm>
                <a:custGeom>
                  <a:avLst/>
                  <a:gdLst>
                    <a:gd name="T0" fmla="*/ 5 w 297"/>
                    <a:gd name="T1" fmla="*/ 3 h 317"/>
                    <a:gd name="T2" fmla="*/ 5 w 297"/>
                    <a:gd name="T3" fmla="*/ 5 h 317"/>
                    <a:gd name="T4" fmla="*/ 0 w 297"/>
                    <a:gd name="T5" fmla="*/ 3 h 317"/>
                    <a:gd name="T6" fmla="*/ 0 w 297"/>
                    <a:gd name="T7" fmla="*/ 0 h 317"/>
                    <a:gd name="T8" fmla="*/ 5 w 297"/>
                    <a:gd name="T9" fmla="*/ 3 h 317"/>
                    <a:gd name="T10" fmla="*/ 0 60000 65536"/>
                    <a:gd name="T11" fmla="*/ 0 60000 65536"/>
                    <a:gd name="T12" fmla="*/ 0 60000 65536"/>
                    <a:gd name="T13" fmla="*/ 0 60000 65536"/>
                    <a:gd name="T14" fmla="*/ 0 60000 65536"/>
                    <a:gd name="T15" fmla="*/ 0 w 297"/>
                    <a:gd name="T16" fmla="*/ 0 h 317"/>
                    <a:gd name="T17" fmla="*/ 297 w 297"/>
                    <a:gd name="T18" fmla="*/ 317 h 317"/>
                  </a:gdLst>
                  <a:ahLst/>
                  <a:cxnLst>
                    <a:cxn ang="T10">
                      <a:pos x="T0" y="T1"/>
                    </a:cxn>
                    <a:cxn ang="T11">
                      <a:pos x="T2" y="T3"/>
                    </a:cxn>
                    <a:cxn ang="T12">
                      <a:pos x="T4" y="T5"/>
                    </a:cxn>
                    <a:cxn ang="T13">
                      <a:pos x="T6" y="T7"/>
                    </a:cxn>
                    <a:cxn ang="T14">
                      <a:pos x="T8" y="T9"/>
                    </a:cxn>
                  </a:cxnLst>
                  <a:rect l="T15" t="T16" r="T17" b="T18"/>
                  <a:pathLst>
                    <a:path w="297" h="317">
                      <a:moveTo>
                        <a:pt x="297" y="169"/>
                      </a:moveTo>
                      <a:lnTo>
                        <a:pt x="297" y="317"/>
                      </a:lnTo>
                      <a:lnTo>
                        <a:pt x="0" y="144"/>
                      </a:lnTo>
                      <a:lnTo>
                        <a:pt x="0" y="0"/>
                      </a:lnTo>
                      <a:lnTo>
                        <a:pt x="297" y="169"/>
                      </a:lnTo>
                      <a:close/>
                    </a:path>
                  </a:pathLst>
                </a:custGeom>
                <a:solidFill>
                  <a:srgbClr val="800000"/>
                </a:solidFill>
                <a:ln w="9525">
                  <a:noFill/>
                  <a:round/>
                </a:ln>
              </p:spPr>
              <p:txBody>
                <a:bodyPr/>
                <a:lstStyle/>
                <a:p>
                  <a:endParaRPr lang="en-CA"/>
                </a:p>
              </p:txBody>
            </p:sp>
            <p:sp>
              <p:nvSpPr>
                <p:cNvPr id="3169" name="Freeform 86"/>
                <p:cNvSpPr/>
                <p:nvPr/>
              </p:nvSpPr>
              <p:spPr bwMode="auto">
                <a:xfrm>
                  <a:off x="2681" y="2492"/>
                  <a:ext cx="151" cy="159"/>
                </a:xfrm>
                <a:custGeom>
                  <a:avLst/>
                  <a:gdLst>
                    <a:gd name="T0" fmla="*/ 5 w 301"/>
                    <a:gd name="T1" fmla="*/ 2 h 319"/>
                    <a:gd name="T2" fmla="*/ 5 w 301"/>
                    <a:gd name="T3" fmla="*/ 4 h 319"/>
                    <a:gd name="T4" fmla="*/ 0 w 301"/>
                    <a:gd name="T5" fmla="*/ 2 h 319"/>
                    <a:gd name="T6" fmla="*/ 0 w 301"/>
                    <a:gd name="T7" fmla="*/ 0 h 319"/>
                    <a:gd name="T8" fmla="*/ 5 w 301"/>
                    <a:gd name="T9" fmla="*/ 2 h 319"/>
                    <a:gd name="T10" fmla="*/ 0 60000 65536"/>
                    <a:gd name="T11" fmla="*/ 0 60000 65536"/>
                    <a:gd name="T12" fmla="*/ 0 60000 65536"/>
                    <a:gd name="T13" fmla="*/ 0 60000 65536"/>
                    <a:gd name="T14" fmla="*/ 0 60000 65536"/>
                    <a:gd name="T15" fmla="*/ 0 w 301"/>
                    <a:gd name="T16" fmla="*/ 0 h 319"/>
                    <a:gd name="T17" fmla="*/ 301 w 301"/>
                    <a:gd name="T18" fmla="*/ 319 h 319"/>
                  </a:gdLst>
                  <a:ahLst/>
                  <a:cxnLst>
                    <a:cxn ang="T10">
                      <a:pos x="T0" y="T1"/>
                    </a:cxn>
                    <a:cxn ang="T11">
                      <a:pos x="T2" y="T3"/>
                    </a:cxn>
                    <a:cxn ang="T12">
                      <a:pos x="T4" y="T5"/>
                    </a:cxn>
                    <a:cxn ang="T13">
                      <a:pos x="T6" y="T7"/>
                    </a:cxn>
                    <a:cxn ang="T14">
                      <a:pos x="T8" y="T9"/>
                    </a:cxn>
                  </a:cxnLst>
                  <a:rect l="T15" t="T16" r="T17" b="T18"/>
                  <a:pathLst>
                    <a:path w="301" h="319">
                      <a:moveTo>
                        <a:pt x="301" y="176"/>
                      </a:moveTo>
                      <a:lnTo>
                        <a:pt x="301" y="319"/>
                      </a:lnTo>
                      <a:lnTo>
                        <a:pt x="0" y="146"/>
                      </a:lnTo>
                      <a:lnTo>
                        <a:pt x="0" y="0"/>
                      </a:lnTo>
                      <a:lnTo>
                        <a:pt x="301" y="176"/>
                      </a:lnTo>
                      <a:close/>
                    </a:path>
                  </a:pathLst>
                </a:custGeom>
                <a:solidFill>
                  <a:srgbClr val="800000"/>
                </a:solidFill>
                <a:ln w="9525">
                  <a:noFill/>
                  <a:round/>
                </a:ln>
              </p:spPr>
              <p:txBody>
                <a:bodyPr/>
                <a:lstStyle/>
                <a:p>
                  <a:endParaRPr lang="en-CA"/>
                </a:p>
              </p:txBody>
            </p:sp>
            <p:sp>
              <p:nvSpPr>
                <p:cNvPr id="3170" name="Freeform 87"/>
                <p:cNvSpPr/>
                <p:nvPr/>
              </p:nvSpPr>
              <p:spPr bwMode="auto">
                <a:xfrm>
                  <a:off x="2602" y="2451"/>
                  <a:ext cx="74" cy="110"/>
                </a:xfrm>
                <a:custGeom>
                  <a:avLst/>
                  <a:gdLst>
                    <a:gd name="T0" fmla="*/ 3 w 147"/>
                    <a:gd name="T1" fmla="*/ 2 h 220"/>
                    <a:gd name="T2" fmla="*/ 3 w 147"/>
                    <a:gd name="T3" fmla="*/ 3 h 220"/>
                    <a:gd name="T4" fmla="*/ 0 w 147"/>
                    <a:gd name="T5" fmla="*/ 3 h 220"/>
                    <a:gd name="T6" fmla="*/ 0 w 147"/>
                    <a:gd name="T7" fmla="*/ 0 h 220"/>
                    <a:gd name="T8" fmla="*/ 3 w 147"/>
                    <a:gd name="T9" fmla="*/ 2 h 220"/>
                    <a:gd name="T10" fmla="*/ 0 60000 65536"/>
                    <a:gd name="T11" fmla="*/ 0 60000 65536"/>
                    <a:gd name="T12" fmla="*/ 0 60000 65536"/>
                    <a:gd name="T13" fmla="*/ 0 60000 65536"/>
                    <a:gd name="T14" fmla="*/ 0 60000 65536"/>
                    <a:gd name="T15" fmla="*/ 0 w 147"/>
                    <a:gd name="T16" fmla="*/ 0 h 220"/>
                    <a:gd name="T17" fmla="*/ 147 w 147"/>
                    <a:gd name="T18" fmla="*/ 220 h 220"/>
                  </a:gdLst>
                  <a:ahLst/>
                  <a:cxnLst>
                    <a:cxn ang="T10">
                      <a:pos x="T0" y="T1"/>
                    </a:cxn>
                    <a:cxn ang="T11">
                      <a:pos x="T2" y="T3"/>
                    </a:cxn>
                    <a:cxn ang="T12">
                      <a:pos x="T4" y="T5"/>
                    </a:cxn>
                    <a:cxn ang="T13">
                      <a:pos x="T6" y="T7"/>
                    </a:cxn>
                    <a:cxn ang="T14">
                      <a:pos x="T8" y="T9"/>
                    </a:cxn>
                  </a:cxnLst>
                  <a:rect l="T15" t="T16" r="T17" b="T18"/>
                  <a:pathLst>
                    <a:path w="147" h="220">
                      <a:moveTo>
                        <a:pt x="147" y="76"/>
                      </a:moveTo>
                      <a:lnTo>
                        <a:pt x="147" y="220"/>
                      </a:lnTo>
                      <a:lnTo>
                        <a:pt x="0" y="133"/>
                      </a:lnTo>
                      <a:lnTo>
                        <a:pt x="0" y="0"/>
                      </a:lnTo>
                      <a:lnTo>
                        <a:pt x="147" y="76"/>
                      </a:lnTo>
                      <a:close/>
                    </a:path>
                  </a:pathLst>
                </a:custGeom>
                <a:solidFill>
                  <a:srgbClr val="800000"/>
                </a:solidFill>
                <a:ln w="9525">
                  <a:noFill/>
                  <a:round/>
                </a:ln>
              </p:spPr>
              <p:txBody>
                <a:bodyPr/>
                <a:lstStyle/>
                <a:p>
                  <a:endParaRPr lang="en-CA"/>
                </a:p>
              </p:txBody>
            </p:sp>
            <p:sp>
              <p:nvSpPr>
                <p:cNvPr id="3171" name="Freeform 88"/>
                <p:cNvSpPr/>
                <p:nvPr/>
              </p:nvSpPr>
              <p:spPr bwMode="auto">
                <a:xfrm>
                  <a:off x="3155" y="2949"/>
                  <a:ext cx="46" cy="114"/>
                </a:xfrm>
                <a:custGeom>
                  <a:avLst/>
                  <a:gdLst>
                    <a:gd name="T0" fmla="*/ 1 w 94"/>
                    <a:gd name="T1" fmla="*/ 1 h 226"/>
                    <a:gd name="T2" fmla="*/ 1 w 94"/>
                    <a:gd name="T3" fmla="*/ 4 h 226"/>
                    <a:gd name="T4" fmla="*/ 0 w 94"/>
                    <a:gd name="T5" fmla="*/ 3 h 226"/>
                    <a:gd name="T6" fmla="*/ 0 w 94"/>
                    <a:gd name="T7" fmla="*/ 0 h 226"/>
                    <a:gd name="T8" fmla="*/ 1 w 94"/>
                    <a:gd name="T9" fmla="*/ 1 h 226"/>
                    <a:gd name="T10" fmla="*/ 0 60000 65536"/>
                    <a:gd name="T11" fmla="*/ 0 60000 65536"/>
                    <a:gd name="T12" fmla="*/ 0 60000 65536"/>
                    <a:gd name="T13" fmla="*/ 0 60000 65536"/>
                    <a:gd name="T14" fmla="*/ 0 60000 65536"/>
                    <a:gd name="T15" fmla="*/ 0 w 94"/>
                    <a:gd name="T16" fmla="*/ 0 h 226"/>
                    <a:gd name="T17" fmla="*/ 94 w 94"/>
                    <a:gd name="T18" fmla="*/ 226 h 226"/>
                  </a:gdLst>
                  <a:ahLst/>
                  <a:cxnLst>
                    <a:cxn ang="T10">
                      <a:pos x="T0" y="T1"/>
                    </a:cxn>
                    <a:cxn ang="T11">
                      <a:pos x="T2" y="T3"/>
                    </a:cxn>
                    <a:cxn ang="T12">
                      <a:pos x="T4" y="T5"/>
                    </a:cxn>
                    <a:cxn ang="T13">
                      <a:pos x="T6" y="T7"/>
                    </a:cxn>
                    <a:cxn ang="T14">
                      <a:pos x="T8" y="T9"/>
                    </a:cxn>
                  </a:cxnLst>
                  <a:rect l="T15" t="T16" r="T17" b="T18"/>
                  <a:pathLst>
                    <a:path w="94" h="226">
                      <a:moveTo>
                        <a:pt x="94" y="61"/>
                      </a:moveTo>
                      <a:lnTo>
                        <a:pt x="94" y="226"/>
                      </a:lnTo>
                      <a:lnTo>
                        <a:pt x="0" y="159"/>
                      </a:lnTo>
                      <a:lnTo>
                        <a:pt x="0" y="0"/>
                      </a:lnTo>
                      <a:lnTo>
                        <a:pt x="94" y="61"/>
                      </a:lnTo>
                      <a:close/>
                    </a:path>
                  </a:pathLst>
                </a:custGeom>
                <a:solidFill>
                  <a:srgbClr val="800000"/>
                </a:solidFill>
                <a:ln w="9525">
                  <a:noFill/>
                  <a:round/>
                </a:ln>
              </p:spPr>
              <p:txBody>
                <a:bodyPr/>
                <a:lstStyle/>
                <a:p>
                  <a:endParaRPr lang="en-CA"/>
                </a:p>
              </p:txBody>
            </p:sp>
            <p:sp>
              <p:nvSpPr>
                <p:cNvPr id="3172" name="Freeform 89"/>
                <p:cNvSpPr/>
                <p:nvPr/>
              </p:nvSpPr>
              <p:spPr bwMode="auto">
                <a:xfrm>
                  <a:off x="2995" y="2854"/>
                  <a:ext cx="150" cy="169"/>
                </a:xfrm>
                <a:custGeom>
                  <a:avLst/>
                  <a:gdLst>
                    <a:gd name="T0" fmla="*/ 5 w 298"/>
                    <a:gd name="T1" fmla="*/ 3 h 338"/>
                    <a:gd name="T2" fmla="*/ 5 w 298"/>
                    <a:gd name="T3" fmla="*/ 5 h 338"/>
                    <a:gd name="T4" fmla="*/ 0 w 298"/>
                    <a:gd name="T5" fmla="*/ 3 h 338"/>
                    <a:gd name="T6" fmla="*/ 0 w 298"/>
                    <a:gd name="T7" fmla="*/ 0 h 338"/>
                    <a:gd name="T8" fmla="*/ 5 w 298"/>
                    <a:gd name="T9" fmla="*/ 3 h 338"/>
                    <a:gd name="T10" fmla="*/ 0 60000 65536"/>
                    <a:gd name="T11" fmla="*/ 0 60000 65536"/>
                    <a:gd name="T12" fmla="*/ 0 60000 65536"/>
                    <a:gd name="T13" fmla="*/ 0 60000 65536"/>
                    <a:gd name="T14" fmla="*/ 0 60000 65536"/>
                    <a:gd name="T15" fmla="*/ 0 w 298"/>
                    <a:gd name="T16" fmla="*/ 0 h 338"/>
                    <a:gd name="T17" fmla="*/ 298 w 298"/>
                    <a:gd name="T18" fmla="*/ 338 h 338"/>
                  </a:gdLst>
                  <a:ahLst/>
                  <a:cxnLst>
                    <a:cxn ang="T10">
                      <a:pos x="T0" y="T1"/>
                    </a:cxn>
                    <a:cxn ang="T11">
                      <a:pos x="T2" y="T3"/>
                    </a:cxn>
                    <a:cxn ang="T12">
                      <a:pos x="T4" y="T5"/>
                    </a:cxn>
                    <a:cxn ang="T13">
                      <a:pos x="T6" y="T7"/>
                    </a:cxn>
                    <a:cxn ang="T14">
                      <a:pos x="T8" y="T9"/>
                    </a:cxn>
                  </a:cxnLst>
                  <a:rect l="T15" t="T16" r="T17" b="T18"/>
                  <a:pathLst>
                    <a:path w="298" h="338">
                      <a:moveTo>
                        <a:pt x="298" y="182"/>
                      </a:moveTo>
                      <a:lnTo>
                        <a:pt x="298" y="338"/>
                      </a:lnTo>
                      <a:lnTo>
                        <a:pt x="0" y="152"/>
                      </a:lnTo>
                      <a:lnTo>
                        <a:pt x="0" y="0"/>
                      </a:lnTo>
                      <a:lnTo>
                        <a:pt x="298" y="182"/>
                      </a:lnTo>
                      <a:close/>
                    </a:path>
                  </a:pathLst>
                </a:custGeom>
                <a:solidFill>
                  <a:srgbClr val="800000"/>
                </a:solidFill>
                <a:ln w="9525">
                  <a:noFill/>
                  <a:round/>
                </a:ln>
              </p:spPr>
              <p:txBody>
                <a:bodyPr/>
                <a:lstStyle/>
                <a:p>
                  <a:endParaRPr lang="en-CA"/>
                </a:p>
              </p:txBody>
            </p:sp>
            <p:sp>
              <p:nvSpPr>
                <p:cNvPr id="3173" name="Freeform 90"/>
                <p:cNvSpPr/>
                <p:nvPr/>
              </p:nvSpPr>
              <p:spPr bwMode="auto">
                <a:xfrm>
                  <a:off x="2839" y="2759"/>
                  <a:ext cx="149" cy="166"/>
                </a:xfrm>
                <a:custGeom>
                  <a:avLst/>
                  <a:gdLst>
                    <a:gd name="T0" fmla="*/ 5 w 297"/>
                    <a:gd name="T1" fmla="*/ 3 h 332"/>
                    <a:gd name="T2" fmla="*/ 5 w 297"/>
                    <a:gd name="T3" fmla="*/ 5 h 332"/>
                    <a:gd name="T4" fmla="*/ 0 w 297"/>
                    <a:gd name="T5" fmla="*/ 3 h 332"/>
                    <a:gd name="T6" fmla="*/ 0 w 297"/>
                    <a:gd name="T7" fmla="*/ 0 h 332"/>
                    <a:gd name="T8" fmla="*/ 5 w 297"/>
                    <a:gd name="T9" fmla="*/ 3 h 332"/>
                    <a:gd name="T10" fmla="*/ 0 60000 65536"/>
                    <a:gd name="T11" fmla="*/ 0 60000 65536"/>
                    <a:gd name="T12" fmla="*/ 0 60000 65536"/>
                    <a:gd name="T13" fmla="*/ 0 60000 65536"/>
                    <a:gd name="T14" fmla="*/ 0 60000 65536"/>
                    <a:gd name="T15" fmla="*/ 0 w 297"/>
                    <a:gd name="T16" fmla="*/ 0 h 332"/>
                    <a:gd name="T17" fmla="*/ 297 w 297"/>
                    <a:gd name="T18" fmla="*/ 332 h 332"/>
                  </a:gdLst>
                  <a:ahLst/>
                  <a:cxnLst>
                    <a:cxn ang="T10">
                      <a:pos x="T0" y="T1"/>
                    </a:cxn>
                    <a:cxn ang="T11">
                      <a:pos x="T2" y="T3"/>
                    </a:cxn>
                    <a:cxn ang="T12">
                      <a:pos x="T4" y="T5"/>
                    </a:cxn>
                    <a:cxn ang="T13">
                      <a:pos x="T6" y="T7"/>
                    </a:cxn>
                    <a:cxn ang="T14">
                      <a:pos x="T8" y="T9"/>
                    </a:cxn>
                  </a:cxnLst>
                  <a:rect l="T15" t="T16" r="T17" b="T18"/>
                  <a:pathLst>
                    <a:path w="297" h="332">
                      <a:moveTo>
                        <a:pt x="297" y="185"/>
                      </a:moveTo>
                      <a:lnTo>
                        <a:pt x="297" y="332"/>
                      </a:lnTo>
                      <a:lnTo>
                        <a:pt x="0" y="147"/>
                      </a:lnTo>
                      <a:lnTo>
                        <a:pt x="0" y="0"/>
                      </a:lnTo>
                      <a:lnTo>
                        <a:pt x="297" y="185"/>
                      </a:lnTo>
                      <a:close/>
                    </a:path>
                  </a:pathLst>
                </a:custGeom>
                <a:solidFill>
                  <a:srgbClr val="800000"/>
                </a:solidFill>
                <a:ln w="9525">
                  <a:noFill/>
                  <a:round/>
                </a:ln>
              </p:spPr>
              <p:txBody>
                <a:bodyPr/>
                <a:lstStyle/>
                <a:p>
                  <a:endParaRPr lang="en-CA"/>
                </a:p>
              </p:txBody>
            </p:sp>
            <p:sp>
              <p:nvSpPr>
                <p:cNvPr id="3174" name="Freeform 91"/>
                <p:cNvSpPr/>
                <p:nvPr/>
              </p:nvSpPr>
              <p:spPr bwMode="auto">
                <a:xfrm>
                  <a:off x="2683" y="2665"/>
                  <a:ext cx="149" cy="162"/>
                </a:xfrm>
                <a:custGeom>
                  <a:avLst/>
                  <a:gdLst>
                    <a:gd name="T0" fmla="*/ 5 w 298"/>
                    <a:gd name="T1" fmla="*/ 3 h 324"/>
                    <a:gd name="T2" fmla="*/ 5 w 298"/>
                    <a:gd name="T3" fmla="*/ 5 h 324"/>
                    <a:gd name="T4" fmla="*/ 0 w 298"/>
                    <a:gd name="T5" fmla="*/ 3 h 324"/>
                    <a:gd name="T6" fmla="*/ 0 w 298"/>
                    <a:gd name="T7" fmla="*/ 0 h 324"/>
                    <a:gd name="T8" fmla="*/ 5 w 298"/>
                    <a:gd name="T9" fmla="*/ 3 h 324"/>
                    <a:gd name="T10" fmla="*/ 0 60000 65536"/>
                    <a:gd name="T11" fmla="*/ 0 60000 65536"/>
                    <a:gd name="T12" fmla="*/ 0 60000 65536"/>
                    <a:gd name="T13" fmla="*/ 0 60000 65536"/>
                    <a:gd name="T14" fmla="*/ 0 60000 65536"/>
                    <a:gd name="T15" fmla="*/ 0 w 298"/>
                    <a:gd name="T16" fmla="*/ 0 h 324"/>
                    <a:gd name="T17" fmla="*/ 298 w 298"/>
                    <a:gd name="T18" fmla="*/ 324 h 324"/>
                  </a:gdLst>
                  <a:ahLst/>
                  <a:cxnLst>
                    <a:cxn ang="T10">
                      <a:pos x="T0" y="T1"/>
                    </a:cxn>
                    <a:cxn ang="T11">
                      <a:pos x="T2" y="T3"/>
                    </a:cxn>
                    <a:cxn ang="T12">
                      <a:pos x="T4" y="T5"/>
                    </a:cxn>
                    <a:cxn ang="T13">
                      <a:pos x="T6" y="T7"/>
                    </a:cxn>
                    <a:cxn ang="T14">
                      <a:pos x="T8" y="T9"/>
                    </a:cxn>
                  </a:cxnLst>
                  <a:rect l="T15" t="T16" r="T17" b="T18"/>
                  <a:pathLst>
                    <a:path w="298" h="324">
                      <a:moveTo>
                        <a:pt x="298" y="179"/>
                      </a:moveTo>
                      <a:lnTo>
                        <a:pt x="298" y="324"/>
                      </a:lnTo>
                      <a:lnTo>
                        <a:pt x="0" y="146"/>
                      </a:lnTo>
                      <a:lnTo>
                        <a:pt x="0" y="0"/>
                      </a:lnTo>
                      <a:lnTo>
                        <a:pt x="298" y="179"/>
                      </a:lnTo>
                      <a:close/>
                    </a:path>
                  </a:pathLst>
                </a:custGeom>
                <a:solidFill>
                  <a:srgbClr val="200000"/>
                </a:solidFill>
                <a:ln w="9525">
                  <a:noFill/>
                  <a:round/>
                </a:ln>
              </p:spPr>
              <p:txBody>
                <a:bodyPr/>
                <a:lstStyle/>
                <a:p>
                  <a:endParaRPr lang="en-CA"/>
                </a:p>
              </p:txBody>
            </p:sp>
            <p:sp>
              <p:nvSpPr>
                <p:cNvPr id="3175" name="Freeform 92"/>
                <p:cNvSpPr/>
                <p:nvPr/>
              </p:nvSpPr>
              <p:spPr bwMode="auto">
                <a:xfrm>
                  <a:off x="2602" y="2619"/>
                  <a:ext cx="74" cy="114"/>
                </a:xfrm>
                <a:custGeom>
                  <a:avLst/>
                  <a:gdLst>
                    <a:gd name="T0" fmla="*/ 3 w 147"/>
                    <a:gd name="T1" fmla="*/ 2 h 228"/>
                    <a:gd name="T2" fmla="*/ 3 w 147"/>
                    <a:gd name="T3" fmla="*/ 4 h 228"/>
                    <a:gd name="T4" fmla="*/ 0 w 147"/>
                    <a:gd name="T5" fmla="*/ 2 h 228"/>
                    <a:gd name="T6" fmla="*/ 0 w 147"/>
                    <a:gd name="T7" fmla="*/ 0 h 228"/>
                    <a:gd name="T8" fmla="*/ 3 w 147"/>
                    <a:gd name="T9" fmla="*/ 2 h 228"/>
                    <a:gd name="T10" fmla="*/ 0 60000 65536"/>
                    <a:gd name="T11" fmla="*/ 0 60000 65536"/>
                    <a:gd name="T12" fmla="*/ 0 60000 65536"/>
                    <a:gd name="T13" fmla="*/ 0 60000 65536"/>
                    <a:gd name="T14" fmla="*/ 0 60000 65536"/>
                    <a:gd name="T15" fmla="*/ 0 w 147"/>
                    <a:gd name="T16" fmla="*/ 0 h 228"/>
                    <a:gd name="T17" fmla="*/ 147 w 147"/>
                    <a:gd name="T18" fmla="*/ 228 h 228"/>
                  </a:gdLst>
                  <a:ahLst/>
                  <a:cxnLst>
                    <a:cxn ang="T10">
                      <a:pos x="T0" y="T1"/>
                    </a:cxn>
                    <a:cxn ang="T11">
                      <a:pos x="T2" y="T3"/>
                    </a:cxn>
                    <a:cxn ang="T12">
                      <a:pos x="T4" y="T5"/>
                    </a:cxn>
                    <a:cxn ang="T13">
                      <a:pos x="T6" y="T7"/>
                    </a:cxn>
                    <a:cxn ang="T14">
                      <a:pos x="T8" y="T9"/>
                    </a:cxn>
                  </a:cxnLst>
                  <a:rect l="T15" t="T16" r="T17" b="T18"/>
                  <a:pathLst>
                    <a:path w="147" h="228">
                      <a:moveTo>
                        <a:pt x="147" y="84"/>
                      </a:moveTo>
                      <a:lnTo>
                        <a:pt x="147" y="228"/>
                      </a:lnTo>
                      <a:lnTo>
                        <a:pt x="0" y="127"/>
                      </a:lnTo>
                      <a:lnTo>
                        <a:pt x="0" y="0"/>
                      </a:lnTo>
                      <a:lnTo>
                        <a:pt x="147" y="84"/>
                      </a:lnTo>
                      <a:close/>
                    </a:path>
                  </a:pathLst>
                </a:custGeom>
                <a:solidFill>
                  <a:srgbClr val="800000"/>
                </a:solidFill>
                <a:ln w="9525">
                  <a:noFill/>
                  <a:round/>
                </a:ln>
              </p:spPr>
              <p:txBody>
                <a:bodyPr/>
                <a:lstStyle/>
                <a:p>
                  <a:endParaRPr lang="en-CA"/>
                </a:p>
              </p:txBody>
            </p:sp>
            <p:sp>
              <p:nvSpPr>
                <p:cNvPr id="3176" name="Freeform 93"/>
                <p:cNvSpPr/>
                <p:nvPr/>
              </p:nvSpPr>
              <p:spPr bwMode="auto">
                <a:xfrm>
                  <a:off x="2602" y="2700"/>
                  <a:ext cx="123" cy="142"/>
                </a:xfrm>
                <a:custGeom>
                  <a:avLst/>
                  <a:gdLst>
                    <a:gd name="T0" fmla="*/ 4 w 245"/>
                    <a:gd name="T1" fmla="*/ 2 h 285"/>
                    <a:gd name="T2" fmla="*/ 4 w 245"/>
                    <a:gd name="T3" fmla="*/ 4 h 285"/>
                    <a:gd name="T4" fmla="*/ 0 w 245"/>
                    <a:gd name="T5" fmla="*/ 2 h 285"/>
                    <a:gd name="T6" fmla="*/ 0 w 245"/>
                    <a:gd name="T7" fmla="*/ 0 h 285"/>
                    <a:gd name="T8" fmla="*/ 4 w 245"/>
                    <a:gd name="T9" fmla="*/ 2 h 285"/>
                    <a:gd name="T10" fmla="*/ 0 60000 65536"/>
                    <a:gd name="T11" fmla="*/ 0 60000 65536"/>
                    <a:gd name="T12" fmla="*/ 0 60000 65536"/>
                    <a:gd name="T13" fmla="*/ 0 60000 65536"/>
                    <a:gd name="T14" fmla="*/ 0 60000 65536"/>
                    <a:gd name="T15" fmla="*/ 0 w 245"/>
                    <a:gd name="T16" fmla="*/ 0 h 285"/>
                    <a:gd name="T17" fmla="*/ 245 w 245"/>
                    <a:gd name="T18" fmla="*/ 285 h 285"/>
                  </a:gdLst>
                  <a:ahLst/>
                  <a:cxnLst>
                    <a:cxn ang="T10">
                      <a:pos x="T0" y="T1"/>
                    </a:cxn>
                    <a:cxn ang="T11">
                      <a:pos x="T2" y="T3"/>
                    </a:cxn>
                    <a:cxn ang="T12">
                      <a:pos x="T4" y="T5"/>
                    </a:cxn>
                    <a:cxn ang="T13">
                      <a:pos x="T6" y="T7"/>
                    </a:cxn>
                    <a:cxn ang="T14">
                      <a:pos x="T8" y="T9"/>
                    </a:cxn>
                  </a:cxnLst>
                  <a:rect l="T15" t="T16" r="T17" b="T18"/>
                  <a:pathLst>
                    <a:path w="245" h="285">
                      <a:moveTo>
                        <a:pt x="245" y="155"/>
                      </a:moveTo>
                      <a:lnTo>
                        <a:pt x="245" y="285"/>
                      </a:lnTo>
                      <a:lnTo>
                        <a:pt x="0" y="139"/>
                      </a:lnTo>
                      <a:lnTo>
                        <a:pt x="0" y="0"/>
                      </a:lnTo>
                      <a:lnTo>
                        <a:pt x="245" y="155"/>
                      </a:lnTo>
                      <a:close/>
                    </a:path>
                  </a:pathLst>
                </a:custGeom>
                <a:solidFill>
                  <a:srgbClr val="800000"/>
                </a:solidFill>
                <a:ln w="9525">
                  <a:noFill/>
                  <a:round/>
                </a:ln>
              </p:spPr>
              <p:txBody>
                <a:bodyPr/>
                <a:lstStyle/>
                <a:p>
                  <a:endParaRPr lang="en-CA"/>
                </a:p>
              </p:txBody>
            </p:sp>
            <p:sp>
              <p:nvSpPr>
                <p:cNvPr id="3177" name="Freeform 94"/>
                <p:cNvSpPr/>
                <p:nvPr/>
              </p:nvSpPr>
              <p:spPr bwMode="auto">
                <a:xfrm>
                  <a:off x="3034" y="2967"/>
                  <a:ext cx="167" cy="184"/>
                </a:xfrm>
                <a:custGeom>
                  <a:avLst/>
                  <a:gdLst>
                    <a:gd name="T0" fmla="*/ 5 w 335"/>
                    <a:gd name="T1" fmla="*/ 4 h 367"/>
                    <a:gd name="T2" fmla="*/ 5 w 335"/>
                    <a:gd name="T3" fmla="*/ 6 h 367"/>
                    <a:gd name="T4" fmla="*/ 0 w 335"/>
                    <a:gd name="T5" fmla="*/ 3 h 367"/>
                    <a:gd name="T6" fmla="*/ 0 w 335"/>
                    <a:gd name="T7" fmla="*/ 0 h 367"/>
                    <a:gd name="T8" fmla="*/ 5 w 335"/>
                    <a:gd name="T9" fmla="*/ 4 h 367"/>
                    <a:gd name="T10" fmla="*/ 0 60000 65536"/>
                    <a:gd name="T11" fmla="*/ 0 60000 65536"/>
                    <a:gd name="T12" fmla="*/ 0 60000 65536"/>
                    <a:gd name="T13" fmla="*/ 0 60000 65536"/>
                    <a:gd name="T14" fmla="*/ 0 60000 65536"/>
                    <a:gd name="T15" fmla="*/ 0 w 335"/>
                    <a:gd name="T16" fmla="*/ 0 h 367"/>
                    <a:gd name="T17" fmla="*/ 335 w 335"/>
                    <a:gd name="T18" fmla="*/ 367 h 367"/>
                  </a:gdLst>
                  <a:ahLst/>
                  <a:cxnLst>
                    <a:cxn ang="T10">
                      <a:pos x="T0" y="T1"/>
                    </a:cxn>
                    <a:cxn ang="T11">
                      <a:pos x="T2" y="T3"/>
                    </a:cxn>
                    <a:cxn ang="T12">
                      <a:pos x="T4" y="T5"/>
                    </a:cxn>
                    <a:cxn ang="T13">
                      <a:pos x="T6" y="T7"/>
                    </a:cxn>
                    <a:cxn ang="T14">
                      <a:pos x="T8" y="T9"/>
                    </a:cxn>
                  </a:cxnLst>
                  <a:rect l="T15" t="T16" r="T17" b="T18"/>
                  <a:pathLst>
                    <a:path w="335" h="367">
                      <a:moveTo>
                        <a:pt x="335" y="217"/>
                      </a:moveTo>
                      <a:lnTo>
                        <a:pt x="335" y="367"/>
                      </a:lnTo>
                      <a:lnTo>
                        <a:pt x="0" y="155"/>
                      </a:lnTo>
                      <a:lnTo>
                        <a:pt x="0" y="0"/>
                      </a:lnTo>
                      <a:lnTo>
                        <a:pt x="335" y="217"/>
                      </a:lnTo>
                      <a:close/>
                    </a:path>
                  </a:pathLst>
                </a:custGeom>
                <a:solidFill>
                  <a:srgbClr val="800000"/>
                </a:solidFill>
                <a:ln w="9525">
                  <a:noFill/>
                  <a:round/>
                </a:ln>
              </p:spPr>
              <p:txBody>
                <a:bodyPr/>
                <a:lstStyle/>
                <a:p>
                  <a:endParaRPr lang="en-CA"/>
                </a:p>
              </p:txBody>
            </p:sp>
            <p:sp>
              <p:nvSpPr>
                <p:cNvPr id="3178" name="Freeform 95"/>
                <p:cNvSpPr/>
                <p:nvPr/>
              </p:nvSpPr>
              <p:spPr bwMode="auto">
                <a:xfrm>
                  <a:off x="2888" y="2877"/>
                  <a:ext cx="139" cy="164"/>
                </a:xfrm>
                <a:custGeom>
                  <a:avLst/>
                  <a:gdLst>
                    <a:gd name="T0" fmla="*/ 5 w 277"/>
                    <a:gd name="T1" fmla="*/ 2 h 329"/>
                    <a:gd name="T2" fmla="*/ 5 w 277"/>
                    <a:gd name="T3" fmla="*/ 5 h 329"/>
                    <a:gd name="T4" fmla="*/ 0 w 277"/>
                    <a:gd name="T5" fmla="*/ 2 h 329"/>
                    <a:gd name="T6" fmla="*/ 0 w 277"/>
                    <a:gd name="T7" fmla="*/ 0 h 329"/>
                    <a:gd name="T8" fmla="*/ 5 w 277"/>
                    <a:gd name="T9" fmla="*/ 2 h 329"/>
                    <a:gd name="T10" fmla="*/ 0 60000 65536"/>
                    <a:gd name="T11" fmla="*/ 0 60000 65536"/>
                    <a:gd name="T12" fmla="*/ 0 60000 65536"/>
                    <a:gd name="T13" fmla="*/ 0 60000 65536"/>
                    <a:gd name="T14" fmla="*/ 0 60000 65536"/>
                    <a:gd name="T15" fmla="*/ 0 w 277"/>
                    <a:gd name="T16" fmla="*/ 0 h 329"/>
                    <a:gd name="T17" fmla="*/ 277 w 277"/>
                    <a:gd name="T18" fmla="*/ 329 h 329"/>
                  </a:gdLst>
                  <a:ahLst/>
                  <a:cxnLst>
                    <a:cxn ang="T10">
                      <a:pos x="T0" y="T1"/>
                    </a:cxn>
                    <a:cxn ang="T11">
                      <a:pos x="T2" y="T3"/>
                    </a:cxn>
                    <a:cxn ang="T12">
                      <a:pos x="T4" y="T5"/>
                    </a:cxn>
                    <a:cxn ang="T13">
                      <a:pos x="T6" y="T7"/>
                    </a:cxn>
                    <a:cxn ang="T14">
                      <a:pos x="T8" y="T9"/>
                    </a:cxn>
                  </a:cxnLst>
                  <a:rect l="T15" t="T16" r="T17" b="T18"/>
                  <a:pathLst>
                    <a:path w="277" h="329">
                      <a:moveTo>
                        <a:pt x="277" y="174"/>
                      </a:moveTo>
                      <a:lnTo>
                        <a:pt x="277" y="329"/>
                      </a:lnTo>
                      <a:lnTo>
                        <a:pt x="0" y="151"/>
                      </a:lnTo>
                      <a:lnTo>
                        <a:pt x="0" y="0"/>
                      </a:lnTo>
                      <a:lnTo>
                        <a:pt x="277" y="174"/>
                      </a:lnTo>
                      <a:close/>
                    </a:path>
                  </a:pathLst>
                </a:custGeom>
                <a:solidFill>
                  <a:srgbClr val="800000"/>
                </a:solidFill>
                <a:ln w="9525">
                  <a:noFill/>
                  <a:round/>
                </a:ln>
              </p:spPr>
              <p:txBody>
                <a:bodyPr/>
                <a:lstStyle/>
                <a:p>
                  <a:endParaRPr lang="en-CA"/>
                </a:p>
              </p:txBody>
            </p:sp>
            <p:sp>
              <p:nvSpPr>
                <p:cNvPr id="3179" name="Freeform 96"/>
                <p:cNvSpPr/>
                <p:nvPr/>
              </p:nvSpPr>
              <p:spPr bwMode="auto">
                <a:xfrm>
                  <a:off x="2734" y="2782"/>
                  <a:ext cx="145" cy="161"/>
                </a:xfrm>
                <a:custGeom>
                  <a:avLst/>
                  <a:gdLst>
                    <a:gd name="T0" fmla="*/ 4 w 291"/>
                    <a:gd name="T1" fmla="*/ 3 h 322"/>
                    <a:gd name="T2" fmla="*/ 4 w 291"/>
                    <a:gd name="T3" fmla="*/ 5 h 322"/>
                    <a:gd name="T4" fmla="*/ 0 w 291"/>
                    <a:gd name="T5" fmla="*/ 3 h 322"/>
                    <a:gd name="T6" fmla="*/ 0 w 291"/>
                    <a:gd name="T7" fmla="*/ 0 h 322"/>
                    <a:gd name="T8" fmla="*/ 4 w 291"/>
                    <a:gd name="T9" fmla="*/ 3 h 322"/>
                    <a:gd name="T10" fmla="*/ 0 60000 65536"/>
                    <a:gd name="T11" fmla="*/ 0 60000 65536"/>
                    <a:gd name="T12" fmla="*/ 0 60000 65536"/>
                    <a:gd name="T13" fmla="*/ 0 60000 65536"/>
                    <a:gd name="T14" fmla="*/ 0 60000 65536"/>
                    <a:gd name="T15" fmla="*/ 0 w 291"/>
                    <a:gd name="T16" fmla="*/ 0 h 322"/>
                    <a:gd name="T17" fmla="*/ 291 w 291"/>
                    <a:gd name="T18" fmla="*/ 322 h 322"/>
                  </a:gdLst>
                  <a:ahLst/>
                  <a:cxnLst>
                    <a:cxn ang="T10">
                      <a:pos x="T0" y="T1"/>
                    </a:cxn>
                    <a:cxn ang="T11">
                      <a:pos x="T2" y="T3"/>
                    </a:cxn>
                    <a:cxn ang="T12">
                      <a:pos x="T4" y="T5"/>
                    </a:cxn>
                    <a:cxn ang="T13">
                      <a:pos x="T6" y="T7"/>
                    </a:cxn>
                    <a:cxn ang="T14">
                      <a:pos x="T8" y="T9"/>
                    </a:cxn>
                  </a:cxnLst>
                  <a:rect l="T15" t="T16" r="T17" b="T18"/>
                  <a:pathLst>
                    <a:path w="291" h="322">
                      <a:moveTo>
                        <a:pt x="291" y="178"/>
                      </a:moveTo>
                      <a:lnTo>
                        <a:pt x="291" y="322"/>
                      </a:lnTo>
                      <a:lnTo>
                        <a:pt x="0" y="132"/>
                      </a:lnTo>
                      <a:lnTo>
                        <a:pt x="0" y="0"/>
                      </a:lnTo>
                      <a:lnTo>
                        <a:pt x="291" y="178"/>
                      </a:lnTo>
                      <a:close/>
                    </a:path>
                  </a:pathLst>
                </a:custGeom>
                <a:solidFill>
                  <a:srgbClr val="800000"/>
                </a:solidFill>
                <a:ln w="9525">
                  <a:noFill/>
                  <a:round/>
                </a:ln>
              </p:spPr>
              <p:txBody>
                <a:bodyPr/>
                <a:lstStyle/>
                <a:p>
                  <a:endParaRPr lang="en-CA"/>
                </a:p>
              </p:txBody>
            </p:sp>
            <p:sp>
              <p:nvSpPr>
                <p:cNvPr id="3180" name="Freeform 97"/>
                <p:cNvSpPr/>
                <p:nvPr/>
              </p:nvSpPr>
              <p:spPr bwMode="auto">
                <a:xfrm>
                  <a:off x="2602" y="1710"/>
                  <a:ext cx="129" cy="115"/>
                </a:xfrm>
                <a:custGeom>
                  <a:avLst/>
                  <a:gdLst>
                    <a:gd name="T0" fmla="*/ 5 w 257"/>
                    <a:gd name="T1" fmla="*/ 2 h 230"/>
                    <a:gd name="T2" fmla="*/ 5 w 257"/>
                    <a:gd name="T3" fmla="*/ 4 h 230"/>
                    <a:gd name="T4" fmla="*/ 0 w 257"/>
                    <a:gd name="T5" fmla="*/ 3 h 230"/>
                    <a:gd name="T6" fmla="*/ 0 w 257"/>
                    <a:gd name="T7" fmla="*/ 0 h 230"/>
                    <a:gd name="T8" fmla="*/ 5 w 257"/>
                    <a:gd name="T9" fmla="*/ 2 h 230"/>
                    <a:gd name="T10" fmla="*/ 0 60000 65536"/>
                    <a:gd name="T11" fmla="*/ 0 60000 65536"/>
                    <a:gd name="T12" fmla="*/ 0 60000 65536"/>
                    <a:gd name="T13" fmla="*/ 0 60000 65536"/>
                    <a:gd name="T14" fmla="*/ 0 60000 65536"/>
                    <a:gd name="T15" fmla="*/ 0 w 257"/>
                    <a:gd name="T16" fmla="*/ 0 h 230"/>
                    <a:gd name="T17" fmla="*/ 257 w 257"/>
                    <a:gd name="T18" fmla="*/ 230 h 230"/>
                  </a:gdLst>
                  <a:ahLst/>
                  <a:cxnLst>
                    <a:cxn ang="T10">
                      <a:pos x="T0" y="T1"/>
                    </a:cxn>
                    <a:cxn ang="T11">
                      <a:pos x="T2" y="T3"/>
                    </a:cxn>
                    <a:cxn ang="T12">
                      <a:pos x="T4" y="T5"/>
                    </a:cxn>
                    <a:cxn ang="T13">
                      <a:pos x="T6" y="T7"/>
                    </a:cxn>
                    <a:cxn ang="T14">
                      <a:pos x="T8" y="T9"/>
                    </a:cxn>
                  </a:cxnLst>
                  <a:rect l="T15" t="T16" r="T17" b="T18"/>
                  <a:pathLst>
                    <a:path w="257" h="230">
                      <a:moveTo>
                        <a:pt x="257" y="91"/>
                      </a:moveTo>
                      <a:lnTo>
                        <a:pt x="257" y="230"/>
                      </a:lnTo>
                      <a:lnTo>
                        <a:pt x="0" y="139"/>
                      </a:lnTo>
                      <a:lnTo>
                        <a:pt x="0" y="0"/>
                      </a:lnTo>
                      <a:lnTo>
                        <a:pt x="257" y="91"/>
                      </a:lnTo>
                      <a:close/>
                    </a:path>
                  </a:pathLst>
                </a:custGeom>
                <a:solidFill>
                  <a:srgbClr val="800000"/>
                </a:solidFill>
                <a:ln w="9525">
                  <a:noFill/>
                  <a:round/>
                </a:ln>
              </p:spPr>
              <p:txBody>
                <a:bodyPr/>
                <a:lstStyle/>
                <a:p>
                  <a:endParaRPr lang="en-CA"/>
                </a:p>
              </p:txBody>
            </p:sp>
            <p:sp>
              <p:nvSpPr>
                <p:cNvPr id="3181" name="Freeform 98"/>
                <p:cNvSpPr/>
                <p:nvPr/>
              </p:nvSpPr>
              <p:spPr bwMode="auto">
                <a:xfrm>
                  <a:off x="2894" y="1809"/>
                  <a:ext cx="139" cy="129"/>
                </a:xfrm>
                <a:custGeom>
                  <a:avLst/>
                  <a:gdLst>
                    <a:gd name="T0" fmla="*/ 4 w 279"/>
                    <a:gd name="T1" fmla="*/ 2 h 256"/>
                    <a:gd name="T2" fmla="*/ 4 w 279"/>
                    <a:gd name="T3" fmla="*/ 5 h 256"/>
                    <a:gd name="T4" fmla="*/ 0 w 279"/>
                    <a:gd name="T5" fmla="*/ 3 h 256"/>
                    <a:gd name="T6" fmla="*/ 0 w 279"/>
                    <a:gd name="T7" fmla="*/ 0 h 256"/>
                    <a:gd name="T8" fmla="*/ 4 w 279"/>
                    <a:gd name="T9" fmla="*/ 2 h 256"/>
                    <a:gd name="T10" fmla="*/ 0 60000 65536"/>
                    <a:gd name="T11" fmla="*/ 0 60000 65536"/>
                    <a:gd name="T12" fmla="*/ 0 60000 65536"/>
                    <a:gd name="T13" fmla="*/ 0 60000 65536"/>
                    <a:gd name="T14" fmla="*/ 0 60000 65536"/>
                    <a:gd name="T15" fmla="*/ 0 w 279"/>
                    <a:gd name="T16" fmla="*/ 0 h 256"/>
                    <a:gd name="T17" fmla="*/ 279 w 279"/>
                    <a:gd name="T18" fmla="*/ 256 h 256"/>
                  </a:gdLst>
                  <a:ahLst/>
                  <a:cxnLst>
                    <a:cxn ang="T10">
                      <a:pos x="T0" y="T1"/>
                    </a:cxn>
                    <a:cxn ang="T11">
                      <a:pos x="T2" y="T3"/>
                    </a:cxn>
                    <a:cxn ang="T12">
                      <a:pos x="T4" y="T5"/>
                    </a:cxn>
                    <a:cxn ang="T13">
                      <a:pos x="T6" y="T7"/>
                    </a:cxn>
                    <a:cxn ang="T14">
                      <a:pos x="T8" y="T9"/>
                    </a:cxn>
                  </a:cxnLst>
                  <a:rect l="T15" t="T16" r="T17" b="T18"/>
                  <a:pathLst>
                    <a:path w="279" h="256">
                      <a:moveTo>
                        <a:pt x="279" y="99"/>
                      </a:moveTo>
                      <a:lnTo>
                        <a:pt x="279" y="256"/>
                      </a:lnTo>
                      <a:lnTo>
                        <a:pt x="0" y="153"/>
                      </a:lnTo>
                      <a:lnTo>
                        <a:pt x="0" y="0"/>
                      </a:lnTo>
                      <a:lnTo>
                        <a:pt x="279" y="99"/>
                      </a:lnTo>
                      <a:close/>
                    </a:path>
                  </a:pathLst>
                </a:custGeom>
                <a:solidFill>
                  <a:srgbClr val="800000"/>
                </a:solidFill>
                <a:ln w="9525">
                  <a:noFill/>
                  <a:round/>
                </a:ln>
              </p:spPr>
              <p:txBody>
                <a:bodyPr/>
                <a:lstStyle/>
                <a:p>
                  <a:endParaRPr lang="en-CA"/>
                </a:p>
              </p:txBody>
            </p:sp>
            <p:sp>
              <p:nvSpPr>
                <p:cNvPr id="3182" name="Freeform 99"/>
                <p:cNvSpPr/>
                <p:nvPr/>
              </p:nvSpPr>
              <p:spPr bwMode="auto">
                <a:xfrm>
                  <a:off x="2739" y="1757"/>
                  <a:ext cx="147" cy="124"/>
                </a:xfrm>
                <a:custGeom>
                  <a:avLst/>
                  <a:gdLst>
                    <a:gd name="T0" fmla="*/ 5 w 294"/>
                    <a:gd name="T1" fmla="*/ 1 h 249"/>
                    <a:gd name="T2" fmla="*/ 5 w 294"/>
                    <a:gd name="T3" fmla="*/ 3 h 249"/>
                    <a:gd name="T4" fmla="*/ 0 w 294"/>
                    <a:gd name="T5" fmla="*/ 2 h 249"/>
                    <a:gd name="T6" fmla="*/ 0 w 294"/>
                    <a:gd name="T7" fmla="*/ 0 h 249"/>
                    <a:gd name="T8" fmla="*/ 5 w 294"/>
                    <a:gd name="T9" fmla="*/ 1 h 249"/>
                    <a:gd name="T10" fmla="*/ 0 60000 65536"/>
                    <a:gd name="T11" fmla="*/ 0 60000 65536"/>
                    <a:gd name="T12" fmla="*/ 0 60000 65536"/>
                    <a:gd name="T13" fmla="*/ 0 60000 65536"/>
                    <a:gd name="T14" fmla="*/ 0 60000 65536"/>
                    <a:gd name="T15" fmla="*/ 0 w 294"/>
                    <a:gd name="T16" fmla="*/ 0 h 249"/>
                    <a:gd name="T17" fmla="*/ 294 w 294"/>
                    <a:gd name="T18" fmla="*/ 249 h 249"/>
                  </a:gdLst>
                  <a:ahLst/>
                  <a:cxnLst>
                    <a:cxn ang="T10">
                      <a:pos x="T0" y="T1"/>
                    </a:cxn>
                    <a:cxn ang="T11">
                      <a:pos x="T2" y="T3"/>
                    </a:cxn>
                    <a:cxn ang="T12">
                      <a:pos x="T4" y="T5"/>
                    </a:cxn>
                    <a:cxn ang="T13">
                      <a:pos x="T6" y="T7"/>
                    </a:cxn>
                    <a:cxn ang="T14">
                      <a:pos x="T8" y="T9"/>
                    </a:cxn>
                  </a:cxnLst>
                  <a:rect l="T15" t="T16" r="T17" b="T18"/>
                  <a:pathLst>
                    <a:path w="294" h="249">
                      <a:moveTo>
                        <a:pt x="294" y="105"/>
                      </a:moveTo>
                      <a:lnTo>
                        <a:pt x="294" y="249"/>
                      </a:lnTo>
                      <a:lnTo>
                        <a:pt x="0" y="146"/>
                      </a:lnTo>
                      <a:lnTo>
                        <a:pt x="0" y="0"/>
                      </a:lnTo>
                      <a:lnTo>
                        <a:pt x="294" y="105"/>
                      </a:lnTo>
                      <a:close/>
                    </a:path>
                  </a:pathLst>
                </a:custGeom>
                <a:solidFill>
                  <a:srgbClr val="800000"/>
                </a:solidFill>
                <a:ln w="9525">
                  <a:noFill/>
                  <a:round/>
                </a:ln>
              </p:spPr>
              <p:txBody>
                <a:bodyPr/>
                <a:lstStyle/>
                <a:p>
                  <a:endParaRPr lang="en-CA"/>
                </a:p>
              </p:txBody>
            </p:sp>
            <p:sp>
              <p:nvSpPr>
                <p:cNvPr id="3183" name="Freeform 100"/>
                <p:cNvSpPr/>
                <p:nvPr/>
              </p:nvSpPr>
              <p:spPr bwMode="auto">
                <a:xfrm>
                  <a:off x="2602" y="1874"/>
                  <a:ext cx="129" cy="122"/>
                </a:xfrm>
                <a:custGeom>
                  <a:avLst/>
                  <a:gdLst>
                    <a:gd name="T0" fmla="*/ 5 w 257"/>
                    <a:gd name="T1" fmla="*/ 1 h 245"/>
                    <a:gd name="T2" fmla="*/ 5 w 257"/>
                    <a:gd name="T3" fmla="*/ 3 h 245"/>
                    <a:gd name="T4" fmla="*/ 0 w 257"/>
                    <a:gd name="T5" fmla="*/ 2 h 245"/>
                    <a:gd name="T6" fmla="*/ 0 w 257"/>
                    <a:gd name="T7" fmla="*/ 0 h 245"/>
                    <a:gd name="T8" fmla="*/ 5 w 257"/>
                    <a:gd name="T9" fmla="*/ 1 h 245"/>
                    <a:gd name="T10" fmla="*/ 0 60000 65536"/>
                    <a:gd name="T11" fmla="*/ 0 60000 65536"/>
                    <a:gd name="T12" fmla="*/ 0 60000 65536"/>
                    <a:gd name="T13" fmla="*/ 0 60000 65536"/>
                    <a:gd name="T14" fmla="*/ 0 60000 65536"/>
                    <a:gd name="T15" fmla="*/ 0 w 257"/>
                    <a:gd name="T16" fmla="*/ 0 h 245"/>
                    <a:gd name="T17" fmla="*/ 257 w 257"/>
                    <a:gd name="T18" fmla="*/ 245 h 245"/>
                  </a:gdLst>
                  <a:ahLst/>
                  <a:cxnLst>
                    <a:cxn ang="T10">
                      <a:pos x="T0" y="T1"/>
                    </a:cxn>
                    <a:cxn ang="T11">
                      <a:pos x="T2" y="T3"/>
                    </a:cxn>
                    <a:cxn ang="T12">
                      <a:pos x="T4" y="T5"/>
                    </a:cxn>
                    <a:cxn ang="T13">
                      <a:pos x="T6" y="T7"/>
                    </a:cxn>
                    <a:cxn ang="T14">
                      <a:pos x="T8" y="T9"/>
                    </a:cxn>
                  </a:cxnLst>
                  <a:rect l="T15" t="T16" r="T17" b="T18"/>
                  <a:pathLst>
                    <a:path w="257" h="245">
                      <a:moveTo>
                        <a:pt x="257" y="107"/>
                      </a:moveTo>
                      <a:lnTo>
                        <a:pt x="257" y="245"/>
                      </a:lnTo>
                      <a:lnTo>
                        <a:pt x="0" y="138"/>
                      </a:lnTo>
                      <a:lnTo>
                        <a:pt x="0" y="0"/>
                      </a:lnTo>
                      <a:lnTo>
                        <a:pt x="257" y="107"/>
                      </a:lnTo>
                      <a:close/>
                    </a:path>
                  </a:pathLst>
                </a:custGeom>
                <a:solidFill>
                  <a:srgbClr val="800000"/>
                </a:solidFill>
                <a:ln w="9525">
                  <a:noFill/>
                  <a:round/>
                </a:ln>
              </p:spPr>
              <p:txBody>
                <a:bodyPr/>
                <a:lstStyle/>
                <a:p>
                  <a:endParaRPr lang="en-CA"/>
                </a:p>
              </p:txBody>
            </p:sp>
            <p:sp>
              <p:nvSpPr>
                <p:cNvPr id="3184" name="Freeform 101"/>
                <p:cNvSpPr/>
                <p:nvPr/>
              </p:nvSpPr>
              <p:spPr bwMode="auto">
                <a:xfrm>
                  <a:off x="3040" y="2048"/>
                  <a:ext cx="163" cy="146"/>
                </a:xfrm>
                <a:custGeom>
                  <a:avLst/>
                  <a:gdLst>
                    <a:gd name="T0" fmla="*/ 5 w 327"/>
                    <a:gd name="T1" fmla="*/ 3 h 291"/>
                    <a:gd name="T2" fmla="*/ 5 w 327"/>
                    <a:gd name="T3" fmla="*/ 5 h 291"/>
                    <a:gd name="T4" fmla="*/ 0 w 327"/>
                    <a:gd name="T5" fmla="*/ 3 h 291"/>
                    <a:gd name="T6" fmla="*/ 0 w 327"/>
                    <a:gd name="T7" fmla="*/ 0 h 291"/>
                    <a:gd name="T8" fmla="*/ 5 w 327"/>
                    <a:gd name="T9" fmla="*/ 3 h 291"/>
                    <a:gd name="T10" fmla="*/ 0 60000 65536"/>
                    <a:gd name="T11" fmla="*/ 0 60000 65536"/>
                    <a:gd name="T12" fmla="*/ 0 60000 65536"/>
                    <a:gd name="T13" fmla="*/ 0 60000 65536"/>
                    <a:gd name="T14" fmla="*/ 0 60000 65536"/>
                    <a:gd name="T15" fmla="*/ 0 w 327"/>
                    <a:gd name="T16" fmla="*/ 0 h 291"/>
                    <a:gd name="T17" fmla="*/ 327 w 327"/>
                    <a:gd name="T18" fmla="*/ 291 h 291"/>
                  </a:gdLst>
                  <a:ahLst/>
                  <a:cxnLst>
                    <a:cxn ang="T10">
                      <a:pos x="T0" y="T1"/>
                    </a:cxn>
                    <a:cxn ang="T11">
                      <a:pos x="T2" y="T3"/>
                    </a:cxn>
                    <a:cxn ang="T12">
                      <a:pos x="T4" y="T5"/>
                    </a:cxn>
                    <a:cxn ang="T13">
                      <a:pos x="T6" y="T7"/>
                    </a:cxn>
                    <a:cxn ang="T14">
                      <a:pos x="T8" y="T9"/>
                    </a:cxn>
                  </a:cxnLst>
                  <a:rect l="T15" t="T16" r="T17" b="T18"/>
                  <a:pathLst>
                    <a:path w="327" h="291">
                      <a:moveTo>
                        <a:pt x="327" y="131"/>
                      </a:moveTo>
                      <a:lnTo>
                        <a:pt x="327" y="291"/>
                      </a:lnTo>
                      <a:lnTo>
                        <a:pt x="1" y="154"/>
                      </a:lnTo>
                      <a:lnTo>
                        <a:pt x="0" y="0"/>
                      </a:lnTo>
                      <a:lnTo>
                        <a:pt x="327" y="131"/>
                      </a:lnTo>
                      <a:close/>
                    </a:path>
                  </a:pathLst>
                </a:custGeom>
                <a:solidFill>
                  <a:srgbClr val="800000"/>
                </a:solidFill>
                <a:ln w="9525">
                  <a:noFill/>
                  <a:round/>
                </a:ln>
              </p:spPr>
              <p:txBody>
                <a:bodyPr/>
                <a:lstStyle/>
                <a:p>
                  <a:endParaRPr lang="en-CA"/>
                </a:p>
              </p:txBody>
            </p:sp>
            <p:sp>
              <p:nvSpPr>
                <p:cNvPr id="3185" name="Freeform 102"/>
                <p:cNvSpPr/>
                <p:nvPr/>
              </p:nvSpPr>
              <p:spPr bwMode="auto">
                <a:xfrm>
                  <a:off x="2894" y="1990"/>
                  <a:ext cx="139" cy="132"/>
                </a:xfrm>
                <a:custGeom>
                  <a:avLst/>
                  <a:gdLst>
                    <a:gd name="T0" fmla="*/ 4 w 279"/>
                    <a:gd name="T1" fmla="*/ 1 h 265"/>
                    <a:gd name="T2" fmla="*/ 4 w 279"/>
                    <a:gd name="T3" fmla="*/ 4 h 265"/>
                    <a:gd name="T4" fmla="*/ 0 w 279"/>
                    <a:gd name="T5" fmla="*/ 2 h 265"/>
                    <a:gd name="T6" fmla="*/ 0 w 279"/>
                    <a:gd name="T7" fmla="*/ 0 h 265"/>
                    <a:gd name="T8" fmla="*/ 4 w 279"/>
                    <a:gd name="T9" fmla="*/ 1 h 265"/>
                    <a:gd name="T10" fmla="*/ 0 60000 65536"/>
                    <a:gd name="T11" fmla="*/ 0 60000 65536"/>
                    <a:gd name="T12" fmla="*/ 0 60000 65536"/>
                    <a:gd name="T13" fmla="*/ 0 60000 65536"/>
                    <a:gd name="T14" fmla="*/ 0 60000 65536"/>
                    <a:gd name="T15" fmla="*/ 0 w 279"/>
                    <a:gd name="T16" fmla="*/ 0 h 265"/>
                    <a:gd name="T17" fmla="*/ 279 w 279"/>
                    <a:gd name="T18" fmla="*/ 265 h 265"/>
                  </a:gdLst>
                  <a:ahLst/>
                  <a:cxnLst>
                    <a:cxn ang="T10">
                      <a:pos x="T0" y="T1"/>
                    </a:cxn>
                    <a:cxn ang="T11">
                      <a:pos x="T2" y="T3"/>
                    </a:cxn>
                    <a:cxn ang="T12">
                      <a:pos x="T4" y="T5"/>
                    </a:cxn>
                    <a:cxn ang="T13">
                      <a:pos x="T6" y="T7"/>
                    </a:cxn>
                    <a:cxn ang="T14">
                      <a:pos x="T8" y="T9"/>
                    </a:cxn>
                  </a:cxnLst>
                  <a:rect l="T15" t="T16" r="T17" b="T18"/>
                  <a:pathLst>
                    <a:path w="279" h="265">
                      <a:moveTo>
                        <a:pt x="279" y="108"/>
                      </a:moveTo>
                      <a:lnTo>
                        <a:pt x="279" y="265"/>
                      </a:lnTo>
                      <a:lnTo>
                        <a:pt x="0" y="151"/>
                      </a:lnTo>
                      <a:lnTo>
                        <a:pt x="0" y="0"/>
                      </a:lnTo>
                      <a:lnTo>
                        <a:pt x="279" y="108"/>
                      </a:lnTo>
                      <a:close/>
                    </a:path>
                  </a:pathLst>
                </a:custGeom>
                <a:solidFill>
                  <a:srgbClr val="800000"/>
                </a:solidFill>
                <a:ln w="9525">
                  <a:noFill/>
                  <a:round/>
                </a:ln>
              </p:spPr>
              <p:txBody>
                <a:bodyPr/>
                <a:lstStyle/>
                <a:p>
                  <a:endParaRPr lang="en-CA"/>
                </a:p>
              </p:txBody>
            </p:sp>
            <p:sp>
              <p:nvSpPr>
                <p:cNvPr id="3186" name="Freeform 103"/>
                <p:cNvSpPr/>
                <p:nvPr/>
              </p:nvSpPr>
              <p:spPr bwMode="auto">
                <a:xfrm>
                  <a:off x="2739" y="1930"/>
                  <a:ext cx="147" cy="131"/>
                </a:xfrm>
                <a:custGeom>
                  <a:avLst/>
                  <a:gdLst>
                    <a:gd name="T0" fmla="*/ 5 w 294"/>
                    <a:gd name="T1" fmla="*/ 1 h 264"/>
                    <a:gd name="T2" fmla="*/ 5 w 294"/>
                    <a:gd name="T3" fmla="*/ 4 h 264"/>
                    <a:gd name="T4" fmla="*/ 0 w 294"/>
                    <a:gd name="T5" fmla="*/ 2 h 264"/>
                    <a:gd name="T6" fmla="*/ 0 w 294"/>
                    <a:gd name="T7" fmla="*/ 0 h 264"/>
                    <a:gd name="T8" fmla="*/ 5 w 294"/>
                    <a:gd name="T9" fmla="*/ 1 h 264"/>
                    <a:gd name="T10" fmla="*/ 0 60000 65536"/>
                    <a:gd name="T11" fmla="*/ 0 60000 65536"/>
                    <a:gd name="T12" fmla="*/ 0 60000 65536"/>
                    <a:gd name="T13" fmla="*/ 0 60000 65536"/>
                    <a:gd name="T14" fmla="*/ 0 60000 65536"/>
                    <a:gd name="T15" fmla="*/ 0 w 294"/>
                    <a:gd name="T16" fmla="*/ 0 h 264"/>
                    <a:gd name="T17" fmla="*/ 294 w 294"/>
                    <a:gd name="T18" fmla="*/ 264 h 264"/>
                  </a:gdLst>
                  <a:ahLst/>
                  <a:cxnLst>
                    <a:cxn ang="T10">
                      <a:pos x="T0" y="T1"/>
                    </a:cxn>
                    <a:cxn ang="T11">
                      <a:pos x="T2" y="T3"/>
                    </a:cxn>
                    <a:cxn ang="T12">
                      <a:pos x="T4" y="T5"/>
                    </a:cxn>
                    <a:cxn ang="T13">
                      <a:pos x="T6" y="T7"/>
                    </a:cxn>
                    <a:cxn ang="T14">
                      <a:pos x="T8" y="T9"/>
                    </a:cxn>
                  </a:cxnLst>
                  <a:rect l="T15" t="T16" r="T17" b="T18"/>
                  <a:pathLst>
                    <a:path w="294" h="264">
                      <a:moveTo>
                        <a:pt x="294" y="118"/>
                      </a:moveTo>
                      <a:lnTo>
                        <a:pt x="294" y="264"/>
                      </a:lnTo>
                      <a:lnTo>
                        <a:pt x="0" y="139"/>
                      </a:lnTo>
                      <a:lnTo>
                        <a:pt x="0" y="0"/>
                      </a:lnTo>
                      <a:lnTo>
                        <a:pt x="294" y="118"/>
                      </a:lnTo>
                      <a:close/>
                    </a:path>
                  </a:pathLst>
                </a:custGeom>
                <a:solidFill>
                  <a:srgbClr val="800000"/>
                </a:solidFill>
                <a:ln w="9525">
                  <a:noFill/>
                  <a:round/>
                </a:ln>
              </p:spPr>
              <p:txBody>
                <a:bodyPr/>
                <a:lstStyle/>
                <a:p>
                  <a:endParaRPr lang="en-CA"/>
                </a:p>
              </p:txBody>
            </p:sp>
            <p:sp>
              <p:nvSpPr>
                <p:cNvPr id="3187" name="Freeform 104"/>
                <p:cNvSpPr/>
                <p:nvPr/>
              </p:nvSpPr>
              <p:spPr bwMode="auto">
                <a:xfrm>
                  <a:off x="2602" y="2039"/>
                  <a:ext cx="129" cy="127"/>
                </a:xfrm>
                <a:custGeom>
                  <a:avLst/>
                  <a:gdLst>
                    <a:gd name="T0" fmla="*/ 5 w 257"/>
                    <a:gd name="T1" fmla="*/ 1 h 255"/>
                    <a:gd name="T2" fmla="*/ 5 w 257"/>
                    <a:gd name="T3" fmla="*/ 3 h 255"/>
                    <a:gd name="T4" fmla="*/ 0 w 257"/>
                    <a:gd name="T5" fmla="*/ 2 h 255"/>
                    <a:gd name="T6" fmla="*/ 0 w 257"/>
                    <a:gd name="T7" fmla="*/ 0 h 255"/>
                    <a:gd name="T8" fmla="*/ 5 w 257"/>
                    <a:gd name="T9" fmla="*/ 1 h 255"/>
                    <a:gd name="T10" fmla="*/ 0 60000 65536"/>
                    <a:gd name="T11" fmla="*/ 0 60000 65536"/>
                    <a:gd name="T12" fmla="*/ 0 60000 65536"/>
                    <a:gd name="T13" fmla="*/ 0 60000 65536"/>
                    <a:gd name="T14" fmla="*/ 0 60000 65536"/>
                    <a:gd name="T15" fmla="*/ 0 w 257"/>
                    <a:gd name="T16" fmla="*/ 0 h 255"/>
                    <a:gd name="T17" fmla="*/ 257 w 257"/>
                    <a:gd name="T18" fmla="*/ 255 h 255"/>
                  </a:gdLst>
                  <a:ahLst/>
                  <a:cxnLst>
                    <a:cxn ang="T10">
                      <a:pos x="T0" y="T1"/>
                    </a:cxn>
                    <a:cxn ang="T11">
                      <a:pos x="T2" y="T3"/>
                    </a:cxn>
                    <a:cxn ang="T12">
                      <a:pos x="T4" y="T5"/>
                    </a:cxn>
                    <a:cxn ang="T13">
                      <a:pos x="T6" y="T7"/>
                    </a:cxn>
                    <a:cxn ang="T14">
                      <a:pos x="T8" y="T9"/>
                    </a:cxn>
                  </a:cxnLst>
                  <a:rect l="T15" t="T16" r="T17" b="T18"/>
                  <a:pathLst>
                    <a:path w="257" h="255">
                      <a:moveTo>
                        <a:pt x="257" y="118"/>
                      </a:moveTo>
                      <a:lnTo>
                        <a:pt x="257" y="255"/>
                      </a:lnTo>
                      <a:lnTo>
                        <a:pt x="0" y="138"/>
                      </a:lnTo>
                      <a:lnTo>
                        <a:pt x="0" y="0"/>
                      </a:lnTo>
                      <a:lnTo>
                        <a:pt x="257" y="118"/>
                      </a:lnTo>
                      <a:close/>
                    </a:path>
                  </a:pathLst>
                </a:custGeom>
                <a:solidFill>
                  <a:srgbClr val="800000"/>
                </a:solidFill>
                <a:ln w="9525">
                  <a:noFill/>
                  <a:round/>
                </a:ln>
              </p:spPr>
              <p:txBody>
                <a:bodyPr/>
                <a:lstStyle/>
                <a:p>
                  <a:endParaRPr lang="en-CA"/>
                </a:p>
              </p:txBody>
            </p:sp>
            <p:sp>
              <p:nvSpPr>
                <p:cNvPr id="3188" name="Freeform 105"/>
                <p:cNvSpPr/>
                <p:nvPr/>
              </p:nvSpPr>
              <p:spPr bwMode="auto">
                <a:xfrm>
                  <a:off x="2894" y="2168"/>
                  <a:ext cx="139" cy="139"/>
                </a:xfrm>
                <a:custGeom>
                  <a:avLst/>
                  <a:gdLst>
                    <a:gd name="T0" fmla="*/ 4 w 279"/>
                    <a:gd name="T1" fmla="*/ 1 h 279"/>
                    <a:gd name="T2" fmla="*/ 4 w 279"/>
                    <a:gd name="T3" fmla="*/ 4 h 279"/>
                    <a:gd name="T4" fmla="*/ 0 w 279"/>
                    <a:gd name="T5" fmla="*/ 2 h 279"/>
                    <a:gd name="T6" fmla="*/ 0 w 279"/>
                    <a:gd name="T7" fmla="*/ 0 h 279"/>
                    <a:gd name="T8" fmla="*/ 4 w 279"/>
                    <a:gd name="T9" fmla="*/ 1 h 279"/>
                    <a:gd name="T10" fmla="*/ 0 60000 65536"/>
                    <a:gd name="T11" fmla="*/ 0 60000 65536"/>
                    <a:gd name="T12" fmla="*/ 0 60000 65536"/>
                    <a:gd name="T13" fmla="*/ 0 60000 65536"/>
                    <a:gd name="T14" fmla="*/ 0 60000 65536"/>
                    <a:gd name="T15" fmla="*/ 0 w 279"/>
                    <a:gd name="T16" fmla="*/ 0 h 279"/>
                    <a:gd name="T17" fmla="*/ 279 w 279"/>
                    <a:gd name="T18" fmla="*/ 279 h 279"/>
                  </a:gdLst>
                  <a:ahLst/>
                  <a:cxnLst>
                    <a:cxn ang="T10">
                      <a:pos x="T0" y="T1"/>
                    </a:cxn>
                    <a:cxn ang="T11">
                      <a:pos x="T2" y="T3"/>
                    </a:cxn>
                    <a:cxn ang="T12">
                      <a:pos x="T4" y="T5"/>
                    </a:cxn>
                    <a:cxn ang="T13">
                      <a:pos x="T6" y="T7"/>
                    </a:cxn>
                    <a:cxn ang="T14">
                      <a:pos x="T8" y="T9"/>
                    </a:cxn>
                  </a:cxnLst>
                  <a:rect l="T15" t="T16" r="T17" b="T18"/>
                  <a:pathLst>
                    <a:path w="279" h="279">
                      <a:moveTo>
                        <a:pt x="279" y="120"/>
                      </a:moveTo>
                      <a:lnTo>
                        <a:pt x="279" y="279"/>
                      </a:lnTo>
                      <a:lnTo>
                        <a:pt x="0" y="153"/>
                      </a:lnTo>
                      <a:lnTo>
                        <a:pt x="0" y="0"/>
                      </a:lnTo>
                      <a:lnTo>
                        <a:pt x="279" y="120"/>
                      </a:lnTo>
                      <a:close/>
                    </a:path>
                  </a:pathLst>
                </a:custGeom>
                <a:solidFill>
                  <a:srgbClr val="800000"/>
                </a:solidFill>
                <a:ln w="9525">
                  <a:noFill/>
                  <a:round/>
                </a:ln>
              </p:spPr>
              <p:txBody>
                <a:bodyPr/>
                <a:lstStyle/>
                <a:p>
                  <a:endParaRPr lang="en-CA"/>
                </a:p>
              </p:txBody>
            </p:sp>
            <p:sp>
              <p:nvSpPr>
                <p:cNvPr id="3189" name="Freeform 106"/>
                <p:cNvSpPr/>
                <p:nvPr/>
              </p:nvSpPr>
              <p:spPr bwMode="auto">
                <a:xfrm>
                  <a:off x="2739" y="2100"/>
                  <a:ext cx="147" cy="138"/>
                </a:xfrm>
                <a:custGeom>
                  <a:avLst/>
                  <a:gdLst>
                    <a:gd name="T0" fmla="*/ 5 w 294"/>
                    <a:gd name="T1" fmla="*/ 2 h 276"/>
                    <a:gd name="T2" fmla="*/ 5 w 294"/>
                    <a:gd name="T3" fmla="*/ 4 h 276"/>
                    <a:gd name="T4" fmla="*/ 0 w 294"/>
                    <a:gd name="T5" fmla="*/ 2 h 276"/>
                    <a:gd name="T6" fmla="*/ 0 w 294"/>
                    <a:gd name="T7" fmla="*/ 0 h 276"/>
                    <a:gd name="T8" fmla="*/ 5 w 294"/>
                    <a:gd name="T9" fmla="*/ 2 h 276"/>
                    <a:gd name="T10" fmla="*/ 0 60000 65536"/>
                    <a:gd name="T11" fmla="*/ 0 60000 65536"/>
                    <a:gd name="T12" fmla="*/ 0 60000 65536"/>
                    <a:gd name="T13" fmla="*/ 0 60000 65536"/>
                    <a:gd name="T14" fmla="*/ 0 60000 65536"/>
                    <a:gd name="T15" fmla="*/ 0 w 294"/>
                    <a:gd name="T16" fmla="*/ 0 h 276"/>
                    <a:gd name="T17" fmla="*/ 294 w 294"/>
                    <a:gd name="T18" fmla="*/ 276 h 276"/>
                  </a:gdLst>
                  <a:ahLst/>
                  <a:cxnLst>
                    <a:cxn ang="T10">
                      <a:pos x="T0" y="T1"/>
                    </a:cxn>
                    <a:cxn ang="T11">
                      <a:pos x="T2" y="T3"/>
                    </a:cxn>
                    <a:cxn ang="T12">
                      <a:pos x="T4" y="T5"/>
                    </a:cxn>
                    <a:cxn ang="T13">
                      <a:pos x="T6" y="T7"/>
                    </a:cxn>
                    <a:cxn ang="T14">
                      <a:pos x="T8" y="T9"/>
                    </a:cxn>
                  </a:cxnLst>
                  <a:rect l="T15" t="T16" r="T17" b="T18"/>
                  <a:pathLst>
                    <a:path w="294" h="276">
                      <a:moveTo>
                        <a:pt x="294" y="130"/>
                      </a:moveTo>
                      <a:lnTo>
                        <a:pt x="294" y="276"/>
                      </a:lnTo>
                      <a:lnTo>
                        <a:pt x="0" y="143"/>
                      </a:lnTo>
                      <a:lnTo>
                        <a:pt x="0" y="0"/>
                      </a:lnTo>
                      <a:lnTo>
                        <a:pt x="294" y="130"/>
                      </a:lnTo>
                      <a:close/>
                    </a:path>
                  </a:pathLst>
                </a:custGeom>
                <a:solidFill>
                  <a:srgbClr val="800000"/>
                </a:solidFill>
                <a:ln w="9525">
                  <a:noFill/>
                  <a:round/>
                </a:ln>
              </p:spPr>
              <p:txBody>
                <a:bodyPr/>
                <a:lstStyle/>
                <a:p>
                  <a:endParaRPr lang="en-CA"/>
                </a:p>
              </p:txBody>
            </p:sp>
            <p:sp>
              <p:nvSpPr>
                <p:cNvPr id="3190" name="Freeform 107"/>
                <p:cNvSpPr/>
                <p:nvPr/>
              </p:nvSpPr>
              <p:spPr bwMode="auto">
                <a:xfrm>
                  <a:off x="2602" y="2204"/>
                  <a:ext cx="123" cy="130"/>
                </a:xfrm>
                <a:custGeom>
                  <a:avLst/>
                  <a:gdLst>
                    <a:gd name="T0" fmla="*/ 4 w 245"/>
                    <a:gd name="T1" fmla="*/ 1 h 260"/>
                    <a:gd name="T2" fmla="*/ 4 w 245"/>
                    <a:gd name="T3" fmla="*/ 4 h 260"/>
                    <a:gd name="T4" fmla="*/ 0 w 245"/>
                    <a:gd name="T5" fmla="*/ 2 h 260"/>
                    <a:gd name="T6" fmla="*/ 0 w 245"/>
                    <a:gd name="T7" fmla="*/ 0 h 260"/>
                    <a:gd name="T8" fmla="*/ 4 w 245"/>
                    <a:gd name="T9" fmla="*/ 1 h 260"/>
                    <a:gd name="T10" fmla="*/ 0 60000 65536"/>
                    <a:gd name="T11" fmla="*/ 0 60000 65536"/>
                    <a:gd name="T12" fmla="*/ 0 60000 65536"/>
                    <a:gd name="T13" fmla="*/ 0 60000 65536"/>
                    <a:gd name="T14" fmla="*/ 0 60000 65536"/>
                    <a:gd name="T15" fmla="*/ 0 w 245"/>
                    <a:gd name="T16" fmla="*/ 0 h 260"/>
                    <a:gd name="T17" fmla="*/ 245 w 245"/>
                    <a:gd name="T18" fmla="*/ 260 h 260"/>
                  </a:gdLst>
                  <a:ahLst/>
                  <a:cxnLst>
                    <a:cxn ang="T10">
                      <a:pos x="T0" y="T1"/>
                    </a:cxn>
                    <a:cxn ang="T11">
                      <a:pos x="T2" y="T3"/>
                    </a:cxn>
                    <a:cxn ang="T12">
                      <a:pos x="T4" y="T5"/>
                    </a:cxn>
                    <a:cxn ang="T13">
                      <a:pos x="T6" y="T7"/>
                    </a:cxn>
                    <a:cxn ang="T14">
                      <a:pos x="T8" y="T9"/>
                    </a:cxn>
                  </a:cxnLst>
                  <a:rect l="T15" t="T16" r="T17" b="T18"/>
                  <a:pathLst>
                    <a:path w="245" h="260">
                      <a:moveTo>
                        <a:pt x="245" y="121"/>
                      </a:moveTo>
                      <a:lnTo>
                        <a:pt x="245" y="260"/>
                      </a:lnTo>
                      <a:lnTo>
                        <a:pt x="0" y="139"/>
                      </a:lnTo>
                      <a:lnTo>
                        <a:pt x="0" y="0"/>
                      </a:lnTo>
                      <a:lnTo>
                        <a:pt x="245" y="121"/>
                      </a:lnTo>
                      <a:close/>
                    </a:path>
                  </a:pathLst>
                </a:custGeom>
                <a:solidFill>
                  <a:srgbClr val="800000"/>
                </a:solidFill>
                <a:ln w="9525">
                  <a:noFill/>
                  <a:round/>
                </a:ln>
              </p:spPr>
              <p:txBody>
                <a:bodyPr/>
                <a:lstStyle/>
                <a:p>
                  <a:endParaRPr lang="en-CA"/>
                </a:p>
              </p:txBody>
            </p:sp>
            <p:sp>
              <p:nvSpPr>
                <p:cNvPr id="3191" name="Freeform 108"/>
                <p:cNvSpPr/>
                <p:nvPr/>
              </p:nvSpPr>
              <p:spPr bwMode="auto">
                <a:xfrm>
                  <a:off x="3034" y="2413"/>
                  <a:ext cx="169" cy="163"/>
                </a:xfrm>
                <a:custGeom>
                  <a:avLst/>
                  <a:gdLst>
                    <a:gd name="T0" fmla="*/ 5 w 338"/>
                    <a:gd name="T1" fmla="*/ 3 h 324"/>
                    <a:gd name="T2" fmla="*/ 5 w 338"/>
                    <a:gd name="T3" fmla="*/ 6 h 324"/>
                    <a:gd name="T4" fmla="*/ 0 w 338"/>
                    <a:gd name="T5" fmla="*/ 3 h 324"/>
                    <a:gd name="T6" fmla="*/ 0 w 338"/>
                    <a:gd name="T7" fmla="*/ 0 h 324"/>
                    <a:gd name="T8" fmla="*/ 5 w 338"/>
                    <a:gd name="T9" fmla="*/ 3 h 324"/>
                    <a:gd name="T10" fmla="*/ 0 60000 65536"/>
                    <a:gd name="T11" fmla="*/ 0 60000 65536"/>
                    <a:gd name="T12" fmla="*/ 0 60000 65536"/>
                    <a:gd name="T13" fmla="*/ 0 60000 65536"/>
                    <a:gd name="T14" fmla="*/ 0 60000 65536"/>
                    <a:gd name="T15" fmla="*/ 0 w 338"/>
                    <a:gd name="T16" fmla="*/ 0 h 324"/>
                    <a:gd name="T17" fmla="*/ 338 w 338"/>
                    <a:gd name="T18" fmla="*/ 324 h 324"/>
                  </a:gdLst>
                  <a:ahLst/>
                  <a:cxnLst>
                    <a:cxn ang="T10">
                      <a:pos x="T0" y="T1"/>
                    </a:cxn>
                    <a:cxn ang="T11">
                      <a:pos x="T2" y="T3"/>
                    </a:cxn>
                    <a:cxn ang="T12">
                      <a:pos x="T4" y="T5"/>
                    </a:cxn>
                    <a:cxn ang="T13">
                      <a:pos x="T6" y="T7"/>
                    </a:cxn>
                    <a:cxn ang="T14">
                      <a:pos x="T8" y="T9"/>
                    </a:cxn>
                  </a:cxnLst>
                  <a:rect l="T15" t="T16" r="T17" b="T18"/>
                  <a:pathLst>
                    <a:path w="338" h="324">
                      <a:moveTo>
                        <a:pt x="338" y="164"/>
                      </a:moveTo>
                      <a:lnTo>
                        <a:pt x="338" y="324"/>
                      </a:lnTo>
                      <a:lnTo>
                        <a:pt x="0" y="160"/>
                      </a:lnTo>
                      <a:lnTo>
                        <a:pt x="0" y="0"/>
                      </a:lnTo>
                      <a:lnTo>
                        <a:pt x="338" y="164"/>
                      </a:lnTo>
                      <a:close/>
                    </a:path>
                  </a:pathLst>
                </a:custGeom>
                <a:solidFill>
                  <a:srgbClr val="400000"/>
                </a:solidFill>
                <a:ln w="9525">
                  <a:noFill/>
                  <a:round/>
                </a:ln>
              </p:spPr>
              <p:txBody>
                <a:bodyPr/>
                <a:lstStyle/>
                <a:p>
                  <a:endParaRPr lang="en-CA"/>
                </a:p>
              </p:txBody>
            </p:sp>
            <p:sp>
              <p:nvSpPr>
                <p:cNvPr id="3192" name="Freeform 109"/>
                <p:cNvSpPr/>
                <p:nvPr/>
              </p:nvSpPr>
              <p:spPr bwMode="auto">
                <a:xfrm>
                  <a:off x="2888" y="2343"/>
                  <a:ext cx="139" cy="147"/>
                </a:xfrm>
                <a:custGeom>
                  <a:avLst/>
                  <a:gdLst>
                    <a:gd name="T0" fmla="*/ 5 w 277"/>
                    <a:gd name="T1" fmla="*/ 2 h 294"/>
                    <a:gd name="T2" fmla="*/ 5 w 277"/>
                    <a:gd name="T3" fmla="*/ 5 h 294"/>
                    <a:gd name="T4" fmla="*/ 0 w 277"/>
                    <a:gd name="T5" fmla="*/ 2 h 294"/>
                    <a:gd name="T6" fmla="*/ 0 w 277"/>
                    <a:gd name="T7" fmla="*/ 0 h 294"/>
                    <a:gd name="T8" fmla="*/ 5 w 277"/>
                    <a:gd name="T9" fmla="*/ 2 h 294"/>
                    <a:gd name="T10" fmla="*/ 0 60000 65536"/>
                    <a:gd name="T11" fmla="*/ 0 60000 65536"/>
                    <a:gd name="T12" fmla="*/ 0 60000 65536"/>
                    <a:gd name="T13" fmla="*/ 0 60000 65536"/>
                    <a:gd name="T14" fmla="*/ 0 60000 65536"/>
                    <a:gd name="T15" fmla="*/ 0 w 277"/>
                    <a:gd name="T16" fmla="*/ 0 h 294"/>
                    <a:gd name="T17" fmla="*/ 277 w 277"/>
                    <a:gd name="T18" fmla="*/ 294 h 294"/>
                  </a:gdLst>
                  <a:ahLst/>
                  <a:cxnLst>
                    <a:cxn ang="T10">
                      <a:pos x="T0" y="T1"/>
                    </a:cxn>
                    <a:cxn ang="T11">
                      <a:pos x="T2" y="T3"/>
                    </a:cxn>
                    <a:cxn ang="T12">
                      <a:pos x="T4" y="T5"/>
                    </a:cxn>
                    <a:cxn ang="T13">
                      <a:pos x="T6" y="T7"/>
                    </a:cxn>
                    <a:cxn ang="T14">
                      <a:pos x="T8" y="T9"/>
                    </a:cxn>
                  </a:cxnLst>
                  <a:rect l="T15" t="T16" r="T17" b="T18"/>
                  <a:pathLst>
                    <a:path w="277" h="294">
                      <a:moveTo>
                        <a:pt x="277" y="133"/>
                      </a:moveTo>
                      <a:lnTo>
                        <a:pt x="277" y="294"/>
                      </a:lnTo>
                      <a:lnTo>
                        <a:pt x="0" y="151"/>
                      </a:lnTo>
                      <a:lnTo>
                        <a:pt x="0" y="0"/>
                      </a:lnTo>
                      <a:lnTo>
                        <a:pt x="277" y="133"/>
                      </a:lnTo>
                      <a:close/>
                    </a:path>
                  </a:pathLst>
                </a:custGeom>
                <a:solidFill>
                  <a:srgbClr val="800000"/>
                </a:solidFill>
                <a:ln w="9525">
                  <a:noFill/>
                  <a:round/>
                </a:ln>
              </p:spPr>
              <p:txBody>
                <a:bodyPr/>
                <a:lstStyle/>
                <a:p>
                  <a:endParaRPr lang="en-CA"/>
                </a:p>
              </p:txBody>
            </p:sp>
            <p:sp>
              <p:nvSpPr>
                <p:cNvPr id="3193" name="Freeform 110"/>
                <p:cNvSpPr/>
                <p:nvPr/>
              </p:nvSpPr>
              <p:spPr bwMode="auto">
                <a:xfrm>
                  <a:off x="2734" y="2268"/>
                  <a:ext cx="145" cy="143"/>
                </a:xfrm>
                <a:custGeom>
                  <a:avLst/>
                  <a:gdLst>
                    <a:gd name="T0" fmla="*/ 4 w 291"/>
                    <a:gd name="T1" fmla="*/ 2 h 287"/>
                    <a:gd name="T2" fmla="*/ 4 w 291"/>
                    <a:gd name="T3" fmla="*/ 4 h 287"/>
                    <a:gd name="T4" fmla="*/ 0 w 291"/>
                    <a:gd name="T5" fmla="*/ 2 h 287"/>
                    <a:gd name="T6" fmla="*/ 0 w 291"/>
                    <a:gd name="T7" fmla="*/ 0 h 287"/>
                    <a:gd name="T8" fmla="*/ 4 w 291"/>
                    <a:gd name="T9" fmla="*/ 2 h 287"/>
                    <a:gd name="T10" fmla="*/ 0 60000 65536"/>
                    <a:gd name="T11" fmla="*/ 0 60000 65536"/>
                    <a:gd name="T12" fmla="*/ 0 60000 65536"/>
                    <a:gd name="T13" fmla="*/ 0 60000 65536"/>
                    <a:gd name="T14" fmla="*/ 0 60000 65536"/>
                    <a:gd name="T15" fmla="*/ 0 w 291"/>
                    <a:gd name="T16" fmla="*/ 0 h 287"/>
                    <a:gd name="T17" fmla="*/ 291 w 291"/>
                    <a:gd name="T18" fmla="*/ 287 h 287"/>
                  </a:gdLst>
                  <a:ahLst/>
                  <a:cxnLst>
                    <a:cxn ang="T10">
                      <a:pos x="T0" y="T1"/>
                    </a:cxn>
                    <a:cxn ang="T11">
                      <a:pos x="T2" y="T3"/>
                    </a:cxn>
                    <a:cxn ang="T12">
                      <a:pos x="T4" y="T5"/>
                    </a:cxn>
                    <a:cxn ang="T13">
                      <a:pos x="T6" y="T7"/>
                    </a:cxn>
                    <a:cxn ang="T14">
                      <a:pos x="T8" y="T9"/>
                    </a:cxn>
                  </a:cxnLst>
                  <a:rect l="T15" t="T16" r="T17" b="T18"/>
                  <a:pathLst>
                    <a:path w="291" h="287">
                      <a:moveTo>
                        <a:pt x="291" y="143"/>
                      </a:moveTo>
                      <a:lnTo>
                        <a:pt x="291" y="287"/>
                      </a:lnTo>
                      <a:lnTo>
                        <a:pt x="0" y="148"/>
                      </a:lnTo>
                      <a:lnTo>
                        <a:pt x="0" y="0"/>
                      </a:lnTo>
                      <a:lnTo>
                        <a:pt x="291" y="143"/>
                      </a:lnTo>
                      <a:close/>
                    </a:path>
                  </a:pathLst>
                </a:custGeom>
                <a:solidFill>
                  <a:srgbClr val="600000"/>
                </a:solidFill>
                <a:ln w="9525">
                  <a:noFill/>
                  <a:round/>
                </a:ln>
              </p:spPr>
              <p:txBody>
                <a:bodyPr/>
                <a:lstStyle/>
                <a:p>
                  <a:endParaRPr lang="en-CA"/>
                </a:p>
              </p:txBody>
            </p:sp>
            <p:sp>
              <p:nvSpPr>
                <p:cNvPr id="3194" name="Freeform 111"/>
                <p:cNvSpPr/>
                <p:nvPr/>
              </p:nvSpPr>
              <p:spPr bwMode="auto">
                <a:xfrm>
                  <a:off x="2602" y="2369"/>
                  <a:ext cx="123" cy="133"/>
                </a:xfrm>
                <a:custGeom>
                  <a:avLst/>
                  <a:gdLst>
                    <a:gd name="T0" fmla="*/ 4 w 245"/>
                    <a:gd name="T1" fmla="*/ 1 h 267"/>
                    <a:gd name="T2" fmla="*/ 4 w 245"/>
                    <a:gd name="T3" fmla="*/ 4 h 267"/>
                    <a:gd name="T4" fmla="*/ 0 w 245"/>
                    <a:gd name="T5" fmla="*/ 2 h 267"/>
                    <a:gd name="T6" fmla="*/ 0 w 245"/>
                    <a:gd name="T7" fmla="*/ 0 h 267"/>
                    <a:gd name="T8" fmla="*/ 4 w 245"/>
                    <a:gd name="T9" fmla="*/ 1 h 267"/>
                    <a:gd name="T10" fmla="*/ 0 60000 65536"/>
                    <a:gd name="T11" fmla="*/ 0 60000 65536"/>
                    <a:gd name="T12" fmla="*/ 0 60000 65536"/>
                    <a:gd name="T13" fmla="*/ 0 60000 65536"/>
                    <a:gd name="T14" fmla="*/ 0 60000 65536"/>
                    <a:gd name="T15" fmla="*/ 0 w 245"/>
                    <a:gd name="T16" fmla="*/ 0 h 267"/>
                    <a:gd name="T17" fmla="*/ 245 w 245"/>
                    <a:gd name="T18" fmla="*/ 267 h 267"/>
                  </a:gdLst>
                  <a:ahLst/>
                  <a:cxnLst>
                    <a:cxn ang="T10">
                      <a:pos x="T0" y="T1"/>
                    </a:cxn>
                    <a:cxn ang="T11">
                      <a:pos x="T2" y="T3"/>
                    </a:cxn>
                    <a:cxn ang="T12">
                      <a:pos x="T4" y="T5"/>
                    </a:cxn>
                    <a:cxn ang="T13">
                      <a:pos x="T6" y="T7"/>
                    </a:cxn>
                    <a:cxn ang="T14">
                      <a:pos x="T8" y="T9"/>
                    </a:cxn>
                  </a:cxnLst>
                  <a:rect l="T15" t="T16" r="T17" b="T18"/>
                  <a:pathLst>
                    <a:path w="245" h="267">
                      <a:moveTo>
                        <a:pt x="245" y="127"/>
                      </a:moveTo>
                      <a:lnTo>
                        <a:pt x="245" y="267"/>
                      </a:lnTo>
                      <a:lnTo>
                        <a:pt x="0" y="137"/>
                      </a:lnTo>
                      <a:lnTo>
                        <a:pt x="0" y="0"/>
                      </a:lnTo>
                      <a:lnTo>
                        <a:pt x="245" y="127"/>
                      </a:lnTo>
                      <a:close/>
                    </a:path>
                  </a:pathLst>
                </a:custGeom>
                <a:solidFill>
                  <a:srgbClr val="800000"/>
                </a:solidFill>
                <a:ln w="9525">
                  <a:noFill/>
                  <a:round/>
                </a:ln>
              </p:spPr>
              <p:txBody>
                <a:bodyPr/>
                <a:lstStyle/>
                <a:p>
                  <a:endParaRPr lang="en-CA"/>
                </a:p>
              </p:txBody>
            </p:sp>
            <p:sp>
              <p:nvSpPr>
                <p:cNvPr id="3195" name="Freeform 112"/>
                <p:cNvSpPr/>
                <p:nvPr/>
              </p:nvSpPr>
              <p:spPr bwMode="auto">
                <a:xfrm>
                  <a:off x="3034" y="2597"/>
                  <a:ext cx="169" cy="168"/>
                </a:xfrm>
                <a:custGeom>
                  <a:avLst/>
                  <a:gdLst>
                    <a:gd name="T0" fmla="*/ 5 w 338"/>
                    <a:gd name="T1" fmla="*/ 3 h 336"/>
                    <a:gd name="T2" fmla="*/ 5 w 338"/>
                    <a:gd name="T3" fmla="*/ 5 h 336"/>
                    <a:gd name="T4" fmla="*/ 0 w 338"/>
                    <a:gd name="T5" fmla="*/ 3 h 336"/>
                    <a:gd name="T6" fmla="*/ 0 w 338"/>
                    <a:gd name="T7" fmla="*/ 0 h 336"/>
                    <a:gd name="T8" fmla="*/ 5 w 338"/>
                    <a:gd name="T9" fmla="*/ 3 h 336"/>
                    <a:gd name="T10" fmla="*/ 0 60000 65536"/>
                    <a:gd name="T11" fmla="*/ 0 60000 65536"/>
                    <a:gd name="T12" fmla="*/ 0 60000 65536"/>
                    <a:gd name="T13" fmla="*/ 0 60000 65536"/>
                    <a:gd name="T14" fmla="*/ 0 60000 65536"/>
                    <a:gd name="T15" fmla="*/ 0 w 338"/>
                    <a:gd name="T16" fmla="*/ 0 h 336"/>
                    <a:gd name="T17" fmla="*/ 338 w 338"/>
                    <a:gd name="T18" fmla="*/ 336 h 336"/>
                  </a:gdLst>
                  <a:ahLst/>
                  <a:cxnLst>
                    <a:cxn ang="T10">
                      <a:pos x="T0" y="T1"/>
                    </a:cxn>
                    <a:cxn ang="T11">
                      <a:pos x="T2" y="T3"/>
                    </a:cxn>
                    <a:cxn ang="T12">
                      <a:pos x="T4" y="T5"/>
                    </a:cxn>
                    <a:cxn ang="T13">
                      <a:pos x="T6" y="T7"/>
                    </a:cxn>
                    <a:cxn ang="T14">
                      <a:pos x="T8" y="T9"/>
                    </a:cxn>
                  </a:cxnLst>
                  <a:rect l="T15" t="T16" r="T17" b="T18"/>
                  <a:pathLst>
                    <a:path w="338" h="336">
                      <a:moveTo>
                        <a:pt x="338" y="185"/>
                      </a:moveTo>
                      <a:lnTo>
                        <a:pt x="338" y="336"/>
                      </a:lnTo>
                      <a:lnTo>
                        <a:pt x="0" y="158"/>
                      </a:lnTo>
                      <a:lnTo>
                        <a:pt x="0" y="0"/>
                      </a:lnTo>
                      <a:lnTo>
                        <a:pt x="338" y="185"/>
                      </a:lnTo>
                      <a:close/>
                    </a:path>
                  </a:pathLst>
                </a:custGeom>
                <a:solidFill>
                  <a:srgbClr val="800000"/>
                </a:solidFill>
                <a:ln w="9525">
                  <a:noFill/>
                  <a:round/>
                </a:ln>
              </p:spPr>
              <p:txBody>
                <a:bodyPr/>
                <a:lstStyle/>
                <a:p>
                  <a:endParaRPr lang="en-CA"/>
                </a:p>
              </p:txBody>
            </p:sp>
            <p:sp>
              <p:nvSpPr>
                <p:cNvPr id="3196" name="Freeform 113"/>
                <p:cNvSpPr/>
                <p:nvPr/>
              </p:nvSpPr>
              <p:spPr bwMode="auto">
                <a:xfrm>
                  <a:off x="2888" y="2519"/>
                  <a:ext cx="139" cy="154"/>
                </a:xfrm>
                <a:custGeom>
                  <a:avLst/>
                  <a:gdLst>
                    <a:gd name="T0" fmla="*/ 5 w 277"/>
                    <a:gd name="T1" fmla="*/ 2 h 308"/>
                    <a:gd name="T2" fmla="*/ 5 w 277"/>
                    <a:gd name="T3" fmla="*/ 5 h 308"/>
                    <a:gd name="T4" fmla="*/ 0 w 277"/>
                    <a:gd name="T5" fmla="*/ 2 h 308"/>
                    <a:gd name="T6" fmla="*/ 0 w 277"/>
                    <a:gd name="T7" fmla="*/ 0 h 308"/>
                    <a:gd name="T8" fmla="*/ 5 w 277"/>
                    <a:gd name="T9" fmla="*/ 2 h 308"/>
                    <a:gd name="T10" fmla="*/ 0 60000 65536"/>
                    <a:gd name="T11" fmla="*/ 0 60000 65536"/>
                    <a:gd name="T12" fmla="*/ 0 60000 65536"/>
                    <a:gd name="T13" fmla="*/ 0 60000 65536"/>
                    <a:gd name="T14" fmla="*/ 0 60000 65536"/>
                    <a:gd name="T15" fmla="*/ 0 w 277"/>
                    <a:gd name="T16" fmla="*/ 0 h 308"/>
                    <a:gd name="T17" fmla="*/ 277 w 277"/>
                    <a:gd name="T18" fmla="*/ 308 h 308"/>
                  </a:gdLst>
                  <a:ahLst/>
                  <a:cxnLst>
                    <a:cxn ang="T10">
                      <a:pos x="T0" y="T1"/>
                    </a:cxn>
                    <a:cxn ang="T11">
                      <a:pos x="T2" y="T3"/>
                    </a:cxn>
                    <a:cxn ang="T12">
                      <a:pos x="T4" y="T5"/>
                    </a:cxn>
                    <a:cxn ang="T13">
                      <a:pos x="T6" y="T7"/>
                    </a:cxn>
                    <a:cxn ang="T14">
                      <a:pos x="T8" y="T9"/>
                    </a:cxn>
                  </a:cxnLst>
                  <a:rect l="T15" t="T16" r="T17" b="T18"/>
                  <a:pathLst>
                    <a:path w="277" h="308">
                      <a:moveTo>
                        <a:pt x="277" y="151"/>
                      </a:moveTo>
                      <a:lnTo>
                        <a:pt x="277" y="308"/>
                      </a:lnTo>
                      <a:lnTo>
                        <a:pt x="0" y="152"/>
                      </a:lnTo>
                      <a:lnTo>
                        <a:pt x="0" y="0"/>
                      </a:lnTo>
                      <a:lnTo>
                        <a:pt x="277" y="151"/>
                      </a:lnTo>
                      <a:close/>
                    </a:path>
                  </a:pathLst>
                </a:custGeom>
                <a:solidFill>
                  <a:srgbClr val="600000"/>
                </a:solidFill>
                <a:ln w="9525">
                  <a:noFill/>
                  <a:round/>
                </a:ln>
              </p:spPr>
              <p:txBody>
                <a:bodyPr/>
                <a:lstStyle/>
                <a:p>
                  <a:endParaRPr lang="en-CA"/>
                </a:p>
              </p:txBody>
            </p:sp>
            <p:sp>
              <p:nvSpPr>
                <p:cNvPr id="3197" name="Freeform 114"/>
                <p:cNvSpPr/>
                <p:nvPr/>
              </p:nvSpPr>
              <p:spPr bwMode="auto">
                <a:xfrm>
                  <a:off x="2734" y="2438"/>
                  <a:ext cx="145" cy="153"/>
                </a:xfrm>
                <a:custGeom>
                  <a:avLst/>
                  <a:gdLst>
                    <a:gd name="T0" fmla="*/ 4 w 291"/>
                    <a:gd name="T1" fmla="*/ 2 h 306"/>
                    <a:gd name="T2" fmla="*/ 4 w 291"/>
                    <a:gd name="T3" fmla="*/ 5 h 306"/>
                    <a:gd name="T4" fmla="*/ 0 w 291"/>
                    <a:gd name="T5" fmla="*/ 2 h 306"/>
                    <a:gd name="T6" fmla="*/ 0 w 291"/>
                    <a:gd name="T7" fmla="*/ 0 h 306"/>
                    <a:gd name="T8" fmla="*/ 4 w 291"/>
                    <a:gd name="T9" fmla="*/ 2 h 306"/>
                    <a:gd name="T10" fmla="*/ 0 60000 65536"/>
                    <a:gd name="T11" fmla="*/ 0 60000 65536"/>
                    <a:gd name="T12" fmla="*/ 0 60000 65536"/>
                    <a:gd name="T13" fmla="*/ 0 60000 65536"/>
                    <a:gd name="T14" fmla="*/ 0 60000 65536"/>
                    <a:gd name="T15" fmla="*/ 0 w 291"/>
                    <a:gd name="T16" fmla="*/ 0 h 306"/>
                    <a:gd name="T17" fmla="*/ 291 w 291"/>
                    <a:gd name="T18" fmla="*/ 306 h 306"/>
                  </a:gdLst>
                  <a:ahLst/>
                  <a:cxnLst>
                    <a:cxn ang="T10">
                      <a:pos x="T0" y="T1"/>
                    </a:cxn>
                    <a:cxn ang="T11">
                      <a:pos x="T2" y="T3"/>
                    </a:cxn>
                    <a:cxn ang="T12">
                      <a:pos x="T4" y="T5"/>
                    </a:cxn>
                    <a:cxn ang="T13">
                      <a:pos x="T6" y="T7"/>
                    </a:cxn>
                    <a:cxn ang="T14">
                      <a:pos x="T8" y="T9"/>
                    </a:cxn>
                  </a:cxnLst>
                  <a:rect l="T15" t="T16" r="T17" b="T18"/>
                  <a:pathLst>
                    <a:path w="291" h="306">
                      <a:moveTo>
                        <a:pt x="291" y="158"/>
                      </a:moveTo>
                      <a:lnTo>
                        <a:pt x="291" y="306"/>
                      </a:lnTo>
                      <a:lnTo>
                        <a:pt x="0" y="146"/>
                      </a:lnTo>
                      <a:lnTo>
                        <a:pt x="0" y="0"/>
                      </a:lnTo>
                      <a:lnTo>
                        <a:pt x="291" y="158"/>
                      </a:lnTo>
                      <a:close/>
                    </a:path>
                  </a:pathLst>
                </a:custGeom>
                <a:solidFill>
                  <a:srgbClr val="800000"/>
                </a:solidFill>
                <a:ln w="9525">
                  <a:noFill/>
                  <a:round/>
                </a:ln>
              </p:spPr>
              <p:txBody>
                <a:bodyPr/>
                <a:lstStyle/>
                <a:p>
                  <a:endParaRPr lang="en-CA"/>
                </a:p>
              </p:txBody>
            </p:sp>
            <p:sp>
              <p:nvSpPr>
                <p:cNvPr id="3198" name="Freeform 115"/>
                <p:cNvSpPr/>
                <p:nvPr/>
              </p:nvSpPr>
              <p:spPr bwMode="auto">
                <a:xfrm>
                  <a:off x="2602" y="2531"/>
                  <a:ext cx="123" cy="147"/>
                </a:xfrm>
                <a:custGeom>
                  <a:avLst/>
                  <a:gdLst>
                    <a:gd name="T0" fmla="*/ 4 w 245"/>
                    <a:gd name="T1" fmla="*/ 3 h 293"/>
                    <a:gd name="T2" fmla="*/ 4 w 245"/>
                    <a:gd name="T3" fmla="*/ 5 h 293"/>
                    <a:gd name="T4" fmla="*/ 0 w 245"/>
                    <a:gd name="T5" fmla="*/ 3 h 293"/>
                    <a:gd name="T6" fmla="*/ 0 w 245"/>
                    <a:gd name="T7" fmla="*/ 0 h 293"/>
                    <a:gd name="T8" fmla="*/ 4 w 245"/>
                    <a:gd name="T9" fmla="*/ 3 h 293"/>
                    <a:gd name="T10" fmla="*/ 0 60000 65536"/>
                    <a:gd name="T11" fmla="*/ 0 60000 65536"/>
                    <a:gd name="T12" fmla="*/ 0 60000 65536"/>
                    <a:gd name="T13" fmla="*/ 0 60000 65536"/>
                    <a:gd name="T14" fmla="*/ 0 60000 65536"/>
                    <a:gd name="T15" fmla="*/ 0 w 245"/>
                    <a:gd name="T16" fmla="*/ 0 h 293"/>
                    <a:gd name="T17" fmla="*/ 245 w 245"/>
                    <a:gd name="T18" fmla="*/ 293 h 293"/>
                  </a:gdLst>
                  <a:ahLst/>
                  <a:cxnLst>
                    <a:cxn ang="T10">
                      <a:pos x="T0" y="T1"/>
                    </a:cxn>
                    <a:cxn ang="T11">
                      <a:pos x="T2" y="T3"/>
                    </a:cxn>
                    <a:cxn ang="T12">
                      <a:pos x="T4" y="T5"/>
                    </a:cxn>
                    <a:cxn ang="T13">
                      <a:pos x="T6" y="T7"/>
                    </a:cxn>
                    <a:cxn ang="T14">
                      <a:pos x="T8" y="T9"/>
                    </a:cxn>
                  </a:cxnLst>
                  <a:rect l="T15" t="T16" r="T17" b="T18"/>
                  <a:pathLst>
                    <a:path w="245" h="293">
                      <a:moveTo>
                        <a:pt x="245" y="155"/>
                      </a:moveTo>
                      <a:lnTo>
                        <a:pt x="245" y="293"/>
                      </a:lnTo>
                      <a:lnTo>
                        <a:pt x="0" y="148"/>
                      </a:lnTo>
                      <a:lnTo>
                        <a:pt x="0" y="0"/>
                      </a:lnTo>
                      <a:lnTo>
                        <a:pt x="245" y="155"/>
                      </a:lnTo>
                      <a:close/>
                    </a:path>
                  </a:pathLst>
                </a:custGeom>
                <a:solidFill>
                  <a:srgbClr val="800000"/>
                </a:solidFill>
                <a:ln w="9525">
                  <a:noFill/>
                  <a:round/>
                </a:ln>
              </p:spPr>
              <p:txBody>
                <a:bodyPr/>
                <a:lstStyle/>
                <a:p>
                  <a:endParaRPr lang="en-CA"/>
                </a:p>
              </p:txBody>
            </p:sp>
            <p:sp>
              <p:nvSpPr>
                <p:cNvPr id="3199" name="Freeform 116"/>
                <p:cNvSpPr/>
                <p:nvPr/>
              </p:nvSpPr>
              <p:spPr bwMode="auto">
                <a:xfrm>
                  <a:off x="3034" y="2783"/>
                  <a:ext cx="169" cy="179"/>
                </a:xfrm>
                <a:custGeom>
                  <a:avLst/>
                  <a:gdLst>
                    <a:gd name="T0" fmla="*/ 5 w 338"/>
                    <a:gd name="T1" fmla="*/ 3 h 359"/>
                    <a:gd name="T2" fmla="*/ 5 w 338"/>
                    <a:gd name="T3" fmla="*/ 5 h 359"/>
                    <a:gd name="T4" fmla="*/ 0 w 338"/>
                    <a:gd name="T5" fmla="*/ 2 h 359"/>
                    <a:gd name="T6" fmla="*/ 0 w 338"/>
                    <a:gd name="T7" fmla="*/ 0 h 359"/>
                    <a:gd name="T8" fmla="*/ 5 w 338"/>
                    <a:gd name="T9" fmla="*/ 3 h 359"/>
                    <a:gd name="T10" fmla="*/ 0 60000 65536"/>
                    <a:gd name="T11" fmla="*/ 0 60000 65536"/>
                    <a:gd name="T12" fmla="*/ 0 60000 65536"/>
                    <a:gd name="T13" fmla="*/ 0 60000 65536"/>
                    <a:gd name="T14" fmla="*/ 0 60000 65536"/>
                    <a:gd name="T15" fmla="*/ 0 w 338"/>
                    <a:gd name="T16" fmla="*/ 0 h 359"/>
                    <a:gd name="T17" fmla="*/ 338 w 338"/>
                    <a:gd name="T18" fmla="*/ 359 h 359"/>
                  </a:gdLst>
                  <a:ahLst/>
                  <a:cxnLst>
                    <a:cxn ang="T10">
                      <a:pos x="T0" y="T1"/>
                    </a:cxn>
                    <a:cxn ang="T11">
                      <a:pos x="T2" y="T3"/>
                    </a:cxn>
                    <a:cxn ang="T12">
                      <a:pos x="T4" y="T5"/>
                    </a:cxn>
                    <a:cxn ang="T13">
                      <a:pos x="T6" y="T7"/>
                    </a:cxn>
                    <a:cxn ang="T14">
                      <a:pos x="T8" y="T9"/>
                    </a:cxn>
                  </a:cxnLst>
                  <a:rect l="T15" t="T16" r="T17" b="T18"/>
                  <a:pathLst>
                    <a:path w="338" h="359">
                      <a:moveTo>
                        <a:pt x="338" y="199"/>
                      </a:moveTo>
                      <a:lnTo>
                        <a:pt x="338" y="359"/>
                      </a:lnTo>
                      <a:lnTo>
                        <a:pt x="0" y="161"/>
                      </a:lnTo>
                      <a:lnTo>
                        <a:pt x="0" y="0"/>
                      </a:lnTo>
                      <a:lnTo>
                        <a:pt x="338" y="199"/>
                      </a:lnTo>
                      <a:close/>
                    </a:path>
                  </a:pathLst>
                </a:custGeom>
                <a:solidFill>
                  <a:srgbClr val="800000"/>
                </a:solidFill>
                <a:ln w="9525">
                  <a:noFill/>
                  <a:round/>
                </a:ln>
              </p:spPr>
              <p:txBody>
                <a:bodyPr/>
                <a:lstStyle/>
                <a:p>
                  <a:endParaRPr lang="en-CA"/>
                </a:p>
              </p:txBody>
            </p:sp>
            <p:sp>
              <p:nvSpPr>
                <p:cNvPr id="3200" name="Freeform 117"/>
                <p:cNvSpPr/>
                <p:nvPr/>
              </p:nvSpPr>
              <p:spPr bwMode="auto">
                <a:xfrm>
                  <a:off x="2888" y="2700"/>
                  <a:ext cx="139" cy="159"/>
                </a:xfrm>
                <a:custGeom>
                  <a:avLst/>
                  <a:gdLst>
                    <a:gd name="T0" fmla="*/ 5 w 277"/>
                    <a:gd name="T1" fmla="*/ 2 h 318"/>
                    <a:gd name="T2" fmla="*/ 5 w 277"/>
                    <a:gd name="T3" fmla="*/ 5 h 318"/>
                    <a:gd name="T4" fmla="*/ 0 w 277"/>
                    <a:gd name="T5" fmla="*/ 2 h 318"/>
                    <a:gd name="T6" fmla="*/ 0 w 277"/>
                    <a:gd name="T7" fmla="*/ 0 h 318"/>
                    <a:gd name="T8" fmla="*/ 5 w 277"/>
                    <a:gd name="T9" fmla="*/ 2 h 318"/>
                    <a:gd name="T10" fmla="*/ 0 60000 65536"/>
                    <a:gd name="T11" fmla="*/ 0 60000 65536"/>
                    <a:gd name="T12" fmla="*/ 0 60000 65536"/>
                    <a:gd name="T13" fmla="*/ 0 60000 65536"/>
                    <a:gd name="T14" fmla="*/ 0 60000 65536"/>
                    <a:gd name="T15" fmla="*/ 0 w 277"/>
                    <a:gd name="T16" fmla="*/ 0 h 318"/>
                    <a:gd name="T17" fmla="*/ 277 w 277"/>
                    <a:gd name="T18" fmla="*/ 318 h 318"/>
                  </a:gdLst>
                  <a:ahLst/>
                  <a:cxnLst>
                    <a:cxn ang="T10">
                      <a:pos x="T0" y="T1"/>
                    </a:cxn>
                    <a:cxn ang="T11">
                      <a:pos x="T2" y="T3"/>
                    </a:cxn>
                    <a:cxn ang="T12">
                      <a:pos x="T4" y="T5"/>
                    </a:cxn>
                    <a:cxn ang="T13">
                      <a:pos x="T6" y="T7"/>
                    </a:cxn>
                    <a:cxn ang="T14">
                      <a:pos x="T8" y="T9"/>
                    </a:cxn>
                  </a:cxnLst>
                  <a:rect l="T15" t="T16" r="T17" b="T18"/>
                  <a:pathLst>
                    <a:path w="277" h="318">
                      <a:moveTo>
                        <a:pt x="277" y="160"/>
                      </a:moveTo>
                      <a:lnTo>
                        <a:pt x="277" y="318"/>
                      </a:lnTo>
                      <a:lnTo>
                        <a:pt x="0" y="152"/>
                      </a:lnTo>
                      <a:lnTo>
                        <a:pt x="0" y="0"/>
                      </a:lnTo>
                      <a:lnTo>
                        <a:pt x="277" y="160"/>
                      </a:lnTo>
                      <a:close/>
                    </a:path>
                  </a:pathLst>
                </a:custGeom>
                <a:solidFill>
                  <a:srgbClr val="600000"/>
                </a:solidFill>
                <a:ln w="9525">
                  <a:noFill/>
                  <a:round/>
                </a:ln>
              </p:spPr>
              <p:txBody>
                <a:bodyPr/>
                <a:lstStyle/>
                <a:p>
                  <a:endParaRPr lang="en-CA"/>
                </a:p>
              </p:txBody>
            </p:sp>
            <p:sp>
              <p:nvSpPr>
                <p:cNvPr id="3201" name="Freeform 118"/>
                <p:cNvSpPr/>
                <p:nvPr/>
              </p:nvSpPr>
              <p:spPr bwMode="auto">
                <a:xfrm>
                  <a:off x="2734" y="2612"/>
                  <a:ext cx="145" cy="159"/>
                </a:xfrm>
                <a:custGeom>
                  <a:avLst/>
                  <a:gdLst>
                    <a:gd name="T0" fmla="*/ 4 w 291"/>
                    <a:gd name="T1" fmla="*/ 2 h 319"/>
                    <a:gd name="T2" fmla="*/ 4 w 291"/>
                    <a:gd name="T3" fmla="*/ 4 h 319"/>
                    <a:gd name="T4" fmla="*/ 0 w 291"/>
                    <a:gd name="T5" fmla="*/ 2 h 319"/>
                    <a:gd name="T6" fmla="*/ 0 w 291"/>
                    <a:gd name="T7" fmla="*/ 0 h 319"/>
                    <a:gd name="T8" fmla="*/ 4 w 291"/>
                    <a:gd name="T9" fmla="*/ 2 h 319"/>
                    <a:gd name="T10" fmla="*/ 0 60000 65536"/>
                    <a:gd name="T11" fmla="*/ 0 60000 65536"/>
                    <a:gd name="T12" fmla="*/ 0 60000 65536"/>
                    <a:gd name="T13" fmla="*/ 0 60000 65536"/>
                    <a:gd name="T14" fmla="*/ 0 60000 65536"/>
                    <a:gd name="T15" fmla="*/ 0 w 291"/>
                    <a:gd name="T16" fmla="*/ 0 h 319"/>
                    <a:gd name="T17" fmla="*/ 291 w 291"/>
                    <a:gd name="T18" fmla="*/ 319 h 319"/>
                  </a:gdLst>
                  <a:ahLst/>
                  <a:cxnLst>
                    <a:cxn ang="T10">
                      <a:pos x="T0" y="T1"/>
                    </a:cxn>
                    <a:cxn ang="T11">
                      <a:pos x="T2" y="T3"/>
                    </a:cxn>
                    <a:cxn ang="T12">
                      <a:pos x="T4" y="T5"/>
                    </a:cxn>
                    <a:cxn ang="T13">
                      <a:pos x="T6" y="T7"/>
                    </a:cxn>
                    <a:cxn ang="T14">
                      <a:pos x="T8" y="T9"/>
                    </a:cxn>
                  </a:cxnLst>
                  <a:rect l="T15" t="T16" r="T17" b="T18"/>
                  <a:pathLst>
                    <a:path w="291" h="319">
                      <a:moveTo>
                        <a:pt x="291" y="174"/>
                      </a:moveTo>
                      <a:lnTo>
                        <a:pt x="291" y="319"/>
                      </a:lnTo>
                      <a:lnTo>
                        <a:pt x="0" y="146"/>
                      </a:lnTo>
                      <a:lnTo>
                        <a:pt x="0" y="0"/>
                      </a:lnTo>
                      <a:lnTo>
                        <a:pt x="291" y="174"/>
                      </a:lnTo>
                      <a:close/>
                    </a:path>
                  </a:pathLst>
                </a:custGeom>
                <a:solidFill>
                  <a:srgbClr val="800000"/>
                </a:solidFill>
                <a:ln w="9525">
                  <a:noFill/>
                  <a:round/>
                </a:ln>
              </p:spPr>
              <p:txBody>
                <a:bodyPr/>
                <a:lstStyle/>
                <a:p>
                  <a:endParaRPr lang="en-CA"/>
                </a:p>
              </p:txBody>
            </p:sp>
            <p:sp>
              <p:nvSpPr>
                <p:cNvPr id="3202" name="Freeform 119"/>
                <p:cNvSpPr/>
                <p:nvPr/>
              </p:nvSpPr>
              <p:spPr bwMode="auto">
                <a:xfrm>
                  <a:off x="3040" y="1861"/>
                  <a:ext cx="161" cy="138"/>
                </a:xfrm>
                <a:custGeom>
                  <a:avLst/>
                  <a:gdLst>
                    <a:gd name="T0" fmla="*/ 5 w 323"/>
                    <a:gd name="T1" fmla="*/ 1 h 276"/>
                    <a:gd name="T2" fmla="*/ 5 w 323"/>
                    <a:gd name="T3" fmla="*/ 4 h 276"/>
                    <a:gd name="T4" fmla="*/ 0 w 323"/>
                    <a:gd name="T5" fmla="*/ 2 h 276"/>
                    <a:gd name="T6" fmla="*/ 0 w 323"/>
                    <a:gd name="T7" fmla="*/ 0 h 276"/>
                    <a:gd name="T8" fmla="*/ 5 w 323"/>
                    <a:gd name="T9" fmla="*/ 1 h 276"/>
                    <a:gd name="T10" fmla="*/ 0 60000 65536"/>
                    <a:gd name="T11" fmla="*/ 0 60000 65536"/>
                    <a:gd name="T12" fmla="*/ 0 60000 65536"/>
                    <a:gd name="T13" fmla="*/ 0 60000 65536"/>
                    <a:gd name="T14" fmla="*/ 0 60000 65536"/>
                    <a:gd name="T15" fmla="*/ 0 w 323"/>
                    <a:gd name="T16" fmla="*/ 0 h 276"/>
                    <a:gd name="T17" fmla="*/ 323 w 323"/>
                    <a:gd name="T18" fmla="*/ 276 h 276"/>
                  </a:gdLst>
                  <a:ahLst/>
                  <a:cxnLst>
                    <a:cxn ang="T10">
                      <a:pos x="T0" y="T1"/>
                    </a:cxn>
                    <a:cxn ang="T11">
                      <a:pos x="T2" y="T3"/>
                    </a:cxn>
                    <a:cxn ang="T12">
                      <a:pos x="T4" y="T5"/>
                    </a:cxn>
                    <a:cxn ang="T13">
                      <a:pos x="T6" y="T7"/>
                    </a:cxn>
                    <a:cxn ang="T14">
                      <a:pos x="T8" y="T9"/>
                    </a:cxn>
                  </a:cxnLst>
                  <a:rect l="T15" t="T16" r="T17" b="T18"/>
                  <a:pathLst>
                    <a:path w="323" h="276">
                      <a:moveTo>
                        <a:pt x="323" y="112"/>
                      </a:moveTo>
                      <a:lnTo>
                        <a:pt x="323" y="276"/>
                      </a:lnTo>
                      <a:lnTo>
                        <a:pt x="0" y="158"/>
                      </a:lnTo>
                      <a:lnTo>
                        <a:pt x="0" y="0"/>
                      </a:lnTo>
                      <a:lnTo>
                        <a:pt x="323" y="112"/>
                      </a:lnTo>
                      <a:close/>
                    </a:path>
                  </a:pathLst>
                </a:custGeom>
                <a:solidFill>
                  <a:srgbClr val="800000"/>
                </a:solidFill>
                <a:ln w="9525">
                  <a:noFill/>
                  <a:round/>
                </a:ln>
              </p:spPr>
              <p:txBody>
                <a:bodyPr/>
                <a:lstStyle/>
                <a:p>
                  <a:endParaRPr lang="en-CA"/>
                </a:p>
              </p:txBody>
            </p:sp>
            <p:sp>
              <p:nvSpPr>
                <p:cNvPr id="3203" name="Freeform 120"/>
                <p:cNvSpPr/>
                <p:nvPr/>
              </p:nvSpPr>
              <p:spPr bwMode="auto">
                <a:xfrm>
                  <a:off x="3153" y="1997"/>
                  <a:ext cx="50" cy="99"/>
                </a:xfrm>
                <a:custGeom>
                  <a:avLst/>
                  <a:gdLst>
                    <a:gd name="T0" fmla="*/ 2 w 100"/>
                    <a:gd name="T1" fmla="*/ 1 h 198"/>
                    <a:gd name="T2" fmla="*/ 2 w 100"/>
                    <a:gd name="T3" fmla="*/ 3 h 198"/>
                    <a:gd name="T4" fmla="*/ 0 w 100"/>
                    <a:gd name="T5" fmla="*/ 3 h 198"/>
                    <a:gd name="T6" fmla="*/ 0 w 100"/>
                    <a:gd name="T7" fmla="*/ 0 h 198"/>
                    <a:gd name="T8" fmla="*/ 2 w 100"/>
                    <a:gd name="T9" fmla="*/ 1 h 198"/>
                    <a:gd name="T10" fmla="*/ 0 60000 65536"/>
                    <a:gd name="T11" fmla="*/ 0 60000 65536"/>
                    <a:gd name="T12" fmla="*/ 0 60000 65536"/>
                    <a:gd name="T13" fmla="*/ 0 60000 65536"/>
                    <a:gd name="T14" fmla="*/ 0 60000 65536"/>
                    <a:gd name="T15" fmla="*/ 0 w 100"/>
                    <a:gd name="T16" fmla="*/ 0 h 198"/>
                    <a:gd name="T17" fmla="*/ 100 w 100"/>
                    <a:gd name="T18" fmla="*/ 198 h 198"/>
                  </a:gdLst>
                  <a:ahLst/>
                  <a:cxnLst>
                    <a:cxn ang="T10">
                      <a:pos x="T0" y="T1"/>
                    </a:cxn>
                    <a:cxn ang="T11">
                      <a:pos x="T2" y="T3"/>
                    </a:cxn>
                    <a:cxn ang="T12">
                      <a:pos x="T4" y="T5"/>
                    </a:cxn>
                    <a:cxn ang="T13">
                      <a:pos x="T6" y="T7"/>
                    </a:cxn>
                    <a:cxn ang="T14">
                      <a:pos x="T8" y="T9"/>
                    </a:cxn>
                  </a:cxnLst>
                  <a:rect l="T15" t="T16" r="T17" b="T18"/>
                  <a:pathLst>
                    <a:path w="100" h="198">
                      <a:moveTo>
                        <a:pt x="100" y="43"/>
                      </a:moveTo>
                      <a:lnTo>
                        <a:pt x="100" y="198"/>
                      </a:lnTo>
                      <a:lnTo>
                        <a:pt x="0" y="156"/>
                      </a:lnTo>
                      <a:lnTo>
                        <a:pt x="0" y="0"/>
                      </a:lnTo>
                      <a:lnTo>
                        <a:pt x="100" y="43"/>
                      </a:lnTo>
                      <a:close/>
                    </a:path>
                  </a:pathLst>
                </a:custGeom>
                <a:solidFill>
                  <a:srgbClr val="800000"/>
                </a:solidFill>
                <a:ln w="9525">
                  <a:noFill/>
                  <a:round/>
                </a:ln>
              </p:spPr>
              <p:txBody>
                <a:bodyPr/>
                <a:lstStyle/>
                <a:p>
                  <a:endParaRPr lang="en-CA"/>
                </a:p>
              </p:txBody>
            </p:sp>
            <p:sp>
              <p:nvSpPr>
                <p:cNvPr id="3204" name="Freeform 121"/>
                <p:cNvSpPr/>
                <p:nvPr/>
              </p:nvSpPr>
              <p:spPr bwMode="auto">
                <a:xfrm>
                  <a:off x="3040" y="2231"/>
                  <a:ext cx="161" cy="152"/>
                </a:xfrm>
                <a:custGeom>
                  <a:avLst/>
                  <a:gdLst>
                    <a:gd name="T0" fmla="*/ 5 w 323"/>
                    <a:gd name="T1" fmla="*/ 2 h 304"/>
                    <a:gd name="T2" fmla="*/ 5 w 323"/>
                    <a:gd name="T3" fmla="*/ 5 h 304"/>
                    <a:gd name="T4" fmla="*/ 0 w 323"/>
                    <a:gd name="T5" fmla="*/ 2 h 304"/>
                    <a:gd name="T6" fmla="*/ 0 w 323"/>
                    <a:gd name="T7" fmla="*/ 0 h 304"/>
                    <a:gd name="T8" fmla="*/ 5 w 323"/>
                    <a:gd name="T9" fmla="*/ 2 h 304"/>
                    <a:gd name="T10" fmla="*/ 0 60000 65536"/>
                    <a:gd name="T11" fmla="*/ 0 60000 65536"/>
                    <a:gd name="T12" fmla="*/ 0 60000 65536"/>
                    <a:gd name="T13" fmla="*/ 0 60000 65536"/>
                    <a:gd name="T14" fmla="*/ 0 60000 65536"/>
                    <a:gd name="T15" fmla="*/ 0 w 323"/>
                    <a:gd name="T16" fmla="*/ 0 h 304"/>
                    <a:gd name="T17" fmla="*/ 323 w 323"/>
                    <a:gd name="T18" fmla="*/ 304 h 304"/>
                  </a:gdLst>
                  <a:ahLst/>
                  <a:cxnLst>
                    <a:cxn ang="T10">
                      <a:pos x="T0" y="T1"/>
                    </a:cxn>
                    <a:cxn ang="T11">
                      <a:pos x="T2" y="T3"/>
                    </a:cxn>
                    <a:cxn ang="T12">
                      <a:pos x="T4" y="T5"/>
                    </a:cxn>
                    <a:cxn ang="T13">
                      <a:pos x="T6" y="T7"/>
                    </a:cxn>
                    <a:cxn ang="T14">
                      <a:pos x="T8" y="T9"/>
                    </a:cxn>
                  </a:cxnLst>
                  <a:rect l="T15" t="T16" r="T17" b="T18"/>
                  <a:pathLst>
                    <a:path w="323" h="304">
                      <a:moveTo>
                        <a:pt x="323" y="141"/>
                      </a:moveTo>
                      <a:lnTo>
                        <a:pt x="323" y="304"/>
                      </a:lnTo>
                      <a:lnTo>
                        <a:pt x="0" y="159"/>
                      </a:lnTo>
                      <a:lnTo>
                        <a:pt x="0" y="0"/>
                      </a:lnTo>
                      <a:lnTo>
                        <a:pt x="323" y="141"/>
                      </a:lnTo>
                      <a:close/>
                    </a:path>
                  </a:pathLst>
                </a:custGeom>
                <a:solidFill>
                  <a:srgbClr val="800000"/>
                </a:solidFill>
                <a:ln w="9525">
                  <a:noFill/>
                  <a:round/>
                </a:ln>
              </p:spPr>
              <p:txBody>
                <a:bodyPr/>
                <a:lstStyle/>
                <a:p>
                  <a:endParaRPr lang="en-CA"/>
                </a:p>
              </p:txBody>
            </p:sp>
            <p:sp>
              <p:nvSpPr>
                <p:cNvPr id="3205" name="Rectangle 122"/>
                <p:cNvSpPr>
                  <a:spLocks noChangeArrowheads="1"/>
                </p:cNvSpPr>
                <p:nvPr/>
              </p:nvSpPr>
              <p:spPr bwMode="auto">
                <a:xfrm>
                  <a:off x="3201" y="2689"/>
                  <a:ext cx="81" cy="84"/>
                </a:xfrm>
                <a:prstGeom prst="rect">
                  <a:avLst/>
                </a:prstGeom>
                <a:solidFill>
                  <a:srgbClr val="600000"/>
                </a:solidFill>
                <a:ln w="9525">
                  <a:noFill/>
                  <a:miter lim="800000"/>
                </a:ln>
              </p:spPr>
              <p:txBody>
                <a:bodyPr/>
                <a:lstStyle/>
                <a:p>
                  <a:endParaRPr lang="en-CA"/>
                </a:p>
              </p:txBody>
            </p:sp>
          </p:grpSp>
          <p:grpSp>
            <p:nvGrpSpPr>
              <p:cNvPr id="7" name="Group 123"/>
              <p:cNvGrpSpPr/>
              <p:nvPr/>
            </p:nvGrpSpPr>
            <p:grpSpPr bwMode="auto">
              <a:xfrm>
                <a:off x="2496" y="1489"/>
                <a:ext cx="1187" cy="338"/>
                <a:chOff x="2496" y="1489"/>
                <a:chExt cx="1187" cy="338"/>
              </a:xfrm>
            </p:grpSpPr>
            <p:sp>
              <p:nvSpPr>
                <p:cNvPr id="3095" name="Freeform 124"/>
                <p:cNvSpPr/>
                <p:nvPr/>
              </p:nvSpPr>
              <p:spPr bwMode="auto">
                <a:xfrm>
                  <a:off x="2496" y="1489"/>
                  <a:ext cx="1187" cy="199"/>
                </a:xfrm>
                <a:custGeom>
                  <a:avLst/>
                  <a:gdLst>
                    <a:gd name="T0" fmla="*/ 0 w 2374"/>
                    <a:gd name="T1" fmla="*/ 0 h 399"/>
                    <a:gd name="T2" fmla="*/ 15 w 2374"/>
                    <a:gd name="T3" fmla="*/ 0 h 399"/>
                    <a:gd name="T4" fmla="*/ 37 w 2374"/>
                    <a:gd name="T5" fmla="*/ 5 h 399"/>
                    <a:gd name="T6" fmla="*/ 22 w 2374"/>
                    <a:gd name="T7" fmla="*/ 6 h 399"/>
                    <a:gd name="T8" fmla="*/ 0 w 2374"/>
                    <a:gd name="T9" fmla="*/ 0 h 399"/>
                    <a:gd name="T10" fmla="*/ 0 60000 65536"/>
                    <a:gd name="T11" fmla="*/ 0 60000 65536"/>
                    <a:gd name="T12" fmla="*/ 0 60000 65536"/>
                    <a:gd name="T13" fmla="*/ 0 60000 65536"/>
                    <a:gd name="T14" fmla="*/ 0 60000 65536"/>
                    <a:gd name="T15" fmla="*/ 0 w 2374"/>
                    <a:gd name="T16" fmla="*/ 0 h 399"/>
                    <a:gd name="T17" fmla="*/ 2374 w 2374"/>
                    <a:gd name="T18" fmla="*/ 399 h 399"/>
                  </a:gdLst>
                  <a:ahLst/>
                  <a:cxnLst>
                    <a:cxn ang="T10">
                      <a:pos x="T0" y="T1"/>
                    </a:cxn>
                    <a:cxn ang="T11">
                      <a:pos x="T2" y="T3"/>
                    </a:cxn>
                    <a:cxn ang="T12">
                      <a:pos x="T4" y="T5"/>
                    </a:cxn>
                    <a:cxn ang="T13">
                      <a:pos x="T6" y="T7"/>
                    </a:cxn>
                    <a:cxn ang="T14">
                      <a:pos x="T8" y="T9"/>
                    </a:cxn>
                  </a:cxnLst>
                  <a:rect l="T15" t="T16" r="T17" b="T18"/>
                  <a:pathLst>
                    <a:path w="2374" h="399">
                      <a:moveTo>
                        <a:pt x="0" y="0"/>
                      </a:moveTo>
                      <a:lnTo>
                        <a:pt x="1021" y="30"/>
                      </a:lnTo>
                      <a:lnTo>
                        <a:pt x="2374" y="383"/>
                      </a:lnTo>
                      <a:lnTo>
                        <a:pt x="1433" y="399"/>
                      </a:lnTo>
                      <a:lnTo>
                        <a:pt x="0" y="0"/>
                      </a:lnTo>
                      <a:close/>
                    </a:path>
                  </a:pathLst>
                </a:custGeom>
                <a:solidFill>
                  <a:srgbClr val="C0C0C0"/>
                </a:solidFill>
                <a:ln w="9525">
                  <a:noFill/>
                  <a:round/>
                </a:ln>
              </p:spPr>
              <p:txBody>
                <a:bodyPr/>
                <a:lstStyle/>
                <a:p>
                  <a:endParaRPr lang="en-CA"/>
                </a:p>
              </p:txBody>
            </p:sp>
            <p:sp>
              <p:nvSpPr>
                <p:cNvPr id="3096" name="Freeform 125"/>
                <p:cNvSpPr/>
                <p:nvPr/>
              </p:nvSpPr>
              <p:spPr bwMode="auto">
                <a:xfrm>
                  <a:off x="3219" y="1676"/>
                  <a:ext cx="461" cy="151"/>
                </a:xfrm>
                <a:custGeom>
                  <a:avLst/>
                  <a:gdLst>
                    <a:gd name="T0" fmla="*/ 1 w 922"/>
                    <a:gd name="T1" fmla="*/ 1 h 302"/>
                    <a:gd name="T2" fmla="*/ 14 w 922"/>
                    <a:gd name="T3" fmla="*/ 0 h 302"/>
                    <a:gd name="T4" fmla="*/ 14 w 922"/>
                    <a:gd name="T5" fmla="*/ 5 h 302"/>
                    <a:gd name="T6" fmla="*/ 0 w 922"/>
                    <a:gd name="T7" fmla="*/ 5 h 302"/>
                    <a:gd name="T8" fmla="*/ 1 w 922"/>
                    <a:gd name="T9" fmla="*/ 1 h 302"/>
                    <a:gd name="T10" fmla="*/ 0 60000 65536"/>
                    <a:gd name="T11" fmla="*/ 0 60000 65536"/>
                    <a:gd name="T12" fmla="*/ 0 60000 65536"/>
                    <a:gd name="T13" fmla="*/ 0 60000 65536"/>
                    <a:gd name="T14" fmla="*/ 0 60000 65536"/>
                    <a:gd name="T15" fmla="*/ 0 w 922"/>
                    <a:gd name="T16" fmla="*/ 0 h 302"/>
                    <a:gd name="T17" fmla="*/ 922 w 922"/>
                    <a:gd name="T18" fmla="*/ 302 h 302"/>
                  </a:gdLst>
                  <a:ahLst/>
                  <a:cxnLst>
                    <a:cxn ang="T10">
                      <a:pos x="T0" y="T1"/>
                    </a:cxn>
                    <a:cxn ang="T11">
                      <a:pos x="T2" y="T3"/>
                    </a:cxn>
                    <a:cxn ang="T12">
                      <a:pos x="T4" y="T5"/>
                    </a:cxn>
                    <a:cxn ang="T13">
                      <a:pos x="T6" y="T7"/>
                    </a:cxn>
                    <a:cxn ang="T14">
                      <a:pos x="T8" y="T9"/>
                    </a:cxn>
                  </a:cxnLst>
                  <a:rect l="T15" t="T16" r="T17" b="T18"/>
                  <a:pathLst>
                    <a:path w="922" h="302">
                      <a:moveTo>
                        <a:pt x="8" y="1"/>
                      </a:moveTo>
                      <a:lnTo>
                        <a:pt x="922" y="0"/>
                      </a:lnTo>
                      <a:lnTo>
                        <a:pt x="922" y="302"/>
                      </a:lnTo>
                      <a:lnTo>
                        <a:pt x="0" y="302"/>
                      </a:lnTo>
                      <a:lnTo>
                        <a:pt x="8" y="1"/>
                      </a:lnTo>
                      <a:close/>
                    </a:path>
                  </a:pathLst>
                </a:custGeom>
                <a:solidFill>
                  <a:srgbClr val="E0E0E0"/>
                </a:solidFill>
                <a:ln w="9525">
                  <a:noFill/>
                  <a:round/>
                </a:ln>
              </p:spPr>
              <p:txBody>
                <a:bodyPr/>
                <a:lstStyle/>
                <a:p>
                  <a:endParaRPr lang="en-CA"/>
                </a:p>
              </p:txBody>
            </p:sp>
            <p:sp>
              <p:nvSpPr>
                <p:cNvPr id="3097" name="Freeform 126"/>
                <p:cNvSpPr/>
                <p:nvPr/>
              </p:nvSpPr>
              <p:spPr bwMode="auto">
                <a:xfrm>
                  <a:off x="2502" y="1489"/>
                  <a:ext cx="733" cy="337"/>
                </a:xfrm>
                <a:custGeom>
                  <a:avLst/>
                  <a:gdLst>
                    <a:gd name="T0" fmla="*/ 0 w 1466"/>
                    <a:gd name="T1" fmla="*/ 0 h 675"/>
                    <a:gd name="T2" fmla="*/ 0 w 1466"/>
                    <a:gd name="T3" fmla="*/ 3 h 675"/>
                    <a:gd name="T4" fmla="*/ 23 w 1466"/>
                    <a:gd name="T5" fmla="*/ 10 h 675"/>
                    <a:gd name="T6" fmla="*/ 23 w 1466"/>
                    <a:gd name="T7" fmla="*/ 5 h 675"/>
                    <a:gd name="T8" fmla="*/ 0 w 1466"/>
                    <a:gd name="T9" fmla="*/ 0 h 675"/>
                    <a:gd name="T10" fmla="*/ 0 60000 65536"/>
                    <a:gd name="T11" fmla="*/ 0 60000 65536"/>
                    <a:gd name="T12" fmla="*/ 0 60000 65536"/>
                    <a:gd name="T13" fmla="*/ 0 60000 65536"/>
                    <a:gd name="T14" fmla="*/ 0 60000 65536"/>
                    <a:gd name="T15" fmla="*/ 0 w 1466"/>
                    <a:gd name="T16" fmla="*/ 0 h 675"/>
                    <a:gd name="T17" fmla="*/ 1466 w 1466"/>
                    <a:gd name="T18" fmla="*/ 675 h 675"/>
                  </a:gdLst>
                  <a:ahLst/>
                  <a:cxnLst>
                    <a:cxn ang="T10">
                      <a:pos x="T0" y="T1"/>
                    </a:cxn>
                    <a:cxn ang="T11">
                      <a:pos x="T2" y="T3"/>
                    </a:cxn>
                    <a:cxn ang="T12">
                      <a:pos x="T4" y="T5"/>
                    </a:cxn>
                    <a:cxn ang="T13">
                      <a:pos x="T6" y="T7"/>
                    </a:cxn>
                    <a:cxn ang="T14">
                      <a:pos x="T8" y="T9"/>
                    </a:cxn>
                  </a:cxnLst>
                  <a:rect l="T15" t="T16" r="T17" b="T18"/>
                  <a:pathLst>
                    <a:path w="1466" h="675">
                      <a:moveTo>
                        <a:pt x="0" y="0"/>
                      </a:moveTo>
                      <a:lnTo>
                        <a:pt x="0" y="227"/>
                      </a:lnTo>
                      <a:lnTo>
                        <a:pt x="1466" y="675"/>
                      </a:lnTo>
                      <a:lnTo>
                        <a:pt x="1466" y="374"/>
                      </a:lnTo>
                      <a:lnTo>
                        <a:pt x="0" y="0"/>
                      </a:lnTo>
                      <a:close/>
                    </a:path>
                  </a:pathLst>
                </a:custGeom>
                <a:solidFill>
                  <a:srgbClr val="A0A0A0"/>
                </a:solidFill>
                <a:ln w="9525">
                  <a:noFill/>
                  <a:round/>
                </a:ln>
              </p:spPr>
              <p:txBody>
                <a:bodyPr/>
                <a:lstStyle/>
                <a:p>
                  <a:endParaRPr lang="en-CA"/>
                </a:p>
              </p:txBody>
            </p:sp>
          </p:grpSp>
        </p:grpSp>
        <p:sp>
          <p:nvSpPr>
            <p:cNvPr id="123" name="Rectangle 3"/>
            <p:cNvSpPr txBox="1">
              <a:spLocks noChangeArrowheads="1"/>
            </p:cNvSpPr>
            <p:nvPr/>
          </p:nvSpPr>
          <p:spPr bwMode="auto">
            <a:xfrm>
              <a:off x="1343025" y="5200584"/>
              <a:ext cx="1800225" cy="636654"/>
            </a:xfrm>
            <a:prstGeom prst="rect">
              <a:avLst/>
            </a:prstGeom>
            <a:noFill/>
            <a:ln w="9525">
              <a:noFill/>
              <a:miter lim="800000"/>
            </a:ln>
            <a:effectLst/>
          </p:spPr>
          <p:txBody>
            <a:bodyPr/>
            <a:lstStyle/>
            <a:p>
              <a:pPr marL="342900" indent="-342900" algn="l">
                <a:spcBef>
                  <a:spcPct val="20000"/>
                </a:spcBef>
                <a:buClr>
                  <a:schemeClr val="accent2"/>
                </a:buClr>
                <a:buSzPct val="85000"/>
                <a:buFont typeface="ZapfDingbats"/>
                <a:buNone/>
                <a:defRPr/>
              </a:pPr>
              <a:r>
                <a:rPr lang="en-US" sz="1800" b="1" kern="0" dirty="0">
                  <a:effectLst>
                    <a:outerShdw blurRad="38100" dist="38100" dir="2700000" algn="tl">
                      <a:srgbClr val="C0C0C0"/>
                    </a:outerShdw>
                  </a:effectLst>
                  <a:latin typeface="+mn-lt"/>
                </a:rPr>
                <a:t>Firewall logs</a:t>
              </a:r>
              <a:r>
                <a:rPr lang="en-US" sz="2800" kern="0" dirty="0">
                  <a:latin typeface="+mn-lt"/>
                </a:rPr>
                <a:t> </a:t>
              </a:r>
              <a:endParaRPr lang="en-US" sz="2800" kern="0" dirty="0">
                <a:latin typeface="+mn-lt"/>
              </a:endParaRPr>
            </a:p>
          </p:txBody>
        </p:sp>
      </p:grpSp>
      <p:grpSp>
        <p:nvGrpSpPr>
          <p:cNvPr id="8" name="Group 128"/>
          <p:cNvGrpSpPr/>
          <p:nvPr/>
        </p:nvGrpSpPr>
        <p:grpSpPr bwMode="auto">
          <a:xfrm>
            <a:off x="6145213" y="1970088"/>
            <a:ext cx="2046287" cy="1611312"/>
            <a:chOff x="6367463" y="2693988"/>
            <a:chExt cx="1493057" cy="1611313"/>
          </a:xfrm>
        </p:grpSpPr>
        <p:pic>
          <p:nvPicPr>
            <p:cNvPr id="3089" name="Picture 10" descr="http://tbn0.google.com/images?q=tbn:ophbsYRTBE14NM:http://www.nwg.net/images/Anti-Virus.gif">
              <a:hlinkClick r:id="rId5"/>
            </p:cNvPr>
            <p:cNvPicPr>
              <a:picLocks noChangeAspect="1" noChangeArrowheads="1"/>
            </p:cNvPicPr>
            <p:nvPr/>
          </p:nvPicPr>
          <p:blipFill>
            <a:blip r:embed="rId6"/>
            <a:srcRect/>
            <a:stretch>
              <a:fillRect/>
            </a:stretch>
          </p:blipFill>
          <p:spPr bwMode="auto">
            <a:xfrm>
              <a:off x="6568040" y="2693988"/>
              <a:ext cx="1167397" cy="1352550"/>
            </a:xfrm>
            <a:prstGeom prst="rect">
              <a:avLst/>
            </a:prstGeom>
            <a:noFill/>
            <a:ln w="9525">
              <a:noFill/>
              <a:miter lim="800000"/>
              <a:headEnd/>
              <a:tailEnd/>
            </a:ln>
          </p:spPr>
        </p:pic>
        <p:sp>
          <p:nvSpPr>
            <p:cNvPr id="126" name="Rectangle 3"/>
            <p:cNvSpPr txBox="1">
              <a:spLocks noChangeArrowheads="1"/>
            </p:cNvSpPr>
            <p:nvPr/>
          </p:nvSpPr>
          <p:spPr bwMode="auto">
            <a:xfrm>
              <a:off x="6367463" y="3790951"/>
              <a:ext cx="1493057" cy="514350"/>
            </a:xfrm>
            <a:prstGeom prst="rect">
              <a:avLst/>
            </a:prstGeom>
            <a:noFill/>
            <a:ln w="9525">
              <a:noFill/>
              <a:miter lim="800000"/>
            </a:ln>
            <a:effectLst/>
          </p:spPr>
          <p:txBody>
            <a:bodyPr/>
            <a:lstStyle/>
            <a:p>
              <a:pPr marL="342900" indent="-342900">
                <a:spcBef>
                  <a:spcPct val="20000"/>
                </a:spcBef>
                <a:buClr>
                  <a:schemeClr val="accent2"/>
                </a:buClr>
                <a:buSzPct val="85000"/>
                <a:buFont typeface="ZapfDingbats"/>
                <a:buNone/>
                <a:defRPr/>
              </a:pPr>
              <a:r>
                <a:rPr lang="en-US" sz="1800" b="1" kern="0" dirty="0">
                  <a:effectLst>
                    <a:outerShdw blurRad="38100" dist="38100" dir="2700000" algn="tl">
                      <a:srgbClr val="C0C0C0"/>
                    </a:outerShdw>
                  </a:effectLst>
                  <a:latin typeface="+mn-lt"/>
                </a:rPr>
                <a:t>Anti-virus alerts</a:t>
              </a:r>
              <a:r>
                <a:rPr lang="en-US" sz="1800" kern="0" dirty="0">
                  <a:latin typeface="+mn-lt"/>
                </a:rPr>
                <a:t> </a:t>
              </a:r>
              <a:endParaRPr lang="en-US" sz="1800" kern="0" dirty="0">
                <a:latin typeface="+mn-lt"/>
              </a:endParaRPr>
            </a:p>
          </p:txBody>
        </p:sp>
      </p:grpSp>
      <p:sp>
        <p:nvSpPr>
          <p:cNvPr id="127" name="TextBox 126"/>
          <p:cNvSpPr txBox="1"/>
          <p:nvPr/>
        </p:nvSpPr>
        <p:spPr>
          <a:xfrm>
            <a:off x="4324350" y="4781550"/>
            <a:ext cx="668338" cy="523875"/>
          </a:xfrm>
          <a:prstGeom prst="rect">
            <a:avLst/>
          </a:prstGeom>
          <a:noFill/>
        </p:spPr>
        <p:txBody>
          <a:bodyPr wrap="none">
            <a:spAutoFit/>
          </a:bodyPr>
          <a:lstStyle/>
          <a:p>
            <a:pPr>
              <a:defRPr/>
            </a:pPr>
            <a:r>
              <a:rPr lang="en-US" sz="2800" b="1" dirty="0">
                <a:effectLst>
                  <a:outerShdw blurRad="38100" dist="38100" dir="2700000" algn="tl">
                    <a:srgbClr val="000000">
                      <a:alpha val="43137"/>
                    </a:srgbClr>
                  </a:outerShdw>
                </a:effectLst>
              </a:rPr>
              <a:t>……</a:t>
            </a:r>
            <a:endParaRPr lang="en-CA" sz="2800" b="1" dirty="0">
              <a:effectLst>
                <a:outerShdw blurRad="38100" dist="38100" dir="2700000" algn="tl">
                  <a:srgbClr val="000000">
                    <a:alpha val="43137"/>
                  </a:srgbClr>
                </a:outerShdw>
              </a:effectLst>
            </a:endParaRPr>
          </a:p>
        </p:txBody>
      </p:sp>
      <p:grpSp>
        <p:nvGrpSpPr>
          <p:cNvPr id="9" name="Group 130"/>
          <p:cNvGrpSpPr/>
          <p:nvPr/>
        </p:nvGrpSpPr>
        <p:grpSpPr bwMode="auto">
          <a:xfrm>
            <a:off x="5695950" y="3852863"/>
            <a:ext cx="3122613" cy="1412875"/>
            <a:chOff x="5695950" y="4233862"/>
            <a:chExt cx="3122971" cy="1412320"/>
          </a:xfrm>
        </p:grpSpPr>
        <p:pic>
          <p:nvPicPr>
            <p:cNvPr id="3087" name="Picture 7" descr="http://tbn0.google.com/images?q=tbn:tehZ1DAz1zkKNM:http://www.dean.clas.uconn.edu/csg/images/RD/client-step09-full.png">
              <a:hlinkClick r:id="rId7"/>
            </p:cNvPr>
            <p:cNvPicPr>
              <a:picLocks noChangeAspect="1" noChangeArrowheads="1"/>
            </p:cNvPicPr>
            <p:nvPr/>
          </p:nvPicPr>
          <p:blipFill>
            <a:blip r:embed="rId8"/>
            <a:srcRect/>
            <a:stretch>
              <a:fillRect/>
            </a:stretch>
          </p:blipFill>
          <p:spPr bwMode="auto">
            <a:xfrm>
              <a:off x="6575425" y="4233862"/>
              <a:ext cx="1314450" cy="990601"/>
            </a:xfrm>
            <a:prstGeom prst="rect">
              <a:avLst/>
            </a:prstGeom>
            <a:noFill/>
            <a:ln w="9525">
              <a:noFill/>
              <a:miter lim="800000"/>
              <a:headEnd/>
              <a:tailEnd/>
            </a:ln>
          </p:spPr>
        </p:pic>
        <p:sp>
          <p:nvSpPr>
            <p:cNvPr id="130" name="TextBox 129"/>
            <p:cNvSpPr txBox="1"/>
            <p:nvPr/>
          </p:nvSpPr>
          <p:spPr>
            <a:xfrm>
              <a:off x="5695950" y="5276439"/>
              <a:ext cx="3122971" cy="369743"/>
            </a:xfrm>
            <a:prstGeom prst="rect">
              <a:avLst/>
            </a:prstGeom>
            <a:noFill/>
          </p:spPr>
          <p:txBody>
            <a:bodyPr wrap="none">
              <a:spAutoFit/>
            </a:bodyPr>
            <a:lstStyle/>
            <a:p>
              <a:pPr>
                <a:defRPr/>
              </a:pPr>
              <a:r>
                <a:rPr lang="en-US" sz="1800" b="1" dirty="0">
                  <a:effectLst>
                    <a:outerShdw blurRad="38100" dist="38100" dir="2700000" algn="tl">
                      <a:srgbClr val="000000">
                        <a:alpha val="43137"/>
                      </a:srgbClr>
                    </a:outerShdw>
                  </a:effectLst>
                </a:rPr>
                <a:t>Authentication server logs</a:t>
              </a:r>
              <a:endParaRPr lang="en-CA" sz="1800" b="1" dirty="0">
                <a:effectLst>
                  <a:outerShdw blurRad="38100" dist="38100" dir="2700000" algn="tl">
                    <a:srgbClr val="000000">
                      <a:alpha val="43137"/>
                    </a:srgbClr>
                  </a:outerShdw>
                </a:effectLst>
              </a:endParaRPr>
            </a:p>
          </p:txBody>
        </p:sp>
      </p:grpSp>
      <p:sp>
        <p:nvSpPr>
          <p:cNvPr id="3083" name="Line 159"/>
          <p:cNvSpPr>
            <a:spLocks noChangeShapeType="1"/>
          </p:cNvSpPr>
          <p:nvPr/>
        </p:nvSpPr>
        <p:spPr bwMode="auto">
          <a:xfrm rot="5400000" flipV="1">
            <a:off x="2867025" y="2447925"/>
            <a:ext cx="342900" cy="1466850"/>
          </a:xfrm>
          <a:prstGeom prst="line">
            <a:avLst/>
          </a:prstGeom>
          <a:noFill/>
          <a:ln w="57150">
            <a:solidFill>
              <a:srgbClr val="FF0000"/>
            </a:solidFill>
            <a:round/>
            <a:tailEnd type="triangle" w="med" len="med"/>
          </a:ln>
        </p:spPr>
        <p:txBody>
          <a:bodyPr/>
          <a:lstStyle/>
          <a:p>
            <a:endParaRPr lang="en-US"/>
          </a:p>
        </p:txBody>
      </p:sp>
      <p:sp>
        <p:nvSpPr>
          <p:cNvPr id="3084" name="Line 159"/>
          <p:cNvSpPr>
            <a:spLocks noChangeShapeType="1"/>
          </p:cNvSpPr>
          <p:nvPr/>
        </p:nvSpPr>
        <p:spPr bwMode="auto">
          <a:xfrm rot="5400000" flipH="1" flipV="1">
            <a:off x="2924175" y="3609975"/>
            <a:ext cx="419100" cy="1162050"/>
          </a:xfrm>
          <a:prstGeom prst="line">
            <a:avLst/>
          </a:prstGeom>
          <a:noFill/>
          <a:ln w="57150">
            <a:solidFill>
              <a:srgbClr val="FF0000"/>
            </a:solidFill>
            <a:round/>
            <a:tailEnd type="triangle" w="med" len="med"/>
          </a:ln>
        </p:spPr>
        <p:txBody>
          <a:bodyPr/>
          <a:lstStyle/>
          <a:p>
            <a:endParaRPr lang="en-US"/>
          </a:p>
        </p:txBody>
      </p:sp>
      <p:sp>
        <p:nvSpPr>
          <p:cNvPr id="3085" name="Line 159"/>
          <p:cNvSpPr>
            <a:spLocks noChangeShapeType="1"/>
          </p:cNvSpPr>
          <p:nvPr/>
        </p:nvSpPr>
        <p:spPr bwMode="auto">
          <a:xfrm rot="5400000">
            <a:off x="5419725" y="2524125"/>
            <a:ext cx="438150" cy="914400"/>
          </a:xfrm>
          <a:prstGeom prst="line">
            <a:avLst/>
          </a:prstGeom>
          <a:noFill/>
          <a:ln w="57150">
            <a:solidFill>
              <a:srgbClr val="FF0000"/>
            </a:solidFill>
            <a:round/>
            <a:tailEnd type="triangle" w="med" len="med"/>
          </a:ln>
        </p:spPr>
        <p:txBody>
          <a:bodyPr/>
          <a:lstStyle/>
          <a:p>
            <a:endParaRPr lang="en-US"/>
          </a:p>
        </p:txBody>
      </p:sp>
      <p:sp>
        <p:nvSpPr>
          <p:cNvPr id="3086" name="Line 159"/>
          <p:cNvSpPr>
            <a:spLocks noChangeShapeType="1"/>
          </p:cNvSpPr>
          <p:nvPr/>
        </p:nvSpPr>
        <p:spPr bwMode="auto">
          <a:xfrm rot="5400000" flipH="1">
            <a:off x="5600700" y="3695700"/>
            <a:ext cx="400050" cy="1238250"/>
          </a:xfrm>
          <a:prstGeom prst="line">
            <a:avLst/>
          </a:prstGeom>
          <a:noFill/>
          <a:ln w="57150">
            <a:solidFill>
              <a:srgbClr val="FF0000"/>
            </a:solidFill>
            <a:round/>
            <a:tailEnd type="triangle" w="med" len="med"/>
          </a:ln>
        </p:spPr>
        <p:txBody>
          <a:bodyPr/>
          <a:lstStyle/>
          <a:p>
            <a:endParaRPr 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7519988" y="1898650"/>
            <a:ext cx="723900" cy="339725"/>
          </a:xfrm>
          <a:prstGeom prst="rect">
            <a:avLst/>
          </a:prstGeom>
          <a:noFill/>
          <a:ln w="9525">
            <a:solidFill>
              <a:schemeClr val="tx1"/>
            </a:solidFill>
            <a:miter lim="800000"/>
          </a:ln>
        </p:spPr>
        <p:txBody>
          <a:bodyPr wrap="none" anchor="ctr"/>
          <a:lstStyle/>
          <a:p>
            <a:endParaRPr lang="en-CA"/>
          </a:p>
        </p:txBody>
      </p:sp>
      <p:sp>
        <p:nvSpPr>
          <p:cNvPr id="8195" name="Line 3"/>
          <p:cNvSpPr>
            <a:spLocks noChangeShapeType="1"/>
          </p:cNvSpPr>
          <p:nvPr/>
        </p:nvSpPr>
        <p:spPr bwMode="auto">
          <a:xfrm rot="-8100000">
            <a:off x="4729957" y="1145381"/>
            <a:ext cx="0" cy="941387"/>
          </a:xfrm>
          <a:prstGeom prst="line">
            <a:avLst/>
          </a:prstGeom>
          <a:noFill/>
          <a:ln w="57150">
            <a:solidFill>
              <a:srgbClr val="E3D846"/>
            </a:solidFill>
            <a:round/>
            <a:headEnd type="triangle" w="med" len="med"/>
            <a:tailEnd type="triangle" w="med" len="med"/>
          </a:ln>
        </p:spPr>
        <p:txBody>
          <a:bodyPr/>
          <a:lstStyle/>
          <a:p>
            <a:endParaRPr lang="en-US"/>
          </a:p>
        </p:txBody>
      </p:sp>
      <p:sp>
        <p:nvSpPr>
          <p:cNvPr id="8196" name="Line 4"/>
          <p:cNvSpPr>
            <a:spLocks noChangeShapeType="1"/>
          </p:cNvSpPr>
          <p:nvPr/>
        </p:nvSpPr>
        <p:spPr bwMode="auto">
          <a:xfrm>
            <a:off x="2665413" y="1277938"/>
            <a:ext cx="0" cy="620712"/>
          </a:xfrm>
          <a:prstGeom prst="line">
            <a:avLst/>
          </a:prstGeom>
          <a:noFill/>
          <a:ln w="57150">
            <a:solidFill>
              <a:srgbClr val="E3D846"/>
            </a:solidFill>
            <a:round/>
            <a:headEnd type="triangle" w="med" len="med"/>
            <a:tailEnd type="triangle" w="med" len="med"/>
          </a:ln>
        </p:spPr>
        <p:txBody>
          <a:bodyPr/>
          <a:lstStyle/>
          <a:p>
            <a:endParaRPr lang="en-US"/>
          </a:p>
        </p:txBody>
      </p:sp>
      <p:sp>
        <p:nvSpPr>
          <p:cNvPr id="8197" name="AutoShape 5"/>
          <p:cNvSpPr>
            <a:spLocks noChangeArrowheads="1"/>
          </p:cNvSpPr>
          <p:nvPr/>
        </p:nvSpPr>
        <p:spPr bwMode="auto">
          <a:xfrm>
            <a:off x="8099425" y="1524000"/>
            <a:ext cx="796925" cy="2239963"/>
          </a:xfrm>
          <a:prstGeom prst="downArrow">
            <a:avLst>
              <a:gd name="adj1" fmla="val 39769"/>
              <a:gd name="adj2" fmla="val 65025"/>
            </a:avLst>
          </a:prstGeom>
          <a:solidFill>
            <a:srgbClr val="CCFFCC"/>
          </a:solidFill>
          <a:ln w="9525">
            <a:noFill/>
            <a:miter lim="800000"/>
          </a:ln>
        </p:spPr>
        <p:txBody>
          <a:bodyPr wrap="none" anchor="ctr"/>
          <a:lstStyle/>
          <a:p>
            <a:endParaRPr lang="en-CA"/>
          </a:p>
        </p:txBody>
      </p:sp>
      <p:sp>
        <p:nvSpPr>
          <p:cNvPr id="8198" name="AutoShape 6"/>
          <p:cNvSpPr>
            <a:spLocks noChangeArrowheads="1"/>
          </p:cNvSpPr>
          <p:nvPr/>
        </p:nvSpPr>
        <p:spPr bwMode="auto">
          <a:xfrm>
            <a:off x="565150" y="2181225"/>
            <a:ext cx="796925" cy="1582738"/>
          </a:xfrm>
          <a:prstGeom prst="downArrow">
            <a:avLst>
              <a:gd name="adj1" fmla="val 42426"/>
              <a:gd name="adj2" fmla="val 65163"/>
            </a:avLst>
          </a:prstGeom>
          <a:solidFill>
            <a:srgbClr val="CCFFCC"/>
          </a:solidFill>
          <a:ln w="9525">
            <a:noFill/>
            <a:miter lim="800000"/>
          </a:ln>
        </p:spPr>
        <p:txBody>
          <a:bodyPr wrap="none" anchor="ctr"/>
          <a:lstStyle/>
          <a:p>
            <a:endParaRPr lang="en-CA"/>
          </a:p>
        </p:txBody>
      </p:sp>
      <p:sp>
        <p:nvSpPr>
          <p:cNvPr id="8199" name="Rectangle 7"/>
          <p:cNvSpPr>
            <a:spLocks noChangeArrowheads="1"/>
          </p:cNvSpPr>
          <p:nvPr/>
        </p:nvSpPr>
        <p:spPr bwMode="auto">
          <a:xfrm>
            <a:off x="492125" y="3492500"/>
            <a:ext cx="8404225" cy="169863"/>
          </a:xfrm>
          <a:prstGeom prst="rect">
            <a:avLst/>
          </a:prstGeom>
          <a:gradFill rotWithShape="0">
            <a:gsLst>
              <a:gs pos="0">
                <a:srgbClr val="4478B6"/>
              </a:gs>
              <a:gs pos="100000">
                <a:srgbClr val="9BB6D8"/>
              </a:gs>
            </a:gsLst>
            <a:lin ang="0" scaled="1"/>
          </a:gradFill>
          <a:ln w="9525">
            <a:noFill/>
            <a:miter lim="800000"/>
          </a:ln>
        </p:spPr>
        <p:txBody>
          <a:bodyPr wrap="none" anchor="ctr"/>
          <a:lstStyle/>
          <a:p>
            <a:pPr algn="l" eaLnBrk="1" hangingPunct="1"/>
            <a:r>
              <a:rPr lang="en-US" sz="1400" b="1">
                <a:solidFill>
                  <a:schemeClr val="bg1"/>
                </a:solidFill>
                <a:latin typeface="Arial Narrow" pitchFamily="34" charset="0"/>
              </a:rPr>
              <a:t>INPUTS</a:t>
            </a:r>
            <a:endParaRPr lang="en-US" sz="1400" b="1">
              <a:solidFill>
                <a:schemeClr val="bg1"/>
              </a:solidFill>
              <a:latin typeface="Arial Narrow" pitchFamily="34" charset="0"/>
            </a:endParaRPr>
          </a:p>
        </p:txBody>
      </p:sp>
      <p:grpSp>
        <p:nvGrpSpPr>
          <p:cNvPr id="2" name="Group 8"/>
          <p:cNvGrpSpPr/>
          <p:nvPr/>
        </p:nvGrpSpPr>
        <p:grpSpPr bwMode="auto">
          <a:xfrm>
            <a:off x="304800" y="3771900"/>
            <a:ext cx="1811338" cy="1778000"/>
            <a:chOff x="96" y="2984"/>
            <a:chExt cx="1200" cy="1510"/>
          </a:xfrm>
        </p:grpSpPr>
        <p:sp>
          <p:nvSpPr>
            <p:cNvPr id="8683" name="Text Box 9"/>
            <p:cNvSpPr txBox="1">
              <a:spLocks noChangeArrowheads="1"/>
            </p:cNvSpPr>
            <p:nvPr/>
          </p:nvSpPr>
          <p:spPr bwMode="auto">
            <a:xfrm>
              <a:off x="336" y="3874"/>
              <a:ext cx="960" cy="620"/>
            </a:xfrm>
            <a:prstGeom prst="rect">
              <a:avLst/>
            </a:prstGeom>
            <a:noFill/>
            <a:ln w="9525">
              <a:noFill/>
              <a:miter lim="800000"/>
            </a:ln>
          </p:spPr>
          <p:txBody>
            <a:bodyPr>
              <a:spAutoFit/>
            </a:bodyPr>
            <a:lstStyle/>
            <a:p>
              <a:pPr algn="l" eaLnBrk="1" hangingPunct="1">
                <a:buFontTx/>
                <a:buChar char="•"/>
              </a:pPr>
              <a:r>
                <a:rPr lang="en-US" sz="1200">
                  <a:latin typeface="Arial Narrow" pitchFamily="34" charset="0"/>
                </a:rPr>
                <a:t> </a:t>
              </a:r>
              <a:r>
                <a:rPr lang="en-US" sz="1400">
                  <a:latin typeface="Arial Narrow" pitchFamily="34" charset="0"/>
                </a:rPr>
                <a:t>Access control</a:t>
              </a:r>
              <a:endParaRPr lang="en-US" sz="1400">
                <a:latin typeface="Arial Narrow" pitchFamily="34" charset="0"/>
              </a:endParaRPr>
            </a:p>
            <a:p>
              <a:pPr algn="l" eaLnBrk="1" hangingPunct="1">
                <a:buFontTx/>
                <a:buChar char="•"/>
              </a:pPr>
              <a:r>
                <a:rPr lang="en-US" sz="1400">
                  <a:latin typeface="Arial Narrow" pitchFamily="34" charset="0"/>
                </a:rPr>
                <a:t> Directories</a:t>
              </a:r>
              <a:endParaRPr lang="en-US" sz="1400">
                <a:latin typeface="Arial Narrow" pitchFamily="34" charset="0"/>
              </a:endParaRPr>
            </a:p>
            <a:p>
              <a:pPr algn="l" eaLnBrk="1" hangingPunct="1">
                <a:buFontTx/>
                <a:buChar char="•"/>
              </a:pPr>
              <a:r>
                <a:rPr lang="en-US" sz="1400">
                  <a:latin typeface="Arial Narrow" pitchFamily="34" charset="0"/>
                </a:rPr>
                <a:t> Provisioning</a:t>
              </a:r>
              <a:endParaRPr lang="en-US" sz="1400">
                <a:latin typeface="Arial Narrow" pitchFamily="34" charset="0"/>
              </a:endParaRPr>
            </a:p>
          </p:txBody>
        </p:sp>
        <p:pic>
          <p:nvPicPr>
            <p:cNvPr id="8684" name="Picture 10" descr="cloud"/>
            <p:cNvPicPr>
              <a:picLocks noChangeAspect="1" noChangeArrowheads="1"/>
            </p:cNvPicPr>
            <p:nvPr/>
          </p:nvPicPr>
          <p:blipFill>
            <a:blip r:embed="rId1"/>
            <a:srcRect/>
            <a:stretch>
              <a:fillRect/>
            </a:stretch>
          </p:blipFill>
          <p:spPr bwMode="auto">
            <a:xfrm>
              <a:off x="192" y="2984"/>
              <a:ext cx="1056" cy="770"/>
            </a:xfrm>
            <a:prstGeom prst="rect">
              <a:avLst/>
            </a:prstGeom>
            <a:noFill/>
            <a:ln w="9525">
              <a:noFill/>
              <a:miter lim="800000"/>
              <a:headEnd/>
              <a:tailEnd/>
            </a:ln>
          </p:spPr>
        </p:pic>
        <p:sp>
          <p:nvSpPr>
            <p:cNvPr id="8685" name="Text Box 11"/>
            <p:cNvSpPr txBox="1">
              <a:spLocks noChangeArrowheads="1"/>
            </p:cNvSpPr>
            <p:nvPr/>
          </p:nvSpPr>
          <p:spPr bwMode="auto">
            <a:xfrm>
              <a:off x="96" y="3747"/>
              <a:ext cx="1200" cy="233"/>
            </a:xfrm>
            <a:prstGeom prst="rect">
              <a:avLst/>
            </a:prstGeom>
            <a:noFill/>
            <a:ln w="9525">
              <a:noFill/>
              <a:miter lim="800000"/>
            </a:ln>
          </p:spPr>
          <p:txBody>
            <a:bodyPr>
              <a:spAutoFit/>
            </a:bodyPr>
            <a:lstStyle/>
            <a:p>
              <a:pPr eaLnBrk="1" hangingPunct="1"/>
              <a:r>
                <a:rPr lang="en-US" sz="1200" b="1">
                  <a:latin typeface="Arial Narrow" pitchFamily="34" charset="0"/>
                </a:rPr>
                <a:t>Identity Management</a:t>
              </a:r>
              <a:endParaRPr lang="en-US" sz="1200" b="1">
                <a:latin typeface="Arial Narrow" pitchFamily="34" charset="0"/>
              </a:endParaRPr>
            </a:p>
          </p:txBody>
        </p:sp>
        <p:grpSp>
          <p:nvGrpSpPr>
            <p:cNvPr id="3" name="Group 12"/>
            <p:cNvGrpSpPr/>
            <p:nvPr/>
          </p:nvGrpSpPr>
          <p:grpSpPr bwMode="auto">
            <a:xfrm>
              <a:off x="288" y="3185"/>
              <a:ext cx="340" cy="416"/>
              <a:chOff x="336" y="2928"/>
              <a:chExt cx="340" cy="416"/>
            </a:xfrm>
          </p:grpSpPr>
          <p:pic>
            <p:nvPicPr>
              <p:cNvPr id="8693" name="Picture 13" descr="toolbox_yellow"/>
              <p:cNvPicPr>
                <a:picLocks noChangeAspect="1" noChangeArrowheads="1"/>
              </p:cNvPicPr>
              <p:nvPr/>
            </p:nvPicPr>
            <p:blipFill>
              <a:blip r:embed="rId2"/>
              <a:srcRect/>
              <a:stretch>
                <a:fillRect/>
              </a:stretch>
            </p:blipFill>
            <p:spPr bwMode="auto">
              <a:xfrm>
                <a:off x="395" y="2928"/>
                <a:ext cx="204" cy="204"/>
              </a:xfrm>
              <a:prstGeom prst="rect">
                <a:avLst/>
              </a:prstGeom>
              <a:noFill/>
              <a:ln w="9525">
                <a:noFill/>
                <a:miter lim="800000"/>
                <a:headEnd/>
                <a:tailEnd/>
              </a:ln>
            </p:spPr>
          </p:pic>
          <p:sp>
            <p:nvSpPr>
              <p:cNvPr id="8694" name="Rectangle 14"/>
              <p:cNvSpPr>
                <a:spLocks noChangeArrowheads="1"/>
              </p:cNvSpPr>
              <p:nvPr/>
            </p:nvSpPr>
            <p:spPr bwMode="auto">
              <a:xfrm>
                <a:off x="336" y="3111"/>
                <a:ext cx="340" cy="233"/>
              </a:xfrm>
              <a:prstGeom prst="rect">
                <a:avLst/>
              </a:prstGeom>
              <a:noFill/>
              <a:ln w="9525">
                <a:noFill/>
                <a:miter lim="800000"/>
              </a:ln>
            </p:spPr>
            <p:txBody>
              <a:bodyPr wrap="none">
                <a:spAutoFit/>
              </a:bodyPr>
              <a:lstStyle/>
              <a:p>
                <a:pPr algn="l" eaLnBrk="1" hangingPunct="1"/>
                <a:r>
                  <a:rPr lang="en-US" sz="1200">
                    <a:latin typeface="Arial Narrow" pitchFamily="34" charset="0"/>
                  </a:rPr>
                  <a:t>Agent</a:t>
                </a:r>
                <a:endParaRPr lang="en-US" sz="1200">
                  <a:latin typeface="Arial Narrow" pitchFamily="34" charset="0"/>
                </a:endParaRPr>
              </a:p>
            </p:txBody>
          </p:sp>
        </p:grpSp>
        <p:grpSp>
          <p:nvGrpSpPr>
            <p:cNvPr id="4" name="Group 15"/>
            <p:cNvGrpSpPr/>
            <p:nvPr/>
          </p:nvGrpSpPr>
          <p:grpSpPr bwMode="auto">
            <a:xfrm>
              <a:off x="850" y="3231"/>
              <a:ext cx="417" cy="370"/>
              <a:chOff x="768" y="2934"/>
              <a:chExt cx="417" cy="370"/>
            </a:xfrm>
          </p:grpSpPr>
          <p:pic>
            <p:nvPicPr>
              <p:cNvPr id="8691" name="Picture 16" descr="sheet2"/>
              <p:cNvPicPr>
                <a:picLocks noChangeAspect="1" noChangeArrowheads="1"/>
              </p:cNvPicPr>
              <p:nvPr/>
            </p:nvPicPr>
            <p:blipFill>
              <a:blip r:embed="rId3"/>
              <a:srcRect/>
              <a:stretch>
                <a:fillRect/>
              </a:stretch>
            </p:blipFill>
            <p:spPr bwMode="auto">
              <a:xfrm>
                <a:off x="900" y="2934"/>
                <a:ext cx="134" cy="170"/>
              </a:xfrm>
              <a:prstGeom prst="rect">
                <a:avLst/>
              </a:prstGeom>
              <a:noFill/>
              <a:ln w="9525">
                <a:noFill/>
                <a:miter lim="800000"/>
                <a:headEnd/>
                <a:tailEnd/>
              </a:ln>
            </p:spPr>
          </p:pic>
          <p:sp>
            <p:nvSpPr>
              <p:cNvPr id="8692" name="Rectangle 17"/>
              <p:cNvSpPr>
                <a:spLocks noChangeArrowheads="1"/>
              </p:cNvSpPr>
              <p:nvPr/>
            </p:nvSpPr>
            <p:spPr bwMode="auto">
              <a:xfrm>
                <a:off x="768" y="3071"/>
                <a:ext cx="417" cy="233"/>
              </a:xfrm>
              <a:prstGeom prst="rect">
                <a:avLst/>
              </a:prstGeom>
              <a:noFill/>
              <a:ln w="9525">
                <a:noFill/>
                <a:miter lim="800000"/>
              </a:ln>
            </p:spPr>
            <p:txBody>
              <a:bodyPr wrap="none">
                <a:spAutoFit/>
              </a:bodyPr>
              <a:lstStyle/>
              <a:p>
                <a:pPr algn="l" eaLnBrk="1" hangingPunct="1"/>
                <a:r>
                  <a:rPr lang="en-US" sz="1200">
                    <a:latin typeface="Arial Narrow" pitchFamily="34" charset="0"/>
                  </a:rPr>
                  <a:t>Logging</a:t>
                </a:r>
                <a:endParaRPr lang="en-US" sz="1200">
                  <a:latin typeface="Arial Narrow" pitchFamily="34" charset="0"/>
                </a:endParaRPr>
              </a:p>
            </p:txBody>
          </p:sp>
        </p:grpSp>
        <p:grpSp>
          <p:nvGrpSpPr>
            <p:cNvPr id="5" name="Group 18"/>
            <p:cNvGrpSpPr/>
            <p:nvPr/>
          </p:nvGrpSpPr>
          <p:grpSpPr bwMode="auto">
            <a:xfrm>
              <a:off x="647" y="3177"/>
              <a:ext cx="190" cy="337"/>
              <a:chOff x="626" y="3072"/>
              <a:chExt cx="190" cy="337"/>
            </a:xfrm>
          </p:grpSpPr>
          <p:pic>
            <p:nvPicPr>
              <p:cNvPr id="8689" name="Picture 19" descr="serverBW"/>
              <p:cNvPicPr>
                <a:picLocks noChangeAspect="1" noChangeArrowheads="1"/>
              </p:cNvPicPr>
              <p:nvPr/>
            </p:nvPicPr>
            <p:blipFill>
              <a:blip r:embed="rId4"/>
              <a:srcRect/>
              <a:stretch>
                <a:fillRect/>
              </a:stretch>
            </p:blipFill>
            <p:spPr bwMode="auto">
              <a:xfrm>
                <a:off x="695" y="3155"/>
                <a:ext cx="121" cy="254"/>
              </a:xfrm>
              <a:prstGeom prst="rect">
                <a:avLst/>
              </a:prstGeom>
              <a:noFill/>
              <a:ln w="9525">
                <a:noFill/>
                <a:miter lim="800000"/>
                <a:headEnd/>
                <a:tailEnd/>
              </a:ln>
            </p:spPr>
          </p:pic>
          <p:pic>
            <p:nvPicPr>
              <p:cNvPr id="8690" name="Picture 20" descr="serverBW"/>
              <p:cNvPicPr>
                <a:picLocks noChangeAspect="1" noChangeArrowheads="1"/>
              </p:cNvPicPr>
              <p:nvPr/>
            </p:nvPicPr>
            <p:blipFill>
              <a:blip r:embed="rId4"/>
              <a:srcRect/>
              <a:stretch>
                <a:fillRect/>
              </a:stretch>
            </p:blipFill>
            <p:spPr bwMode="auto">
              <a:xfrm>
                <a:off x="626" y="3072"/>
                <a:ext cx="121" cy="254"/>
              </a:xfrm>
              <a:prstGeom prst="rect">
                <a:avLst/>
              </a:prstGeom>
              <a:noFill/>
              <a:ln w="9525">
                <a:noFill/>
                <a:miter lim="800000"/>
                <a:headEnd/>
                <a:tailEnd/>
              </a:ln>
            </p:spPr>
          </p:pic>
        </p:grpSp>
      </p:grpSp>
      <p:grpSp>
        <p:nvGrpSpPr>
          <p:cNvPr id="6" name="Group 21"/>
          <p:cNvGrpSpPr/>
          <p:nvPr/>
        </p:nvGrpSpPr>
        <p:grpSpPr bwMode="auto">
          <a:xfrm>
            <a:off x="2333625" y="3767138"/>
            <a:ext cx="2246313" cy="1990725"/>
            <a:chOff x="1296" y="2980"/>
            <a:chExt cx="1488" cy="1691"/>
          </a:xfrm>
        </p:grpSpPr>
        <p:sp>
          <p:nvSpPr>
            <p:cNvPr id="8672" name="Text Box 22"/>
            <p:cNvSpPr txBox="1">
              <a:spLocks noChangeArrowheads="1"/>
            </p:cNvSpPr>
            <p:nvPr/>
          </p:nvSpPr>
          <p:spPr bwMode="auto">
            <a:xfrm>
              <a:off x="1536" y="3870"/>
              <a:ext cx="1248" cy="801"/>
            </a:xfrm>
            <a:prstGeom prst="rect">
              <a:avLst/>
            </a:prstGeom>
            <a:noFill/>
            <a:ln w="9525">
              <a:noFill/>
              <a:miter lim="800000"/>
            </a:ln>
          </p:spPr>
          <p:txBody>
            <a:bodyPr>
              <a:spAutoFit/>
            </a:bodyPr>
            <a:lstStyle/>
            <a:p>
              <a:pPr algn="l" eaLnBrk="1" hangingPunct="1">
                <a:buFontTx/>
                <a:buChar char="•"/>
              </a:pPr>
              <a:r>
                <a:rPr lang="en-US" sz="1400">
                  <a:latin typeface="Arial Narrow" pitchFamily="34" charset="0"/>
                </a:rPr>
                <a:t> Host &amp; DB configuration</a:t>
              </a:r>
              <a:endParaRPr lang="en-US" sz="1400">
                <a:latin typeface="Arial Narrow" pitchFamily="34" charset="0"/>
              </a:endParaRPr>
            </a:p>
            <a:p>
              <a:pPr algn="l" eaLnBrk="1" hangingPunct="1">
                <a:buFontTx/>
                <a:buChar char="•"/>
              </a:pPr>
              <a:r>
                <a:rPr lang="en-US" sz="1400">
                  <a:latin typeface="Arial Narrow" pitchFamily="34" charset="0"/>
                </a:rPr>
                <a:t> Patch management</a:t>
              </a:r>
              <a:endParaRPr lang="en-US" sz="1400">
                <a:latin typeface="Arial Narrow" pitchFamily="34" charset="0"/>
              </a:endParaRPr>
            </a:p>
            <a:p>
              <a:pPr algn="l" eaLnBrk="1" hangingPunct="1">
                <a:buFontTx/>
                <a:buChar char="•"/>
              </a:pPr>
              <a:r>
                <a:rPr lang="en-US" sz="1400">
                  <a:latin typeface="Arial Narrow" pitchFamily="34" charset="0"/>
                </a:rPr>
                <a:t> Vulnerability management</a:t>
              </a:r>
              <a:endParaRPr lang="en-US" sz="1400">
                <a:latin typeface="Arial Narrow" pitchFamily="34" charset="0"/>
              </a:endParaRPr>
            </a:p>
          </p:txBody>
        </p:sp>
        <p:pic>
          <p:nvPicPr>
            <p:cNvPr id="8673" name="Picture 23" descr="cloud"/>
            <p:cNvPicPr>
              <a:picLocks noChangeAspect="1" noChangeArrowheads="1"/>
            </p:cNvPicPr>
            <p:nvPr/>
          </p:nvPicPr>
          <p:blipFill>
            <a:blip r:embed="rId1"/>
            <a:srcRect/>
            <a:stretch>
              <a:fillRect/>
            </a:stretch>
          </p:blipFill>
          <p:spPr bwMode="auto">
            <a:xfrm>
              <a:off x="1392" y="2980"/>
              <a:ext cx="1056" cy="770"/>
            </a:xfrm>
            <a:prstGeom prst="rect">
              <a:avLst/>
            </a:prstGeom>
            <a:noFill/>
            <a:ln w="9525">
              <a:noFill/>
              <a:miter lim="800000"/>
              <a:headEnd/>
              <a:tailEnd/>
            </a:ln>
          </p:spPr>
        </p:pic>
        <p:sp>
          <p:nvSpPr>
            <p:cNvPr id="8674" name="Text Box 24"/>
            <p:cNvSpPr txBox="1">
              <a:spLocks noChangeArrowheads="1"/>
            </p:cNvSpPr>
            <p:nvPr/>
          </p:nvSpPr>
          <p:spPr bwMode="auto">
            <a:xfrm>
              <a:off x="1296" y="3743"/>
              <a:ext cx="1199" cy="259"/>
            </a:xfrm>
            <a:prstGeom prst="rect">
              <a:avLst/>
            </a:prstGeom>
            <a:noFill/>
            <a:ln w="9525">
              <a:noFill/>
              <a:miter lim="800000"/>
            </a:ln>
          </p:spPr>
          <p:txBody>
            <a:bodyPr>
              <a:spAutoFit/>
            </a:bodyPr>
            <a:lstStyle/>
            <a:p>
              <a:pPr eaLnBrk="1" hangingPunct="1"/>
              <a:r>
                <a:rPr lang="en-US" sz="1400" b="1">
                  <a:latin typeface="Arial Narrow" pitchFamily="34" charset="0"/>
                </a:rPr>
                <a:t>System Management</a:t>
              </a:r>
              <a:endParaRPr lang="en-US" sz="1400" b="1">
                <a:latin typeface="Arial Narrow" pitchFamily="34" charset="0"/>
              </a:endParaRPr>
            </a:p>
          </p:txBody>
        </p:sp>
        <p:grpSp>
          <p:nvGrpSpPr>
            <p:cNvPr id="7" name="Group 25"/>
            <p:cNvGrpSpPr/>
            <p:nvPr/>
          </p:nvGrpSpPr>
          <p:grpSpPr bwMode="auto">
            <a:xfrm>
              <a:off x="1488" y="3181"/>
              <a:ext cx="340" cy="416"/>
              <a:chOff x="336" y="2928"/>
              <a:chExt cx="340" cy="416"/>
            </a:xfrm>
          </p:grpSpPr>
          <p:pic>
            <p:nvPicPr>
              <p:cNvPr id="8681" name="Picture 26" descr="toolbox_yellow"/>
              <p:cNvPicPr>
                <a:picLocks noChangeAspect="1" noChangeArrowheads="1"/>
              </p:cNvPicPr>
              <p:nvPr/>
            </p:nvPicPr>
            <p:blipFill>
              <a:blip r:embed="rId2"/>
              <a:srcRect/>
              <a:stretch>
                <a:fillRect/>
              </a:stretch>
            </p:blipFill>
            <p:spPr bwMode="auto">
              <a:xfrm>
                <a:off x="395" y="2928"/>
                <a:ext cx="204" cy="204"/>
              </a:xfrm>
              <a:prstGeom prst="rect">
                <a:avLst/>
              </a:prstGeom>
              <a:noFill/>
              <a:ln w="9525">
                <a:noFill/>
                <a:miter lim="800000"/>
                <a:headEnd/>
                <a:tailEnd/>
              </a:ln>
            </p:spPr>
          </p:pic>
          <p:sp>
            <p:nvSpPr>
              <p:cNvPr id="8682" name="Rectangle 27"/>
              <p:cNvSpPr>
                <a:spLocks noChangeArrowheads="1"/>
              </p:cNvSpPr>
              <p:nvPr/>
            </p:nvSpPr>
            <p:spPr bwMode="auto">
              <a:xfrm>
                <a:off x="336" y="3111"/>
                <a:ext cx="340" cy="233"/>
              </a:xfrm>
              <a:prstGeom prst="rect">
                <a:avLst/>
              </a:prstGeom>
              <a:noFill/>
              <a:ln w="9525">
                <a:noFill/>
                <a:miter lim="800000"/>
              </a:ln>
            </p:spPr>
            <p:txBody>
              <a:bodyPr wrap="none">
                <a:spAutoFit/>
              </a:bodyPr>
              <a:lstStyle/>
              <a:p>
                <a:pPr algn="l" eaLnBrk="1" hangingPunct="1"/>
                <a:r>
                  <a:rPr lang="en-US" sz="1200">
                    <a:latin typeface="Arial Narrow" pitchFamily="34" charset="0"/>
                  </a:rPr>
                  <a:t>Agent</a:t>
                </a:r>
                <a:endParaRPr lang="en-US" sz="1200">
                  <a:latin typeface="Arial Narrow" pitchFamily="34" charset="0"/>
                </a:endParaRPr>
              </a:p>
            </p:txBody>
          </p:sp>
        </p:grpSp>
        <p:grpSp>
          <p:nvGrpSpPr>
            <p:cNvPr id="8" name="Group 28"/>
            <p:cNvGrpSpPr/>
            <p:nvPr/>
          </p:nvGrpSpPr>
          <p:grpSpPr bwMode="auto">
            <a:xfrm>
              <a:off x="2050" y="3227"/>
              <a:ext cx="417" cy="370"/>
              <a:chOff x="768" y="2934"/>
              <a:chExt cx="417" cy="370"/>
            </a:xfrm>
          </p:grpSpPr>
          <p:pic>
            <p:nvPicPr>
              <p:cNvPr id="8679" name="Picture 29" descr="sheet2"/>
              <p:cNvPicPr>
                <a:picLocks noChangeAspect="1" noChangeArrowheads="1"/>
              </p:cNvPicPr>
              <p:nvPr/>
            </p:nvPicPr>
            <p:blipFill>
              <a:blip r:embed="rId3"/>
              <a:srcRect/>
              <a:stretch>
                <a:fillRect/>
              </a:stretch>
            </p:blipFill>
            <p:spPr bwMode="auto">
              <a:xfrm>
                <a:off x="900" y="2934"/>
                <a:ext cx="134" cy="170"/>
              </a:xfrm>
              <a:prstGeom prst="rect">
                <a:avLst/>
              </a:prstGeom>
              <a:noFill/>
              <a:ln w="9525">
                <a:noFill/>
                <a:miter lim="800000"/>
                <a:headEnd/>
                <a:tailEnd/>
              </a:ln>
            </p:spPr>
          </p:pic>
          <p:sp>
            <p:nvSpPr>
              <p:cNvPr id="8680" name="Rectangle 30"/>
              <p:cNvSpPr>
                <a:spLocks noChangeArrowheads="1"/>
              </p:cNvSpPr>
              <p:nvPr/>
            </p:nvSpPr>
            <p:spPr bwMode="auto">
              <a:xfrm>
                <a:off x="768" y="3071"/>
                <a:ext cx="417" cy="233"/>
              </a:xfrm>
              <a:prstGeom prst="rect">
                <a:avLst/>
              </a:prstGeom>
              <a:noFill/>
              <a:ln w="9525">
                <a:noFill/>
                <a:miter lim="800000"/>
              </a:ln>
            </p:spPr>
            <p:txBody>
              <a:bodyPr wrap="none">
                <a:spAutoFit/>
              </a:bodyPr>
              <a:lstStyle/>
              <a:p>
                <a:pPr algn="l" eaLnBrk="1" hangingPunct="1"/>
                <a:r>
                  <a:rPr lang="en-US" sz="1200">
                    <a:latin typeface="Arial Narrow" pitchFamily="34" charset="0"/>
                  </a:rPr>
                  <a:t>Logging</a:t>
                </a:r>
                <a:endParaRPr lang="en-US" sz="1200">
                  <a:latin typeface="Arial Narrow" pitchFamily="34" charset="0"/>
                </a:endParaRPr>
              </a:p>
            </p:txBody>
          </p:sp>
        </p:grpSp>
        <p:sp>
          <p:nvSpPr>
            <p:cNvPr id="8677" name="AutoShape 31"/>
            <p:cNvSpPr>
              <a:spLocks noChangeArrowheads="1"/>
            </p:cNvSpPr>
            <p:nvPr/>
          </p:nvSpPr>
          <p:spPr bwMode="auto">
            <a:xfrm>
              <a:off x="1920" y="3325"/>
              <a:ext cx="142" cy="189"/>
            </a:xfrm>
            <a:prstGeom prst="can">
              <a:avLst>
                <a:gd name="adj" fmla="val 33275"/>
              </a:avLst>
            </a:prstGeom>
            <a:gradFill rotWithShape="0">
              <a:gsLst>
                <a:gs pos="0">
                  <a:schemeClr val="folHlink"/>
                </a:gs>
                <a:gs pos="100000">
                  <a:schemeClr val="tx1"/>
                </a:gs>
              </a:gsLst>
              <a:lin ang="0" scaled="1"/>
            </a:gradFill>
            <a:ln w="9525">
              <a:solidFill>
                <a:schemeClr val="bg1"/>
              </a:solidFill>
              <a:round/>
            </a:ln>
          </p:spPr>
          <p:txBody>
            <a:bodyPr wrap="none" anchor="ctr"/>
            <a:lstStyle/>
            <a:p>
              <a:endParaRPr lang="en-CA"/>
            </a:p>
          </p:txBody>
        </p:sp>
        <p:pic>
          <p:nvPicPr>
            <p:cNvPr id="8678" name="Picture 32" descr="serverBW"/>
            <p:cNvPicPr>
              <a:picLocks noChangeAspect="1" noChangeArrowheads="1"/>
            </p:cNvPicPr>
            <p:nvPr/>
          </p:nvPicPr>
          <p:blipFill>
            <a:blip r:embed="rId4"/>
            <a:srcRect/>
            <a:stretch>
              <a:fillRect/>
            </a:stretch>
          </p:blipFill>
          <p:spPr bwMode="auto">
            <a:xfrm>
              <a:off x="1819" y="3173"/>
              <a:ext cx="121" cy="254"/>
            </a:xfrm>
            <a:prstGeom prst="rect">
              <a:avLst/>
            </a:prstGeom>
            <a:noFill/>
            <a:ln w="9525">
              <a:noFill/>
              <a:miter lim="800000"/>
              <a:headEnd/>
              <a:tailEnd/>
            </a:ln>
          </p:spPr>
        </p:pic>
      </p:grpSp>
      <p:pic>
        <p:nvPicPr>
          <p:cNvPr id="8202" name="Picture 33" descr="userterminal"/>
          <p:cNvPicPr>
            <a:picLocks noChangeAspect="1" noChangeArrowheads="1"/>
          </p:cNvPicPr>
          <p:nvPr/>
        </p:nvPicPr>
        <p:blipFill>
          <a:blip r:embed="rId5"/>
          <a:srcRect/>
          <a:stretch>
            <a:fillRect/>
          </a:stretch>
        </p:blipFill>
        <p:spPr bwMode="auto">
          <a:xfrm>
            <a:off x="5834063" y="708025"/>
            <a:ext cx="1014412" cy="514350"/>
          </a:xfrm>
          <a:prstGeom prst="rect">
            <a:avLst/>
          </a:prstGeom>
          <a:noFill/>
          <a:ln w="9525">
            <a:noFill/>
            <a:miter lim="800000"/>
            <a:headEnd/>
            <a:tailEnd/>
          </a:ln>
        </p:spPr>
      </p:pic>
      <p:pic>
        <p:nvPicPr>
          <p:cNvPr id="8203" name="Picture 34" descr="externalapplianceBW"/>
          <p:cNvPicPr>
            <a:picLocks noChangeAspect="1" noChangeArrowheads="1"/>
          </p:cNvPicPr>
          <p:nvPr/>
        </p:nvPicPr>
        <p:blipFill>
          <a:blip r:embed="rId6"/>
          <a:srcRect/>
          <a:stretch>
            <a:fillRect/>
          </a:stretch>
        </p:blipFill>
        <p:spPr bwMode="auto">
          <a:xfrm>
            <a:off x="1795463" y="3198813"/>
            <a:ext cx="869950" cy="241300"/>
          </a:xfrm>
          <a:prstGeom prst="rect">
            <a:avLst/>
          </a:prstGeom>
          <a:noFill/>
          <a:ln w="9525">
            <a:noFill/>
            <a:miter lim="800000"/>
            <a:headEnd/>
            <a:tailEnd/>
          </a:ln>
        </p:spPr>
      </p:pic>
      <p:pic>
        <p:nvPicPr>
          <p:cNvPr id="8204" name="Picture 35" descr="externalapplianceBW"/>
          <p:cNvPicPr>
            <a:picLocks noChangeAspect="1" noChangeArrowheads="1"/>
          </p:cNvPicPr>
          <p:nvPr/>
        </p:nvPicPr>
        <p:blipFill>
          <a:blip r:embed="rId6"/>
          <a:srcRect/>
          <a:stretch>
            <a:fillRect/>
          </a:stretch>
        </p:blipFill>
        <p:spPr bwMode="auto">
          <a:xfrm>
            <a:off x="4078288" y="3198813"/>
            <a:ext cx="869950" cy="241300"/>
          </a:xfrm>
          <a:prstGeom prst="rect">
            <a:avLst/>
          </a:prstGeom>
          <a:noFill/>
          <a:ln w="9525">
            <a:noFill/>
            <a:miter lim="800000"/>
            <a:headEnd/>
            <a:tailEnd/>
          </a:ln>
        </p:spPr>
      </p:pic>
      <p:pic>
        <p:nvPicPr>
          <p:cNvPr id="8205" name="Picture 36" descr="externalapplianceBW"/>
          <p:cNvPicPr>
            <a:picLocks noChangeAspect="1" noChangeArrowheads="1"/>
          </p:cNvPicPr>
          <p:nvPr/>
        </p:nvPicPr>
        <p:blipFill>
          <a:blip r:embed="rId6"/>
          <a:srcRect/>
          <a:stretch>
            <a:fillRect/>
          </a:stretch>
        </p:blipFill>
        <p:spPr bwMode="auto">
          <a:xfrm>
            <a:off x="6361113" y="3198813"/>
            <a:ext cx="868362" cy="241300"/>
          </a:xfrm>
          <a:prstGeom prst="rect">
            <a:avLst/>
          </a:prstGeom>
          <a:noFill/>
          <a:ln w="9525">
            <a:noFill/>
            <a:miter lim="800000"/>
            <a:headEnd/>
            <a:tailEnd/>
          </a:ln>
        </p:spPr>
      </p:pic>
      <p:pic>
        <p:nvPicPr>
          <p:cNvPr id="8206" name="Picture 37" descr="externalappliance"/>
          <p:cNvPicPr>
            <a:picLocks noChangeAspect="1" noChangeArrowheads="1"/>
          </p:cNvPicPr>
          <p:nvPr/>
        </p:nvPicPr>
        <p:blipFill>
          <a:blip r:embed="rId7"/>
          <a:srcRect/>
          <a:stretch>
            <a:fillRect/>
          </a:stretch>
        </p:blipFill>
        <p:spPr bwMode="auto">
          <a:xfrm>
            <a:off x="3679825" y="2625725"/>
            <a:ext cx="1731963" cy="476250"/>
          </a:xfrm>
          <a:prstGeom prst="rect">
            <a:avLst/>
          </a:prstGeom>
          <a:noFill/>
          <a:ln w="9525">
            <a:noFill/>
            <a:miter lim="800000"/>
            <a:headEnd/>
            <a:tailEnd/>
          </a:ln>
        </p:spPr>
      </p:pic>
      <p:sp>
        <p:nvSpPr>
          <p:cNvPr id="8207" name="Rectangle 38"/>
          <p:cNvSpPr>
            <a:spLocks noChangeArrowheads="1"/>
          </p:cNvSpPr>
          <p:nvPr/>
        </p:nvSpPr>
        <p:spPr bwMode="auto">
          <a:xfrm>
            <a:off x="492125" y="2368550"/>
            <a:ext cx="8404225" cy="169863"/>
          </a:xfrm>
          <a:prstGeom prst="rect">
            <a:avLst/>
          </a:prstGeom>
          <a:gradFill rotWithShape="0">
            <a:gsLst>
              <a:gs pos="0">
                <a:srgbClr val="4478B6"/>
              </a:gs>
              <a:gs pos="100000">
                <a:srgbClr val="9BB6D8"/>
              </a:gs>
            </a:gsLst>
            <a:lin ang="0" scaled="1"/>
          </a:gradFill>
          <a:ln w="9525">
            <a:noFill/>
            <a:miter lim="800000"/>
          </a:ln>
        </p:spPr>
        <p:txBody>
          <a:bodyPr wrap="none" anchor="ctr"/>
          <a:lstStyle/>
          <a:p>
            <a:pPr algn="l" eaLnBrk="1" hangingPunct="1"/>
            <a:r>
              <a:rPr lang="en-US" sz="1400" b="1">
                <a:solidFill>
                  <a:schemeClr val="bg1"/>
                </a:solidFill>
                <a:latin typeface="Arial Narrow" pitchFamily="34" charset="0"/>
              </a:rPr>
              <a:t>COLLECTION / AGGREGATION / CORRELATION</a:t>
            </a:r>
            <a:endParaRPr lang="en-US" sz="1400" b="1">
              <a:solidFill>
                <a:schemeClr val="bg1"/>
              </a:solidFill>
              <a:latin typeface="Arial Narrow" pitchFamily="34" charset="0"/>
            </a:endParaRPr>
          </a:p>
        </p:txBody>
      </p:sp>
      <p:sp>
        <p:nvSpPr>
          <p:cNvPr id="8208" name="Rectangle 39"/>
          <p:cNvSpPr>
            <a:spLocks noChangeArrowheads="1"/>
          </p:cNvSpPr>
          <p:nvPr/>
        </p:nvSpPr>
        <p:spPr bwMode="auto">
          <a:xfrm>
            <a:off x="7593013" y="3094038"/>
            <a:ext cx="941387" cy="517525"/>
          </a:xfrm>
          <a:prstGeom prst="rect">
            <a:avLst/>
          </a:prstGeom>
          <a:noFill/>
          <a:ln w="9525">
            <a:noFill/>
            <a:miter lim="800000"/>
          </a:ln>
        </p:spPr>
        <p:txBody>
          <a:bodyPr>
            <a:spAutoFit/>
          </a:bodyPr>
          <a:lstStyle/>
          <a:p>
            <a:pPr algn="l" eaLnBrk="1" hangingPunct="1"/>
            <a:r>
              <a:rPr lang="en-US" sz="1400">
                <a:latin typeface="Arial Narrow" pitchFamily="34" charset="0"/>
              </a:rPr>
              <a:t>Distributed collectors</a:t>
            </a:r>
            <a:endParaRPr lang="en-US" sz="1400">
              <a:latin typeface="Arial Narrow" pitchFamily="34" charset="0"/>
            </a:endParaRPr>
          </a:p>
        </p:txBody>
      </p:sp>
      <p:sp>
        <p:nvSpPr>
          <p:cNvPr id="8209" name="Rectangle 40"/>
          <p:cNvSpPr>
            <a:spLocks noChangeArrowheads="1"/>
          </p:cNvSpPr>
          <p:nvPr/>
        </p:nvSpPr>
        <p:spPr bwMode="auto">
          <a:xfrm>
            <a:off x="6215063" y="2649538"/>
            <a:ext cx="1231900" cy="517525"/>
          </a:xfrm>
          <a:prstGeom prst="rect">
            <a:avLst/>
          </a:prstGeom>
          <a:noFill/>
          <a:ln w="9525">
            <a:noFill/>
            <a:miter lim="800000"/>
          </a:ln>
        </p:spPr>
        <p:txBody>
          <a:bodyPr>
            <a:spAutoFit/>
          </a:bodyPr>
          <a:lstStyle/>
          <a:p>
            <a:pPr algn="l" eaLnBrk="1" hangingPunct="1"/>
            <a:r>
              <a:rPr lang="en-US" sz="1400">
                <a:latin typeface="Arial Narrow" pitchFamily="34" charset="0"/>
              </a:rPr>
              <a:t>Central / master collector</a:t>
            </a:r>
            <a:endParaRPr lang="en-US" sz="1400">
              <a:latin typeface="Arial Narrow" pitchFamily="34" charset="0"/>
            </a:endParaRPr>
          </a:p>
        </p:txBody>
      </p:sp>
      <p:sp>
        <p:nvSpPr>
          <p:cNvPr id="8210" name="Line 41"/>
          <p:cNvSpPr>
            <a:spLocks noChangeShapeType="1"/>
          </p:cNvSpPr>
          <p:nvPr/>
        </p:nvSpPr>
        <p:spPr bwMode="auto">
          <a:xfrm flipV="1">
            <a:off x="2159000" y="3471863"/>
            <a:ext cx="0" cy="339725"/>
          </a:xfrm>
          <a:prstGeom prst="line">
            <a:avLst/>
          </a:prstGeom>
          <a:noFill/>
          <a:ln w="57150" cap="rnd">
            <a:solidFill>
              <a:srgbClr val="E3D846"/>
            </a:solidFill>
            <a:prstDash val="sysDot"/>
            <a:round/>
          </a:ln>
        </p:spPr>
        <p:txBody>
          <a:bodyPr/>
          <a:lstStyle/>
          <a:p>
            <a:endParaRPr lang="en-US"/>
          </a:p>
        </p:txBody>
      </p:sp>
      <p:sp>
        <p:nvSpPr>
          <p:cNvPr id="8211" name="Line 42"/>
          <p:cNvSpPr>
            <a:spLocks noChangeShapeType="1"/>
          </p:cNvSpPr>
          <p:nvPr/>
        </p:nvSpPr>
        <p:spPr bwMode="auto">
          <a:xfrm flipV="1">
            <a:off x="4476750" y="3471863"/>
            <a:ext cx="0" cy="339725"/>
          </a:xfrm>
          <a:prstGeom prst="line">
            <a:avLst/>
          </a:prstGeom>
          <a:noFill/>
          <a:ln w="57150" cap="rnd">
            <a:solidFill>
              <a:srgbClr val="E3D846"/>
            </a:solidFill>
            <a:prstDash val="sysDot"/>
            <a:round/>
          </a:ln>
        </p:spPr>
        <p:txBody>
          <a:bodyPr/>
          <a:lstStyle/>
          <a:p>
            <a:endParaRPr lang="en-US"/>
          </a:p>
        </p:txBody>
      </p:sp>
      <p:sp>
        <p:nvSpPr>
          <p:cNvPr id="8212" name="Line 43"/>
          <p:cNvSpPr>
            <a:spLocks noChangeShapeType="1"/>
          </p:cNvSpPr>
          <p:nvPr/>
        </p:nvSpPr>
        <p:spPr bwMode="auto">
          <a:xfrm flipV="1">
            <a:off x="6796088" y="3471863"/>
            <a:ext cx="0" cy="339725"/>
          </a:xfrm>
          <a:prstGeom prst="line">
            <a:avLst/>
          </a:prstGeom>
          <a:noFill/>
          <a:ln w="57150" cap="rnd">
            <a:solidFill>
              <a:srgbClr val="E3D846"/>
            </a:solidFill>
            <a:prstDash val="sysDot"/>
            <a:round/>
          </a:ln>
        </p:spPr>
        <p:txBody>
          <a:bodyPr/>
          <a:lstStyle/>
          <a:p>
            <a:endParaRPr lang="en-US"/>
          </a:p>
        </p:txBody>
      </p:sp>
      <p:sp>
        <p:nvSpPr>
          <p:cNvPr id="8213" name="Line 44"/>
          <p:cNvSpPr>
            <a:spLocks noChangeShapeType="1"/>
          </p:cNvSpPr>
          <p:nvPr/>
        </p:nvSpPr>
        <p:spPr bwMode="auto">
          <a:xfrm flipV="1">
            <a:off x="2738438" y="2989263"/>
            <a:ext cx="796925" cy="338137"/>
          </a:xfrm>
          <a:prstGeom prst="line">
            <a:avLst/>
          </a:prstGeom>
          <a:noFill/>
          <a:ln w="57150" cap="rnd">
            <a:solidFill>
              <a:srgbClr val="E3D846"/>
            </a:solidFill>
            <a:prstDash val="sysDot"/>
            <a:round/>
          </a:ln>
        </p:spPr>
        <p:txBody>
          <a:bodyPr/>
          <a:lstStyle/>
          <a:p>
            <a:endParaRPr lang="en-US"/>
          </a:p>
        </p:txBody>
      </p:sp>
      <p:sp>
        <p:nvSpPr>
          <p:cNvPr id="8214" name="AutoShape 45"/>
          <p:cNvSpPr/>
          <p:nvPr/>
        </p:nvSpPr>
        <p:spPr bwMode="auto">
          <a:xfrm>
            <a:off x="5997575" y="2593975"/>
            <a:ext cx="146050" cy="508000"/>
          </a:xfrm>
          <a:prstGeom prst="rightBrace">
            <a:avLst>
              <a:gd name="adj1" fmla="val 28986"/>
              <a:gd name="adj2" fmla="val 50000"/>
            </a:avLst>
          </a:prstGeom>
          <a:noFill/>
          <a:ln w="9525">
            <a:solidFill>
              <a:schemeClr val="tx1"/>
            </a:solidFill>
            <a:round/>
          </a:ln>
        </p:spPr>
        <p:txBody>
          <a:bodyPr wrap="none" anchor="ctr"/>
          <a:lstStyle/>
          <a:p>
            <a:endParaRPr lang="en-CA"/>
          </a:p>
        </p:txBody>
      </p:sp>
      <p:sp>
        <p:nvSpPr>
          <p:cNvPr id="8215" name="AutoShape 46"/>
          <p:cNvSpPr/>
          <p:nvPr/>
        </p:nvSpPr>
        <p:spPr bwMode="auto">
          <a:xfrm>
            <a:off x="7375525" y="3044825"/>
            <a:ext cx="144463" cy="395288"/>
          </a:xfrm>
          <a:prstGeom prst="rightBrace">
            <a:avLst>
              <a:gd name="adj1" fmla="val 22802"/>
              <a:gd name="adj2" fmla="val 50000"/>
            </a:avLst>
          </a:prstGeom>
          <a:noFill/>
          <a:ln w="9525">
            <a:solidFill>
              <a:schemeClr val="tx1"/>
            </a:solidFill>
            <a:round/>
          </a:ln>
        </p:spPr>
        <p:txBody>
          <a:bodyPr wrap="none" anchor="ctr"/>
          <a:lstStyle/>
          <a:p>
            <a:endParaRPr lang="en-CA"/>
          </a:p>
        </p:txBody>
      </p:sp>
      <p:sp>
        <p:nvSpPr>
          <p:cNvPr id="8216" name="Line 47"/>
          <p:cNvSpPr>
            <a:spLocks noChangeShapeType="1"/>
          </p:cNvSpPr>
          <p:nvPr/>
        </p:nvSpPr>
        <p:spPr bwMode="auto">
          <a:xfrm flipH="1" flipV="1">
            <a:off x="5378450" y="2989263"/>
            <a:ext cx="796925" cy="338137"/>
          </a:xfrm>
          <a:prstGeom prst="line">
            <a:avLst/>
          </a:prstGeom>
          <a:noFill/>
          <a:ln w="57150" cap="rnd">
            <a:solidFill>
              <a:srgbClr val="E3D846"/>
            </a:solidFill>
            <a:prstDash val="sysDot"/>
            <a:round/>
          </a:ln>
        </p:spPr>
        <p:txBody>
          <a:bodyPr/>
          <a:lstStyle/>
          <a:p>
            <a:endParaRPr lang="en-US"/>
          </a:p>
        </p:txBody>
      </p:sp>
      <p:sp>
        <p:nvSpPr>
          <p:cNvPr id="8217" name="Line 48"/>
          <p:cNvSpPr>
            <a:spLocks noChangeShapeType="1"/>
          </p:cNvSpPr>
          <p:nvPr/>
        </p:nvSpPr>
        <p:spPr bwMode="auto">
          <a:xfrm flipV="1">
            <a:off x="4476750" y="3101975"/>
            <a:ext cx="0" cy="112713"/>
          </a:xfrm>
          <a:prstGeom prst="line">
            <a:avLst/>
          </a:prstGeom>
          <a:noFill/>
          <a:ln w="57150" cap="rnd">
            <a:solidFill>
              <a:srgbClr val="E3D846"/>
            </a:solidFill>
            <a:prstDash val="sysDot"/>
            <a:round/>
          </a:ln>
        </p:spPr>
        <p:txBody>
          <a:bodyPr/>
          <a:lstStyle/>
          <a:p>
            <a:endParaRPr lang="en-US"/>
          </a:p>
        </p:txBody>
      </p:sp>
      <p:pic>
        <p:nvPicPr>
          <p:cNvPr id="8218" name="Picture 49" descr="threat_red"/>
          <p:cNvPicPr>
            <a:picLocks noChangeAspect="1" noChangeArrowheads="1"/>
          </p:cNvPicPr>
          <p:nvPr/>
        </p:nvPicPr>
        <p:blipFill>
          <a:blip r:embed="rId8"/>
          <a:srcRect/>
          <a:stretch>
            <a:fillRect/>
          </a:stretch>
        </p:blipFill>
        <p:spPr bwMode="auto">
          <a:xfrm>
            <a:off x="7334250" y="463550"/>
            <a:ext cx="434975" cy="334963"/>
          </a:xfrm>
          <a:prstGeom prst="rect">
            <a:avLst/>
          </a:prstGeom>
          <a:noFill/>
          <a:ln w="9525">
            <a:noFill/>
            <a:miter lim="800000"/>
            <a:headEnd/>
            <a:tailEnd/>
          </a:ln>
        </p:spPr>
      </p:pic>
      <p:sp>
        <p:nvSpPr>
          <p:cNvPr id="8219" name="Rectangle 50"/>
          <p:cNvSpPr>
            <a:spLocks noChangeArrowheads="1"/>
          </p:cNvSpPr>
          <p:nvPr/>
        </p:nvSpPr>
        <p:spPr bwMode="auto">
          <a:xfrm>
            <a:off x="7840663" y="592138"/>
            <a:ext cx="1109662" cy="304800"/>
          </a:xfrm>
          <a:prstGeom prst="rect">
            <a:avLst/>
          </a:prstGeom>
          <a:noFill/>
          <a:ln w="9525">
            <a:noFill/>
            <a:miter lim="800000"/>
          </a:ln>
        </p:spPr>
        <p:txBody>
          <a:bodyPr wrap="none">
            <a:spAutoFit/>
          </a:bodyPr>
          <a:lstStyle/>
          <a:p>
            <a:pPr algn="l" eaLnBrk="1" hangingPunct="1"/>
            <a:r>
              <a:rPr lang="en-US" sz="1400">
                <a:latin typeface="Arial Narrow" pitchFamily="34" charset="0"/>
              </a:rPr>
              <a:t>Security alerts</a:t>
            </a:r>
            <a:endParaRPr lang="en-US" sz="1400">
              <a:latin typeface="Arial Narrow" pitchFamily="34" charset="0"/>
            </a:endParaRPr>
          </a:p>
        </p:txBody>
      </p:sp>
      <p:sp>
        <p:nvSpPr>
          <p:cNvPr id="8220" name="Rectangle 51"/>
          <p:cNvSpPr>
            <a:spLocks noChangeArrowheads="1"/>
          </p:cNvSpPr>
          <p:nvPr/>
        </p:nvSpPr>
        <p:spPr bwMode="auto">
          <a:xfrm>
            <a:off x="492125" y="1520825"/>
            <a:ext cx="4129088" cy="168275"/>
          </a:xfrm>
          <a:prstGeom prst="rect">
            <a:avLst/>
          </a:prstGeom>
          <a:gradFill rotWithShape="0">
            <a:gsLst>
              <a:gs pos="0">
                <a:srgbClr val="4478B6"/>
              </a:gs>
              <a:gs pos="100000">
                <a:srgbClr val="9BB6D8"/>
              </a:gs>
            </a:gsLst>
            <a:lin ang="0" scaled="1"/>
          </a:gradFill>
          <a:ln w="9525">
            <a:noFill/>
            <a:miter lim="800000"/>
          </a:ln>
        </p:spPr>
        <p:txBody>
          <a:bodyPr wrap="none" anchor="ctr"/>
          <a:lstStyle/>
          <a:p>
            <a:pPr algn="l" eaLnBrk="1" hangingPunct="1"/>
            <a:r>
              <a:rPr lang="en-US" sz="1400" b="1">
                <a:solidFill>
                  <a:schemeClr val="bg1"/>
                </a:solidFill>
                <a:latin typeface="Arial Narrow" pitchFamily="34" charset="0"/>
              </a:rPr>
              <a:t>REAL-TIME ANALYSIS / RESPONSE</a:t>
            </a:r>
            <a:endParaRPr lang="en-US" sz="1400" b="1">
              <a:solidFill>
                <a:schemeClr val="bg1"/>
              </a:solidFill>
              <a:latin typeface="Arial Narrow" pitchFamily="34" charset="0"/>
            </a:endParaRPr>
          </a:p>
        </p:txBody>
      </p:sp>
      <p:sp>
        <p:nvSpPr>
          <p:cNvPr id="8221" name="Rectangle 52"/>
          <p:cNvSpPr>
            <a:spLocks noChangeArrowheads="1"/>
          </p:cNvSpPr>
          <p:nvPr/>
        </p:nvSpPr>
        <p:spPr bwMode="auto">
          <a:xfrm>
            <a:off x="5629275" y="285750"/>
            <a:ext cx="3259138" cy="169863"/>
          </a:xfrm>
          <a:prstGeom prst="rect">
            <a:avLst/>
          </a:prstGeom>
          <a:gradFill rotWithShape="0">
            <a:gsLst>
              <a:gs pos="0">
                <a:srgbClr val="4478B6"/>
              </a:gs>
              <a:gs pos="100000">
                <a:srgbClr val="9BB6D8"/>
              </a:gs>
            </a:gsLst>
            <a:lin ang="0" scaled="1"/>
          </a:gradFill>
          <a:ln w="9525">
            <a:noFill/>
            <a:miter lim="800000"/>
          </a:ln>
        </p:spPr>
        <p:txBody>
          <a:bodyPr wrap="none" anchor="ctr"/>
          <a:lstStyle/>
          <a:p>
            <a:pPr algn="l" eaLnBrk="1" hangingPunct="1"/>
            <a:r>
              <a:rPr lang="en-US" sz="1400" b="1">
                <a:solidFill>
                  <a:schemeClr val="bg1"/>
                </a:solidFill>
                <a:latin typeface="Arial Narrow" pitchFamily="34" charset="0"/>
              </a:rPr>
              <a:t>VISUALIZATION / ADMINISTRATION</a:t>
            </a:r>
            <a:endParaRPr lang="en-US" sz="1400" b="1">
              <a:solidFill>
                <a:schemeClr val="bg1"/>
              </a:solidFill>
              <a:latin typeface="Arial Narrow" pitchFamily="34" charset="0"/>
            </a:endParaRPr>
          </a:p>
        </p:txBody>
      </p:sp>
      <p:grpSp>
        <p:nvGrpSpPr>
          <p:cNvPr id="9" name="Group 53"/>
          <p:cNvGrpSpPr/>
          <p:nvPr/>
        </p:nvGrpSpPr>
        <p:grpSpPr bwMode="auto">
          <a:xfrm>
            <a:off x="7043738" y="833438"/>
            <a:ext cx="760412" cy="346075"/>
            <a:chOff x="2928" y="528"/>
            <a:chExt cx="503" cy="294"/>
          </a:xfrm>
        </p:grpSpPr>
        <p:grpSp>
          <p:nvGrpSpPr>
            <p:cNvPr id="10" name="Group 54"/>
            <p:cNvGrpSpPr/>
            <p:nvPr/>
          </p:nvGrpSpPr>
          <p:grpSpPr bwMode="auto">
            <a:xfrm>
              <a:off x="2928" y="528"/>
              <a:ext cx="247" cy="212"/>
              <a:chOff x="3533" y="3080"/>
              <a:chExt cx="1274" cy="1092"/>
            </a:xfrm>
          </p:grpSpPr>
          <p:sp>
            <p:nvSpPr>
              <p:cNvPr id="8650" name="Freeform 55"/>
              <p:cNvSpPr/>
              <p:nvPr/>
            </p:nvSpPr>
            <p:spPr bwMode="auto">
              <a:xfrm>
                <a:off x="3984" y="3117"/>
                <a:ext cx="237" cy="575"/>
              </a:xfrm>
              <a:custGeom>
                <a:avLst/>
                <a:gdLst>
                  <a:gd name="T0" fmla="*/ 2 w 475"/>
                  <a:gd name="T1" fmla="*/ 2 h 1150"/>
                  <a:gd name="T2" fmla="*/ 1 w 475"/>
                  <a:gd name="T3" fmla="*/ 6 h 1150"/>
                  <a:gd name="T4" fmla="*/ 1 w 475"/>
                  <a:gd name="T5" fmla="*/ 10 h 1150"/>
                  <a:gd name="T6" fmla="*/ 2 w 475"/>
                  <a:gd name="T7" fmla="*/ 13 h 1150"/>
                  <a:gd name="T8" fmla="*/ 2 w 475"/>
                  <a:gd name="T9" fmla="*/ 17 h 1150"/>
                  <a:gd name="T10" fmla="*/ 2 w 475"/>
                  <a:gd name="T11" fmla="*/ 20 h 1150"/>
                  <a:gd name="T12" fmla="*/ 2 w 475"/>
                  <a:gd name="T13" fmla="*/ 24 h 1150"/>
                  <a:gd name="T14" fmla="*/ 2 w 475"/>
                  <a:gd name="T15" fmla="*/ 28 h 1150"/>
                  <a:gd name="T16" fmla="*/ 2 w 475"/>
                  <a:gd name="T17" fmla="*/ 33 h 1150"/>
                  <a:gd name="T18" fmla="*/ 2 w 475"/>
                  <a:gd name="T19" fmla="*/ 36 h 1150"/>
                  <a:gd name="T20" fmla="*/ 1 w 475"/>
                  <a:gd name="T21" fmla="*/ 41 h 1150"/>
                  <a:gd name="T22" fmla="*/ 0 w 475"/>
                  <a:gd name="T23" fmla="*/ 45 h 1150"/>
                  <a:gd name="T24" fmla="*/ 0 w 475"/>
                  <a:gd name="T25" fmla="*/ 49 h 1150"/>
                  <a:gd name="T26" fmla="*/ 0 w 475"/>
                  <a:gd name="T27" fmla="*/ 52 h 1150"/>
                  <a:gd name="T28" fmla="*/ 0 w 475"/>
                  <a:gd name="T29" fmla="*/ 55 h 1150"/>
                  <a:gd name="T30" fmla="*/ 0 w 475"/>
                  <a:gd name="T31" fmla="*/ 58 h 1150"/>
                  <a:gd name="T32" fmla="*/ 2 w 475"/>
                  <a:gd name="T33" fmla="*/ 62 h 1150"/>
                  <a:gd name="T34" fmla="*/ 6 w 475"/>
                  <a:gd name="T35" fmla="*/ 68 h 1150"/>
                  <a:gd name="T36" fmla="*/ 10 w 475"/>
                  <a:gd name="T37" fmla="*/ 72 h 1150"/>
                  <a:gd name="T38" fmla="*/ 12 w 475"/>
                  <a:gd name="T39" fmla="*/ 75 h 1150"/>
                  <a:gd name="T40" fmla="*/ 14 w 475"/>
                  <a:gd name="T41" fmla="*/ 80 h 1150"/>
                  <a:gd name="T42" fmla="*/ 15 w 475"/>
                  <a:gd name="T43" fmla="*/ 85 h 1150"/>
                  <a:gd name="T44" fmla="*/ 18 w 475"/>
                  <a:gd name="T45" fmla="*/ 89 h 1150"/>
                  <a:gd name="T46" fmla="*/ 22 w 475"/>
                  <a:gd name="T47" fmla="*/ 93 h 1150"/>
                  <a:gd name="T48" fmla="*/ 25 w 475"/>
                  <a:gd name="T49" fmla="*/ 99 h 1150"/>
                  <a:gd name="T50" fmla="*/ 26 w 475"/>
                  <a:gd name="T51" fmla="*/ 102 h 1150"/>
                  <a:gd name="T52" fmla="*/ 28 w 475"/>
                  <a:gd name="T53" fmla="*/ 106 h 1150"/>
                  <a:gd name="T54" fmla="*/ 29 w 475"/>
                  <a:gd name="T55" fmla="*/ 109 h 1150"/>
                  <a:gd name="T56" fmla="*/ 30 w 475"/>
                  <a:gd name="T57" fmla="*/ 112 h 1150"/>
                  <a:gd name="T58" fmla="*/ 32 w 475"/>
                  <a:gd name="T59" fmla="*/ 117 h 1150"/>
                  <a:gd name="T60" fmla="*/ 35 w 475"/>
                  <a:gd name="T61" fmla="*/ 123 h 1150"/>
                  <a:gd name="T62" fmla="*/ 39 w 475"/>
                  <a:gd name="T63" fmla="*/ 129 h 1150"/>
                  <a:gd name="T64" fmla="*/ 42 w 475"/>
                  <a:gd name="T65" fmla="*/ 134 h 1150"/>
                  <a:gd name="T66" fmla="*/ 43 w 475"/>
                  <a:gd name="T67" fmla="*/ 137 h 1150"/>
                  <a:gd name="T68" fmla="*/ 44 w 475"/>
                  <a:gd name="T69" fmla="*/ 141 h 1150"/>
                  <a:gd name="T70" fmla="*/ 48 w 475"/>
                  <a:gd name="T71" fmla="*/ 144 h 1150"/>
                  <a:gd name="T72" fmla="*/ 51 w 475"/>
                  <a:gd name="T73" fmla="*/ 143 h 1150"/>
                  <a:gd name="T74" fmla="*/ 53 w 475"/>
                  <a:gd name="T75" fmla="*/ 136 h 1150"/>
                  <a:gd name="T76" fmla="*/ 56 w 475"/>
                  <a:gd name="T77" fmla="*/ 127 h 1150"/>
                  <a:gd name="T78" fmla="*/ 57 w 475"/>
                  <a:gd name="T79" fmla="*/ 118 h 1150"/>
                  <a:gd name="T80" fmla="*/ 58 w 475"/>
                  <a:gd name="T81" fmla="*/ 110 h 1150"/>
                  <a:gd name="T82" fmla="*/ 59 w 475"/>
                  <a:gd name="T83" fmla="*/ 101 h 1150"/>
                  <a:gd name="T84" fmla="*/ 59 w 475"/>
                  <a:gd name="T85" fmla="*/ 92 h 1150"/>
                  <a:gd name="T86" fmla="*/ 58 w 475"/>
                  <a:gd name="T87" fmla="*/ 83 h 1150"/>
                  <a:gd name="T88" fmla="*/ 56 w 475"/>
                  <a:gd name="T89" fmla="*/ 75 h 1150"/>
                  <a:gd name="T90" fmla="*/ 54 w 475"/>
                  <a:gd name="T91" fmla="*/ 67 h 1150"/>
                  <a:gd name="T92" fmla="*/ 51 w 475"/>
                  <a:gd name="T93" fmla="*/ 58 h 1150"/>
                  <a:gd name="T94" fmla="*/ 47 w 475"/>
                  <a:gd name="T95" fmla="*/ 51 h 1150"/>
                  <a:gd name="T96" fmla="*/ 42 w 475"/>
                  <a:gd name="T97" fmla="*/ 43 h 1150"/>
                  <a:gd name="T98" fmla="*/ 36 w 475"/>
                  <a:gd name="T99" fmla="*/ 37 h 1150"/>
                  <a:gd name="T100" fmla="*/ 33 w 475"/>
                  <a:gd name="T101" fmla="*/ 34 h 1150"/>
                  <a:gd name="T102" fmla="*/ 31 w 475"/>
                  <a:gd name="T103" fmla="*/ 30 h 1150"/>
                  <a:gd name="T104" fmla="*/ 30 w 475"/>
                  <a:gd name="T105" fmla="*/ 26 h 1150"/>
                  <a:gd name="T106" fmla="*/ 28 w 475"/>
                  <a:gd name="T107" fmla="*/ 23 h 1150"/>
                  <a:gd name="T108" fmla="*/ 26 w 475"/>
                  <a:gd name="T109" fmla="*/ 20 h 1150"/>
                  <a:gd name="T110" fmla="*/ 24 w 475"/>
                  <a:gd name="T111" fmla="*/ 17 h 1150"/>
                  <a:gd name="T112" fmla="*/ 22 w 475"/>
                  <a:gd name="T113" fmla="*/ 13 h 1150"/>
                  <a:gd name="T114" fmla="*/ 17 w 475"/>
                  <a:gd name="T115" fmla="*/ 7 h 1150"/>
                  <a:gd name="T116" fmla="*/ 12 w 475"/>
                  <a:gd name="T117" fmla="*/ 4 h 1150"/>
                  <a:gd name="T118" fmla="*/ 9 w 475"/>
                  <a:gd name="T119" fmla="*/ 2 h 1150"/>
                  <a:gd name="T120" fmla="*/ 6 w 475"/>
                  <a:gd name="T121" fmla="*/ 1 h 115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75"/>
                  <a:gd name="T184" fmla="*/ 0 h 1150"/>
                  <a:gd name="T185" fmla="*/ 475 w 475"/>
                  <a:gd name="T186" fmla="*/ 1150 h 115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75" h="1150">
                    <a:moveTo>
                      <a:pt x="41" y="0"/>
                    </a:moveTo>
                    <a:lnTo>
                      <a:pt x="36" y="4"/>
                    </a:lnTo>
                    <a:lnTo>
                      <a:pt x="30" y="10"/>
                    </a:lnTo>
                    <a:lnTo>
                      <a:pt x="26" y="13"/>
                    </a:lnTo>
                    <a:lnTo>
                      <a:pt x="22" y="19"/>
                    </a:lnTo>
                    <a:lnTo>
                      <a:pt x="20" y="23"/>
                    </a:lnTo>
                    <a:lnTo>
                      <a:pt x="17" y="27"/>
                    </a:lnTo>
                    <a:lnTo>
                      <a:pt x="15" y="32"/>
                    </a:lnTo>
                    <a:lnTo>
                      <a:pt x="15" y="38"/>
                    </a:lnTo>
                    <a:lnTo>
                      <a:pt x="13" y="48"/>
                    </a:lnTo>
                    <a:lnTo>
                      <a:pt x="13" y="57"/>
                    </a:lnTo>
                    <a:lnTo>
                      <a:pt x="13" y="63"/>
                    </a:lnTo>
                    <a:lnTo>
                      <a:pt x="13" y="69"/>
                    </a:lnTo>
                    <a:lnTo>
                      <a:pt x="13" y="74"/>
                    </a:lnTo>
                    <a:lnTo>
                      <a:pt x="15" y="80"/>
                    </a:lnTo>
                    <a:lnTo>
                      <a:pt x="15" y="84"/>
                    </a:lnTo>
                    <a:lnTo>
                      <a:pt x="17" y="89"/>
                    </a:lnTo>
                    <a:lnTo>
                      <a:pt x="17" y="95"/>
                    </a:lnTo>
                    <a:lnTo>
                      <a:pt x="19" y="101"/>
                    </a:lnTo>
                    <a:lnTo>
                      <a:pt x="19" y="107"/>
                    </a:lnTo>
                    <a:lnTo>
                      <a:pt x="20" y="112"/>
                    </a:lnTo>
                    <a:lnTo>
                      <a:pt x="20" y="116"/>
                    </a:lnTo>
                    <a:lnTo>
                      <a:pt x="22" y="124"/>
                    </a:lnTo>
                    <a:lnTo>
                      <a:pt x="22" y="129"/>
                    </a:lnTo>
                    <a:lnTo>
                      <a:pt x="22" y="133"/>
                    </a:lnTo>
                    <a:lnTo>
                      <a:pt x="22" y="141"/>
                    </a:lnTo>
                    <a:lnTo>
                      <a:pt x="22" y="146"/>
                    </a:lnTo>
                    <a:lnTo>
                      <a:pt x="22" y="152"/>
                    </a:lnTo>
                    <a:lnTo>
                      <a:pt x="20" y="158"/>
                    </a:lnTo>
                    <a:lnTo>
                      <a:pt x="20" y="165"/>
                    </a:lnTo>
                    <a:lnTo>
                      <a:pt x="19" y="171"/>
                    </a:lnTo>
                    <a:lnTo>
                      <a:pt x="19" y="177"/>
                    </a:lnTo>
                    <a:lnTo>
                      <a:pt x="19" y="184"/>
                    </a:lnTo>
                    <a:lnTo>
                      <a:pt x="19" y="190"/>
                    </a:lnTo>
                    <a:lnTo>
                      <a:pt x="19" y="198"/>
                    </a:lnTo>
                    <a:lnTo>
                      <a:pt x="19" y="203"/>
                    </a:lnTo>
                    <a:lnTo>
                      <a:pt x="19" y="211"/>
                    </a:lnTo>
                    <a:lnTo>
                      <a:pt x="19" y="217"/>
                    </a:lnTo>
                    <a:lnTo>
                      <a:pt x="20" y="224"/>
                    </a:lnTo>
                    <a:lnTo>
                      <a:pt x="20" y="230"/>
                    </a:lnTo>
                    <a:lnTo>
                      <a:pt x="20" y="236"/>
                    </a:lnTo>
                    <a:lnTo>
                      <a:pt x="20" y="243"/>
                    </a:lnTo>
                    <a:lnTo>
                      <a:pt x="20" y="251"/>
                    </a:lnTo>
                    <a:lnTo>
                      <a:pt x="20" y="255"/>
                    </a:lnTo>
                    <a:lnTo>
                      <a:pt x="20" y="262"/>
                    </a:lnTo>
                    <a:lnTo>
                      <a:pt x="20" y="270"/>
                    </a:lnTo>
                    <a:lnTo>
                      <a:pt x="20" y="276"/>
                    </a:lnTo>
                    <a:lnTo>
                      <a:pt x="19" y="281"/>
                    </a:lnTo>
                    <a:lnTo>
                      <a:pt x="19" y="289"/>
                    </a:lnTo>
                    <a:lnTo>
                      <a:pt x="17" y="295"/>
                    </a:lnTo>
                    <a:lnTo>
                      <a:pt x="17" y="302"/>
                    </a:lnTo>
                    <a:lnTo>
                      <a:pt x="17" y="308"/>
                    </a:lnTo>
                    <a:lnTo>
                      <a:pt x="15" y="316"/>
                    </a:lnTo>
                    <a:lnTo>
                      <a:pt x="15" y="321"/>
                    </a:lnTo>
                    <a:lnTo>
                      <a:pt x="13" y="329"/>
                    </a:lnTo>
                    <a:lnTo>
                      <a:pt x="11" y="335"/>
                    </a:lnTo>
                    <a:lnTo>
                      <a:pt x="9" y="340"/>
                    </a:lnTo>
                    <a:lnTo>
                      <a:pt x="7" y="348"/>
                    </a:lnTo>
                    <a:lnTo>
                      <a:pt x="7" y="356"/>
                    </a:lnTo>
                    <a:lnTo>
                      <a:pt x="3" y="361"/>
                    </a:lnTo>
                    <a:lnTo>
                      <a:pt x="3" y="369"/>
                    </a:lnTo>
                    <a:lnTo>
                      <a:pt x="1" y="375"/>
                    </a:lnTo>
                    <a:lnTo>
                      <a:pt x="0" y="382"/>
                    </a:lnTo>
                    <a:lnTo>
                      <a:pt x="0" y="386"/>
                    </a:lnTo>
                    <a:lnTo>
                      <a:pt x="0" y="392"/>
                    </a:lnTo>
                    <a:lnTo>
                      <a:pt x="0" y="395"/>
                    </a:lnTo>
                    <a:lnTo>
                      <a:pt x="0" y="401"/>
                    </a:lnTo>
                    <a:lnTo>
                      <a:pt x="0" y="405"/>
                    </a:lnTo>
                    <a:lnTo>
                      <a:pt x="1" y="411"/>
                    </a:lnTo>
                    <a:lnTo>
                      <a:pt x="1" y="416"/>
                    </a:lnTo>
                    <a:lnTo>
                      <a:pt x="1" y="422"/>
                    </a:lnTo>
                    <a:lnTo>
                      <a:pt x="1" y="426"/>
                    </a:lnTo>
                    <a:lnTo>
                      <a:pt x="1" y="432"/>
                    </a:lnTo>
                    <a:lnTo>
                      <a:pt x="1" y="437"/>
                    </a:lnTo>
                    <a:lnTo>
                      <a:pt x="3" y="443"/>
                    </a:lnTo>
                    <a:lnTo>
                      <a:pt x="3" y="447"/>
                    </a:lnTo>
                    <a:lnTo>
                      <a:pt x="3" y="452"/>
                    </a:lnTo>
                    <a:lnTo>
                      <a:pt x="3" y="458"/>
                    </a:lnTo>
                    <a:lnTo>
                      <a:pt x="5" y="462"/>
                    </a:lnTo>
                    <a:lnTo>
                      <a:pt x="7" y="471"/>
                    </a:lnTo>
                    <a:lnTo>
                      <a:pt x="11" y="481"/>
                    </a:lnTo>
                    <a:lnTo>
                      <a:pt x="11" y="487"/>
                    </a:lnTo>
                    <a:lnTo>
                      <a:pt x="13" y="492"/>
                    </a:lnTo>
                    <a:lnTo>
                      <a:pt x="15" y="496"/>
                    </a:lnTo>
                    <a:lnTo>
                      <a:pt x="19" y="502"/>
                    </a:lnTo>
                    <a:lnTo>
                      <a:pt x="22" y="509"/>
                    </a:lnTo>
                    <a:lnTo>
                      <a:pt x="28" y="521"/>
                    </a:lnTo>
                    <a:lnTo>
                      <a:pt x="36" y="528"/>
                    </a:lnTo>
                    <a:lnTo>
                      <a:pt x="43" y="540"/>
                    </a:lnTo>
                    <a:lnTo>
                      <a:pt x="53" y="544"/>
                    </a:lnTo>
                    <a:lnTo>
                      <a:pt x="60" y="548"/>
                    </a:lnTo>
                    <a:lnTo>
                      <a:pt x="66" y="553"/>
                    </a:lnTo>
                    <a:lnTo>
                      <a:pt x="74" y="559"/>
                    </a:lnTo>
                    <a:lnTo>
                      <a:pt x="79" y="565"/>
                    </a:lnTo>
                    <a:lnTo>
                      <a:pt x="85" y="570"/>
                    </a:lnTo>
                    <a:lnTo>
                      <a:pt x="89" y="578"/>
                    </a:lnTo>
                    <a:lnTo>
                      <a:pt x="93" y="584"/>
                    </a:lnTo>
                    <a:lnTo>
                      <a:pt x="96" y="591"/>
                    </a:lnTo>
                    <a:lnTo>
                      <a:pt x="100" y="597"/>
                    </a:lnTo>
                    <a:lnTo>
                      <a:pt x="102" y="605"/>
                    </a:lnTo>
                    <a:lnTo>
                      <a:pt x="104" y="612"/>
                    </a:lnTo>
                    <a:lnTo>
                      <a:pt x="106" y="620"/>
                    </a:lnTo>
                    <a:lnTo>
                      <a:pt x="110" y="627"/>
                    </a:lnTo>
                    <a:lnTo>
                      <a:pt x="112" y="635"/>
                    </a:lnTo>
                    <a:lnTo>
                      <a:pt x="115" y="644"/>
                    </a:lnTo>
                    <a:lnTo>
                      <a:pt x="117" y="650"/>
                    </a:lnTo>
                    <a:lnTo>
                      <a:pt x="119" y="660"/>
                    </a:lnTo>
                    <a:lnTo>
                      <a:pt x="121" y="665"/>
                    </a:lnTo>
                    <a:lnTo>
                      <a:pt x="123" y="675"/>
                    </a:lnTo>
                    <a:lnTo>
                      <a:pt x="127" y="682"/>
                    </a:lnTo>
                    <a:lnTo>
                      <a:pt x="129" y="690"/>
                    </a:lnTo>
                    <a:lnTo>
                      <a:pt x="133" y="698"/>
                    </a:lnTo>
                    <a:lnTo>
                      <a:pt x="136" y="705"/>
                    </a:lnTo>
                    <a:lnTo>
                      <a:pt x="140" y="711"/>
                    </a:lnTo>
                    <a:lnTo>
                      <a:pt x="144" y="719"/>
                    </a:lnTo>
                    <a:lnTo>
                      <a:pt x="150" y="726"/>
                    </a:lnTo>
                    <a:lnTo>
                      <a:pt x="155" y="734"/>
                    </a:lnTo>
                    <a:lnTo>
                      <a:pt x="161" y="739"/>
                    </a:lnTo>
                    <a:lnTo>
                      <a:pt x="169" y="745"/>
                    </a:lnTo>
                    <a:lnTo>
                      <a:pt x="176" y="751"/>
                    </a:lnTo>
                    <a:lnTo>
                      <a:pt x="186" y="757"/>
                    </a:lnTo>
                    <a:lnTo>
                      <a:pt x="190" y="766"/>
                    </a:lnTo>
                    <a:lnTo>
                      <a:pt x="193" y="776"/>
                    </a:lnTo>
                    <a:lnTo>
                      <a:pt x="199" y="785"/>
                    </a:lnTo>
                    <a:lnTo>
                      <a:pt x="203" y="795"/>
                    </a:lnTo>
                    <a:lnTo>
                      <a:pt x="205" y="798"/>
                    </a:lnTo>
                    <a:lnTo>
                      <a:pt x="207" y="804"/>
                    </a:lnTo>
                    <a:lnTo>
                      <a:pt x="207" y="808"/>
                    </a:lnTo>
                    <a:lnTo>
                      <a:pt x="211" y="814"/>
                    </a:lnTo>
                    <a:lnTo>
                      <a:pt x="211" y="817"/>
                    </a:lnTo>
                    <a:lnTo>
                      <a:pt x="212" y="823"/>
                    </a:lnTo>
                    <a:lnTo>
                      <a:pt x="214" y="829"/>
                    </a:lnTo>
                    <a:lnTo>
                      <a:pt x="218" y="834"/>
                    </a:lnTo>
                    <a:lnTo>
                      <a:pt x="220" y="842"/>
                    </a:lnTo>
                    <a:lnTo>
                      <a:pt x="224" y="853"/>
                    </a:lnTo>
                    <a:lnTo>
                      <a:pt x="226" y="857"/>
                    </a:lnTo>
                    <a:lnTo>
                      <a:pt x="228" y="863"/>
                    </a:lnTo>
                    <a:lnTo>
                      <a:pt x="230" y="867"/>
                    </a:lnTo>
                    <a:lnTo>
                      <a:pt x="231" y="873"/>
                    </a:lnTo>
                    <a:lnTo>
                      <a:pt x="233" y="876"/>
                    </a:lnTo>
                    <a:lnTo>
                      <a:pt x="235" y="882"/>
                    </a:lnTo>
                    <a:lnTo>
                      <a:pt x="237" y="888"/>
                    </a:lnTo>
                    <a:lnTo>
                      <a:pt x="239" y="892"/>
                    </a:lnTo>
                    <a:lnTo>
                      <a:pt x="241" y="897"/>
                    </a:lnTo>
                    <a:lnTo>
                      <a:pt x="243" y="901"/>
                    </a:lnTo>
                    <a:lnTo>
                      <a:pt x="245" y="907"/>
                    </a:lnTo>
                    <a:lnTo>
                      <a:pt x="247" y="912"/>
                    </a:lnTo>
                    <a:lnTo>
                      <a:pt x="250" y="922"/>
                    </a:lnTo>
                    <a:lnTo>
                      <a:pt x="254" y="930"/>
                    </a:lnTo>
                    <a:lnTo>
                      <a:pt x="258" y="939"/>
                    </a:lnTo>
                    <a:lnTo>
                      <a:pt x="264" y="949"/>
                    </a:lnTo>
                    <a:lnTo>
                      <a:pt x="268" y="958"/>
                    </a:lnTo>
                    <a:lnTo>
                      <a:pt x="273" y="968"/>
                    </a:lnTo>
                    <a:lnTo>
                      <a:pt x="277" y="977"/>
                    </a:lnTo>
                    <a:lnTo>
                      <a:pt x="283" y="987"/>
                    </a:lnTo>
                    <a:lnTo>
                      <a:pt x="288" y="994"/>
                    </a:lnTo>
                    <a:lnTo>
                      <a:pt x="294" y="1004"/>
                    </a:lnTo>
                    <a:lnTo>
                      <a:pt x="300" y="1013"/>
                    </a:lnTo>
                    <a:lnTo>
                      <a:pt x="307" y="1023"/>
                    </a:lnTo>
                    <a:lnTo>
                      <a:pt x="313" y="1030"/>
                    </a:lnTo>
                    <a:lnTo>
                      <a:pt x="321" y="1040"/>
                    </a:lnTo>
                    <a:lnTo>
                      <a:pt x="328" y="1047"/>
                    </a:lnTo>
                    <a:lnTo>
                      <a:pt x="336" y="1057"/>
                    </a:lnTo>
                    <a:lnTo>
                      <a:pt x="336" y="1063"/>
                    </a:lnTo>
                    <a:lnTo>
                      <a:pt x="338" y="1072"/>
                    </a:lnTo>
                    <a:lnTo>
                      <a:pt x="338" y="1076"/>
                    </a:lnTo>
                    <a:lnTo>
                      <a:pt x="340" y="1080"/>
                    </a:lnTo>
                    <a:lnTo>
                      <a:pt x="342" y="1085"/>
                    </a:lnTo>
                    <a:lnTo>
                      <a:pt x="344" y="1091"/>
                    </a:lnTo>
                    <a:lnTo>
                      <a:pt x="345" y="1095"/>
                    </a:lnTo>
                    <a:lnTo>
                      <a:pt x="349" y="1101"/>
                    </a:lnTo>
                    <a:lnTo>
                      <a:pt x="351" y="1106"/>
                    </a:lnTo>
                    <a:lnTo>
                      <a:pt x="355" y="1112"/>
                    </a:lnTo>
                    <a:lnTo>
                      <a:pt x="357" y="1116"/>
                    </a:lnTo>
                    <a:lnTo>
                      <a:pt x="359" y="1121"/>
                    </a:lnTo>
                    <a:lnTo>
                      <a:pt x="363" y="1125"/>
                    </a:lnTo>
                    <a:lnTo>
                      <a:pt x="366" y="1129"/>
                    </a:lnTo>
                    <a:lnTo>
                      <a:pt x="374" y="1137"/>
                    </a:lnTo>
                    <a:lnTo>
                      <a:pt x="380" y="1144"/>
                    </a:lnTo>
                    <a:lnTo>
                      <a:pt x="387" y="1146"/>
                    </a:lnTo>
                    <a:lnTo>
                      <a:pt x="393" y="1150"/>
                    </a:lnTo>
                    <a:lnTo>
                      <a:pt x="401" y="1148"/>
                    </a:lnTo>
                    <a:lnTo>
                      <a:pt x="408" y="1146"/>
                    </a:lnTo>
                    <a:lnTo>
                      <a:pt x="410" y="1142"/>
                    </a:lnTo>
                    <a:lnTo>
                      <a:pt x="412" y="1139"/>
                    </a:lnTo>
                    <a:lnTo>
                      <a:pt x="416" y="1133"/>
                    </a:lnTo>
                    <a:lnTo>
                      <a:pt x="420" y="1129"/>
                    </a:lnTo>
                    <a:lnTo>
                      <a:pt x="423" y="1114"/>
                    </a:lnTo>
                    <a:lnTo>
                      <a:pt x="425" y="1101"/>
                    </a:lnTo>
                    <a:lnTo>
                      <a:pt x="429" y="1087"/>
                    </a:lnTo>
                    <a:lnTo>
                      <a:pt x="435" y="1074"/>
                    </a:lnTo>
                    <a:lnTo>
                      <a:pt x="437" y="1061"/>
                    </a:lnTo>
                    <a:lnTo>
                      <a:pt x="441" y="1047"/>
                    </a:lnTo>
                    <a:lnTo>
                      <a:pt x="444" y="1034"/>
                    </a:lnTo>
                    <a:lnTo>
                      <a:pt x="448" y="1021"/>
                    </a:lnTo>
                    <a:lnTo>
                      <a:pt x="450" y="1006"/>
                    </a:lnTo>
                    <a:lnTo>
                      <a:pt x="454" y="992"/>
                    </a:lnTo>
                    <a:lnTo>
                      <a:pt x="456" y="977"/>
                    </a:lnTo>
                    <a:lnTo>
                      <a:pt x="458" y="964"/>
                    </a:lnTo>
                    <a:lnTo>
                      <a:pt x="460" y="950"/>
                    </a:lnTo>
                    <a:lnTo>
                      <a:pt x="461" y="937"/>
                    </a:lnTo>
                    <a:lnTo>
                      <a:pt x="463" y="922"/>
                    </a:lnTo>
                    <a:lnTo>
                      <a:pt x="467" y="909"/>
                    </a:lnTo>
                    <a:lnTo>
                      <a:pt x="467" y="895"/>
                    </a:lnTo>
                    <a:lnTo>
                      <a:pt x="469" y="880"/>
                    </a:lnTo>
                    <a:lnTo>
                      <a:pt x="469" y="867"/>
                    </a:lnTo>
                    <a:lnTo>
                      <a:pt x="471" y="853"/>
                    </a:lnTo>
                    <a:lnTo>
                      <a:pt x="473" y="838"/>
                    </a:lnTo>
                    <a:lnTo>
                      <a:pt x="473" y="823"/>
                    </a:lnTo>
                    <a:lnTo>
                      <a:pt x="473" y="810"/>
                    </a:lnTo>
                    <a:lnTo>
                      <a:pt x="475" y="796"/>
                    </a:lnTo>
                    <a:lnTo>
                      <a:pt x="473" y="783"/>
                    </a:lnTo>
                    <a:lnTo>
                      <a:pt x="473" y="768"/>
                    </a:lnTo>
                    <a:lnTo>
                      <a:pt x="473" y="753"/>
                    </a:lnTo>
                    <a:lnTo>
                      <a:pt x="473" y="739"/>
                    </a:lnTo>
                    <a:lnTo>
                      <a:pt x="471" y="726"/>
                    </a:lnTo>
                    <a:lnTo>
                      <a:pt x="471" y="713"/>
                    </a:lnTo>
                    <a:lnTo>
                      <a:pt x="469" y="700"/>
                    </a:lnTo>
                    <a:lnTo>
                      <a:pt x="469" y="684"/>
                    </a:lnTo>
                    <a:lnTo>
                      <a:pt x="465" y="671"/>
                    </a:lnTo>
                    <a:lnTo>
                      <a:pt x="463" y="658"/>
                    </a:lnTo>
                    <a:lnTo>
                      <a:pt x="461" y="643"/>
                    </a:lnTo>
                    <a:lnTo>
                      <a:pt x="460" y="629"/>
                    </a:lnTo>
                    <a:lnTo>
                      <a:pt x="456" y="616"/>
                    </a:lnTo>
                    <a:lnTo>
                      <a:pt x="454" y="603"/>
                    </a:lnTo>
                    <a:lnTo>
                      <a:pt x="450" y="589"/>
                    </a:lnTo>
                    <a:lnTo>
                      <a:pt x="446" y="576"/>
                    </a:lnTo>
                    <a:lnTo>
                      <a:pt x="442" y="561"/>
                    </a:lnTo>
                    <a:lnTo>
                      <a:pt x="439" y="548"/>
                    </a:lnTo>
                    <a:lnTo>
                      <a:pt x="433" y="534"/>
                    </a:lnTo>
                    <a:lnTo>
                      <a:pt x="429" y="523"/>
                    </a:lnTo>
                    <a:lnTo>
                      <a:pt x="423" y="509"/>
                    </a:lnTo>
                    <a:lnTo>
                      <a:pt x="420" y="496"/>
                    </a:lnTo>
                    <a:lnTo>
                      <a:pt x="414" y="483"/>
                    </a:lnTo>
                    <a:lnTo>
                      <a:pt x="408" y="471"/>
                    </a:lnTo>
                    <a:lnTo>
                      <a:pt x="403" y="458"/>
                    </a:lnTo>
                    <a:lnTo>
                      <a:pt x="397" y="445"/>
                    </a:lnTo>
                    <a:lnTo>
                      <a:pt x="389" y="433"/>
                    </a:lnTo>
                    <a:lnTo>
                      <a:pt x="384" y="422"/>
                    </a:lnTo>
                    <a:lnTo>
                      <a:pt x="376" y="409"/>
                    </a:lnTo>
                    <a:lnTo>
                      <a:pt x="368" y="397"/>
                    </a:lnTo>
                    <a:lnTo>
                      <a:pt x="361" y="386"/>
                    </a:lnTo>
                    <a:lnTo>
                      <a:pt x="353" y="375"/>
                    </a:lnTo>
                    <a:lnTo>
                      <a:pt x="344" y="361"/>
                    </a:lnTo>
                    <a:lnTo>
                      <a:pt x="336" y="350"/>
                    </a:lnTo>
                    <a:lnTo>
                      <a:pt x="326" y="338"/>
                    </a:lnTo>
                    <a:lnTo>
                      <a:pt x="319" y="329"/>
                    </a:lnTo>
                    <a:lnTo>
                      <a:pt x="307" y="318"/>
                    </a:lnTo>
                    <a:lnTo>
                      <a:pt x="298" y="306"/>
                    </a:lnTo>
                    <a:lnTo>
                      <a:pt x="288" y="297"/>
                    </a:lnTo>
                    <a:lnTo>
                      <a:pt x="277" y="287"/>
                    </a:lnTo>
                    <a:lnTo>
                      <a:pt x="273" y="281"/>
                    </a:lnTo>
                    <a:lnTo>
                      <a:pt x="271" y="276"/>
                    </a:lnTo>
                    <a:lnTo>
                      <a:pt x="269" y="270"/>
                    </a:lnTo>
                    <a:lnTo>
                      <a:pt x="266" y="266"/>
                    </a:lnTo>
                    <a:lnTo>
                      <a:pt x="264" y="261"/>
                    </a:lnTo>
                    <a:lnTo>
                      <a:pt x="260" y="257"/>
                    </a:lnTo>
                    <a:lnTo>
                      <a:pt x="258" y="251"/>
                    </a:lnTo>
                    <a:lnTo>
                      <a:pt x="256" y="247"/>
                    </a:lnTo>
                    <a:lnTo>
                      <a:pt x="252" y="242"/>
                    </a:lnTo>
                    <a:lnTo>
                      <a:pt x="250" y="236"/>
                    </a:lnTo>
                    <a:lnTo>
                      <a:pt x="247" y="230"/>
                    </a:lnTo>
                    <a:lnTo>
                      <a:pt x="245" y="226"/>
                    </a:lnTo>
                    <a:lnTo>
                      <a:pt x="243" y="221"/>
                    </a:lnTo>
                    <a:lnTo>
                      <a:pt x="241" y="215"/>
                    </a:lnTo>
                    <a:lnTo>
                      <a:pt x="237" y="209"/>
                    </a:lnTo>
                    <a:lnTo>
                      <a:pt x="235" y="205"/>
                    </a:lnTo>
                    <a:lnTo>
                      <a:pt x="233" y="200"/>
                    </a:lnTo>
                    <a:lnTo>
                      <a:pt x="230" y="194"/>
                    </a:lnTo>
                    <a:lnTo>
                      <a:pt x="228" y="188"/>
                    </a:lnTo>
                    <a:lnTo>
                      <a:pt x="224" y="183"/>
                    </a:lnTo>
                    <a:lnTo>
                      <a:pt x="222" y="179"/>
                    </a:lnTo>
                    <a:lnTo>
                      <a:pt x="220" y="173"/>
                    </a:lnTo>
                    <a:lnTo>
                      <a:pt x="216" y="167"/>
                    </a:lnTo>
                    <a:lnTo>
                      <a:pt x="214" y="164"/>
                    </a:lnTo>
                    <a:lnTo>
                      <a:pt x="211" y="158"/>
                    </a:lnTo>
                    <a:lnTo>
                      <a:pt x="207" y="152"/>
                    </a:lnTo>
                    <a:lnTo>
                      <a:pt x="205" y="148"/>
                    </a:lnTo>
                    <a:lnTo>
                      <a:pt x="203" y="143"/>
                    </a:lnTo>
                    <a:lnTo>
                      <a:pt x="197" y="133"/>
                    </a:lnTo>
                    <a:lnTo>
                      <a:pt x="192" y="124"/>
                    </a:lnTo>
                    <a:lnTo>
                      <a:pt x="188" y="118"/>
                    </a:lnTo>
                    <a:lnTo>
                      <a:pt x="184" y="114"/>
                    </a:lnTo>
                    <a:lnTo>
                      <a:pt x="180" y="108"/>
                    </a:lnTo>
                    <a:lnTo>
                      <a:pt x="178" y="105"/>
                    </a:lnTo>
                    <a:lnTo>
                      <a:pt x="173" y="95"/>
                    </a:lnTo>
                    <a:lnTo>
                      <a:pt x="165" y="88"/>
                    </a:lnTo>
                    <a:lnTo>
                      <a:pt x="157" y="78"/>
                    </a:lnTo>
                    <a:lnTo>
                      <a:pt x="152" y="70"/>
                    </a:lnTo>
                    <a:lnTo>
                      <a:pt x="142" y="63"/>
                    </a:lnTo>
                    <a:lnTo>
                      <a:pt x="136" y="57"/>
                    </a:lnTo>
                    <a:lnTo>
                      <a:pt x="127" y="50"/>
                    </a:lnTo>
                    <a:lnTo>
                      <a:pt x="119" y="44"/>
                    </a:lnTo>
                    <a:lnTo>
                      <a:pt x="108" y="38"/>
                    </a:lnTo>
                    <a:lnTo>
                      <a:pt x="100" y="32"/>
                    </a:lnTo>
                    <a:lnTo>
                      <a:pt x="95" y="31"/>
                    </a:lnTo>
                    <a:lnTo>
                      <a:pt x="91" y="27"/>
                    </a:lnTo>
                    <a:lnTo>
                      <a:pt x="85" y="27"/>
                    </a:lnTo>
                    <a:lnTo>
                      <a:pt x="79" y="25"/>
                    </a:lnTo>
                    <a:lnTo>
                      <a:pt x="74" y="23"/>
                    </a:lnTo>
                    <a:lnTo>
                      <a:pt x="70" y="21"/>
                    </a:lnTo>
                    <a:lnTo>
                      <a:pt x="64" y="19"/>
                    </a:lnTo>
                    <a:lnTo>
                      <a:pt x="58" y="19"/>
                    </a:lnTo>
                    <a:lnTo>
                      <a:pt x="55" y="13"/>
                    </a:lnTo>
                    <a:lnTo>
                      <a:pt x="49" y="10"/>
                    </a:lnTo>
                    <a:lnTo>
                      <a:pt x="43" y="4"/>
                    </a:lnTo>
                    <a:lnTo>
                      <a:pt x="41" y="0"/>
                    </a:lnTo>
                    <a:close/>
                  </a:path>
                </a:pathLst>
              </a:custGeom>
              <a:solidFill>
                <a:srgbClr val="00A100"/>
              </a:solidFill>
              <a:ln w="9525">
                <a:noFill/>
                <a:round/>
              </a:ln>
            </p:spPr>
            <p:txBody>
              <a:bodyPr/>
              <a:lstStyle/>
              <a:p>
                <a:endParaRPr lang="en-CA"/>
              </a:p>
            </p:txBody>
          </p:sp>
          <p:sp>
            <p:nvSpPr>
              <p:cNvPr id="8651" name="Freeform 56"/>
              <p:cNvSpPr/>
              <p:nvPr/>
            </p:nvSpPr>
            <p:spPr bwMode="auto">
              <a:xfrm>
                <a:off x="4172" y="3331"/>
                <a:ext cx="593" cy="365"/>
              </a:xfrm>
              <a:custGeom>
                <a:avLst/>
                <a:gdLst>
                  <a:gd name="T0" fmla="*/ 1 w 1186"/>
                  <a:gd name="T1" fmla="*/ 31 h 730"/>
                  <a:gd name="T2" fmla="*/ 1 w 1186"/>
                  <a:gd name="T3" fmla="*/ 37 h 730"/>
                  <a:gd name="T4" fmla="*/ 1 w 1186"/>
                  <a:gd name="T5" fmla="*/ 44 h 730"/>
                  <a:gd name="T6" fmla="*/ 1 w 1186"/>
                  <a:gd name="T7" fmla="*/ 49 h 730"/>
                  <a:gd name="T8" fmla="*/ 1 w 1186"/>
                  <a:gd name="T9" fmla="*/ 55 h 730"/>
                  <a:gd name="T10" fmla="*/ 1 w 1186"/>
                  <a:gd name="T11" fmla="*/ 65 h 730"/>
                  <a:gd name="T12" fmla="*/ 1 w 1186"/>
                  <a:gd name="T13" fmla="*/ 73 h 730"/>
                  <a:gd name="T14" fmla="*/ 1 w 1186"/>
                  <a:gd name="T15" fmla="*/ 81 h 730"/>
                  <a:gd name="T16" fmla="*/ 1 w 1186"/>
                  <a:gd name="T17" fmla="*/ 89 h 730"/>
                  <a:gd name="T18" fmla="*/ 6 w 1186"/>
                  <a:gd name="T19" fmla="*/ 91 h 730"/>
                  <a:gd name="T20" fmla="*/ 13 w 1186"/>
                  <a:gd name="T21" fmla="*/ 91 h 730"/>
                  <a:gd name="T22" fmla="*/ 20 w 1186"/>
                  <a:gd name="T23" fmla="*/ 90 h 730"/>
                  <a:gd name="T24" fmla="*/ 27 w 1186"/>
                  <a:gd name="T25" fmla="*/ 89 h 730"/>
                  <a:gd name="T26" fmla="*/ 35 w 1186"/>
                  <a:gd name="T27" fmla="*/ 90 h 730"/>
                  <a:gd name="T28" fmla="*/ 41 w 1186"/>
                  <a:gd name="T29" fmla="*/ 91 h 730"/>
                  <a:gd name="T30" fmla="*/ 47 w 1186"/>
                  <a:gd name="T31" fmla="*/ 91 h 730"/>
                  <a:gd name="T32" fmla="*/ 53 w 1186"/>
                  <a:gd name="T33" fmla="*/ 89 h 730"/>
                  <a:gd name="T34" fmla="*/ 59 w 1186"/>
                  <a:gd name="T35" fmla="*/ 87 h 730"/>
                  <a:gd name="T36" fmla="*/ 67 w 1186"/>
                  <a:gd name="T37" fmla="*/ 85 h 730"/>
                  <a:gd name="T38" fmla="*/ 73 w 1186"/>
                  <a:gd name="T39" fmla="*/ 82 h 730"/>
                  <a:gd name="T40" fmla="*/ 78 w 1186"/>
                  <a:gd name="T41" fmla="*/ 80 h 730"/>
                  <a:gd name="T42" fmla="*/ 85 w 1186"/>
                  <a:gd name="T43" fmla="*/ 79 h 730"/>
                  <a:gd name="T44" fmla="*/ 91 w 1186"/>
                  <a:gd name="T45" fmla="*/ 78 h 730"/>
                  <a:gd name="T46" fmla="*/ 98 w 1186"/>
                  <a:gd name="T47" fmla="*/ 76 h 730"/>
                  <a:gd name="T48" fmla="*/ 102 w 1186"/>
                  <a:gd name="T49" fmla="*/ 75 h 730"/>
                  <a:gd name="T50" fmla="*/ 107 w 1186"/>
                  <a:gd name="T51" fmla="*/ 75 h 730"/>
                  <a:gd name="T52" fmla="*/ 112 w 1186"/>
                  <a:gd name="T53" fmla="*/ 75 h 730"/>
                  <a:gd name="T54" fmla="*/ 116 w 1186"/>
                  <a:gd name="T55" fmla="*/ 75 h 730"/>
                  <a:gd name="T56" fmla="*/ 121 w 1186"/>
                  <a:gd name="T57" fmla="*/ 74 h 730"/>
                  <a:gd name="T58" fmla="*/ 125 w 1186"/>
                  <a:gd name="T59" fmla="*/ 73 h 730"/>
                  <a:gd name="T60" fmla="*/ 132 w 1186"/>
                  <a:gd name="T61" fmla="*/ 71 h 730"/>
                  <a:gd name="T62" fmla="*/ 136 w 1186"/>
                  <a:gd name="T63" fmla="*/ 71 h 730"/>
                  <a:gd name="T64" fmla="*/ 142 w 1186"/>
                  <a:gd name="T65" fmla="*/ 71 h 730"/>
                  <a:gd name="T66" fmla="*/ 146 w 1186"/>
                  <a:gd name="T67" fmla="*/ 69 h 730"/>
                  <a:gd name="T68" fmla="*/ 148 w 1186"/>
                  <a:gd name="T69" fmla="*/ 65 h 730"/>
                  <a:gd name="T70" fmla="*/ 147 w 1186"/>
                  <a:gd name="T71" fmla="*/ 58 h 730"/>
                  <a:gd name="T72" fmla="*/ 147 w 1186"/>
                  <a:gd name="T73" fmla="*/ 50 h 730"/>
                  <a:gd name="T74" fmla="*/ 147 w 1186"/>
                  <a:gd name="T75" fmla="*/ 43 h 730"/>
                  <a:gd name="T76" fmla="*/ 147 w 1186"/>
                  <a:gd name="T77" fmla="*/ 35 h 730"/>
                  <a:gd name="T78" fmla="*/ 147 w 1186"/>
                  <a:gd name="T79" fmla="*/ 27 h 730"/>
                  <a:gd name="T80" fmla="*/ 147 w 1186"/>
                  <a:gd name="T81" fmla="*/ 21 h 730"/>
                  <a:gd name="T82" fmla="*/ 147 w 1186"/>
                  <a:gd name="T83" fmla="*/ 12 h 730"/>
                  <a:gd name="T84" fmla="*/ 147 w 1186"/>
                  <a:gd name="T85" fmla="*/ 6 h 730"/>
                  <a:gd name="T86" fmla="*/ 143 w 1186"/>
                  <a:gd name="T87" fmla="*/ 1 h 730"/>
                  <a:gd name="T88" fmla="*/ 138 w 1186"/>
                  <a:gd name="T89" fmla="*/ 1 h 730"/>
                  <a:gd name="T90" fmla="*/ 130 w 1186"/>
                  <a:gd name="T91" fmla="*/ 3 h 730"/>
                  <a:gd name="T92" fmla="*/ 121 w 1186"/>
                  <a:gd name="T93" fmla="*/ 6 h 730"/>
                  <a:gd name="T94" fmla="*/ 113 w 1186"/>
                  <a:gd name="T95" fmla="*/ 6 h 730"/>
                  <a:gd name="T96" fmla="*/ 104 w 1186"/>
                  <a:gd name="T97" fmla="*/ 7 h 730"/>
                  <a:gd name="T98" fmla="*/ 96 w 1186"/>
                  <a:gd name="T99" fmla="*/ 8 h 730"/>
                  <a:gd name="T100" fmla="*/ 87 w 1186"/>
                  <a:gd name="T101" fmla="*/ 9 h 730"/>
                  <a:gd name="T102" fmla="*/ 79 w 1186"/>
                  <a:gd name="T103" fmla="*/ 10 h 730"/>
                  <a:gd name="T104" fmla="*/ 72 w 1186"/>
                  <a:gd name="T105" fmla="*/ 11 h 730"/>
                  <a:gd name="T106" fmla="*/ 63 w 1186"/>
                  <a:gd name="T107" fmla="*/ 12 h 730"/>
                  <a:gd name="T108" fmla="*/ 56 w 1186"/>
                  <a:gd name="T109" fmla="*/ 12 h 730"/>
                  <a:gd name="T110" fmla="*/ 49 w 1186"/>
                  <a:gd name="T111" fmla="*/ 12 h 730"/>
                  <a:gd name="T112" fmla="*/ 42 w 1186"/>
                  <a:gd name="T113" fmla="*/ 13 h 730"/>
                  <a:gd name="T114" fmla="*/ 36 w 1186"/>
                  <a:gd name="T115" fmla="*/ 13 h 730"/>
                  <a:gd name="T116" fmla="*/ 28 w 1186"/>
                  <a:gd name="T117" fmla="*/ 14 h 730"/>
                  <a:gd name="T118" fmla="*/ 21 w 1186"/>
                  <a:gd name="T119" fmla="*/ 15 h 730"/>
                  <a:gd name="T120" fmla="*/ 15 w 1186"/>
                  <a:gd name="T121" fmla="*/ 18 h 730"/>
                  <a:gd name="T122" fmla="*/ 9 w 1186"/>
                  <a:gd name="T123" fmla="*/ 20 h 730"/>
                  <a:gd name="T124" fmla="*/ 2 w 1186"/>
                  <a:gd name="T125" fmla="*/ 23 h 73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86"/>
                  <a:gd name="T190" fmla="*/ 0 h 730"/>
                  <a:gd name="T191" fmla="*/ 1186 w 1186"/>
                  <a:gd name="T192" fmla="*/ 730 h 73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86" h="730">
                    <a:moveTo>
                      <a:pt x="25" y="209"/>
                    </a:moveTo>
                    <a:lnTo>
                      <a:pt x="17" y="215"/>
                    </a:lnTo>
                    <a:lnTo>
                      <a:pt x="13" y="220"/>
                    </a:lnTo>
                    <a:lnTo>
                      <a:pt x="9" y="228"/>
                    </a:lnTo>
                    <a:lnTo>
                      <a:pt x="8" y="235"/>
                    </a:lnTo>
                    <a:lnTo>
                      <a:pt x="4" y="241"/>
                    </a:lnTo>
                    <a:lnTo>
                      <a:pt x="2" y="249"/>
                    </a:lnTo>
                    <a:lnTo>
                      <a:pt x="2" y="254"/>
                    </a:lnTo>
                    <a:lnTo>
                      <a:pt x="2" y="262"/>
                    </a:lnTo>
                    <a:lnTo>
                      <a:pt x="0" y="268"/>
                    </a:lnTo>
                    <a:lnTo>
                      <a:pt x="0" y="275"/>
                    </a:lnTo>
                    <a:lnTo>
                      <a:pt x="0" y="281"/>
                    </a:lnTo>
                    <a:lnTo>
                      <a:pt x="2" y="289"/>
                    </a:lnTo>
                    <a:lnTo>
                      <a:pt x="2" y="294"/>
                    </a:lnTo>
                    <a:lnTo>
                      <a:pt x="4" y="304"/>
                    </a:lnTo>
                    <a:lnTo>
                      <a:pt x="6" y="310"/>
                    </a:lnTo>
                    <a:lnTo>
                      <a:pt x="8" y="317"/>
                    </a:lnTo>
                    <a:lnTo>
                      <a:pt x="8" y="323"/>
                    </a:lnTo>
                    <a:lnTo>
                      <a:pt x="9" y="330"/>
                    </a:lnTo>
                    <a:lnTo>
                      <a:pt x="11" y="338"/>
                    </a:lnTo>
                    <a:lnTo>
                      <a:pt x="13" y="346"/>
                    </a:lnTo>
                    <a:lnTo>
                      <a:pt x="13" y="351"/>
                    </a:lnTo>
                    <a:lnTo>
                      <a:pt x="13" y="359"/>
                    </a:lnTo>
                    <a:lnTo>
                      <a:pt x="15" y="367"/>
                    </a:lnTo>
                    <a:lnTo>
                      <a:pt x="15" y="372"/>
                    </a:lnTo>
                    <a:lnTo>
                      <a:pt x="15" y="380"/>
                    </a:lnTo>
                    <a:lnTo>
                      <a:pt x="15" y="387"/>
                    </a:lnTo>
                    <a:lnTo>
                      <a:pt x="13" y="393"/>
                    </a:lnTo>
                    <a:lnTo>
                      <a:pt x="13" y="401"/>
                    </a:lnTo>
                    <a:lnTo>
                      <a:pt x="9" y="408"/>
                    </a:lnTo>
                    <a:lnTo>
                      <a:pt x="8" y="414"/>
                    </a:lnTo>
                    <a:lnTo>
                      <a:pt x="4" y="422"/>
                    </a:lnTo>
                    <a:lnTo>
                      <a:pt x="2" y="429"/>
                    </a:lnTo>
                    <a:lnTo>
                      <a:pt x="2" y="439"/>
                    </a:lnTo>
                    <a:lnTo>
                      <a:pt x="4" y="446"/>
                    </a:lnTo>
                    <a:lnTo>
                      <a:pt x="4" y="456"/>
                    </a:lnTo>
                    <a:lnTo>
                      <a:pt x="6" y="465"/>
                    </a:lnTo>
                    <a:lnTo>
                      <a:pt x="6" y="475"/>
                    </a:lnTo>
                    <a:lnTo>
                      <a:pt x="8" y="484"/>
                    </a:lnTo>
                    <a:lnTo>
                      <a:pt x="8" y="494"/>
                    </a:lnTo>
                    <a:lnTo>
                      <a:pt x="8" y="503"/>
                    </a:lnTo>
                    <a:lnTo>
                      <a:pt x="8" y="513"/>
                    </a:lnTo>
                    <a:lnTo>
                      <a:pt x="8" y="522"/>
                    </a:lnTo>
                    <a:lnTo>
                      <a:pt x="8" y="530"/>
                    </a:lnTo>
                    <a:lnTo>
                      <a:pt x="8" y="541"/>
                    </a:lnTo>
                    <a:lnTo>
                      <a:pt x="8" y="549"/>
                    </a:lnTo>
                    <a:lnTo>
                      <a:pt x="8" y="560"/>
                    </a:lnTo>
                    <a:lnTo>
                      <a:pt x="8" y="568"/>
                    </a:lnTo>
                    <a:lnTo>
                      <a:pt x="8" y="579"/>
                    </a:lnTo>
                    <a:lnTo>
                      <a:pt x="8" y="587"/>
                    </a:lnTo>
                    <a:lnTo>
                      <a:pt x="8" y="597"/>
                    </a:lnTo>
                    <a:lnTo>
                      <a:pt x="8" y="606"/>
                    </a:lnTo>
                    <a:lnTo>
                      <a:pt x="8" y="616"/>
                    </a:lnTo>
                    <a:lnTo>
                      <a:pt x="8" y="625"/>
                    </a:lnTo>
                    <a:lnTo>
                      <a:pt x="8" y="635"/>
                    </a:lnTo>
                    <a:lnTo>
                      <a:pt x="8" y="644"/>
                    </a:lnTo>
                    <a:lnTo>
                      <a:pt x="8" y="654"/>
                    </a:lnTo>
                    <a:lnTo>
                      <a:pt x="8" y="663"/>
                    </a:lnTo>
                    <a:lnTo>
                      <a:pt x="8" y="673"/>
                    </a:lnTo>
                    <a:lnTo>
                      <a:pt x="9" y="682"/>
                    </a:lnTo>
                    <a:lnTo>
                      <a:pt x="9" y="692"/>
                    </a:lnTo>
                    <a:lnTo>
                      <a:pt x="11" y="701"/>
                    </a:lnTo>
                    <a:lnTo>
                      <a:pt x="13" y="711"/>
                    </a:lnTo>
                    <a:lnTo>
                      <a:pt x="13" y="718"/>
                    </a:lnTo>
                    <a:lnTo>
                      <a:pt x="15" y="730"/>
                    </a:lnTo>
                    <a:lnTo>
                      <a:pt x="23" y="730"/>
                    </a:lnTo>
                    <a:lnTo>
                      <a:pt x="30" y="730"/>
                    </a:lnTo>
                    <a:lnTo>
                      <a:pt x="36" y="730"/>
                    </a:lnTo>
                    <a:lnTo>
                      <a:pt x="46" y="730"/>
                    </a:lnTo>
                    <a:lnTo>
                      <a:pt x="51" y="730"/>
                    </a:lnTo>
                    <a:lnTo>
                      <a:pt x="59" y="730"/>
                    </a:lnTo>
                    <a:lnTo>
                      <a:pt x="66" y="728"/>
                    </a:lnTo>
                    <a:lnTo>
                      <a:pt x="76" y="728"/>
                    </a:lnTo>
                    <a:lnTo>
                      <a:pt x="82" y="726"/>
                    </a:lnTo>
                    <a:lnTo>
                      <a:pt x="89" y="726"/>
                    </a:lnTo>
                    <a:lnTo>
                      <a:pt x="97" y="724"/>
                    </a:lnTo>
                    <a:lnTo>
                      <a:pt x="104" y="724"/>
                    </a:lnTo>
                    <a:lnTo>
                      <a:pt x="114" y="722"/>
                    </a:lnTo>
                    <a:lnTo>
                      <a:pt x="122" y="720"/>
                    </a:lnTo>
                    <a:lnTo>
                      <a:pt x="129" y="718"/>
                    </a:lnTo>
                    <a:lnTo>
                      <a:pt x="137" y="718"/>
                    </a:lnTo>
                    <a:lnTo>
                      <a:pt x="146" y="718"/>
                    </a:lnTo>
                    <a:lnTo>
                      <a:pt x="154" y="716"/>
                    </a:lnTo>
                    <a:lnTo>
                      <a:pt x="161" y="714"/>
                    </a:lnTo>
                    <a:lnTo>
                      <a:pt x="169" y="714"/>
                    </a:lnTo>
                    <a:lnTo>
                      <a:pt x="179" y="712"/>
                    </a:lnTo>
                    <a:lnTo>
                      <a:pt x="186" y="712"/>
                    </a:lnTo>
                    <a:lnTo>
                      <a:pt x="194" y="712"/>
                    </a:lnTo>
                    <a:lnTo>
                      <a:pt x="201" y="712"/>
                    </a:lnTo>
                    <a:lnTo>
                      <a:pt x="211" y="711"/>
                    </a:lnTo>
                    <a:lnTo>
                      <a:pt x="218" y="711"/>
                    </a:lnTo>
                    <a:lnTo>
                      <a:pt x="226" y="712"/>
                    </a:lnTo>
                    <a:lnTo>
                      <a:pt x="236" y="712"/>
                    </a:lnTo>
                    <a:lnTo>
                      <a:pt x="243" y="714"/>
                    </a:lnTo>
                    <a:lnTo>
                      <a:pt x="253" y="716"/>
                    </a:lnTo>
                    <a:lnTo>
                      <a:pt x="260" y="718"/>
                    </a:lnTo>
                    <a:lnTo>
                      <a:pt x="270" y="720"/>
                    </a:lnTo>
                    <a:lnTo>
                      <a:pt x="277" y="720"/>
                    </a:lnTo>
                    <a:lnTo>
                      <a:pt x="285" y="722"/>
                    </a:lnTo>
                    <a:lnTo>
                      <a:pt x="291" y="722"/>
                    </a:lnTo>
                    <a:lnTo>
                      <a:pt x="300" y="724"/>
                    </a:lnTo>
                    <a:lnTo>
                      <a:pt x="306" y="726"/>
                    </a:lnTo>
                    <a:lnTo>
                      <a:pt x="314" y="726"/>
                    </a:lnTo>
                    <a:lnTo>
                      <a:pt x="321" y="726"/>
                    </a:lnTo>
                    <a:lnTo>
                      <a:pt x="329" y="728"/>
                    </a:lnTo>
                    <a:lnTo>
                      <a:pt x="336" y="726"/>
                    </a:lnTo>
                    <a:lnTo>
                      <a:pt x="344" y="726"/>
                    </a:lnTo>
                    <a:lnTo>
                      <a:pt x="352" y="726"/>
                    </a:lnTo>
                    <a:lnTo>
                      <a:pt x="359" y="726"/>
                    </a:lnTo>
                    <a:lnTo>
                      <a:pt x="367" y="724"/>
                    </a:lnTo>
                    <a:lnTo>
                      <a:pt x="372" y="724"/>
                    </a:lnTo>
                    <a:lnTo>
                      <a:pt x="380" y="722"/>
                    </a:lnTo>
                    <a:lnTo>
                      <a:pt x="388" y="722"/>
                    </a:lnTo>
                    <a:lnTo>
                      <a:pt x="395" y="720"/>
                    </a:lnTo>
                    <a:lnTo>
                      <a:pt x="401" y="718"/>
                    </a:lnTo>
                    <a:lnTo>
                      <a:pt x="409" y="716"/>
                    </a:lnTo>
                    <a:lnTo>
                      <a:pt x="416" y="714"/>
                    </a:lnTo>
                    <a:lnTo>
                      <a:pt x="422" y="712"/>
                    </a:lnTo>
                    <a:lnTo>
                      <a:pt x="431" y="711"/>
                    </a:lnTo>
                    <a:lnTo>
                      <a:pt x="437" y="709"/>
                    </a:lnTo>
                    <a:lnTo>
                      <a:pt x="445" y="707"/>
                    </a:lnTo>
                    <a:lnTo>
                      <a:pt x="452" y="703"/>
                    </a:lnTo>
                    <a:lnTo>
                      <a:pt x="458" y="701"/>
                    </a:lnTo>
                    <a:lnTo>
                      <a:pt x="466" y="699"/>
                    </a:lnTo>
                    <a:lnTo>
                      <a:pt x="473" y="697"/>
                    </a:lnTo>
                    <a:lnTo>
                      <a:pt x="479" y="693"/>
                    </a:lnTo>
                    <a:lnTo>
                      <a:pt x="486" y="692"/>
                    </a:lnTo>
                    <a:lnTo>
                      <a:pt x="494" y="688"/>
                    </a:lnTo>
                    <a:lnTo>
                      <a:pt x="502" y="686"/>
                    </a:lnTo>
                    <a:lnTo>
                      <a:pt x="507" y="684"/>
                    </a:lnTo>
                    <a:lnTo>
                      <a:pt x="515" y="680"/>
                    </a:lnTo>
                    <a:lnTo>
                      <a:pt x="523" y="676"/>
                    </a:lnTo>
                    <a:lnTo>
                      <a:pt x="530" y="674"/>
                    </a:lnTo>
                    <a:lnTo>
                      <a:pt x="536" y="671"/>
                    </a:lnTo>
                    <a:lnTo>
                      <a:pt x="544" y="669"/>
                    </a:lnTo>
                    <a:lnTo>
                      <a:pt x="551" y="667"/>
                    </a:lnTo>
                    <a:lnTo>
                      <a:pt x="559" y="663"/>
                    </a:lnTo>
                    <a:lnTo>
                      <a:pt x="564" y="661"/>
                    </a:lnTo>
                    <a:lnTo>
                      <a:pt x="572" y="657"/>
                    </a:lnTo>
                    <a:lnTo>
                      <a:pt x="580" y="655"/>
                    </a:lnTo>
                    <a:lnTo>
                      <a:pt x="587" y="652"/>
                    </a:lnTo>
                    <a:lnTo>
                      <a:pt x="593" y="650"/>
                    </a:lnTo>
                    <a:lnTo>
                      <a:pt x="601" y="648"/>
                    </a:lnTo>
                    <a:lnTo>
                      <a:pt x="606" y="644"/>
                    </a:lnTo>
                    <a:lnTo>
                      <a:pt x="616" y="642"/>
                    </a:lnTo>
                    <a:lnTo>
                      <a:pt x="621" y="640"/>
                    </a:lnTo>
                    <a:lnTo>
                      <a:pt x="629" y="636"/>
                    </a:lnTo>
                    <a:lnTo>
                      <a:pt x="637" y="635"/>
                    </a:lnTo>
                    <a:lnTo>
                      <a:pt x="644" y="633"/>
                    </a:lnTo>
                    <a:lnTo>
                      <a:pt x="652" y="631"/>
                    </a:lnTo>
                    <a:lnTo>
                      <a:pt x="658" y="629"/>
                    </a:lnTo>
                    <a:lnTo>
                      <a:pt x="665" y="627"/>
                    </a:lnTo>
                    <a:lnTo>
                      <a:pt x="673" y="627"/>
                    </a:lnTo>
                    <a:lnTo>
                      <a:pt x="680" y="625"/>
                    </a:lnTo>
                    <a:lnTo>
                      <a:pt x="688" y="623"/>
                    </a:lnTo>
                    <a:lnTo>
                      <a:pt x="696" y="621"/>
                    </a:lnTo>
                    <a:lnTo>
                      <a:pt x="703" y="621"/>
                    </a:lnTo>
                    <a:lnTo>
                      <a:pt x="711" y="619"/>
                    </a:lnTo>
                    <a:lnTo>
                      <a:pt x="718" y="619"/>
                    </a:lnTo>
                    <a:lnTo>
                      <a:pt x="726" y="619"/>
                    </a:lnTo>
                    <a:lnTo>
                      <a:pt x="735" y="619"/>
                    </a:lnTo>
                    <a:lnTo>
                      <a:pt x="743" y="616"/>
                    </a:lnTo>
                    <a:lnTo>
                      <a:pt x="755" y="614"/>
                    </a:lnTo>
                    <a:lnTo>
                      <a:pt x="762" y="610"/>
                    </a:lnTo>
                    <a:lnTo>
                      <a:pt x="772" y="608"/>
                    </a:lnTo>
                    <a:lnTo>
                      <a:pt x="777" y="606"/>
                    </a:lnTo>
                    <a:lnTo>
                      <a:pt x="783" y="606"/>
                    </a:lnTo>
                    <a:lnTo>
                      <a:pt x="787" y="604"/>
                    </a:lnTo>
                    <a:lnTo>
                      <a:pt x="793" y="604"/>
                    </a:lnTo>
                    <a:lnTo>
                      <a:pt x="798" y="602"/>
                    </a:lnTo>
                    <a:lnTo>
                      <a:pt x="804" y="602"/>
                    </a:lnTo>
                    <a:lnTo>
                      <a:pt x="808" y="602"/>
                    </a:lnTo>
                    <a:lnTo>
                      <a:pt x="813" y="602"/>
                    </a:lnTo>
                    <a:lnTo>
                      <a:pt x="819" y="600"/>
                    </a:lnTo>
                    <a:lnTo>
                      <a:pt x="823" y="600"/>
                    </a:lnTo>
                    <a:lnTo>
                      <a:pt x="829" y="598"/>
                    </a:lnTo>
                    <a:lnTo>
                      <a:pt x="834" y="598"/>
                    </a:lnTo>
                    <a:lnTo>
                      <a:pt x="838" y="598"/>
                    </a:lnTo>
                    <a:lnTo>
                      <a:pt x="844" y="598"/>
                    </a:lnTo>
                    <a:lnTo>
                      <a:pt x="850" y="598"/>
                    </a:lnTo>
                    <a:lnTo>
                      <a:pt x="855" y="598"/>
                    </a:lnTo>
                    <a:lnTo>
                      <a:pt x="861" y="598"/>
                    </a:lnTo>
                    <a:lnTo>
                      <a:pt x="867" y="598"/>
                    </a:lnTo>
                    <a:lnTo>
                      <a:pt x="872" y="598"/>
                    </a:lnTo>
                    <a:lnTo>
                      <a:pt x="876" y="598"/>
                    </a:lnTo>
                    <a:lnTo>
                      <a:pt x="882" y="598"/>
                    </a:lnTo>
                    <a:lnTo>
                      <a:pt x="888" y="598"/>
                    </a:lnTo>
                    <a:lnTo>
                      <a:pt x="893" y="598"/>
                    </a:lnTo>
                    <a:lnTo>
                      <a:pt x="899" y="598"/>
                    </a:lnTo>
                    <a:lnTo>
                      <a:pt x="903" y="597"/>
                    </a:lnTo>
                    <a:lnTo>
                      <a:pt x="908" y="597"/>
                    </a:lnTo>
                    <a:lnTo>
                      <a:pt x="914" y="597"/>
                    </a:lnTo>
                    <a:lnTo>
                      <a:pt x="920" y="597"/>
                    </a:lnTo>
                    <a:lnTo>
                      <a:pt x="924" y="595"/>
                    </a:lnTo>
                    <a:lnTo>
                      <a:pt x="929" y="595"/>
                    </a:lnTo>
                    <a:lnTo>
                      <a:pt x="935" y="595"/>
                    </a:lnTo>
                    <a:lnTo>
                      <a:pt x="941" y="595"/>
                    </a:lnTo>
                    <a:lnTo>
                      <a:pt x="945" y="595"/>
                    </a:lnTo>
                    <a:lnTo>
                      <a:pt x="950" y="593"/>
                    </a:lnTo>
                    <a:lnTo>
                      <a:pt x="956" y="593"/>
                    </a:lnTo>
                    <a:lnTo>
                      <a:pt x="960" y="593"/>
                    </a:lnTo>
                    <a:lnTo>
                      <a:pt x="965" y="591"/>
                    </a:lnTo>
                    <a:lnTo>
                      <a:pt x="971" y="591"/>
                    </a:lnTo>
                    <a:lnTo>
                      <a:pt x="977" y="589"/>
                    </a:lnTo>
                    <a:lnTo>
                      <a:pt x="983" y="589"/>
                    </a:lnTo>
                    <a:lnTo>
                      <a:pt x="986" y="587"/>
                    </a:lnTo>
                    <a:lnTo>
                      <a:pt x="992" y="587"/>
                    </a:lnTo>
                    <a:lnTo>
                      <a:pt x="996" y="585"/>
                    </a:lnTo>
                    <a:lnTo>
                      <a:pt x="1002" y="585"/>
                    </a:lnTo>
                    <a:lnTo>
                      <a:pt x="1007" y="583"/>
                    </a:lnTo>
                    <a:lnTo>
                      <a:pt x="1011" y="581"/>
                    </a:lnTo>
                    <a:lnTo>
                      <a:pt x="1017" y="581"/>
                    </a:lnTo>
                    <a:lnTo>
                      <a:pt x="1023" y="579"/>
                    </a:lnTo>
                    <a:lnTo>
                      <a:pt x="1030" y="576"/>
                    </a:lnTo>
                    <a:lnTo>
                      <a:pt x="1042" y="572"/>
                    </a:lnTo>
                    <a:lnTo>
                      <a:pt x="1045" y="568"/>
                    </a:lnTo>
                    <a:lnTo>
                      <a:pt x="1051" y="566"/>
                    </a:lnTo>
                    <a:lnTo>
                      <a:pt x="1055" y="564"/>
                    </a:lnTo>
                    <a:lnTo>
                      <a:pt x="1061" y="562"/>
                    </a:lnTo>
                    <a:lnTo>
                      <a:pt x="1064" y="562"/>
                    </a:lnTo>
                    <a:lnTo>
                      <a:pt x="1070" y="562"/>
                    </a:lnTo>
                    <a:lnTo>
                      <a:pt x="1074" y="562"/>
                    </a:lnTo>
                    <a:lnTo>
                      <a:pt x="1080" y="562"/>
                    </a:lnTo>
                    <a:lnTo>
                      <a:pt x="1085" y="562"/>
                    </a:lnTo>
                    <a:lnTo>
                      <a:pt x="1091" y="562"/>
                    </a:lnTo>
                    <a:lnTo>
                      <a:pt x="1099" y="562"/>
                    </a:lnTo>
                    <a:lnTo>
                      <a:pt x="1104" y="562"/>
                    </a:lnTo>
                    <a:lnTo>
                      <a:pt x="1110" y="562"/>
                    </a:lnTo>
                    <a:lnTo>
                      <a:pt x="1116" y="562"/>
                    </a:lnTo>
                    <a:lnTo>
                      <a:pt x="1123" y="562"/>
                    </a:lnTo>
                    <a:lnTo>
                      <a:pt x="1129" y="562"/>
                    </a:lnTo>
                    <a:lnTo>
                      <a:pt x="1135" y="560"/>
                    </a:lnTo>
                    <a:lnTo>
                      <a:pt x="1140" y="560"/>
                    </a:lnTo>
                    <a:lnTo>
                      <a:pt x="1146" y="559"/>
                    </a:lnTo>
                    <a:lnTo>
                      <a:pt x="1152" y="559"/>
                    </a:lnTo>
                    <a:lnTo>
                      <a:pt x="1157" y="557"/>
                    </a:lnTo>
                    <a:lnTo>
                      <a:pt x="1161" y="555"/>
                    </a:lnTo>
                    <a:lnTo>
                      <a:pt x="1165" y="551"/>
                    </a:lnTo>
                    <a:lnTo>
                      <a:pt x="1171" y="549"/>
                    </a:lnTo>
                    <a:lnTo>
                      <a:pt x="1176" y="543"/>
                    </a:lnTo>
                    <a:lnTo>
                      <a:pt x="1182" y="538"/>
                    </a:lnTo>
                    <a:lnTo>
                      <a:pt x="1184" y="532"/>
                    </a:lnTo>
                    <a:lnTo>
                      <a:pt x="1186" y="528"/>
                    </a:lnTo>
                    <a:lnTo>
                      <a:pt x="1186" y="522"/>
                    </a:lnTo>
                    <a:lnTo>
                      <a:pt x="1186" y="519"/>
                    </a:lnTo>
                    <a:lnTo>
                      <a:pt x="1184" y="511"/>
                    </a:lnTo>
                    <a:lnTo>
                      <a:pt x="1182" y="505"/>
                    </a:lnTo>
                    <a:lnTo>
                      <a:pt x="1180" y="498"/>
                    </a:lnTo>
                    <a:lnTo>
                      <a:pt x="1176" y="492"/>
                    </a:lnTo>
                    <a:lnTo>
                      <a:pt x="1176" y="481"/>
                    </a:lnTo>
                    <a:lnTo>
                      <a:pt x="1176" y="473"/>
                    </a:lnTo>
                    <a:lnTo>
                      <a:pt x="1176" y="464"/>
                    </a:lnTo>
                    <a:lnTo>
                      <a:pt x="1176" y="456"/>
                    </a:lnTo>
                    <a:lnTo>
                      <a:pt x="1175" y="445"/>
                    </a:lnTo>
                    <a:lnTo>
                      <a:pt x="1175" y="437"/>
                    </a:lnTo>
                    <a:lnTo>
                      <a:pt x="1175" y="427"/>
                    </a:lnTo>
                    <a:lnTo>
                      <a:pt x="1175" y="420"/>
                    </a:lnTo>
                    <a:lnTo>
                      <a:pt x="1175" y="410"/>
                    </a:lnTo>
                    <a:lnTo>
                      <a:pt x="1175" y="401"/>
                    </a:lnTo>
                    <a:lnTo>
                      <a:pt x="1175" y="393"/>
                    </a:lnTo>
                    <a:lnTo>
                      <a:pt x="1175" y="384"/>
                    </a:lnTo>
                    <a:lnTo>
                      <a:pt x="1173" y="376"/>
                    </a:lnTo>
                    <a:lnTo>
                      <a:pt x="1173" y="367"/>
                    </a:lnTo>
                    <a:lnTo>
                      <a:pt x="1173" y="357"/>
                    </a:lnTo>
                    <a:lnTo>
                      <a:pt x="1173" y="349"/>
                    </a:lnTo>
                    <a:lnTo>
                      <a:pt x="1173" y="340"/>
                    </a:lnTo>
                    <a:lnTo>
                      <a:pt x="1173" y="330"/>
                    </a:lnTo>
                    <a:lnTo>
                      <a:pt x="1171" y="323"/>
                    </a:lnTo>
                    <a:lnTo>
                      <a:pt x="1171" y="313"/>
                    </a:lnTo>
                    <a:lnTo>
                      <a:pt x="1171" y="306"/>
                    </a:lnTo>
                    <a:lnTo>
                      <a:pt x="1171" y="296"/>
                    </a:lnTo>
                    <a:lnTo>
                      <a:pt x="1171" y="287"/>
                    </a:lnTo>
                    <a:lnTo>
                      <a:pt x="1171" y="279"/>
                    </a:lnTo>
                    <a:lnTo>
                      <a:pt x="1169" y="270"/>
                    </a:lnTo>
                    <a:lnTo>
                      <a:pt x="1169" y="260"/>
                    </a:lnTo>
                    <a:lnTo>
                      <a:pt x="1169" y="253"/>
                    </a:lnTo>
                    <a:lnTo>
                      <a:pt x="1169" y="243"/>
                    </a:lnTo>
                    <a:lnTo>
                      <a:pt x="1169" y="235"/>
                    </a:lnTo>
                    <a:lnTo>
                      <a:pt x="1169" y="226"/>
                    </a:lnTo>
                    <a:lnTo>
                      <a:pt x="1169" y="218"/>
                    </a:lnTo>
                    <a:lnTo>
                      <a:pt x="1169" y="209"/>
                    </a:lnTo>
                    <a:lnTo>
                      <a:pt x="1169" y="201"/>
                    </a:lnTo>
                    <a:lnTo>
                      <a:pt x="1169" y="194"/>
                    </a:lnTo>
                    <a:lnTo>
                      <a:pt x="1169" y="186"/>
                    </a:lnTo>
                    <a:lnTo>
                      <a:pt x="1169" y="178"/>
                    </a:lnTo>
                    <a:lnTo>
                      <a:pt x="1169" y="169"/>
                    </a:lnTo>
                    <a:lnTo>
                      <a:pt x="1171" y="161"/>
                    </a:lnTo>
                    <a:lnTo>
                      <a:pt x="1171" y="152"/>
                    </a:lnTo>
                    <a:lnTo>
                      <a:pt x="1173" y="144"/>
                    </a:lnTo>
                    <a:lnTo>
                      <a:pt x="1175" y="133"/>
                    </a:lnTo>
                    <a:lnTo>
                      <a:pt x="1175" y="125"/>
                    </a:lnTo>
                    <a:lnTo>
                      <a:pt x="1175" y="116"/>
                    </a:lnTo>
                    <a:lnTo>
                      <a:pt x="1176" y="106"/>
                    </a:lnTo>
                    <a:lnTo>
                      <a:pt x="1176" y="99"/>
                    </a:lnTo>
                    <a:lnTo>
                      <a:pt x="1178" y="89"/>
                    </a:lnTo>
                    <a:lnTo>
                      <a:pt x="1178" y="81"/>
                    </a:lnTo>
                    <a:lnTo>
                      <a:pt x="1178" y="74"/>
                    </a:lnTo>
                    <a:lnTo>
                      <a:pt x="1178" y="64"/>
                    </a:lnTo>
                    <a:lnTo>
                      <a:pt x="1176" y="57"/>
                    </a:lnTo>
                    <a:lnTo>
                      <a:pt x="1175" y="49"/>
                    </a:lnTo>
                    <a:lnTo>
                      <a:pt x="1175" y="42"/>
                    </a:lnTo>
                    <a:lnTo>
                      <a:pt x="1173" y="34"/>
                    </a:lnTo>
                    <a:lnTo>
                      <a:pt x="1169" y="28"/>
                    </a:lnTo>
                    <a:lnTo>
                      <a:pt x="1165" y="23"/>
                    </a:lnTo>
                    <a:lnTo>
                      <a:pt x="1161" y="19"/>
                    </a:lnTo>
                    <a:lnTo>
                      <a:pt x="1157" y="13"/>
                    </a:lnTo>
                    <a:lnTo>
                      <a:pt x="1152" y="9"/>
                    </a:lnTo>
                    <a:lnTo>
                      <a:pt x="1144" y="5"/>
                    </a:lnTo>
                    <a:lnTo>
                      <a:pt x="1138" y="4"/>
                    </a:lnTo>
                    <a:lnTo>
                      <a:pt x="1129" y="0"/>
                    </a:lnTo>
                    <a:lnTo>
                      <a:pt x="1121" y="0"/>
                    </a:lnTo>
                    <a:lnTo>
                      <a:pt x="1116" y="0"/>
                    </a:lnTo>
                    <a:lnTo>
                      <a:pt x="1110" y="0"/>
                    </a:lnTo>
                    <a:lnTo>
                      <a:pt x="1104" y="0"/>
                    </a:lnTo>
                    <a:lnTo>
                      <a:pt x="1100" y="2"/>
                    </a:lnTo>
                    <a:lnTo>
                      <a:pt x="1091" y="5"/>
                    </a:lnTo>
                    <a:lnTo>
                      <a:pt x="1081" y="9"/>
                    </a:lnTo>
                    <a:lnTo>
                      <a:pt x="1072" y="13"/>
                    </a:lnTo>
                    <a:lnTo>
                      <a:pt x="1064" y="15"/>
                    </a:lnTo>
                    <a:lnTo>
                      <a:pt x="1055" y="19"/>
                    </a:lnTo>
                    <a:lnTo>
                      <a:pt x="1045" y="23"/>
                    </a:lnTo>
                    <a:lnTo>
                      <a:pt x="1036" y="24"/>
                    </a:lnTo>
                    <a:lnTo>
                      <a:pt x="1028" y="28"/>
                    </a:lnTo>
                    <a:lnTo>
                      <a:pt x="1019" y="30"/>
                    </a:lnTo>
                    <a:lnTo>
                      <a:pt x="1009" y="32"/>
                    </a:lnTo>
                    <a:lnTo>
                      <a:pt x="1000" y="36"/>
                    </a:lnTo>
                    <a:lnTo>
                      <a:pt x="990" y="38"/>
                    </a:lnTo>
                    <a:lnTo>
                      <a:pt x="981" y="40"/>
                    </a:lnTo>
                    <a:lnTo>
                      <a:pt x="971" y="42"/>
                    </a:lnTo>
                    <a:lnTo>
                      <a:pt x="962" y="43"/>
                    </a:lnTo>
                    <a:lnTo>
                      <a:pt x="954" y="47"/>
                    </a:lnTo>
                    <a:lnTo>
                      <a:pt x="943" y="47"/>
                    </a:lnTo>
                    <a:lnTo>
                      <a:pt x="933" y="49"/>
                    </a:lnTo>
                    <a:lnTo>
                      <a:pt x="924" y="49"/>
                    </a:lnTo>
                    <a:lnTo>
                      <a:pt x="914" y="51"/>
                    </a:lnTo>
                    <a:lnTo>
                      <a:pt x="905" y="53"/>
                    </a:lnTo>
                    <a:lnTo>
                      <a:pt x="895" y="53"/>
                    </a:lnTo>
                    <a:lnTo>
                      <a:pt x="886" y="55"/>
                    </a:lnTo>
                    <a:lnTo>
                      <a:pt x="876" y="57"/>
                    </a:lnTo>
                    <a:lnTo>
                      <a:pt x="867" y="57"/>
                    </a:lnTo>
                    <a:lnTo>
                      <a:pt x="857" y="57"/>
                    </a:lnTo>
                    <a:lnTo>
                      <a:pt x="848" y="59"/>
                    </a:lnTo>
                    <a:lnTo>
                      <a:pt x="838" y="59"/>
                    </a:lnTo>
                    <a:lnTo>
                      <a:pt x="829" y="61"/>
                    </a:lnTo>
                    <a:lnTo>
                      <a:pt x="819" y="61"/>
                    </a:lnTo>
                    <a:lnTo>
                      <a:pt x="810" y="62"/>
                    </a:lnTo>
                    <a:lnTo>
                      <a:pt x="800" y="62"/>
                    </a:lnTo>
                    <a:lnTo>
                      <a:pt x="789" y="62"/>
                    </a:lnTo>
                    <a:lnTo>
                      <a:pt x="781" y="64"/>
                    </a:lnTo>
                    <a:lnTo>
                      <a:pt x="770" y="64"/>
                    </a:lnTo>
                    <a:lnTo>
                      <a:pt x="760" y="64"/>
                    </a:lnTo>
                    <a:lnTo>
                      <a:pt x="751" y="64"/>
                    </a:lnTo>
                    <a:lnTo>
                      <a:pt x="741" y="64"/>
                    </a:lnTo>
                    <a:lnTo>
                      <a:pt x="732" y="66"/>
                    </a:lnTo>
                    <a:lnTo>
                      <a:pt x="722" y="66"/>
                    </a:lnTo>
                    <a:lnTo>
                      <a:pt x="713" y="66"/>
                    </a:lnTo>
                    <a:lnTo>
                      <a:pt x="703" y="68"/>
                    </a:lnTo>
                    <a:lnTo>
                      <a:pt x="692" y="68"/>
                    </a:lnTo>
                    <a:lnTo>
                      <a:pt x="684" y="70"/>
                    </a:lnTo>
                    <a:lnTo>
                      <a:pt x="673" y="70"/>
                    </a:lnTo>
                    <a:lnTo>
                      <a:pt x="665" y="70"/>
                    </a:lnTo>
                    <a:lnTo>
                      <a:pt x="654" y="72"/>
                    </a:lnTo>
                    <a:lnTo>
                      <a:pt x="646" y="74"/>
                    </a:lnTo>
                    <a:lnTo>
                      <a:pt x="637" y="74"/>
                    </a:lnTo>
                    <a:lnTo>
                      <a:pt x="627" y="74"/>
                    </a:lnTo>
                    <a:lnTo>
                      <a:pt x="618" y="76"/>
                    </a:lnTo>
                    <a:lnTo>
                      <a:pt x="608" y="78"/>
                    </a:lnTo>
                    <a:lnTo>
                      <a:pt x="599" y="78"/>
                    </a:lnTo>
                    <a:lnTo>
                      <a:pt x="589" y="80"/>
                    </a:lnTo>
                    <a:lnTo>
                      <a:pt x="580" y="81"/>
                    </a:lnTo>
                    <a:lnTo>
                      <a:pt x="570" y="81"/>
                    </a:lnTo>
                    <a:lnTo>
                      <a:pt x="561" y="83"/>
                    </a:lnTo>
                    <a:lnTo>
                      <a:pt x="551" y="85"/>
                    </a:lnTo>
                    <a:lnTo>
                      <a:pt x="542" y="87"/>
                    </a:lnTo>
                    <a:lnTo>
                      <a:pt x="534" y="89"/>
                    </a:lnTo>
                    <a:lnTo>
                      <a:pt x="525" y="93"/>
                    </a:lnTo>
                    <a:lnTo>
                      <a:pt x="515" y="95"/>
                    </a:lnTo>
                    <a:lnTo>
                      <a:pt x="506" y="99"/>
                    </a:lnTo>
                    <a:lnTo>
                      <a:pt x="498" y="100"/>
                    </a:lnTo>
                    <a:lnTo>
                      <a:pt x="490" y="100"/>
                    </a:lnTo>
                    <a:lnTo>
                      <a:pt x="483" y="100"/>
                    </a:lnTo>
                    <a:lnTo>
                      <a:pt x="473" y="100"/>
                    </a:lnTo>
                    <a:lnTo>
                      <a:pt x="466" y="100"/>
                    </a:lnTo>
                    <a:lnTo>
                      <a:pt x="458" y="100"/>
                    </a:lnTo>
                    <a:lnTo>
                      <a:pt x="450" y="100"/>
                    </a:lnTo>
                    <a:lnTo>
                      <a:pt x="441" y="100"/>
                    </a:lnTo>
                    <a:lnTo>
                      <a:pt x="433" y="100"/>
                    </a:lnTo>
                    <a:lnTo>
                      <a:pt x="426" y="100"/>
                    </a:lnTo>
                    <a:lnTo>
                      <a:pt x="418" y="100"/>
                    </a:lnTo>
                    <a:lnTo>
                      <a:pt x="409" y="100"/>
                    </a:lnTo>
                    <a:lnTo>
                      <a:pt x="401" y="102"/>
                    </a:lnTo>
                    <a:lnTo>
                      <a:pt x="393" y="102"/>
                    </a:lnTo>
                    <a:lnTo>
                      <a:pt x="384" y="102"/>
                    </a:lnTo>
                    <a:lnTo>
                      <a:pt x="376" y="102"/>
                    </a:lnTo>
                    <a:lnTo>
                      <a:pt x="369" y="104"/>
                    </a:lnTo>
                    <a:lnTo>
                      <a:pt x="361" y="104"/>
                    </a:lnTo>
                    <a:lnTo>
                      <a:pt x="353" y="104"/>
                    </a:lnTo>
                    <a:lnTo>
                      <a:pt x="346" y="104"/>
                    </a:lnTo>
                    <a:lnTo>
                      <a:pt x="336" y="104"/>
                    </a:lnTo>
                    <a:lnTo>
                      <a:pt x="329" y="104"/>
                    </a:lnTo>
                    <a:lnTo>
                      <a:pt x="321" y="106"/>
                    </a:lnTo>
                    <a:lnTo>
                      <a:pt x="314" y="106"/>
                    </a:lnTo>
                    <a:lnTo>
                      <a:pt x="306" y="108"/>
                    </a:lnTo>
                    <a:lnTo>
                      <a:pt x="298" y="108"/>
                    </a:lnTo>
                    <a:lnTo>
                      <a:pt x="289" y="108"/>
                    </a:lnTo>
                    <a:lnTo>
                      <a:pt x="281" y="110"/>
                    </a:lnTo>
                    <a:lnTo>
                      <a:pt x="274" y="110"/>
                    </a:lnTo>
                    <a:lnTo>
                      <a:pt x="266" y="112"/>
                    </a:lnTo>
                    <a:lnTo>
                      <a:pt x="258" y="112"/>
                    </a:lnTo>
                    <a:lnTo>
                      <a:pt x="251" y="114"/>
                    </a:lnTo>
                    <a:lnTo>
                      <a:pt x="243" y="116"/>
                    </a:lnTo>
                    <a:lnTo>
                      <a:pt x="236" y="116"/>
                    </a:lnTo>
                    <a:lnTo>
                      <a:pt x="228" y="116"/>
                    </a:lnTo>
                    <a:lnTo>
                      <a:pt x="218" y="116"/>
                    </a:lnTo>
                    <a:lnTo>
                      <a:pt x="213" y="118"/>
                    </a:lnTo>
                    <a:lnTo>
                      <a:pt x="203" y="120"/>
                    </a:lnTo>
                    <a:lnTo>
                      <a:pt x="198" y="121"/>
                    </a:lnTo>
                    <a:lnTo>
                      <a:pt x="188" y="121"/>
                    </a:lnTo>
                    <a:lnTo>
                      <a:pt x="182" y="123"/>
                    </a:lnTo>
                    <a:lnTo>
                      <a:pt x="173" y="125"/>
                    </a:lnTo>
                    <a:lnTo>
                      <a:pt x="165" y="127"/>
                    </a:lnTo>
                    <a:lnTo>
                      <a:pt x="158" y="129"/>
                    </a:lnTo>
                    <a:lnTo>
                      <a:pt x="150" y="131"/>
                    </a:lnTo>
                    <a:lnTo>
                      <a:pt x="142" y="133"/>
                    </a:lnTo>
                    <a:lnTo>
                      <a:pt x="135" y="133"/>
                    </a:lnTo>
                    <a:lnTo>
                      <a:pt x="129" y="137"/>
                    </a:lnTo>
                    <a:lnTo>
                      <a:pt x="122" y="139"/>
                    </a:lnTo>
                    <a:lnTo>
                      <a:pt x="114" y="140"/>
                    </a:lnTo>
                    <a:lnTo>
                      <a:pt x="106" y="142"/>
                    </a:lnTo>
                    <a:lnTo>
                      <a:pt x="99" y="146"/>
                    </a:lnTo>
                    <a:lnTo>
                      <a:pt x="91" y="148"/>
                    </a:lnTo>
                    <a:lnTo>
                      <a:pt x="84" y="150"/>
                    </a:lnTo>
                    <a:lnTo>
                      <a:pt x="76" y="154"/>
                    </a:lnTo>
                    <a:lnTo>
                      <a:pt x="68" y="156"/>
                    </a:lnTo>
                    <a:lnTo>
                      <a:pt x="63" y="159"/>
                    </a:lnTo>
                    <a:lnTo>
                      <a:pt x="53" y="161"/>
                    </a:lnTo>
                    <a:lnTo>
                      <a:pt x="47" y="165"/>
                    </a:lnTo>
                    <a:lnTo>
                      <a:pt x="40" y="167"/>
                    </a:lnTo>
                    <a:lnTo>
                      <a:pt x="32" y="171"/>
                    </a:lnTo>
                    <a:lnTo>
                      <a:pt x="27" y="175"/>
                    </a:lnTo>
                    <a:lnTo>
                      <a:pt x="19" y="178"/>
                    </a:lnTo>
                    <a:lnTo>
                      <a:pt x="11" y="182"/>
                    </a:lnTo>
                    <a:lnTo>
                      <a:pt x="6" y="186"/>
                    </a:lnTo>
                    <a:lnTo>
                      <a:pt x="25" y="209"/>
                    </a:lnTo>
                    <a:close/>
                  </a:path>
                </a:pathLst>
              </a:custGeom>
              <a:solidFill>
                <a:srgbClr val="96DE0A"/>
              </a:solidFill>
              <a:ln w="9525">
                <a:noFill/>
                <a:round/>
              </a:ln>
            </p:spPr>
            <p:txBody>
              <a:bodyPr/>
              <a:lstStyle/>
              <a:p>
                <a:endParaRPr lang="en-CA"/>
              </a:p>
            </p:txBody>
          </p:sp>
          <p:sp>
            <p:nvSpPr>
              <p:cNvPr id="8652" name="Freeform 57"/>
              <p:cNvSpPr/>
              <p:nvPr/>
            </p:nvSpPr>
            <p:spPr bwMode="auto">
              <a:xfrm>
                <a:off x="3999" y="3080"/>
                <a:ext cx="759" cy="398"/>
              </a:xfrm>
              <a:custGeom>
                <a:avLst/>
                <a:gdLst>
                  <a:gd name="T0" fmla="*/ 1 w 1519"/>
                  <a:gd name="T1" fmla="*/ 13 h 796"/>
                  <a:gd name="T2" fmla="*/ 7 w 1519"/>
                  <a:gd name="T3" fmla="*/ 23 h 796"/>
                  <a:gd name="T4" fmla="*/ 8 w 1519"/>
                  <a:gd name="T5" fmla="*/ 28 h 796"/>
                  <a:gd name="T6" fmla="*/ 11 w 1519"/>
                  <a:gd name="T7" fmla="*/ 36 h 796"/>
                  <a:gd name="T8" fmla="*/ 13 w 1519"/>
                  <a:gd name="T9" fmla="*/ 44 h 796"/>
                  <a:gd name="T10" fmla="*/ 16 w 1519"/>
                  <a:gd name="T11" fmla="*/ 50 h 796"/>
                  <a:gd name="T12" fmla="*/ 20 w 1519"/>
                  <a:gd name="T13" fmla="*/ 57 h 796"/>
                  <a:gd name="T14" fmla="*/ 22 w 1519"/>
                  <a:gd name="T15" fmla="*/ 63 h 796"/>
                  <a:gd name="T16" fmla="*/ 25 w 1519"/>
                  <a:gd name="T17" fmla="*/ 71 h 796"/>
                  <a:gd name="T18" fmla="*/ 29 w 1519"/>
                  <a:gd name="T19" fmla="*/ 76 h 796"/>
                  <a:gd name="T20" fmla="*/ 33 w 1519"/>
                  <a:gd name="T21" fmla="*/ 82 h 796"/>
                  <a:gd name="T22" fmla="*/ 37 w 1519"/>
                  <a:gd name="T23" fmla="*/ 88 h 796"/>
                  <a:gd name="T24" fmla="*/ 40 w 1519"/>
                  <a:gd name="T25" fmla="*/ 94 h 796"/>
                  <a:gd name="T26" fmla="*/ 45 w 1519"/>
                  <a:gd name="T27" fmla="*/ 100 h 796"/>
                  <a:gd name="T28" fmla="*/ 54 w 1519"/>
                  <a:gd name="T29" fmla="*/ 97 h 796"/>
                  <a:gd name="T30" fmla="*/ 64 w 1519"/>
                  <a:gd name="T31" fmla="*/ 96 h 796"/>
                  <a:gd name="T32" fmla="*/ 72 w 1519"/>
                  <a:gd name="T33" fmla="*/ 92 h 796"/>
                  <a:gd name="T34" fmla="*/ 78 w 1519"/>
                  <a:gd name="T35" fmla="*/ 93 h 796"/>
                  <a:gd name="T36" fmla="*/ 85 w 1519"/>
                  <a:gd name="T37" fmla="*/ 88 h 796"/>
                  <a:gd name="T38" fmla="*/ 92 w 1519"/>
                  <a:gd name="T39" fmla="*/ 86 h 796"/>
                  <a:gd name="T40" fmla="*/ 100 w 1519"/>
                  <a:gd name="T41" fmla="*/ 86 h 796"/>
                  <a:gd name="T42" fmla="*/ 107 w 1519"/>
                  <a:gd name="T43" fmla="*/ 85 h 796"/>
                  <a:gd name="T44" fmla="*/ 114 w 1519"/>
                  <a:gd name="T45" fmla="*/ 84 h 796"/>
                  <a:gd name="T46" fmla="*/ 121 w 1519"/>
                  <a:gd name="T47" fmla="*/ 83 h 796"/>
                  <a:gd name="T48" fmla="*/ 128 w 1519"/>
                  <a:gd name="T49" fmla="*/ 84 h 796"/>
                  <a:gd name="T50" fmla="*/ 135 w 1519"/>
                  <a:gd name="T51" fmla="*/ 83 h 796"/>
                  <a:gd name="T52" fmla="*/ 141 w 1519"/>
                  <a:gd name="T53" fmla="*/ 82 h 796"/>
                  <a:gd name="T54" fmla="*/ 148 w 1519"/>
                  <a:gd name="T55" fmla="*/ 81 h 796"/>
                  <a:gd name="T56" fmla="*/ 154 w 1519"/>
                  <a:gd name="T57" fmla="*/ 80 h 796"/>
                  <a:gd name="T58" fmla="*/ 161 w 1519"/>
                  <a:gd name="T59" fmla="*/ 78 h 796"/>
                  <a:gd name="T60" fmla="*/ 168 w 1519"/>
                  <a:gd name="T61" fmla="*/ 77 h 796"/>
                  <a:gd name="T62" fmla="*/ 174 w 1519"/>
                  <a:gd name="T63" fmla="*/ 76 h 796"/>
                  <a:gd name="T64" fmla="*/ 181 w 1519"/>
                  <a:gd name="T65" fmla="*/ 76 h 796"/>
                  <a:gd name="T66" fmla="*/ 188 w 1519"/>
                  <a:gd name="T67" fmla="*/ 71 h 796"/>
                  <a:gd name="T68" fmla="*/ 188 w 1519"/>
                  <a:gd name="T69" fmla="*/ 65 h 796"/>
                  <a:gd name="T70" fmla="*/ 181 w 1519"/>
                  <a:gd name="T71" fmla="*/ 57 h 796"/>
                  <a:gd name="T72" fmla="*/ 173 w 1519"/>
                  <a:gd name="T73" fmla="*/ 50 h 796"/>
                  <a:gd name="T74" fmla="*/ 165 w 1519"/>
                  <a:gd name="T75" fmla="*/ 43 h 796"/>
                  <a:gd name="T76" fmla="*/ 155 w 1519"/>
                  <a:gd name="T77" fmla="*/ 39 h 796"/>
                  <a:gd name="T78" fmla="*/ 148 w 1519"/>
                  <a:gd name="T79" fmla="*/ 30 h 796"/>
                  <a:gd name="T80" fmla="*/ 137 w 1519"/>
                  <a:gd name="T81" fmla="*/ 25 h 796"/>
                  <a:gd name="T82" fmla="*/ 130 w 1519"/>
                  <a:gd name="T83" fmla="*/ 21 h 796"/>
                  <a:gd name="T84" fmla="*/ 123 w 1519"/>
                  <a:gd name="T85" fmla="*/ 17 h 796"/>
                  <a:gd name="T86" fmla="*/ 113 w 1519"/>
                  <a:gd name="T87" fmla="*/ 12 h 796"/>
                  <a:gd name="T88" fmla="*/ 103 w 1519"/>
                  <a:gd name="T89" fmla="*/ 12 h 796"/>
                  <a:gd name="T90" fmla="*/ 96 w 1519"/>
                  <a:gd name="T91" fmla="*/ 10 h 796"/>
                  <a:gd name="T92" fmla="*/ 89 w 1519"/>
                  <a:gd name="T93" fmla="*/ 6 h 796"/>
                  <a:gd name="T94" fmla="*/ 82 w 1519"/>
                  <a:gd name="T95" fmla="*/ 3 h 796"/>
                  <a:gd name="T96" fmla="*/ 74 w 1519"/>
                  <a:gd name="T97" fmla="*/ 3 h 796"/>
                  <a:gd name="T98" fmla="*/ 64 w 1519"/>
                  <a:gd name="T99" fmla="*/ 3 h 796"/>
                  <a:gd name="T100" fmla="*/ 58 w 1519"/>
                  <a:gd name="T101" fmla="*/ 3 h 796"/>
                  <a:gd name="T102" fmla="*/ 51 w 1519"/>
                  <a:gd name="T103" fmla="*/ 3 h 796"/>
                  <a:gd name="T104" fmla="*/ 45 w 1519"/>
                  <a:gd name="T105" fmla="*/ 3 h 796"/>
                  <a:gd name="T106" fmla="*/ 36 w 1519"/>
                  <a:gd name="T107" fmla="*/ 3 h 796"/>
                  <a:gd name="T108" fmla="*/ 28 w 1519"/>
                  <a:gd name="T109" fmla="*/ 1 h 796"/>
                  <a:gd name="T110" fmla="*/ 20 w 1519"/>
                  <a:gd name="T111" fmla="*/ 1 h 796"/>
                  <a:gd name="T112" fmla="*/ 13 w 1519"/>
                  <a:gd name="T113" fmla="*/ 2 h 796"/>
                  <a:gd name="T114" fmla="*/ 6 w 1519"/>
                  <a:gd name="T115" fmla="*/ 5 h 79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519"/>
                  <a:gd name="T175" fmla="*/ 0 h 796"/>
                  <a:gd name="T176" fmla="*/ 1519 w 1519"/>
                  <a:gd name="T177" fmla="*/ 796 h 79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519" h="796">
                    <a:moveTo>
                      <a:pt x="0" y="63"/>
                    </a:moveTo>
                    <a:lnTo>
                      <a:pt x="0" y="68"/>
                    </a:lnTo>
                    <a:lnTo>
                      <a:pt x="0" y="74"/>
                    </a:lnTo>
                    <a:lnTo>
                      <a:pt x="0" y="80"/>
                    </a:lnTo>
                    <a:lnTo>
                      <a:pt x="2" y="87"/>
                    </a:lnTo>
                    <a:lnTo>
                      <a:pt x="4" y="91"/>
                    </a:lnTo>
                    <a:lnTo>
                      <a:pt x="6" y="97"/>
                    </a:lnTo>
                    <a:lnTo>
                      <a:pt x="8" y="103"/>
                    </a:lnTo>
                    <a:lnTo>
                      <a:pt x="9" y="108"/>
                    </a:lnTo>
                    <a:lnTo>
                      <a:pt x="15" y="118"/>
                    </a:lnTo>
                    <a:lnTo>
                      <a:pt x="23" y="127"/>
                    </a:lnTo>
                    <a:lnTo>
                      <a:pt x="28" y="137"/>
                    </a:lnTo>
                    <a:lnTo>
                      <a:pt x="36" y="144"/>
                    </a:lnTo>
                    <a:lnTo>
                      <a:pt x="42" y="154"/>
                    </a:lnTo>
                    <a:lnTo>
                      <a:pt x="49" y="162"/>
                    </a:lnTo>
                    <a:lnTo>
                      <a:pt x="51" y="167"/>
                    </a:lnTo>
                    <a:lnTo>
                      <a:pt x="55" y="171"/>
                    </a:lnTo>
                    <a:lnTo>
                      <a:pt x="57" y="177"/>
                    </a:lnTo>
                    <a:lnTo>
                      <a:pt x="61" y="182"/>
                    </a:lnTo>
                    <a:lnTo>
                      <a:pt x="61" y="186"/>
                    </a:lnTo>
                    <a:lnTo>
                      <a:pt x="63" y="192"/>
                    </a:lnTo>
                    <a:lnTo>
                      <a:pt x="63" y="198"/>
                    </a:lnTo>
                    <a:lnTo>
                      <a:pt x="65" y="203"/>
                    </a:lnTo>
                    <a:lnTo>
                      <a:pt x="65" y="209"/>
                    </a:lnTo>
                    <a:lnTo>
                      <a:pt x="65" y="217"/>
                    </a:lnTo>
                    <a:lnTo>
                      <a:pt x="65" y="222"/>
                    </a:lnTo>
                    <a:lnTo>
                      <a:pt x="65" y="230"/>
                    </a:lnTo>
                    <a:lnTo>
                      <a:pt x="68" y="236"/>
                    </a:lnTo>
                    <a:lnTo>
                      <a:pt x="72" y="239"/>
                    </a:lnTo>
                    <a:lnTo>
                      <a:pt x="74" y="245"/>
                    </a:lnTo>
                    <a:lnTo>
                      <a:pt x="78" y="251"/>
                    </a:lnTo>
                    <a:lnTo>
                      <a:pt x="82" y="257"/>
                    </a:lnTo>
                    <a:lnTo>
                      <a:pt x="84" y="262"/>
                    </a:lnTo>
                    <a:lnTo>
                      <a:pt x="87" y="270"/>
                    </a:lnTo>
                    <a:lnTo>
                      <a:pt x="89" y="276"/>
                    </a:lnTo>
                    <a:lnTo>
                      <a:pt x="91" y="281"/>
                    </a:lnTo>
                    <a:lnTo>
                      <a:pt x="93" y="289"/>
                    </a:lnTo>
                    <a:lnTo>
                      <a:pt x="93" y="295"/>
                    </a:lnTo>
                    <a:lnTo>
                      <a:pt x="97" y="304"/>
                    </a:lnTo>
                    <a:lnTo>
                      <a:pt x="99" y="310"/>
                    </a:lnTo>
                    <a:lnTo>
                      <a:pt x="101" y="317"/>
                    </a:lnTo>
                    <a:lnTo>
                      <a:pt x="103" y="325"/>
                    </a:lnTo>
                    <a:lnTo>
                      <a:pt x="104" y="333"/>
                    </a:lnTo>
                    <a:lnTo>
                      <a:pt x="106" y="338"/>
                    </a:lnTo>
                    <a:lnTo>
                      <a:pt x="108" y="346"/>
                    </a:lnTo>
                    <a:lnTo>
                      <a:pt x="110" y="354"/>
                    </a:lnTo>
                    <a:lnTo>
                      <a:pt x="112" y="361"/>
                    </a:lnTo>
                    <a:lnTo>
                      <a:pt x="114" y="367"/>
                    </a:lnTo>
                    <a:lnTo>
                      <a:pt x="118" y="374"/>
                    </a:lnTo>
                    <a:lnTo>
                      <a:pt x="120" y="380"/>
                    </a:lnTo>
                    <a:lnTo>
                      <a:pt x="124" y="388"/>
                    </a:lnTo>
                    <a:lnTo>
                      <a:pt x="127" y="393"/>
                    </a:lnTo>
                    <a:lnTo>
                      <a:pt x="129" y="399"/>
                    </a:lnTo>
                    <a:lnTo>
                      <a:pt x="133" y="405"/>
                    </a:lnTo>
                    <a:lnTo>
                      <a:pt x="139" y="411"/>
                    </a:lnTo>
                    <a:lnTo>
                      <a:pt x="143" y="416"/>
                    </a:lnTo>
                    <a:lnTo>
                      <a:pt x="148" y="422"/>
                    </a:lnTo>
                    <a:lnTo>
                      <a:pt x="154" y="426"/>
                    </a:lnTo>
                    <a:lnTo>
                      <a:pt x="160" y="431"/>
                    </a:lnTo>
                    <a:lnTo>
                      <a:pt x="160" y="437"/>
                    </a:lnTo>
                    <a:lnTo>
                      <a:pt x="160" y="445"/>
                    </a:lnTo>
                    <a:lnTo>
                      <a:pt x="160" y="449"/>
                    </a:lnTo>
                    <a:lnTo>
                      <a:pt x="162" y="456"/>
                    </a:lnTo>
                    <a:lnTo>
                      <a:pt x="163" y="462"/>
                    </a:lnTo>
                    <a:lnTo>
                      <a:pt x="165" y="468"/>
                    </a:lnTo>
                    <a:lnTo>
                      <a:pt x="165" y="475"/>
                    </a:lnTo>
                    <a:lnTo>
                      <a:pt x="169" y="481"/>
                    </a:lnTo>
                    <a:lnTo>
                      <a:pt x="169" y="487"/>
                    </a:lnTo>
                    <a:lnTo>
                      <a:pt x="171" y="492"/>
                    </a:lnTo>
                    <a:lnTo>
                      <a:pt x="173" y="498"/>
                    </a:lnTo>
                    <a:lnTo>
                      <a:pt x="177" y="504"/>
                    </a:lnTo>
                    <a:lnTo>
                      <a:pt x="179" y="509"/>
                    </a:lnTo>
                    <a:lnTo>
                      <a:pt x="181" y="517"/>
                    </a:lnTo>
                    <a:lnTo>
                      <a:pt x="184" y="521"/>
                    </a:lnTo>
                    <a:lnTo>
                      <a:pt x="186" y="528"/>
                    </a:lnTo>
                    <a:lnTo>
                      <a:pt x="190" y="532"/>
                    </a:lnTo>
                    <a:lnTo>
                      <a:pt x="192" y="538"/>
                    </a:lnTo>
                    <a:lnTo>
                      <a:pt x="194" y="544"/>
                    </a:lnTo>
                    <a:lnTo>
                      <a:pt x="198" y="549"/>
                    </a:lnTo>
                    <a:lnTo>
                      <a:pt x="200" y="555"/>
                    </a:lnTo>
                    <a:lnTo>
                      <a:pt x="203" y="561"/>
                    </a:lnTo>
                    <a:lnTo>
                      <a:pt x="207" y="566"/>
                    </a:lnTo>
                    <a:lnTo>
                      <a:pt x="211" y="570"/>
                    </a:lnTo>
                    <a:lnTo>
                      <a:pt x="213" y="576"/>
                    </a:lnTo>
                    <a:lnTo>
                      <a:pt x="217" y="582"/>
                    </a:lnTo>
                    <a:lnTo>
                      <a:pt x="220" y="585"/>
                    </a:lnTo>
                    <a:lnTo>
                      <a:pt x="224" y="591"/>
                    </a:lnTo>
                    <a:lnTo>
                      <a:pt x="226" y="597"/>
                    </a:lnTo>
                    <a:lnTo>
                      <a:pt x="230" y="601"/>
                    </a:lnTo>
                    <a:lnTo>
                      <a:pt x="234" y="606"/>
                    </a:lnTo>
                    <a:lnTo>
                      <a:pt x="239" y="612"/>
                    </a:lnTo>
                    <a:lnTo>
                      <a:pt x="241" y="618"/>
                    </a:lnTo>
                    <a:lnTo>
                      <a:pt x="245" y="622"/>
                    </a:lnTo>
                    <a:lnTo>
                      <a:pt x="249" y="627"/>
                    </a:lnTo>
                    <a:lnTo>
                      <a:pt x="253" y="633"/>
                    </a:lnTo>
                    <a:lnTo>
                      <a:pt x="255" y="637"/>
                    </a:lnTo>
                    <a:lnTo>
                      <a:pt x="260" y="641"/>
                    </a:lnTo>
                    <a:lnTo>
                      <a:pt x="262" y="646"/>
                    </a:lnTo>
                    <a:lnTo>
                      <a:pt x="266" y="652"/>
                    </a:lnTo>
                    <a:lnTo>
                      <a:pt x="270" y="656"/>
                    </a:lnTo>
                    <a:lnTo>
                      <a:pt x="274" y="661"/>
                    </a:lnTo>
                    <a:lnTo>
                      <a:pt x="277" y="667"/>
                    </a:lnTo>
                    <a:lnTo>
                      <a:pt x="279" y="673"/>
                    </a:lnTo>
                    <a:lnTo>
                      <a:pt x="283" y="679"/>
                    </a:lnTo>
                    <a:lnTo>
                      <a:pt x="287" y="684"/>
                    </a:lnTo>
                    <a:lnTo>
                      <a:pt x="291" y="688"/>
                    </a:lnTo>
                    <a:lnTo>
                      <a:pt x="295" y="694"/>
                    </a:lnTo>
                    <a:lnTo>
                      <a:pt x="296" y="699"/>
                    </a:lnTo>
                    <a:lnTo>
                      <a:pt x="300" y="705"/>
                    </a:lnTo>
                    <a:lnTo>
                      <a:pt x="304" y="709"/>
                    </a:lnTo>
                    <a:lnTo>
                      <a:pt x="308" y="715"/>
                    </a:lnTo>
                    <a:lnTo>
                      <a:pt x="310" y="720"/>
                    </a:lnTo>
                    <a:lnTo>
                      <a:pt x="312" y="726"/>
                    </a:lnTo>
                    <a:lnTo>
                      <a:pt x="315" y="732"/>
                    </a:lnTo>
                    <a:lnTo>
                      <a:pt x="319" y="737"/>
                    </a:lnTo>
                    <a:lnTo>
                      <a:pt x="321" y="743"/>
                    </a:lnTo>
                    <a:lnTo>
                      <a:pt x="323" y="749"/>
                    </a:lnTo>
                    <a:lnTo>
                      <a:pt x="327" y="755"/>
                    </a:lnTo>
                    <a:lnTo>
                      <a:pt x="329" y="760"/>
                    </a:lnTo>
                    <a:lnTo>
                      <a:pt x="331" y="766"/>
                    </a:lnTo>
                    <a:lnTo>
                      <a:pt x="333" y="774"/>
                    </a:lnTo>
                    <a:lnTo>
                      <a:pt x="334" y="779"/>
                    </a:lnTo>
                    <a:lnTo>
                      <a:pt x="338" y="787"/>
                    </a:lnTo>
                    <a:lnTo>
                      <a:pt x="344" y="791"/>
                    </a:lnTo>
                    <a:lnTo>
                      <a:pt x="354" y="794"/>
                    </a:lnTo>
                    <a:lnTo>
                      <a:pt x="361" y="796"/>
                    </a:lnTo>
                    <a:lnTo>
                      <a:pt x="369" y="796"/>
                    </a:lnTo>
                    <a:lnTo>
                      <a:pt x="378" y="794"/>
                    </a:lnTo>
                    <a:lnTo>
                      <a:pt x="386" y="793"/>
                    </a:lnTo>
                    <a:lnTo>
                      <a:pt x="393" y="789"/>
                    </a:lnTo>
                    <a:lnTo>
                      <a:pt x="401" y="787"/>
                    </a:lnTo>
                    <a:lnTo>
                      <a:pt x="411" y="783"/>
                    </a:lnTo>
                    <a:lnTo>
                      <a:pt x="418" y="779"/>
                    </a:lnTo>
                    <a:lnTo>
                      <a:pt x="428" y="777"/>
                    </a:lnTo>
                    <a:lnTo>
                      <a:pt x="435" y="775"/>
                    </a:lnTo>
                    <a:lnTo>
                      <a:pt x="445" y="775"/>
                    </a:lnTo>
                    <a:lnTo>
                      <a:pt x="452" y="779"/>
                    </a:lnTo>
                    <a:lnTo>
                      <a:pt x="462" y="783"/>
                    </a:lnTo>
                    <a:lnTo>
                      <a:pt x="471" y="791"/>
                    </a:lnTo>
                    <a:lnTo>
                      <a:pt x="481" y="787"/>
                    </a:lnTo>
                    <a:lnTo>
                      <a:pt x="488" y="781"/>
                    </a:lnTo>
                    <a:lnTo>
                      <a:pt x="498" y="775"/>
                    </a:lnTo>
                    <a:lnTo>
                      <a:pt x="507" y="772"/>
                    </a:lnTo>
                    <a:lnTo>
                      <a:pt x="517" y="764"/>
                    </a:lnTo>
                    <a:lnTo>
                      <a:pt x="526" y="756"/>
                    </a:lnTo>
                    <a:lnTo>
                      <a:pt x="536" y="751"/>
                    </a:lnTo>
                    <a:lnTo>
                      <a:pt x="545" y="745"/>
                    </a:lnTo>
                    <a:lnTo>
                      <a:pt x="553" y="739"/>
                    </a:lnTo>
                    <a:lnTo>
                      <a:pt x="564" y="736"/>
                    </a:lnTo>
                    <a:lnTo>
                      <a:pt x="568" y="734"/>
                    </a:lnTo>
                    <a:lnTo>
                      <a:pt x="572" y="732"/>
                    </a:lnTo>
                    <a:lnTo>
                      <a:pt x="578" y="730"/>
                    </a:lnTo>
                    <a:lnTo>
                      <a:pt x="583" y="730"/>
                    </a:lnTo>
                    <a:lnTo>
                      <a:pt x="587" y="730"/>
                    </a:lnTo>
                    <a:lnTo>
                      <a:pt x="593" y="730"/>
                    </a:lnTo>
                    <a:lnTo>
                      <a:pt x="599" y="730"/>
                    </a:lnTo>
                    <a:lnTo>
                      <a:pt x="604" y="732"/>
                    </a:lnTo>
                    <a:lnTo>
                      <a:pt x="610" y="734"/>
                    </a:lnTo>
                    <a:lnTo>
                      <a:pt x="614" y="736"/>
                    </a:lnTo>
                    <a:lnTo>
                      <a:pt x="620" y="739"/>
                    </a:lnTo>
                    <a:lnTo>
                      <a:pt x="627" y="743"/>
                    </a:lnTo>
                    <a:lnTo>
                      <a:pt x="631" y="737"/>
                    </a:lnTo>
                    <a:lnTo>
                      <a:pt x="637" y="732"/>
                    </a:lnTo>
                    <a:lnTo>
                      <a:pt x="642" y="728"/>
                    </a:lnTo>
                    <a:lnTo>
                      <a:pt x="648" y="724"/>
                    </a:lnTo>
                    <a:lnTo>
                      <a:pt x="654" y="720"/>
                    </a:lnTo>
                    <a:lnTo>
                      <a:pt x="661" y="717"/>
                    </a:lnTo>
                    <a:lnTo>
                      <a:pt x="667" y="713"/>
                    </a:lnTo>
                    <a:lnTo>
                      <a:pt x="673" y="709"/>
                    </a:lnTo>
                    <a:lnTo>
                      <a:pt x="679" y="705"/>
                    </a:lnTo>
                    <a:lnTo>
                      <a:pt x="684" y="703"/>
                    </a:lnTo>
                    <a:lnTo>
                      <a:pt x="690" y="701"/>
                    </a:lnTo>
                    <a:lnTo>
                      <a:pt x="698" y="699"/>
                    </a:lnTo>
                    <a:lnTo>
                      <a:pt x="703" y="696"/>
                    </a:lnTo>
                    <a:lnTo>
                      <a:pt x="709" y="694"/>
                    </a:lnTo>
                    <a:lnTo>
                      <a:pt x="715" y="692"/>
                    </a:lnTo>
                    <a:lnTo>
                      <a:pt x="722" y="690"/>
                    </a:lnTo>
                    <a:lnTo>
                      <a:pt x="728" y="688"/>
                    </a:lnTo>
                    <a:lnTo>
                      <a:pt x="736" y="688"/>
                    </a:lnTo>
                    <a:lnTo>
                      <a:pt x="741" y="686"/>
                    </a:lnTo>
                    <a:lnTo>
                      <a:pt x="747" y="686"/>
                    </a:lnTo>
                    <a:lnTo>
                      <a:pt x="755" y="684"/>
                    </a:lnTo>
                    <a:lnTo>
                      <a:pt x="762" y="682"/>
                    </a:lnTo>
                    <a:lnTo>
                      <a:pt x="768" y="682"/>
                    </a:lnTo>
                    <a:lnTo>
                      <a:pt x="775" y="682"/>
                    </a:lnTo>
                    <a:lnTo>
                      <a:pt x="781" y="682"/>
                    </a:lnTo>
                    <a:lnTo>
                      <a:pt x="789" y="682"/>
                    </a:lnTo>
                    <a:lnTo>
                      <a:pt x="796" y="682"/>
                    </a:lnTo>
                    <a:lnTo>
                      <a:pt x="804" y="682"/>
                    </a:lnTo>
                    <a:lnTo>
                      <a:pt x="812" y="682"/>
                    </a:lnTo>
                    <a:lnTo>
                      <a:pt x="819" y="682"/>
                    </a:lnTo>
                    <a:lnTo>
                      <a:pt x="827" y="684"/>
                    </a:lnTo>
                    <a:lnTo>
                      <a:pt x="834" y="686"/>
                    </a:lnTo>
                    <a:lnTo>
                      <a:pt x="840" y="684"/>
                    </a:lnTo>
                    <a:lnTo>
                      <a:pt x="846" y="682"/>
                    </a:lnTo>
                    <a:lnTo>
                      <a:pt x="852" y="680"/>
                    </a:lnTo>
                    <a:lnTo>
                      <a:pt x="857" y="680"/>
                    </a:lnTo>
                    <a:lnTo>
                      <a:pt x="863" y="679"/>
                    </a:lnTo>
                    <a:lnTo>
                      <a:pt x="869" y="677"/>
                    </a:lnTo>
                    <a:lnTo>
                      <a:pt x="876" y="677"/>
                    </a:lnTo>
                    <a:lnTo>
                      <a:pt x="882" y="675"/>
                    </a:lnTo>
                    <a:lnTo>
                      <a:pt x="888" y="673"/>
                    </a:lnTo>
                    <a:lnTo>
                      <a:pt x="893" y="673"/>
                    </a:lnTo>
                    <a:lnTo>
                      <a:pt x="899" y="671"/>
                    </a:lnTo>
                    <a:lnTo>
                      <a:pt x="905" y="671"/>
                    </a:lnTo>
                    <a:lnTo>
                      <a:pt x="910" y="669"/>
                    </a:lnTo>
                    <a:lnTo>
                      <a:pt x="916" y="669"/>
                    </a:lnTo>
                    <a:lnTo>
                      <a:pt x="924" y="667"/>
                    </a:lnTo>
                    <a:lnTo>
                      <a:pt x="929" y="667"/>
                    </a:lnTo>
                    <a:lnTo>
                      <a:pt x="935" y="665"/>
                    </a:lnTo>
                    <a:lnTo>
                      <a:pt x="941" y="663"/>
                    </a:lnTo>
                    <a:lnTo>
                      <a:pt x="947" y="663"/>
                    </a:lnTo>
                    <a:lnTo>
                      <a:pt x="952" y="663"/>
                    </a:lnTo>
                    <a:lnTo>
                      <a:pt x="958" y="661"/>
                    </a:lnTo>
                    <a:lnTo>
                      <a:pt x="966" y="661"/>
                    </a:lnTo>
                    <a:lnTo>
                      <a:pt x="971" y="661"/>
                    </a:lnTo>
                    <a:lnTo>
                      <a:pt x="979" y="661"/>
                    </a:lnTo>
                    <a:lnTo>
                      <a:pt x="985" y="661"/>
                    </a:lnTo>
                    <a:lnTo>
                      <a:pt x="990" y="661"/>
                    </a:lnTo>
                    <a:lnTo>
                      <a:pt x="996" y="663"/>
                    </a:lnTo>
                    <a:lnTo>
                      <a:pt x="1004" y="665"/>
                    </a:lnTo>
                    <a:lnTo>
                      <a:pt x="1009" y="665"/>
                    </a:lnTo>
                    <a:lnTo>
                      <a:pt x="1017" y="667"/>
                    </a:lnTo>
                    <a:lnTo>
                      <a:pt x="1023" y="669"/>
                    </a:lnTo>
                    <a:lnTo>
                      <a:pt x="1030" y="671"/>
                    </a:lnTo>
                    <a:lnTo>
                      <a:pt x="1036" y="669"/>
                    </a:lnTo>
                    <a:lnTo>
                      <a:pt x="1042" y="669"/>
                    </a:lnTo>
                    <a:lnTo>
                      <a:pt x="1047" y="667"/>
                    </a:lnTo>
                    <a:lnTo>
                      <a:pt x="1053" y="667"/>
                    </a:lnTo>
                    <a:lnTo>
                      <a:pt x="1059" y="665"/>
                    </a:lnTo>
                    <a:lnTo>
                      <a:pt x="1064" y="663"/>
                    </a:lnTo>
                    <a:lnTo>
                      <a:pt x="1070" y="661"/>
                    </a:lnTo>
                    <a:lnTo>
                      <a:pt x="1076" y="661"/>
                    </a:lnTo>
                    <a:lnTo>
                      <a:pt x="1081" y="660"/>
                    </a:lnTo>
                    <a:lnTo>
                      <a:pt x="1087" y="658"/>
                    </a:lnTo>
                    <a:lnTo>
                      <a:pt x="1093" y="658"/>
                    </a:lnTo>
                    <a:lnTo>
                      <a:pt x="1099" y="656"/>
                    </a:lnTo>
                    <a:lnTo>
                      <a:pt x="1104" y="654"/>
                    </a:lnTo>
                    <a:lnTo>
                      <a:pt x="1110" y="654"/>
                    </a:lnTo>
                    <a:lnTo>
                      <a:pt x="1118" y="652"/>
                    </a:lnTo>
                    <a:lnTo>
                      <a:pt x="1123" y="652"/>
                    </a:lnTo>
                    <a:lnTo>
                      <a:pt x="1129" y="652"/>
                    </a:lnTo>
                    <a:lnTo>
                      <a:pt x="1135" y="650"/>
                    </a:lnTo>
                    <a:lnTo>
                      <a:pt x="1139" y="650"/>
                    </a:lnTo>
                    <a:lnTo>
                      <a:pt x="1146" y="648"/>
                    </a:lnTo>
                    <a:lnTo>
                      <a:pt x="1150" y="646"/>
                    </a:lnTo>
                    <a:lnTo>
                      <a:pt x="1158" y="646"/>
                    </a:lnTo>
                    <a:lnTo>
                      <a:pt x="1163" y="644"/>
                    </a:lnTo>
                    <a:lnTo>
                      <a:pt x="1169" y="644"/>
                    </a:lnTo>
                    <a:lnTo>
                      <a:pt x="1175" y="642"/>
                    </a:lnTo>
                    <a:lnTo>
                      <a:pt x="1180" y="642"/>
                    </a:lnTo>
                    <a:lnTo>
                      <a:pt x="1186" y="641"/>
                    </a:lnTo>
                    <a:lnTo>
                      <a:pt x="1192" y="641"/>
                    </a:lnTo>
                    <a:lnTo>
                      <a:pt x="1197" y="639"/>
                    </a:lnTo>
                    <a:lnTo>
                      <a:pt x="1203" y="639"/>
                    </a:lnTo>
                    <a:lnTo>
                      <a:pt x="1211" y="637"/>
                    </a:lnTo>
                    <a:lnTo>
                      <a:pt x="1216" y="637"/>
                    </a:lnTo>
                    <a:lnTo>
                      <a:pt x="1222" y="635"/>
                    </a:lnTo>
                    <a:lnTo>
                      <a:pt x="1228" y="635"/>
                    </a:lnTo>
                    <a:lnTo>
                      <a:pt x="1234" y="635"/>
                    </a:lnTo>
                    <a:lnTo>
                      <a:pt x="1239" y="633"/>
                    </a:lnTo>
                    <a:lnTo>
                      <a:pt x="1245" y="631"/>
                    </a:lnTo>
                    <a:lnTo>
                      <a:pt x="1251" y="631"/>
                    </a:lnTo>
                    <a:lnTo>
                      <a:pt x="1256" y="629"/>
                    </a:lnTo>
                    <a:lnTo>
                      <a:pt x="1262" y="629"/>
                    </a:lnTo>
                    <a:lnTo>
                      <a:pt x="1268" y="627"/>
                    </a:lnTo>
                    <a:lnTo>
                      <a:pt x="1273" y="627"/>
                    </a:lnTo>
                    <a:lnTo>
                      <a:pt x="1279" y="625"/>
                    </a:lnTo>
                    <a:lnTo>
                      <a:pt x="1287" y="625"/>
                    </a:lnTo>
                    <a:lnTo>
                      <a:pt x="1291" y="623"/>
                    </a:lnTo>
                    <a:lnTo>
                      <a:pt x="1296" y="623"/>
                    </a:lnTo>
                    <a:lnTo>
                      <a:pt x="1304" y="622"/>
                    </a:lnTo>
                    <a:lnTo>
                      <a:pt x="1310" y="622"/>
                    </a:lnTo>
                    <a:lnTo>
                      <a:pt x="1315" y="620"/>
                    </a:lnTo>
                    <a:lnTo>
                      <a:pt x="1321" y="618"/>
                    </a:lnTo>
                    <a:lnTo>
                      <a:pt x="1325" y="618"/>
                    </a:lnTo>
                    <a:lnTo>
                      <a:pt x="1332" y="616"/>
                    </a:lnTo>
                    <a:lnTo>
                      <a:pt x="1336" y="614"/>
                    </a:lnTo>
                    <a:lnTo>
                      <a:pt x="1344" y="614"/>
                    </a:lnTo>
                    <a:lnTo>
                      <a:pt x="1350" y="612"/>
                    </a:lnTo>
                    <a:lnTo>
                      <a:pt x="1355" y="612"/>
                    </a:lnTo>
                    <a:lnTo>
                      <a:pt x="1361" y="610"/>
                    </a:lnTo>
                    <a:lnTo>
                      <a:pt x="1367" y="608"/>
                    </a:lnTo>
                    <a:lnTo>
                      <a:pt x="1370" y="606"/>
                    </a:lnTo>
                    <a:lnTo>
                      <a:pt x="1378" y="606"/>
                    </a:lnTo>
                    <a:lnTo>
                      <a:pt x="1384" y="604"/>
                    </a:lnTo>
                    <a:lnTo>
                      <a:pt x="1389" y="602"/>
                    </a:lnTo>
                    <a:lnTo>
                      <a:pt x="1395" y="601"/>
                    </a:lnTo>
                    <a:lnTo>
                      <a:pt x="1401" y="601"/>
                    </a:lnTo>
                    <a:lnTo>
                      <a:pt x="1407" y="601"/>
                    </a:lnTo>
                    <a:lnTo>
                      <a:pt x="1412" y="602"/>
                    </a:lnTo>
                    <a:lnTo>
                      <a:pt x="1420" y="602"/>
                    </a:lnTo>
                    <a:lnTo>
                      <a:pt x="1426" y="604"/>
                    </a:lnTo>
                    <a:lnTo>
                      <a:pt x="1433" y="602"/>
                    </a:lnTo>
                    <a:lnTo>
                      <a:pt x="1439" y="602"/>
                    </a:lnTo>
                    <a:lnTo>
                      <a:pt x="1446" y="602"/>
                    </a:lnTo>
                    <a:lnTo>
                      <a:pt x="1454" y="601"/>
                    </a:lnTo>
                    <a:lnTo>
                      <a:pt x="1460" y="599"/>
                    </a:lnTo>
                    <a:lnTo>
                      <a:pt x="1467" y="597"/>
                    </a:lnTo>
                    <a:lnTo>
                      <a:pt x="1473" y="595"/>
                    </a:lnTo>
                    <a:lnTo>
                      <a:pt x="1479" y="591"/>
                    </a:lnTo>
                    <a:lnTo>
                      <a:pt x="1484" y="587"/>
                    </a:lnTo>
                    <a:lnTo>
                      <a:pt x="1490" y="583"/>
                    </a:lnTo>
                    <a:lnTo>
                      <a:pt x="1496" y="582"/>
                    </a:lnTo>
                    <a:lnTo>
                      <a:pt x="1502" y="578"/>
                    </a:lnTo>
                    <a:lnTo>
                      <a:pt x="1509" y="566"/>
                    </a:lnTo>
                    <a:lnTo>
                      <a:pt x="1515" y="559"/>
                    </a:lnTo>
                    <a:lnTo>
                      <a:pt x="1517" y="553"/>
                    </a:lnTo>
                    <a:lnTo>
                      <a:pt x="1519" y="547"/>
                    </a:lnTo>
                    <a:lnTo>
                      <a:pt x="1519" y="542"/>
                    </a:lnTo>
                    <a:lnTo>
                      <a:pt x="1519" y="536"/>
                    </a:lnTo>
                    <a:lnTo>
                      <a:pt x="1517" y="530"/>
                    </a:lnTo>
                    <a:lnTo>
                      <a:pt x="1517" y="525"/>
                    </a:lnTo>
                    <a:lnTo>
                      <a:pt x="1513" y="519"/>
                    </a:lnTo>
                    <a:lnTo>
                      <a:pt x="1511" y="515"/>
                    </a:lnTo>
                    <a:lnTo>
                      <a:pt x="1505" y="507"/>
                    </a:lnTo>
                    <a:lnTo>
                      <a:pt x="1502" y="502"/>
                    </a:lnTo>
                    <a:lnTo>
                      <a:pt x="1494" y="496"/>
                    </a:lnTo>
                    <a:lnTo>
                      <a:pt x="1486" y="492"/>
                    </a:lnTo>
                    <a:lnTo>
                      <a:pt x="1479" y="485"/>
                    </a:lnTo>
                    <a:lnTo>
                      <a:pt x="1471" y="479"/>
                    </a:lnTo>
                    <a:lnTo>
                      <a:pt x="1464" y="471"/>
                    </a:lnTo>
                    <a:lnTo>
                      <a:pt x="1456" y="466"/>
                    </a:lnTo>
                    <a:lnTo>
                      <a:pt x="1450" y="458"/>
                    </a:lnTo>
                    <a:lnTo>
                      <a:pt x="1443" y="452"/>
                    </a:lnTo>
                    <a:lnTo>
                      <a:pt x="1435" y="445"/>
                    </a:lnTo>
                    <a:lnTo>
                      <a:pt x="1429" y="439"/>
                    </a:lnTo>
                    <a:lnTo>
                      <a:pt x="1422" y="431"/>
                    </a:lnTo>
                    <a:lnTo>
                      <a:pt x="1414" y="424"/>
                    </a:lnTo>
                    <a:lnTo>
                      <a:pt x="1407" y="416"/>
                    </a:lnTo>
                    <a:lnTo>
                      <a:pt x="1401" y="411"/>
                    </a:lnTo>
                    <a:lnTo>
                      <a:pt x="1393" y="403"/>
                    </a:lnTo>
                    <a:lnTo>
                      <a:pt x="1388" y="397"/>
                    </a:lnTo>
                    <a:lnTo>
                      <a:pt x="1380" y="390"/>
                    </a:lnTo>
                    <a:lnTo>
                      <a:pt x="1374" y="384"/>
                    </a:lnTo>
                    <a:lnTo>
                      <a:pt x="1367" y="376"/>
                    </a:lnTo>
                    <a:lnTo>
                      <a:pt x="1359" y="371"/>
                    </a:lnTo>
                    <a:lnTo>
                      <a:pt x="1351" y="363"/>
                    </a:lnTo>
                    <a:lnTo>
                      <a:pt x="1346" y="357"/>
                    </a:lnTo>
                    <a:lnTo>
                      <a:pt x="1336" y="352"/>
                    </a:lnTo>
                    <a:lnTo>
                      <a:pt x="1331" y="344"/>
                    </a:lnTo>
                    <a:lnTo>
                      <a:pt x="1321" y="340"/>
                    </a:lnTo>
                    <a:lnTo>
                      <a:pt x="1315" y="335"/>
                    </a:lnTo>
                    <a:lnTo>
                      <a:pt x="1306" y="329"/>
                    </a:lnTo>
                    <a:lnTo>
                      <a:pt x="1298" y="325"/>
                    </a:lnTo>
                    <a:lnTo>
                      <a:pt x="1289" y="321"/>
                    </a:lnTo>
                    <a:lnTo>
                      <a:pt x="1281" y="317"/>
                    </a:lnTo>
                    <a:lnTo>
                      <a:pt x="1272" y="314"/>
                    </a:lnTo>
                    <a:lnTo>
                      <a:pt x="1264" y="310"/>
                    </a:lnTo>
                    <a:lnTo>
                      <a:pt x="1254" y="308"/>
                    </a:lnTo>
                    <a:lnTo>
                      <a:pt x="1245" y="306"/>
                    </a:lnTo>
                    <a:lnTo>
                      <a:pt x="1241" y="300"/>
                    </a:lnTo>
                    <a:lnTo>
                      <a:pt x="1237" y="295"/>
                    </a:lnTo>
                    <a:lnTo>
                      <a:pt x="1232" y="291"/>
                    </a:lnTo>
                    <a:lnTo>
                      <a:pt x="1228" y="285"/>
                    </a:lnTo>
                    <a:lnTo>
                      <a:pt x="1220" y="276"/>
                    </a:lnTo>
                    <a:lnTo>
                      <a:pt x="1213" y="268"/>
                    </a:lnTo>
                    <a:lnTo>
                      <a:pt x="1203" y="260"/>
                    </a:lnTo>
                    <a:lnTo>
                      <a:pt x="1194" y="253"/>
                    </a:lnTo>
                    <a:lnTo>
                      <a:pt x="1184" y="245"/>
                    </a:lnTo>
                    <a:lnTo>
                      <a:pt x="1177" y="239"/>
                    </a:lnTo>
                    <a:lnTo>
                      <a:pt x="1167" y="232"/>
                    </a:lnTo>
                    <a:lnTo>
                      <a:pt x="1158" y="226"/>
                    </a:lnTo>
                    <a:lnTo>
                      <a:pt x="1148" y="220"/>
                    </a:lnTo>
                    <a:lnTo>
                      <a:pt x="1139" y="215"/>
                    </a:lnTo>
                    <a:lnTo>
                      <a:pt x="1129" y="209"/>
                    </a:lnTo>
                    <a:lnTo>
                      <a:pt x="1120" y="205"/>
                    </a:lnTo>
                    <a:lnTo>
                      <a:pt x="1112" y="200"/>
                    </a:lnTo>
                    <a:lnTo>
                      <a:pt x="1102" y="196"/>
                    </a:lnTo>
                    <a:lnTo>
                      <a:pt x="1097" y="192"/>
                    </a:lnTo>
                    <a:lnTo>
                      <a:pt x="1091" y="190"/>
                    </a:lnTo>
                    <a:lnTo>
                      <a:pt x="1085" y="188"/>
                    </a:lnTo>
                    <a:lnTo>
                      <a:pt x="1081" y="184"/>
                    </a:lnTo>
                    <a:lnTo>
                      <a:pt x="1072" y="179"/>
                    </a:lnTo>
                    <a:lnTo>
                      <a:pt x="1062" y="175"/>
                    </a:lnTo>
                    <a:lnTo>
                      <a:pt x="1057" y="171"/>
                    </a:lnTo>
                    <a:lnTo>
                      <a:pt x="1051" y="169"/>
                    </a:lnTo>
                    <a:lnTo>
                      <a:pt x="1047" y="167"/>
                    </a:lnTo>
                    <a:lnTo>
                      <a:pt x="1043" y="165"/>
                    </a:lnTo>
                    <a:lnTo>
                      <a:pt x="1034" y="160"/>
                    </a:lnTo>
                    <a:lnTo>
                      <a:pt x="1024" y="154"/>
                    </a:lnTo>
                    <a:lnTo>
                      <a:pt x="1019" y="152"/>
                    </a:lnTo>
                    <a:lnTo>
                      <a:pt x="1013" y="148"/>
                    </a:lnTo>
                    <a:lnTo>
                      <a:pt x="1009" y="146"/>
                    </a:lnTo>
                    <a:lnTo>
                      <a:pt x="1004" y="143"/>
                    </a:lnTo>
                    <a:lnTo>
                      <a:pt x="994" y="137"/>
                    </a:lnTo>
                    <a:lnTo>
                      <a:pt x="985" y="131"/>
                    </a:lnTo>
                    <a:lnTo>
                      <a:pt x="975" y="124"/>
                    </a:lnTo>
                    <a:lnTo>
                      <a:pt x="967" y="116"/>
                    </a:lnTo>
                    <a:lnTo>
                      <a:pt x="958" y="108"/>
                    </a:lnTo>
                    <a:lnTo>
                      <a:pt x="950" y="101"/>
                    </a:lnTo>
                    <a:lnTo>
                      <a:pt x="941" y="97"/>
                    </a:lnTo>
                    <a:lnTo>
                      <a:pt x="933" y="95"/>
                    </a:lnTo>
                    <a:lnTo>
                      <a:pt x="924" y="91"/>
                    </a:lnTo>
                    <a:lnTo>
                      <a:pt x="916" y="91"/>
                    </a:lnTo>
                    <a:lnTo>
                      <a:pt x="907" y="91"/>
                    </a:lnTo>
                    <a:lnTo>
                      <a:pt x="899" y="91"/>
                    </a:lnTo>
                    <a:lnTo>
                      <a:pt x="890" y="91"/>
                    </a:lnTo>
                    <a:lnTo>
                      <a:pt x="882" y="93"/>
                    </a:lnTo>
                    <a:lnTo>
                      <a:pt x="872" y="93"/>
                    </a:lnTo>
                    <a:lnTo>
                      <a:pt x="865" y="93"/>
                    </a:lnTo>
                    <a:lnTo>
                      <a:pt x="855" y="95"/>
                    </a:lnTo>
                    <a:lnTo>
                      <a:pt x="848" y="97"/>
                    </a:lnTo>
                    <a:lnTo>
                      <a:pt x="838" y="97"/>
                    </a:lnTo>
                    <a:lnTo>
                      <a:pt x="829" y="97"/>
                    </a:lnTo>
                    <a:lnTo>
                      <a:pt x="821" y="97"/>
                    </a:lnTo>
                    <a:lnTo>
                      <a:pt x="813" y="97"/>
                    </a:lnTo>
                    <a:lnTo>
                      <a:pt x="806" y="95"/>
                    </a:lnTo>
                    <a:lnTo>
                      <a:pt x="798" y="91"/>
                    </a:lnTo>
                    <a:lnTo>
                      <a:pt x="793" y="89"/>
                    </a:lnTo>
                    <a:lnTo>
                      <a:pt x="787" y="87"/>
                    </a:lnTo>
                    <a:lnTo>
                      <a:pt x="781" y="84"/>
                    </a:lnTo>
                    <a:lnTo>
                      <a:pt x="774" y="80"/>
                    </a:lnTo>
                    <a:lnTo>
                      <a:pt x="768" y="78"/>
                    </a:lnTo>
                    <a:lnTo>
                      <a:pt x="762" y="74"/>
                    </a:lnTo>
                    <a:lnTo>
                      <a:pt x="756" y="70"/>
                    </a:lnTo>
                    <a:lnTo>
                      <a:pt x="749" y="67"/>
                    </a:lnTo>
                    <a:lnTo>
                      <a:pt x="743" y="65"/>
                    </a:lnTo>
                    <a:lnTo>
                      <a:pt x="737" y="63"/>
                    </a:lnTo>
                    <a:lnTo>
                      <a:pt x="732" y="59"/>
                    </a:lnTo>
                    <a:lnTo>
                      <a:pt x="726" y="55"/>
                    </a:lnTo>
                    <a:lnTo>
                      <a:pt x="720" y="53"/>
                    </a:lnTo>
                    <a:lnTo>
                      <a:pt x="715" y="49"/>
                    </a:lnTo>
                    <a:lnTo>
                      <a:pt x="709" y="48"/>
                    </a:lnTo>
                    <a:lnTo>
                      <a:pt x="701" y="46"/>
                    </a:lnTo>
                    <a:lnTo>
                      <a:pt x="696" y="42"/>
                    </a:lnTo>
                    <a:lnTo>
                      <a:pt x="690" y="40"/>
                    </a:lnTo>
                    <a:lnTo>
                      <a:pt x="682" y="36"/>
                    </a:lnTo>
                    <a:lnTo>
                      <a:pt x="677" y="34"/>
                    </a:lnTo>
                    <a:lnTo>
                      <a:pt x="671" y="32"/>
                    </a:lnTo>
                    <a:lnTo>
                      <a:pt x="665" y="32"/>
                    </a:lnTo>
                    <a:lnTo>
                      <a:pt x="658" y="30"/>
                    </a:lnTo>
                    <a:lnTo>
                      <a:pt x="652" y="30"/>
                    </a:lnTo>
                    <a:lnTo>
                      <a:pt x="646" y="29"/>
                    </a:lnTo>
                    <a:lnTo>
                      <a:pt x="639" y="29"/>
                    </a:lnTo>
                    <a:lnTo>
                      <a:pt x="631" y="29"/>
                    </a:lnTo>
                    <a:lnTo>
                      <a:pt x="625" y="29"/>
                    </a:lnTo>
                    <a:lnTo>
                      <a:pt x="618" y="29"/>
                    </a:lnTo>
                    <a:lnTo>
                      <a:pt x="612" y="30"/>
                    </a:lnTo>
                    <a:lnTo>
                      <a:pt x="603" y="25"/>
                    </a:lnTo>
                    <a:lnTo>
                      <a:pt x="593" y="23"/>
                    </a:lnTo>
                    <a:lnTo>
                      <a:pt x="583" y="23"/>
                    </a:lnTo>
                    <a:lnTo>
                      <a:pt x="576" y="23"/>
                    </a:lnTo>
                    <a:lnTo>
                      <a:pt x="564" y="23"/>
                    </a:lnTo>
                    <a:lnTo>
                      <a:pt x="557" y="25"/>
                    </a:lnTo>
                    <a:lnTo>
                      <a:pt x="547" y="25"/>
                    </a:lnTo>
                    <a:lnTo>
                      <a:pt x="538" y="25"/>
                    </a:lnTo>
                    <a:lnTo>
                      <a:pt x="532" y="21"/>
                    </a:lnTo>
                    <a:lnTo>
                      <a:pt x="526" y="21"/>
                    </a:lnTo>
                    <a:lnTo>
                      <a:pt x="519" y="19"/>
                    </a:lnTo>
                    <a:lnTo>
                      <a:pt x="513" y="17"/>
                    </a:lnTo>
                    <a:lnTo>
                      <a:pt x="507" y="17"/>
                    </a:lnTo>
                    <a:lnTo>
                      <a:pt x="502" y="17"/>
                    </a:lnTo>
                    <a:lnTo>
                      <a:pt x="496" y="17"/>
                    </a:lnTo>
                    <a:lnTo>
                      <a:pt x="490" y="17"/>
                    </a:lnTo>
                    <a:lnTo>
                      <a:pt x="485" y="17"/>
                    </a:lnTo>
                    <a:lnTo>
                      <a:pt x="479" y="17"/>
                    </a:lnTo>
                    <a:lnTo>
                      <a:pt x="473" y="17"/>
                    </a:lnTo>
                    <a:lnTo>
                      <a:pt x="468" y="17"/>
                    </a:lnTo>
                    <a:lnTo>
                      <a:pt x="462" y="17"/>
                    </a:lnTo>
                    <a:lnTo>
                      <a:pt x="456" y="19"/>
                    </a:lnTo>
                    <a:lnTo>
                      <a:pt x="450" y="19"/>
                    </a:lnTo>
                    <a:lnTo>
                      <a:pt x="445" y="21"/>
                    </a:lnTo>
                    <a:lnTo>
                      <a:pt x="439" y="21"/>
                    </a:lnTo>
                    <a:lnTo>
                      <a:pt x="431" y="23"/>
                    </a:lnTo>
                    <a:lnTo>
                      <a:pt x="426" y="23"/>
                    </a:lnTo>
                    <a:lnTo>
                      <a:pt x="420" y="25"/>
                    </a:lnTo>
                    <a:lnTo>
                      <a:pt x="414" y="25"/>
                    </a:lnTo>
                    <a:lnTo>
                      <a:pt x="409" y="27"/>
                    </a:lnTo>
                    <a:lnTo>
                      <a:pt x="403" y="27"/>
                    </a:lnTo>
                    <a:lnTo>
                      <a:pt x="397" y="29"/>
                    </a:lnTo>
                    <a:lnTo>
                      <a:pt x="392" y="29"/>
                    </a:lnTo>
                    <a:lnTo>
                      <a:pt x="386" y="29"/>
                    </a:lnTo>
                    <a:lnTo>
                      <a:pt x="378" y="29"/>
                    </a:lnTo>
                    <a:lnTo>
                      <a:pt x="374" y="30"/>
                    </a:lnTo>
                    <a:lnTo>
                      <a:pt x="367" y="30"/>
                    </a:lnTo>
                    <a:lnTo>
                      <a:pt x="361" y="30"/>
                    </a:lnTo>
                    <a:lnTo>
                      <a:pt x="357" y="30"/>
                    </a:lnTo>
                    <a:lnTo>
                      <a:pt x="352" y="30"/>
                    </a:lnTo>
                    <a:lnTo>
                      <a:pt x="342" y="29"/>
                    </a:lnTo>
                    <a:lnTo>
                      <a:pt x="334" y="29"/>
                    </a:lnTo>
                    <a:lnTo>
                      <a:pt x="327" y="27"/>
                    </a:lnTo>
                    <a:lnTo>
                      <a:pt x="317" y="25"/>
                    </a:lnTo>
                    <a:lnTo>
                      <a:pt x="310" y="21"/>
                    </a:lnTo>
                    <a:lnTo>
                      <a:pt x="302" y="19"/>
                    </a:lnTo>
                    <a:lnTo>
                      <a:pt x="295" y="17"/>
                    </a:lnTo>
                    <a:lnTo>
                      <a:pt x="287" y="13"/>
                    </a:lnTo>
                    <a:lnTo>
                      <a:pt x="279" y="10"/>
                    </a:lnTo>
                    <a:lnTo>
                      <a:pt x="272" y="8"/>
                    </a:lnTo>
                    <a:lnTo>
                      <a:pt x="264" y="4"/>
                    </a:lnTo>
                    <a:lnTo>
                      <a:pt x="257" y="4"/>
                    </a:lnTo>
                    <a:lnTo>
                      <a:pt x="247" y="0"/>
                    </a:lnTo>
                    <a:lnTo>
                      <a:pt x="239" y="0"/>
                    </a:lnTo>
                    <a:lnTo>
                      <a:pt x="232" y="0"/>
                    </a:lnTo>
                    <a:lnTo>
                      <a:pt x="224" y="2"/>
                    </a:lnTo>
                    <a:lnTo>
                      <a:pt x="217" y="0"/>
                    </a:lnTo>
                    <a:lnTo>
                      <a:pt x="211" y="0"/>
                    </a:lnTo>
                    <a:lnTo>
                      <a:pt x="203" y="0"/>
                    </a:lnTo>
                    <a:lnTo>
                      <a:pt x="198" y="0"/>
                    </a:lnTo>
                    <a:lnTo>
                      <a:pt x="190" y="0"/>
                    </a:lnTo>
                    <a:lnTo>
                      <a:pt x="184" y="0"/>
                    </a:lnTo>
                    <a:lnTo>
                      <a:pt x="177" y="2"/>
                    </a:lnTo>
                    <a:lnTo>
                      <a:pt x="173" y="2"/>
                    </a:lnTo>
                    <a:lnTo>
                      <a:pt x="165" y="2"/>
                    </a:lnTo>
                    <a:lnTo>
                      <a:pt x="160" y="4"/>
                    </a:lnTo>
                    <a:lnTo>
                      <a:pt x="152" y="4"/>
                    </a:lnTo>
                    <a:lnTo>
                      <a:pt x="146" y="6"/>
                    </a:lnTo>
                    <a:lnTo>
                      <a:pt x="141" y="8"/>
                    </a:lnTo>
                    <a:lnTo>
                      <a:pt x="133" y="10"/>
                    </a:lnTo>
                    <a:lnTo>
                      <a:pt x="127" y="10"/>
                    </a:lnTo>
                    <a:lnTo>
                      <a:pt x="122" y="13"/>
                    </a:lnTo>
                    <a:lnTo>
                      <a:pt x="116" y="13"/>
                    </a:lnTo>
                    <a:lnTo>
                      <a:pt x="110" y="15"/>
                    </a:lnTo>
                    <a:lnTo>
                      <a:pt x="103" y="17"/>
                    </a:lnTo>
                    <a:lnTo>
                      <a:pt x="97" y="19"/>
                    </a:lnTo>
                    <a:lnTo>
                      <a:pt x="91" y="23"/>
                    </a:lnTo>
                    <a:lnTo>
                      <a:pt x="85" y="25"/>
                    </a:lnTo>
                    <a:lnTo>
                      <a:pt x="78" y="29"/>
                    </a:lnTo>
                    <a:lnTo>
                      <a:pt x="74" y="30"/>
                    </a:lnTo>
                    <a:lnTo>
                      <a:pt x="66" y="32"/>
                    </a:lnTo>
                    <a:lnTo>
                      <a:pt x="61" y="34"/>
                    </a:lnTo>
                    <a:lnTo>
                      <a:pt x="55" y="38"/>
                    </a:lnTo>
                    <a:lnTo>
                      <a:pt x="49" y="40"/>
                    </a:lnTo>
                    <a:lnTo>
                      <a:pt x="44" y="44"/>
                    </a:lnTo>
                    <a:lnTo>
                      <a:pt x="40" y="48"/>
                    </a:lnTo>
                    <a:lnTo>
                      <a:pt x="34" y="49"/>
                    </a:lnTo>
                    <a:lnTo>
                      <a:pt x="28" y="53"/>
                    </a:lnTo>
                    <a:lnTo>
                      <a:pt x="0" y="63"/>
                    </a:lnTo>
                    <a:close/>
                  </a:path>
                </a:pathLst>
              </a:custGeom>
              <a:solidFill>
                <a:srgbClr val="00C245"/>
              </a:solidFill>
              <a:ln w="9525">
                <a:noFill/>
                <a:round/>
              </a:ln>
            </p:spPr>
            <p:txBody>
              <a:bodyPr/>
              <a:lstStyle/>
              <a:p>
                <a:endParaRPr lang="en-CA"/>
              </a:p>
            </p:txBody>
          </p:sp>
          <p:sp>
            <p:nvSpPr>
              <p:cNvPr id="8653" name="Freeform 58"/>
              <p:cNvSpPr/>
              <p:nvPr/>
            </p:nvSpPr>
            <p:spPr bwMode="auto">
              <a:xfrm>
                <a:off x="4021" y="3093"/>
                <a:ext cx="715" cy="354"/>
              </a:xfrm>
              <a:custGeom>
                <a:avLst/>
                <a:gdLst>
                  <a:gd name="T0" fmla="*/ 1 w 1429"/>
                  <a:gd name="T1" fmla="*/ 11 h 707"/>
                  <a:gd name="T2" fmla="*/ 4 w 1429"/>
                  <a:gd name="T3" fmla="*/ 17 h 707"/>
                  <a:gd name="T4" fmla="*/ 7 w 1429"/>
                  <a:gd name="T5" fmla="*/ 23 h 707"/>
                  <a:gd name="T6" fmla="*/ 7 w 1429"/>
                  <a:gd name="T7" fmla="*/ 30 h 707"/>
                  <a:gd name="T8" fmla="*/ 10 w 1429"/>
                  <a:gd name="T9" fmla="*/ 36 h 707"/>
                  <a:gd name="T10" fmla="*/ 17 w 1429"/>
                  <a:gd name="T11" fmla="*/ 43 h 707"/>
                  <a:gd name="T12" fmla="*/ 18 w 1429"/>
                  <a:gd name="T13" fmla="*/ 50 h 707"/>
                  <a:gd name="T14" fmla="*/ 22 w 1429"/>
                  <a:gd name="T15" fmla="*/ 57 h 707"/>
                  <a:gd name="T16" fmla="*/ 25 w 1429"/>
                  <a:gd name="T17" fmla="*/ 65 h 707"/>
                  <a:gd name="T18" fmla="*/ 28 w 1429"/>
                  <a:gd name="T19" fmla="*/ 72 h 707"/>
                  <a:gd name="T20" fmla="*/ 33 w 1429"/>
                  <a:gd name="T21" fmla="*/ 80 h 707"/>
                  <a:gd name="T22" fmla="*/ 37 w 1429"/>
                  <a:gd name="T23" fmla="*/ 87 h 707"/>
                  <a:gd name="T24" fmla="*/ 43 w 1429"/>
                  <a:gd name="T25" fmla="*/ 89 h 707"/>
                  <a:gd name="T26" fmla="*/ 50 w 1429"/>
                  <a:gd name="T27" fmla="*/ 87 h 707"/>
                  <a:gd name="T28" fmla="*/ 56 w 1429"/>
                  <a:gd name="T29" fmla="*/ 84 h 707"/>
                  <a:gd name="T30" fmla="*/ 61 w 1429"/>
                  <a:gd name="T31" fmla="*/ 83 h 707"/>
                  <a:gd name="T32" fmla="*/ 67 w 1429"/>
                  <a:gd name="T33" fmla="*/ 84 h 707"/>
                  <a:gd name="T34" fmla="*/ 72 w 1429"/>
                  <a:gd name="T35" fmla="*/ 85 h 707"/>
                  <a:gd name="T36" fmla="*/ 77 w 1429"/>
                  <a:gd name="T37" fmla="*/ 82 h 707"/>
                  <a:gd name="T38" fmla="*/ 85 w 1429"/>
                  <a:gd name="T39" fmla="*/ 79 h 707"/>
                  <a:gd name="T40" fmla="*/ 93 w 1429"/>
                  <a:gd name="T41" fmla="*/ 77 h 707"/>
                  <a:gd name="T42" fmla="*/ 101 w 1429"/>
                  <a:gd name="T43" fmla="*/ 75 h 707"/>
                  <a:gd name="T44" fmla="*/ 109 w 1429"/>
                  <a:gd name="T45" fmla="*/ 74 h 707"/>
                  <a:gd name="T46" fmla="*/ 118 w 1429"/>
                  <a:gd name="T47" fmla="*/ 75 h 707"/>
                  <a:gd name="T48" fmla="*/ 126 w 1429"/>
                  <a:gd name="T49" fmla="*/ 75 h 707"/>
                  <a:gd name="T50" fmla="*/ 134 w 1429"/>
                  <a:gd name="T51" fmla="*/ 74 h 707"/>
                  <a:gd name="T52" fmla="*/ 142 w 1429"/>
                  <a:gd name="T53" fmla="*/ 72 h 707"/>
                  <a:gd name="T54" fmla="*/ 151 w 1429"/>
                  <a:gd name="T55" fmla="*/ 70 h 707"/>
                  <a:gd name="T56" fmla="*/ 159 w 1429"/>
                  <a:gd name="T57" fmla="*/ 69 h 707"/>
                  <a:gd name="T58" fmla="*/ 167 w 1429"/>
                  <a:gd name="T59" fmla="*/ 68 h 707"/>
                  <a:gd name="T60" fmla="*/ 176 w 1429"/>
                  <a:gd name="T61" fmla="*/ 67 h 707"/>
                  <a:gd name="T62" fmla="*/ 178 w 1429"/>
                  <a:gd name="T63" fmla="*/ 62 h 707"/>
                  <a:gd name="T64" fmla="*/ 171 w 1429"/>
                  <a:gd name="T65" fmla="*/ 57 h 707"/>
                  <a:gd name="T66" fmla="*/ 165 w 1429"/>
                  <a:gd name="T67" fmla="*/ 50 h 707"/>
                  <a:gd name="T68" fmla="*/ 158 w 1429"/>
                  <a:gd name="T69" fmla="*/ 44 h 707"/>
                  <a:gd name="T70" fmla="*/ 151 w 1429"/>
                  <a:gd name="T71" fmla="*/ 41 h 707"/>
                  <a:gd name="T72" fmla="*/ 143 w 1429"/>
                  <a:gd name="T73" fmla="*/ 38 h 707"/>
                  <a:gd name="T74" fmla="*/ 137 w 1429"/>
                  <a:gd name="T75" fmla="*/ 34 h 707"/>
                  <a:gd name="T76" fmla="*/ 130 w 1429"/>
                  <a:gd name="T77" fmla="*/ 29 h 707"/>
                  <a:gd name="T78" fmla="*/ 124 w 1429"/>
                  <a:gd name="T79" fmla="*/ 24 h 707"/>
                  <a:gd name="T80" fmla="*/ 118 w 1429"/>
                  <a:gd name="T81" fmla="*/ 21 h 707"/>
                  <a:gd name="T82" fmla="*/ 113 w 1429"/>
                  <a:gd name="T83" fmla="*/ 18 h 707"/>
                  <a:gd name="T84" fmla="*/ 108 w 1429"/>
                  <a:gd name="T85" fmla="*/ 16 h 707"/>
                  <a:gd name="T86" fmla="*/ 102 w 1429"/>
                  <a:gd name="T87" fmla="*/ 15 h 707"/>
                  <a:gd name="T88" fmla="*/ 95 w 1429"/>
                  <a:gd name="T89" fmla="*/ 14 h 707"/>
                  <a:gd name="T90" fmla="*/ 90 w 1429"/>
                  <a:gd name="T91" fmla="*/ 13 h 707"/>
                  <a:gd name="T92" fmla="*/ 85 w 1429"/>
                  <a:gd name="T93" fmla="*/ 10 h 707"/>
                  <a:gd name="T94" fmla="*/ 80 w 1429"/>
                  <a:gd name="T95" fmla="*/ 8 h 707"/>
                  <a:gd name="T96" fmla="*/ 74 w 1429"/>
                  <a:gd name="T97" fmla="*/ 6 h 707"/>
                  <a:gd name="T98" fmla="*/ 68 w 1429"/>
                  <a:gd name="T99" fmla="*/ 6 h 707"/>
                  <a:gd name="T100" fmla="*/ 63 w 1429"/>
                  <a:gd name="T101" fmla="*/ 5 h 707"/>
                  <a:gd name="T102" fmla="*/ 57 w 1429"/>
                  <a:gd name="T103" fmla="*/ 5 h 707"/>
                  <a:gd name="T104" fmla="*/ 51 w 1429"/>
                  <a:gd name="T105" fmla="*/ 6 h 707"/>
                  <a:gd name="T106" fmla="*/ 44 w 1429"/>
                  <a:gd name="T107" fmla="*/ 5 h 707"/>
                  <a:gd name="T108" fmla="*/ 39 w 1429"/>
                  <a:gd name="T109" fmla="*/ 3 h 707"/>
                  <a:gd name="T110" fmla="*/ 33 w 1429"/>
                  <a:gd name="T111" fmla="*/ 2 h 707"/>
                  <a:gd name="T112" fmla="*/ 27 w 1429"/>
                  <a:gd name="T113" fmla="*/ 1 h 707"/>
                  <a:gd name="T114" fmla="*/ 21 w 1429"/>
                  <a:gd name="T115" fmla="*/ 0 h 707"/>
                  <a:gd name="T116" fmla="*/ 11 w 1429"/>
                  <a:gd name="T117" fmla="*/ 2 h 707"/>
                  <a:gd name="T118" fmla="*/ 5 w 1429"/>
                  <a:gd name="T119" fmla="*/ 5 h 70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429"/>
                  <a:gd name="T181" fmla="*/ 0 h 707"/>
                  <a:gd name="T182" fmla="*/ 1429 w 1429"/>
                  <a:gd name="T183" fmla="*/ 707 h 70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429" h="707">
                    <a:moveTo>
                      <a:pt x="7" y="51"/>
                    </a:moveTo>
                    <a:lnTo>
                      <a:pt x="3" y="57"/>
                    </a:lnTo>
                    <a:lnTo>
                      <a:pt x="2" y="60"/>
                    </a:lnTo>
                    <a:lnTo>
                      <a:pt x="0" y="66"/>
                    </a:lnTo>
                    <a:lnTo>
                      <a:pt x="0" y="72"/>
                    </a:lnTo>
                    <a:lnTo>
                      <a:pt x="0" y="76"/>
                    </a:lnTo>
                    <a:lnTo>
                      <a:pt x="0" y="81"/>
                    </a:lnTo>
                    <a:lnTo>
                      <a:pt x="2" y="87"/>
                    </a:lnTo>
                    <a:lnTo>
                      <a:pt x="3" y="91"/>
                    </a:lnTo>
                    <a:lnTo>
                      <a:pt x="9" y="100"/>
                    </a:lnTo>
                    <a:lnTo>
                      <a:pt x="15" y="110"/>
                    </a:lnTo>
                    <a:lnTo>
                      <a:pt x="17" y="116"/>
                    </a:lnTo>
                    <a:lnTo>
                      <a:pt x="21" y="121"/>
                    </a:lnTo>
                    <a:lnTo>
                      <a:pt x="24" y="127"/>
                    </a:lnTo>
                    <a:lnTo>
                      <a:pt x="30" y="133"/>
                    </a:lnTo>
                    <a:lnTo>
                      <a:pt x="32" y="136"/>
                    </a:lnTo>
                    <a:lnTo>
                      <a:pt x="36" y="142"/>
                    </a:lnTo>
                    <a:lnTo>
                      <a:pt x="40" y="148"/>
                    </a:lnTo>
                    <a:lnTo>
                      <a:pt x="43" y="154"/>
                    </a:lnTo>
                    <a:lnTo>
                      <a:pt x="45" y="159"/>
                    </a:lnTo>
                    <a:lnTo>
                      <a:pt x="49" y="163"/>
                    </a:lnTo>
                    <a:lnTo>
                      <a:pt x="51" y="171"/>
                    </a:lnTo>
                    <a:lnTo>
                      <a:pt x="53" y="176"/>
                    </a:lnTo>
                    <a:lnTo>
                      <a:pt x="55" y="182"/>
                    </a:lnTo>
                    <a:lnTo>
                      <a:pt x="57" y="188"/>
                    </a:lnTo>
                    <a:lnTo>
                      <a:pt x="57" y="195"/>
                    </a:lnTo>
                    <a:lnTo>
                      <a:pt x="57" y="201"/>
                    </a:lnTo>
                    <a:lnTo>
                      <a:pt x="57" y="207"/>
                    </a:lnTo>
                    <a:lnTo>
                      <a:pt x="55" y="214"/>
                    </a:lnTo>
                    <a:lnTo>
                      <a:pt x="53" y="222"/>
                    </a:lnTo>
                    <a:lnTo>
                      <a:pt x="51" y="230"/>
                    </a:lnTo>
                    <a:lnTo>
                      <a:pt x="51" y="235"/>
                    </a:lnTo>
                    <a:lnTo>
                      <a:pt x="53" y="241"/>
                    </a:lnTo>
                    <a:lnTo>
                      <a:pt x="55" y="247"/>
                    </a:lnTo>
                    <a:lnTo>
                      <a:pt x="57" y="252"/>
                    </a:lnTo>
                    <a:lnTo>
                      <a:pt x="60" y="256"/>
                    </a:lnTo>
                    <a:lnTo>
                      <a:pt x="62" y="262"/>
                    </a:lnTo>
                    <a:lnTo>
                      <a:pt x="66" y="266"/>
                    </a:lnTo>
                    <a:lnTo>
                      <a:pt x="70" y="271"/>
                    </a:lnTo>
                    <a:lnTo>
                      <a:pt x="76" y="281"/>
                    </a:lnTo>
                    <a:lnTo>
                      <a:pt x="83" y="289"/>
                    </a:lnTo>
                    <a:lnTo>
                      <a:pt x="93" y="296"/>
                    </a:lnTo>
                    <a:lnTo>
                      <a:pt x="100" y="304"/>
                    </a:lnTo>
                    <a:lnTo>
                      <a:pt x="108" y="311"/>
                    </a:lnTo>
                    <a:lnTo>
                      <a:pt x="116" y="319"/>
                    </a:lnTo>
                    <a:lnTo>
                      <a:pt x="123" y="328"/>
                    </a:lnTo>
                    <a:lnTo>
                      <a:pt x="129" y="338"/>
                    </a:lnTo>
                    <a:lnTo>
                      <a:pt x="131" y="342"/>
                    </a:lnTo>
                    <a:lnTo>
                      <a:pt x="133" y="347"/>
                    </a:lnTo>
                    <a:lnTo>
                      <a:pt x="135" y="351"/>
                    </a:lnTo>
                    <a:lnTo>
                      <a:pt x="137" y="359"/>
                    </a:lnTo>
                    <a:lnTo>
                      <a:pt x="137" y="365"/>
                    </a:lnTo>
                    <a:lnTo>
                      <a:pt x="138" y="370"/>
                    </a:lnTo>
                    <a:lnTo>
                      <a:pt x="138" y="378"/>
                    </a:lnTo>
                    <a:lnTo>
                      <a:pt x="138" y="385"/>
                    </a:lnTo>
                    <a:lnTo>
                      <a:pt x="142" y="393"/>
                    </a:lnTo>
                    <a:lnTo>
                      <a:pt x="148" y="401"/>
                    </a:lnTo>
                    <a:lnTo>
                      <a:pt x="150" y="406"/>
                    </a:lnTo>
                    <a:lnTo>
                      <a:pt x="156" y="416"/>
                    </a:lnTo>
                    <a:lnTo>
                      <a:pt x="159" y="422"/>
                    </a:lnTo>
                    <a:lnTo>
                      <a:pt x="163" y="431"/>
                    </a:lnTo>
                    <a:lnTo>
                      <a:pt x="167" y="437"/>
                    </a:lnTo>
                    <a:lnTo>
                      <a:pt x="171" y="446"/>
                    </a:lnTo>
                    <a:lnTo>
                      <a:pt x="173" y="452"/>
                    </a:lnTo>
                    <a:lnTo>
                      <a:pt x="176" y="461"/>
                    </a:lnTo>
                    <a:lnTo>
                      <a:pt x="178" y="469"/>
                    </a:lnTo>
                    <a:lnTo>
                      <a:pt x="182" y="477"/>
                    </a:lnTo>
                    <a:lnTo>
                      <a:pt x="184" y="484"/>
                    </a:lnTo>
                    <a:lnTo>
                      <a:pt x="188" y="492"/>
                    </a:lnTo>
                    <a:lnTo>
                      <a:pt x="192" y="499"/>
                    </a:lnTo>
                    <a:lnTo>
                      <a:pt x="195" y="507"/>
                    </a:lnTo>
                    <a:lnTo>
                      <a:pt x="197" y="515"/>
                    </a:lnTo>
                    <a:lnTo>
                      <a:pt x="199" y="522"/>
                    </a:lnTo>
                    <a:lnTo>
                      <a:pt x="203" y="530"/>
                    </a:lnTo>
                    <a:lnTo>
                      <a:pt x="207" y="537"/>
                    </a:lnTo>
                    <a:lnTo>
                      <a:pt x="209" y="545"/>
                    </a:lnTo>
                    <a:lnTo>
                      <a:pt x="213" y="553"/>
                    </a:lnTo>
                    <a:lnTo>
                      <a:pt x="216" y="560"/>
                    </a:lnTo>
                    <a:lnTo>
                      <a:pt x="220" y="570"/>
                    </a:lnTo>
                    <a:lnTo>
                      <a:pt x="224" y="575"/>
                    </a:lnTo>
                    <a:lnTo>
                      <a:pt x="230" y="583"/>
                    </a:lnTo>
                    <a:lnTo>
                      <a:pt x="233" y="591"/>
                    </a:lnTo>
                    <a:lnTo>
                      <a:pt x="239" y="598"/>
                    </a:lnTo>
                    <a:lnTo>
                      <a:pt x="243" y="606"/>
                    </a:lnTo>
                    <a:lnTo>
                      <a:pt x="249" y="614"/>
                    </a:lnTo>
                    <a:lnTo>
                      <a:pt x="254" y="623"/>
                    </a:lnTo>
                    <a:lnTo>
                      <a:pt x="262" y="631"/>
                    </a:lnTo>
                    <a:lnTo>
                      <a:pt x="262" y="638"/>
                    </a:lnTo>
                    <a:lnTo>
                      <a:pt x="264" y="648"/>
                    </a:lnTo>
                    <a:lnTo>
                      <a:pt x="266" y="655"/>
                    </a:lnTo>
                    <a:lnTo>
                      <a:pt x="270" y="663"/>
                    </a:lnTo>
                    <a:lnTo>
                      <a:pt x="271" y="669"/>
                    </a:lnTo>
                    <a:lnTo>
                      <a:pt x="277" y="676"/>
                    </a:lnTo>
                    <a:lnTo>
                      <a:pt x="281" y="680"/>
                    </a:lnTo>
                    <a:lnTo>
                      <a:pt x="285" y="686"/>
                    </a:lnTo>
                    <a:lnTo>
                      <a:pt x="290" y="690"/>
                    </a:lnTo>
                    <a:lnTo>
                      <a:pt x="296" y="695"/>
                    </a:lnTo>
                    <a:lnTo>
                      <a:pt x="300" y="697"/>
                    </a:lnTo>
                    <a:lnTo>
                      <a:pt x="308" y="699"/>
                    </a:lnTo>
                    <a:lnTo>
                      <a:pt x="313" y="701"/>
                    </a:lnTo>
                    <a:lnTo>
                      <a:pt x="319" y="703"/>
                    </a:lnTo>
                    <a:lnTo>
                      <a:pt x="327" y="705"/>
                    </a:lnTo>
                    <a:lnTo>
                      <a:pt x="334" y="707"/>
                    </a:lnTo>
                    <a:lnTo>
                      <a:pt x="340" y="705"/>
                    </a:lnTo>
                    <a:lnTo>
                      <a:pt x="348" y="705"/>
                    </a:lnTo>
                    <a:lnTo>
                      <a:pt x="353" y="705"/>
                    </a:lnTo>
                    <a:lnTo>
                      <a:pt x="363" y="705"/>
                    </a:lnTo>
                    <a:lnTo>
                      <a:pt x="368" y="703"/>
                    </a:lnTo>
                    <a:lnTo>
                      <a:pt x="376" y="701"/>
                    </a:lnTo>
                    <a:lnTo>
                      <a:pt x="384" y="699"/>
                    </a:lnTo>
                    <a:lnTo>
                      <a:pt x="391" y="697"/>
                    </a:lnTo>
                    <a:lnTo>
                      <a:pt x="399" y="693"/>
                    </a:lnTo>
                    <a:lnTo>
                      <a:pt x="405" y="691"/>
                    </a:lnTo>
                    <a:lnTo>
                      <a:pt x="412" y="688"/>
                    </a:lnTo>
                    <a:lnTo>
                      <a:pt x="420" y="684"/>
                    </a:lnTo>
                    <a:lnTo>
                      <a:pt x="425" y="680"/>
                    </a:lnTo>
                    <a:lnTo>
                      <a:pt x="431" y="676"/>
                    </a:lnTo>
                    <a:lnTo>
                      <a:pt x="437" y="672"/>
                    </a:lnTo>
                    <a:lnTo>
                      <a:pt x="444" y="669"/>
                    </a:lnTo>
                    <a:lnTo>
                      <a:pt x="448" y="665"/>
                    </a:lnTo>
                    <a:lnTo>
                      <a:pt x="454" y="661"/>
                    </a:lnTo>
                    <a:lnTo>
                      <a:pt x="458" y="659"/>
                    </a:lnTo>
                    <a:lnTo>
                      <a:pt x="463" y="659"/>
                    </a:lnTo>
                    <a:lnTo>
                      <a:pt x="469" y="657"/>
                    </a:lnTo>
                    <a:lnTo>
                      <a:pt x="473" y="655"/>
                    </a:lnTo>
                    <a:lnTo>
                      <a:pt x="479" y="655"/>
                    </a:lnTo>
                    <a:lnTo>
                      <a:pt x="484" y="657"/>
                    </a:lnTo>
                    <a:lnTo>
                      <a:pt x="488" y="657"/>
                    </a:lnTo>
                    <a:lnTo>
                      <a:pt x="494" y="659"/>
                    </a:lnTo>
                    <a:lnTo>
                      <a:pt x="500" y="659"/>
                    </a:lnTo>
                    <a:lnTo>
                      <a:pt x="505" y="661"/>
                    </a:lnTo>
                    <a:lnTo>
                      <a:pt x="509" y="661"/>
                    </a:lnTo>
                    <a:lnTo>
                      <a:pt x="515" y="663"/>
                    </a:lnTo>
                    <a:lnTo>
                      <a:pt x="520" y="665"/>
                    </a:lnTo>
                    <a:lnTo>
                      <a:pt x="526" y="669"/>
                    </a:lnTo>
                    <a:lnTo>
                      <a:pt x="530" y="669"/>
                    </a:lnTo>
                    <a:lnTo>
                      <a:pt x="536" y="671"/>
                    </a:lnTo>
                    <a:lnTo>
                      <a:pt x="539" y="672"/>
                    </a:lnTo>
                    <a:lnTo>
                      <a:pt x="545" y="674"/>
                    </a:lnTo>
                    <a:lnTo>
                      <a:pt x="551" y="674"/>
                    </a:lnTo>
                    <a:lnTo>
                      <a:pt x="555" y="676"/>
                    </a:lnTo>
                    <a:lnTo>
                      <a:pt x="560" y="676"/>
                    </a:lnTo>
                    <a:lnTo>
                      <a:pt x="566" y="676"/>
                    </a:lnTo>
                    <a:lnTo>
                      <a:pt x="570" y="674"/>
                    </a:lnTo>
                    <a:lnTo>
                      <a:pt x="576" y="674"/>
                    </a:lnTo>
                    <a:lnTo>
                      <a:pt x="579" y="672"/>
                    </a:lnTo>
                    <a:lnTo>
                      <a:pt x="585" y="671"/>
                    </a:lnTo>
                    <a:lnTo>
                      <a:pt x="589" y="667"/>
                    </a:lnTo>
                    <a:lnTo>
                      <a:pt x="595" y="663"/>
                    </a:lnTo>
                    <a:lnTo>
                      <a:pt x="600" y="659"/>
                    </a:lnTo>
                    <a:lnTo>
                      <a:pt x="604" y="655"/>
                    </a:lnTo>
                    <a:lnTo>
                      <a:pt x="612" y="652"/>
                    </a:lnTo>
                    <a:lnTo>
                      <a:pt x="619" y="648"/>
                    </a:lnTo>
                    <a:lnTo>
                      <a:pt x="627" y="644"/>
                    </a:lnTo>
                    <a:lnTo>
                      <a:pt x="635" y="642"/>
                    </a:lnTo>
                    <a:lnTo>
                      <a:pt x="642" y="640"/>
                    </a:lnTo>
                    <a:lnTo>
                      <a:pt x="650" y="636"/>
                    </a:lnTo>
                    <a:lnTo>
                      <a:pt x="657" y="634"/>
                    </a:lnTo>
                    <a:lnTo>
                      <a:pt x="667" y="633"/>
                    </a:lnTo>
                    <a:lnTo>
                      <a:pt x="673" y="631"/>
                    </a:lnTo>
                    <a:lnTo>
                      <a:pt x="682" y="627"/>
                    </a:lnTo>
                    <a:lnTo>
                      <a:pt x="690" y="625"/>
                    </a:lnTo>
                    <a:lnTo>
                      <a:pt x="697" y="625"/>
                    </a:lnTo>
                    <a:lnTo>
                      <a:pt x="705" y="621"/>
                    </a:lnTo>
                    <a:lnTo>
                      <a:pt x="714" y="619"/>
                    </a:lnTo>
                    <a:lnTo>
                      <a:pt x="722" y="617"/>
                    </a:lnTo>
                    <a:lnTo>
                      <a:pt x="730" y="617"/>
                    </a:lnTo>
                    <a:lnTo>
                      <a:pt x="737" y="614"/>
                    </a:lnTo>
                    <a:lnTo>
                      <a:pt x="747" y="612"/>
                    </a:lnTo>
                    <a:lnTo>
                      <a:pt x="754" y="610"/>
                    </a:lnTo>
                    <a:lnTo>
                      <a:pt x="762" y="608"/>
                    </a:lnTo>
                    <a:lnTo>
                      <a:pt x="769" y="608"/>
                    </a:lnTo>
                    <a:lnTo>
                      <a:pt x="779" y="606"/>
                    </a:lnTo>
                    <a:lnTo>
                      <a:pt x="787" y="604"/>
                    </a:lnTo>
                    <a:lnTo>
                      <a:pt x="796" y="602"/>
                    </a:lnTo>
                    <a:lnTo>
                      <a:pt x="804" y="600"/>
                    </a:lnTo>
                    <a:lnTo>
                      <a:pt x="811" y="598"/>
                    </a:lnTo>
                    <a:lnTo>
                      <a:pt x="821" y="596"/>
                    </a:lnTo>
                    <a:lnTo>
                      <a:pt x="828" y="595"/>
                    </a:lnTo>
                    <a:lnTo>
                      <a:pt x="838" y="593"/>
                    </a:lnTo>
                    <a:lnTo>
                      <a:pt x="846" y="591"/>
                    </a:lnTo>
                    <a:lnTo>
                      <a:pt x="855" y="589"/>
                    </a:lnTo>
                    <a:lnTo>
                      <a:pt x="865" y="587"/>
                    </a:lnTo>
                    <a:lnTo>
                      <a:pt x="872" y="589"/>
                    </a:lnTo>
                    <a:lnTo>
                      <a:pt x="880" y="591"/>
                    </a:lnTo>
                    <a:lnTo>
                      <a:pt x="889" y="591"/>
                    </a:lnTo>
                    <a:lnTo>
                      <a:pt x="897" y="593"/>
                    </a:lnTo>
                    <a:lnTo>
                      <a:pt x="906" y="595"/>
                    </a:lnTo>
                    <a:lnTo>
                      <a:pt x="914" y="595"/>
                    </a:lnTo>
                    <a:lnTo>
                      <a:pt x="922" y="596"/>
                    </a:lnTo>
                    <a:lnTo>
                      <a:pt x="931" y="598"/>
                    </a:lnTo>
                    <a:lnTo>
                      <a:pt x="939" y="598"/>
                    </a:lnTo>
                    <a:lnTo>
                      <a:pt x="946" y="598"/>
                    </a:lnTo>
                    <a:lnTo>
                      <a:pt x="956" y="598"/>
                    </a:lnTo>
                    <a:lnTo>
                      <a:pt x="963" y="598"/>
                    </a:lnTo>
                    <a:lnTo>
                      <a:pt x="973" y="598"/>
                    </a:lnTo>
                    <a:lnTo>
                      <a:pt x="980" y="598"/>
                    </a:lnTo>
                    <a:lnTo>
                      <a:pt x="988" y="598"/>
                    </a:lnTo>
                    <a:lnTo>
                      <a:pt x="998" y="598"/>
                    </a:lnTo>
                    <a:lnTo>
                      <a:pt x="1005" y="596"/>
                    </a:lnTo>
                    <a:lnTo>
                      <a:pt x="1013" y="596"/>
                    </a:lnTo>
                    <a:lnTo>
                      <a:pt x="1022" y="595"/>
                    </a:lnTo>
                    <a:lnTo>
                      <a:pt x="1030" y="595"/>
                    </a:lnTo>
                    <a:lnTo>
                      <a:pt x="1037" y="593"/>
                    </a:lnTo>
                    <a:lnTo>
                      <a:pt x="1045" y="593"/>
                    </a:lnTo>
                    <a:lnTo>
                      <a:pt x="1055" y="591"/>
                    </a:lnTo>
                    <a:lnTo>
                      <a:pt x="1062" y="591"/>
                    </a:lnTo>
                    <a:lnTo>
                      <a:pt x="1072" y="589"/>
                    </a:lnTo>
                    <a:lnTo>
                      <a:pt x="1079" y="587"/>
                    </a:lnTo>
                    <a:lnTo>
                      <a:pt x="1087" y="585"/>
                    </a:lnTo>
                    <a:lnTo>
                      <a:pt x="1095" y="585"/>
                    </a:lnTo>
                    <a:lnTo>
                      <a:pt x="1104" y="583"/>
                    </a:lnTo>
                    <a:lnTo>
                      <a:pt x="1112" y="581"/>
                    </a:lnTo>
                    <a:lnTo>
                      <a:pt x="1119" y="579"/>
                    </a:lnTo>
                    <a:lnTo>
                      <a:pt x="1129" y="579"/>
                    </a:lnTo>
                    <a:lnTo>
                      <a:pt x="1136" y="575"/>
                    </a:lnTo>
                    <a:lnTo>
                      <a:pt x="1144" y="574"/>
                    </a:lnTo>
                    <a:lnTo>
                      <a:pt x="1153" y="574"/>
                    </a:lnTo>
                    <a:lnTo>
                      <a:pt x="1161" y="572"/>
                    </a:lnTo>
                    <a:lnTo>
                      <a:pt x="1169" y="568"/>
                    </a:lnTo>
                    <a:lnTo>
                      <a:pt x="1176" y="566"/>
                    </a:lnTo>
                    <a:lnTo>
                      <a:pt x="1186" y="564"/>
                    </a:lnTo>
                    <a:lnTo>
                      <a:pt x="1193" y="564"/>
                    </a:lnTo>
                    <a:lnTo>
                      <a:pt x="1201" y="560"/>
                    </a:lnTo>
                    <a:lnTo>
                      <a:pt x="1209" y="558"/>
                    </a:lnTo>
                    <a:lnTo>
                      <a:pt x="1218" y="556"/>
                    </a:lnTo>
                    <a:lnTo>
                      <a:pt x="1226" y="556"/>
                    </a:lnTo>
                    <a:lnTo>
                      <a:pt x="1235" y="555"/>
                    </a:lnTo>
                    <a:lnTo>
                      <a:pt x="1243" y="553"/>
                    </a:lnTo>
                    <a:lnTo>
                      <a:pt x="1252" y="551"/>
                    </a:lnTo>
                    <a:lnTo>
                      <a:pt x="1260" y="551"/>
                    </a:lnTo>
                    <a:lnTo>
                      <a:pt x="1269" y="547"/>
                    </a:lnTo>
                    <a:lnTo>
                      <a:pt x="1277" y="547"/>
                    </a:lnTo>
                    <a:lnTo>
                      <a:pt x="1285" y="545"/>
                    </a:lnTo>
                    <a:lnTo>
                      <a:pt x="1292" y="543"/>
                    </a:lnTo>
                    <a:lnTo>
                      <a:pt x="1302" y="541"/>
                    </a:lnTo>
                    <a:lnTo>
                      <a:pt x="1309" y="541"/>
                    </a:lnTo>
                    <a:lnTo>
                      <a:pt x="1319" y="539"/>
                    </a:lnTo>
                    <a:lnTo>
                      <a:pt x="1328" y="539"/>
                    </a:lnTo>
                    <a:lnTo>
                      <a:pt x="1336" y="537"/>
                    </a:lnTo>
                    <a:lnTo>
                      <a:pt x="1344" y="537"/>
                    </a:lnTo>
                    <a:lnTo>
                      <a:pt x="1353" y="536"/>
                    </a:lnTo>
                    <a:lnTo>
                      <a:pt x="1363" y="536"/>
                    </a:lnTo>
                    <a:lnTo>
                      <a:pt x="1370" y="536"/>
                    </a:lnTo>
                    <a:lnTo>
                      <a:pt x="1380" y="536"/>
                    </a:lnTo>
                    <a:lnTo>
                      <a:pt x="1389" y="536"/>
                    </a:lnTo>
                    <a:lnTo>
                      <a:pt x="1399" y="536"/>
                    </a:lnTo>
                    <a:lnTo>
                      <a:pt x="1404" y="532"/>
                    </a:lnTo>
                    <a:lnTo>
                      <a:pt x="1410" y="528"/>
                    </a:lnTo>
                    <a:lnTo>
                      <a:pt x="1414" y="524"/>
                    </a:lnTo>
                    <a:lnTo>
                      <a:pt x="1418" y="520"/>
                    </a:lnTo>
                    <a:lnTo>
                      <a:pt x="1421" y="513"/>
                    </a:lnTo>
                    <a:lnTo>
                      <a:pt x="1423" y="507"/>
                    </a:lnTo>
                    <a:lnTo>
                      <a:pt x="1427" y="503"/>
                    </a:lnTo>
                    <a:lnTo>
                      <a:pt x="1429" y="498"/>
                    </a:lnTo>
                    <a:lnTo>
                      <a:pt x="1420" y="492"/>
                    </a:lnTo>
                    <a:lnTo>
                      <a:pt x="1410" y="490"/>
                    </a:lnTo>
                    <a:lnTo>
                      <a:pt x="1402" y="484"/>
                    </a:lnTo>
                    <a:lnTo>
                      <a:pt x="1395" y="480"/>
                    </a:lnTo>
                    <a:lnTo>
                      <a:pt x="1387" y="475"/>
                    </a:lnTo>
                    <a:lnTo>
                      <a:pt x="1380" y="469"/>
                    </a:lnTo>
                    <a:lnTo>
                      <a:pt x="1374" y="463"/>
                    </a:lnTo>
                    <a:lnTo>
                      <a:pt x="1368" y="458"/>
                    </a:lnTo>
                    <a:lnTo>
                      <a:pt x="1361" y="452"/>
                    </a:lnTo>
                    <a:lnTo>
                      <a:pt x="1355" y="444"/>
                    </a:lnTo>
                    <a:lnTo>
                      <a:pt x="1347" y="439"/>
                    </a:lnTo>
                    <a:lnTo>
                      <a:pt x="1344" y="433"/>
                    </a:lnTo>
                    <a:lnTo>
                      <a:pt x="1336" y="425"/>
                    </a:lnTo>
                    <a:lnTo>
                      <a:pt x="1330" y="420"/>
                    </a:lnTo>
                    <a:lnTo>
                      <a:pt x="1326" y="412"/>
                    </a:lnTo>
                    <a:lnTo>
                      <a:pt x="1321" y="406"/>
                    </a:lnTo>
                    <a:lnTo>
                      <a:pt x="1313" y="399"/>
                    </a:lnTo>
                    <a:lnTo>
                      <a:pt x="1307" y="393"/>
                    </a:lnTo>
                    <a:lnTo>
                      <a:pt x="1302" y="385"/>
                    </a:lnTo>
                    <a:lnTo>
                      <a:pt x="1296" y="380"/>
                    </a:lnTo>
                    <a:lnTo>
                      <a:pt x="1290" y="372"/>
                    </a:lnTo>
                    <a:lnTo>
                      <a:pt x="1283" y="366"/>
                    </a:lnTo>
                    <a:lnTo>
                      <a:pt x="1277" y="361"/>
                    </a:lnTo>
                    <a:lnTo>
                      <a:pt x="1271" y="355"/>
                    </a:lnTo>
                    <a:lnTo>
                      <a:pt x="1264" y="351"/>
                    </a:lnTo>
                    <a:lnTo>
                      <a:pt x="1256" y="346"/>
                    </a:lnTo>
                    <a:lnTo>
                      <a:pt x="1248" y="340"/>
                    </a:lnTo>
                    <a:lnTo>
                      <a:pt x="1243" y="336"/>
                    </a:lnTo>
                    <a:lnTo>
                      <a:pt x="1233" y="332"/>
                    </a:lnTo>
                    <a:lnTo>
                      <a:pt x="1226" y="330"/>
                    </a:lnTo>
                    <a:lnTo>
                      <a:pt x="1218" y="327"/>
                    </a:lnTo>
                    <a:lnTo>
                      <a:pt x="1209" y="327"/>
                    </a:lnTo>
                    <a:lnTo>
                      <a:pt x="1203" y="321"/>
                    </a:lnTo>
                    <a:lnTo>
                      <a:pt x="1195" y="317"/>
                    </a:lnTo>
                    <a:lnTo>
                      <a:pt x="1188" y="311"/>
                    </a:lnTo>
                    <a:lnTo>
                      <a:pt x="1180" y="309"/>
                    </a:lnTo>
                    <a:lnTo>
                      <a:pt x="1171" y="306"/>
                    </a:lnTo>
                    <a:lnTo>
                      <a:pt x="1163" y="306"/>
                    </a:lnTo>
                    <a:lnTo>
                      <a:pt x="1153" y="306"/>
                    </a:lnTo>
                    <a:lnTo>
                      <a:pt x="1146" y="308"/>
                    </a:lnTo>
                    <a:lnTo>
                      <a:pt x="1140" y="302"/>
                    </a:lnTo>
                    <a:lnTo>
                      <a:pt x="1134" y="300"/>
                    </a:lnTo>
                    <a:lnTo>
                      <a:pt x="1131" y="296"/>
                    </a:lnTo>
                    <a:lnTo>
                      <a:pt x="1125" y="292"/>
                    </a:lnTo>
                    <a:lnTo>
                      <a:pt x="1121" y="289"/>
                    </a:lnTo>
                    <a:lnTo>
                      <a:pt x="1115" y="285"/>
                    </a:lnTo>
                    <a:lnTo>
                      <a:pt x="1110" y="281"/>
                    </a:lnTo>
                    <a:lnTo>
                      <a:pt x="1106" y="279"/>
                    </a:lnTo>
                    <a:lnTo>
                      <a:pt x="1096" y="271"/>
                    </a:lnTo>
                    <a:lnTo>
                      <a:pt x="1087" y="264"/>
                    </a:lnTo>
                    <a:lnTo>
                      <a:pt x="1077" y="256"/>
                    </a:lnTo>
                    <a:lnTo>
                      <a:pt x="1068" y="249"/>
                    </a:lnTo>
                    <a:lnTo>
                      <a:pt x="1062" y="245"/>
                    </a:lnTo>
                    <a:lnTo>
                      <a:pt x="1057" y="241"/>
                    </a:lnTo>
                    <a:lnTo>
                      <a:pt x="1053" y="237"/>
                    </a:lnTo>
                    <a:lnTo>
                      <a:pt x="1049" y="233"/>
                    </a:lnTo>
                    <a:lnTo>
                      <a:pt x="1039" y="228"/>
                    </a:lnTo>
                    <a:lnTo>
                      <a:pt x="1030" y="220"/>
                    </a:lnTo>
                    <a:lnTo>
                      <a:pt x="1024" y="216"/>
                    </a:lnTo>
                    <a:lnTo>
                      <a:pt x="1018" y="212"/>
                    </a:lnTo>
                    <a:lnTo>
                      <a:pt x="1015" y="209"/>
                    </a:lnTo>
                    <a:lnTo>
                      <a:pt x="1009" y="207"/>
                    </a:lnTo>
                    <a:lnTo>
                      <a:pt x="999" y="199"/>
                    </a:lnTo>
                    <a:lnTo>
                      <a:pt x="990" y="193"/>
                    </a:lnTo>
                    <a:lnTo>
                      <a:pt x="986" y="190"/>
                    </a:lnTo>
                    <a:lnTo>
                      <a:pt x="980" y="186"/>
                    </a:lnTo>
                    <a:lnTo>
                      <a:pt x="975" y="182"/>
                    </a:lnTo>
                    <a:lnTo>
                      <a:pt x="971" y="178"/>
                    </a:lnTo>
                    <a:lnTo>
                      <a:pt x="965" y="176"/>
                    </a:lnTo>
                    <a:lnTo>
                      <a:pt x="960" y="173"/>
                    </a:lnTo>
                    <a:lnTo>
                      <a:pt x="956" y="169"/>
                    </a:lnTo>
                    <a:lnTo>
                      <a:pt x="950" y="167"/>
                    </a:lnTo>
                    <a:lnTo>
                      <a:pt x="944" y="163"/>
                    </a:lnTo>
                    <a:lnTo>
                      <a:pt x="941" y="161"/>
                    </a:lnTo>
                    <a:lnTo>
                      <a:pt x="935" y="159"/>
                    </a:lnTo>
                    <a:lnTo>
                      <a:pt x="929" y="155"/>
                    </a:lnTo>
                    <a:lnTo>
                      <a:pt x="923" y="154"/>
                    </a:lnTo>
                    <a:lnTo>
                      <a:pt x="920" y="150"/>
                    </a:lnTo>
                    <a:lnTo>
                      <a:pt x="914" y="148"/>
                    </a:lnTo>
                    <a:lnTo>
                      <a:pt x="910" y="146"/>
                    </a:lnTo>
                    <a:lnTo>
                      <a:pt x="904" y="144"/>
                    </a:lnTo>
                    <a:lnTo>
                      <a:pt x="899" y="140"/>
                    </a:lnTo>
                    <a:lnTo>
                      <a:pt x="893" y="138"/>
                    </a:lnTo>
                    <a:lnTo>
                      <a:pt x="889" y="136"/>
                    </a:lnTo>
                    <a:lnTo>
                      <a:pt x="884" y="135"/>
                    </a:lnTo>
                    <a:lnTo>
                      <a:pt x="878" y="133"/>
                    </a:lnTo>
                    <a:lnTo>
                      <a:pt x="872" y="131"/>
                    </a:lnTo>
                    <a:lnTo>
                      <a:pt x="866" y="129"/>
                    </a:lnTo>
                    <a:lnTo>
                      <a:pt x="861" y="127"/>
                    </a:lnTo>
                    <a:lnTo>
                      <a:pt x="855" y="127"/>
                    </a:lnTo>
                    <a:lnTo>
                      <a:pt x="849" y="125"/>
                    </a:lnTo>
                    <a:lnTo>
                      <a:pt x="844" y="125"/>
                    </a:lnTo>
                    <a:lnTo>
                      <a:pt x="840" y="123"/>
                    </a:lnTo>
                    <a:lnTo>
                      <a:pt x="834" y="123"/>
                    </a:lnTo>
                    <a:lnTo>
                      <a:pt x="828" y="121"/>
                    </a:lnTo>
                    <a:lnTo>
                      <a:pt x="823" y="121"/>
                    </a:lnTo>
                    <a:lnTo>
                      <a:pt x="813" y="119"/>
                    </a:lnTo>
                    <a:lnTo>
                      <a:pt x="806" y="117"/>
                    </a:lnTo>
                    <a:lnTo>
                      <a:pt x="800" y="116"/>
                    </a:lnTo>
                    <a:lnTo>
                      <a:pt x="792" y="114"/>
                    </a:lnTo>
                    <a:lnTo>
                      <a:pt x="787" y="112"/>
                    </a:lnTo>
                    <a:lnTo>
                      <a:pt x="779" y="112"/>
                    </a:lnTo>
                    <a:lnTo>
                      <a:pt x="771" y="112"/>
                    </a:lnTo>
                    <a:lnTo>
                      <a:pt x="764" y="112"/>
                    </a:lnTo>
                    <a:lnTo>
                      <a:pt x="760" y="110"/>
                    </a:lnTo>
                    <a:lnTo>
                      <a:pt x="756" y="110"/>
                    </a:lnTo>
                    <a:lnTo>
                      <a:pt x="752" y="110"/>
                    </a:lnTo>
                    <a:lnTo>
                      <a:pt x="747" y="110"/>
                    </a:lnTo>
                    <a:lnTo>
                      <a:pt x="737" y="108"/>
                    </a:lnTo>
                    <a:lnTo>
                      <a:pt x="733" y="108"/>
                    </a:lnTo>
                    <a:lnTo>
                      <a:pt x="728" y="104"/>
                    </a:lnTo>
                    <a:lnTo>
                      <a:pt x="722" y="100"/>
                    </a:lnTo>
                    <a:lnTo>
                      <a:pt x="716" y="97"/>
                    </a:lnTo>
                    <a:lnTo>
                      <a:pt x="712" y="93"/>
                    </a:lnTo>
                    <a:lnTo>
                      <a:pt x="707" y="91"/>
                    </a:lnTo>
                    <a:lnTo>
                      <a:pt x="701" y="89"/>
                    </a:lnTo>
                    <a:lnTo>
                      <a:pt x="695" y="85"/>
                    </a:lnTo>
                    <a:lnTo>
                      <a:pt x="692" y="83"/>
                    </a:lnTo>
                    <a:lnTo>
                      <a:pt x="686" y="79"/>
                    </a:lnTo>
                    <a:lnTo>
                      <a:pt x="680" y="78"/>
                    </a:lnTo>
                    <a:lnTo>
                      <a:pt x="674" y="74"/>
                    </a:lnTo>
                    <a:lnTo>
                      <a:pt x="671" y="72"/>
                    </a:lnTo>
                    <a:lnTo>
                      <a:pt x="665" y="70"/>
                    </a:lnTo>
                    <a:lnTo>
                      <a:pt x="659" y="68"/>
                    </a:lnTo>
                    <a:lnTo>
                      <a:pt x="654" y="66"/>
                    </a:lnTo>
                    <a:lnTo>
                      <a:pt x="650" y="64"/>
                    </a:lnTo>
                    <a:lnTo>
                      <a:pt x="644" y="60"/>
                    </a:lnTo>
                    <a:lnTo>
                      <a:pt x="638" y="60"/>
                    </a:lnTo>
                    <a:lnTo>
                      <a:pt x="633" y="57"/>
                    </a:lnTo>
                    <a:lnTo>
                      <a:pt x="627" y="57"/>
                    </a:lnTo>
                    <a:lnTo>
                      <a:pt x="621" y="55"/>
                    </a:lnTo>
                    <a:lnTo>
                      <a:pt x="617" y="55"/>
                    </a:lnTo>
                    <a:lnTo>
                      <a:pt x="612" y="53"/>
                    </a:lnTo>
                    <a:lnTo>
                      <a:pt x="606" y="51"/>
                    </a:lnTo>
                    <a:lnTo>
                      <a:pt x="600" y="49"/>
                    </a:lnTo>
                    <a:lnTo>
                      <a:pt x="595" y="49"/>
                    </a:lnTo>
                    <a:lnTo>
                      <a:pt x="589" y="47"/>
                    </a:lnTo>
                    <a:lnTo>
                      <a:pt x="583" y="47"/>
                    </a:lnTo>
                    <a:lnTo>
                      <a:pt x="578" y="45"/>
                    </a:lnTo>
                    <a:lnTo>
                      <a:pt x="572" y="45"/>
                    </a:lnTo>
                    <a:lnTo>
                      <a:pt x="568" y="43"/>
                    </a:lnTo>
                    <a:lnTo>
                      <a:pt x="562" y="43"/>
                    </a:lnTo>
                    <a:lnTo>
                      <a:pt x="555" y="43"/>
                    </a:lnTo>
                    <a:lnTo>
                      <a:pt x="551" y="41"/>
                    </a:lnTo>
                    <a:lnTo>
                      <a:pt x="543" y="41"/>
                    </a:lnTo>
                    <a:lnTo>
                      <a:pt x="538" y="41"/>
                    </a:lnTo>
                    <a:lnTo>
                      <a:pt x="532" y="40"/>
                    </a:lnTo>
                    <a:lnTo>
                      <a:pt x="526" y="40"/>
                    </a:lnTo>
                    <a:lnTo>
                      <a:pt x="520" y="40"/>
                    </a:lnTo>
                    <a:lnTo>
                      <a:pt x="515" y="40"/>
                    </a:lnTo>
                    <a:lnTo>
                      <a:pt x="509" y="40"/>
                    </a:lnTo>
                    <a:lnTo>
                      <a:pt x="503" y="40"/>
                    </a:lnTo>
                    <a:lnTo>
                      <a:pt x="498" y="40"/>
                    </a:lnTo>
                    <a:lnTo>
                      <a:pt x="492" y="40"/>
                    </a:lnTo>
                    <a:lnTo>
                      <a:pt x="486" y="40"/>
                    </a:lnTo>
                    <a:lnTo>
                      <a:pt x="481" y="40"/>
                    </a:lnTo>
                    <a:lnTo>
                      <a:pt x="473" y="40"/>
                    </a:lnTo>
                    <a:lnTo>
                      <a:pt x="469" y="40"/>
                    </a:lnTo>
                    <a:lnTo>
                      <a:pt x="462" y="40"/>
                    </a:lnTo>
                    <a:lnTo>
                      <a:pt x="456" y="40"/>
                    </a:lnTo>
                    <a:lnTo>
                      <a:pt x="450" y="40"/>
                    </a:lnTo>
                    <a:lnTo>
                      <a:pt x="444" y="40"/>
                    </a:lnTo>
                    <a:lnTo>
                      <a:pt x="437" y="40"/>
                    </a:lnTo>
                    <a:lnTo>
                      <a:pt x="431" y="40"/>
                    </a:lnTo>
                    <a:lnTo>
                      <a:pt x="425" y="40"/>
                    </a:lnTo>
                    <a:lnTo>
                      <a:pt x="420" y="41"/>
                    </a:lnTo>
                    <a:lnTo>
                      <a:pt x="414" y="41"/>
                    </a:lnTo>
                    <a:lnTo>
                      <a:pt x="406" y="41"/>
                    </a:lnTo>
                    <a:lnTo>
                      <a:pt x="401" y="41"/>
                    </a:lnTo>
                    <a:lnTo>
                      <a:pt x="395" y="43"/>
                    </a:lnTo>
                    <a:lnTo>
                      <a:pt x="389" y="43"/>
                    </a:lnTo>
                    <a:lnTo>
                      <a:pt x="384" y="43"/>
                    </a:lnTo>
                    <a:lnTo>
                      <a:pt x="376" y="45"/>
                    </a:lnTo>
                    <a:lnTo>
                      <a:pt x="370" y="45"/>
                    </a:lnTo>
                    <a:lnTo>
                      <a:pt x="365" y="41"/>
                    </a:lnTo>
                    <a:lnTo>
                      <a:pt x="357" y="40"/>
                    </a:lnTo>
                    <a:lnTo>
                      <a:pt x="351" y="36"/>
                    </a:lnTo>
                    <a:lnTo>
                      <a:pt x="346" y="34"/>
                    </a:lnTo>
                    <a:lnTo>
                      <a:pt x="340" y="30"/>
                    </a:lnTo>
                    <a:lnTo>
                      <a:pt x="334" y="28"/>
                    </a:lnTo>
                    <a:lnTo>
                      <a:pt x="329" y="26"/>
                    </a:lnTo>
                    <a:lnTo>
                      <a:pt x="323" y="24"/>
                    </a:lnTo>
                    <a:lnTo>
                      <a:pt x="317" y="22"/>
                    </a:lnTo>
                    <a:lnTo>
                      <a:pt x="313" y="21"/>
                    </a:lnTo>
                    <a:lnTo>
                      <a:pt x="308" y="19"/>
                    </a:lnTo>
                    <a:lnTo>
                      <a:pt x="302" y="19"/>
                    </a:lnTo>
                    <a:lnTo>
                      <a:pt x="296" y="17"/>
                    </a:lnTo>
                    <a:lnTo>
                      <a:pt x="290" y="17"/>
                    </a:lnTo>
                    <a:lnTo>
                      <a:pt x="285" y="15"/>
                    </a:lnTo>
                    <a:lnTo>
                      <a:pt x="281" y="15"/>
                    </a:lnTo>
                    <a:lnTo>
                      <a:pt x="275" y="15"/>
                    </a:lnTo>
                    <a:lnTo>
                      <a:pt x="270" y="13"/>
                    </a:lnTo>
                    <a:lnTo>
                      <a:pt x="264" y="13"/>
                    </a:lnTo>
                    <a:lnTo>
                      <a:pt x="258" y="13"/>
                    </a:lnTo>
                    <a:lnTo>
                      <a:pt x="252" y="11"/>
                    </a:lnTo>
                    <a:lnTo>
                      <a:pt x="247" y="11"/>
                    </a:lnTo>
                    <a:lnTo>
                      <a:pt x="241" y="11"/>
                    </a:lnTo>
                    <a:lnTo>
                      <a:pt x="235" y="11"/>
                    </a:lnTo>
                    <a:lnTo>
                      <a:pt x="230" y="9"/>
                    </a:lnTo>
                    <a:lnTo>
                      <a:pt x="224" y="9"/>
                    </a:lnTo>
                    <a:lnTo>
                      <a:pt x="216" y="7"/>
                    </a:lnTo>
                    <a:lnTo>
                      <a:pt x="213" y="7"/>
                    </a:lnTo>
                    <a:lnTo>
                      <a:pt x="205" y="7"/>
                    </a:lnTo>
                    <a:lnTo>
                      <a:pt x="199" y="7"/>
                    </a:lnTo>
                    <a:lnTo>
                      <a:pt x="194" y="5"/>
                    </a:lnTo>
                    <a:lnTo>
                      <a:pt x="186" y="5"/>
                    </a:lnTo>
                    <a:lnTo>
                      <a:pt x="178" y="3"/>
                    </a:lnTo>
                    <a:lnTo>
                      <a:pt x="169" y="0"/>
                    </a:lnTo>
                    <a:lnTo>
                      <a:pt x="161" y="0"/>
                    </a:lnTo>
                    <a:lnTo>
                      <a:pt x="152" y="0"/>
                    </a:lnTo>
                    <a:lnTo>
                      <a:pt x="144" y="0"/>
                    </a:lnTo>
                    <a:lnTo>
                      <a:pt x="135" y="2"/>
                    </a:lnTo>
                    <a:lnTo>
                      <a:pt x="125" y="3"/>
                    </a:lnTo>
                    <a:lnTo>
                      <a:pt x="116" y="5"/>
                    </a:lnTo>
                    <a:lnTo>
                      <a:pt x="106" y="7"/>
                    </a:lnTo>
                    <a:lnTo>
                      <a:pt x="99" y="9"/>
                    </a:lnTo>
                    <a:lnTo>
                      <a:pt x="87" y="13"/>
                    </a:lnTo>
                    <a:lnTo>
                      <a:pt x="80" y="19"/>
                    </a:lnTo>
                    <a:lnTo>
                      <a:pt x="70" y="21"/>
                    </a:lnTo>
                    <a:lnTo>
                      <a:pt x="62" y="24"/>
                    </a:lnTo>
                    <a:lnTo>
                      <a:pt x="53" y="28"/>
                    </a:lnTo>
                    <a:lnTo>
                      <a:pt x="47" y="34"/>
                    </a:lnTo>
                    <a:lnTo>
                      <a:pt x="45" y="32"/>
                    </a:lnTo>
                    <a:lnTo>
                      <a:pt x="41" y="34"/>
                    </a:lnTo>
                    <a:lnTo>
                      <a:pt x="34" y="38"/>
                    </a:lnTo>
                    <a:lnTo>
                      <a:pt x="26" y="41"/>
                    </a:lnTo>
                    <a:lnTo>
                      <a:pt x="19" y="45"/>
                    </a:lnTo>
                    <a:lnTo>
                      <a:pt x="11" y="49"/>
                    </a:lnTo>
                    <a:lnTo>
                      <a:pt x="7" y="51"/>
                    </a:lnTo>
                    <a:close/>
                  </a:path>
                </a:pathLst>
              </a:custGeom>
              <a:solidFill>
                <a:srgbClr val="00A100"/>
              </a:solidFill>
              <a:ln w="9525">
                <a:noFill/>
                <a:round/>
              </a:ln>
            </p:spPr>
            <p:txBody>
              <a:bodyPr/>
              <a:lstStyle/>
              <a:p>
                <a:endParaRPr lang="en-CA"/>
              </a:p>
            </p:txBody>
          </p:sp>
          <p:sp>
            <p:nvSpPr>
              <p:cNvPr id="8654" name="Freeform 59"/>
              <p:cNvSpPr/>
              <p:nvPr/>
            </p:nvSpPr>
            <p:spPr bwMode="auto">
              <a:xfrm>
                <a:off x="4196" y="3399"/>
                <a:ext cx="548" cy="265"/>
              </a:xfrm>
              <a:custGeom>
                <a:avLst/>
                <a:gdLst>
                  <a:gd name="T0" fmla="*/ 0 w 1097"/>
                  <a:gd name="T1" fmla="*/ 62 h 530"/>
                  <a:gd name="T2" fmla="*/ 1 w 1097"/>
                  <a:gd name="T3" fmla="*/ 57 h 530"/>
                  <a:gd name="T4" fmla="*/ 2 w 1097"/>
                  <a:gd name="T5" fmla="*/ 52 h 530"/>
                  <a:gd name="T6" fmla="*/ 2 w 1097"/>
                  <a:gd name="T7" fmla="*/ 47 h 530"/>
                  <a:gd name="T8" fmla="*/ 0 w 1097"/>
                  <a:gd name="T9" fmla="*/ 42 h 530"/>
                  <a:gd name="T10" fmla="*/ 0 w 1097"/>
                  <a:gd name="T11" fmla="*/ 36 h 530"/>
                  <a:gd name="T12" fmla="*/ 0 w 1097"/>
                  <a:gd name="T13" fmla="*/ 30 h 530"/>
                  <a:gd name="T14" fmla="*/ 2 w 1097"/>
                  <a:gd name="T15" fmla="*/ 25 h 530"/>
                  <a:gd name="T16" fmla="*/ 7 w 1097"/>
                  <a:gd name="T17" fmla="*/ 26 h 530"/>
                  <a:gd name="T18" fmla="*/ 12 w 1097"/>
                  <a:gd name="T19" fmla="*/ 27 h 530"/>
                  <a:gd name="T20" fmla="*/ 17 w 1097"/>
                  <a:gd name="T21" fmla="*/ 26 h 530"/>
                  <a:gd name="T22" fmla="*/ 21 w 1097"/>
                  <a:gd name="T23" fmla="*/ 23 h 530"/>
                  <a:gd name="T24" fmla="*/ 26 w 1097"/>
                  <a:gd name="T25" fmla="*/ 22 h 530"/>
                  <a:gd name="T26" fmla="*/ 32 w 1097"/>
                  <a:gd name="T27" fmla="*/ 22 h 530"/>
                  <a:gd name="T28" fmla="*/ 38 w 1097"/>
                  <a:gd name="T29" fmla="*/ 20 h 530"/>
                  <a:gd name="T30" fmla="*/ 44 w 1097"/>
                  <a:gd name="T31" fmla="*/ 18 h 530"/>
                  <a:gd name="T32" fmla="*/ 50 w 1097"/>
                  <a:gd name="T33" fmla="*/ 15 h 530"/>
                  <a:gd name="T34" fmla="*/ 55 w 1097"/>
                  <a:gd name="T35" fmla="*/ 14 h 530"/>
                  <a:gd name="T36" fmla="*/ 61 w 1097"/>
                  <a:gd name="T37" fmla="*/ 12 h 530"/>
                  <a:gd name="T38" fmla="*/ 67 w 1097"/>
                  <a:gd name="T39" fmla="*/ 10 h 530"/>
                  <a:gd name="T40" fmla="*/ 74 w 1097"/>
                  <a:gd name="T41" fmla="*/ 9 h 530"/>
                  <a:gd name="T42" fmla="*/ 80 w 1097"/>
                  <a:gd name="T43" fmla="*/ 9 h 530"/>
                  <a:gd name="T44" fmla="*/ 87 w 1097"/>
                  <a:gd name="T45" fmla="*/ 8 h 530"/>
                  <a:gd name="T46" fmla="*/ 94 w 1097"/>
                  <a:gd name="T47" fmla="*/ 6 h 530"/>
                  <a:gd name="T48" fmla="*/ 101 w 1097"/>
                  <a:gd name="T49" fmla="*/ 4 h 530"/>
                  <a:gd name="T50" fmla="*/ 108 w 1097"/>
                  <a:gd name="T51" fmla="*/ 2 h 530"/>
                  <a:gd name="T52" fmla="*/ 115 w 1097"/>
                  <a:gd name="T53" fmla="*/ 3 h 530"/>
                  <a:gd name="T54" fmla="*/ 120 w 1097"/>
                  <a:gd name="T55" fmla="*/ 3 h 530"/>
                  <a:gd name="T56" fmla="*/ 124 w 1097"/>
                  <a:gd name="T57" fmla="*/ 1 h 530"/>
                  <a:gd name="T58" fmla="*/ 129 w 1097"/>
                  <a:gd name="T59" fmla="*/ 0 h 530"/>
                  <a:gd name="T60" fmla="*/ 134 w 1097"/>
                  <a:gd name="T61" fmla="*/ 2 h 530"/>
                  <a:gd name="T62" fmla="*/ 136 w 1097"/>
                  <a:gd name="T63" fmla="*/ 8 h 530"/>
                  <a:gd name="T64" fmla="*/ 136 w 1097"/>
                  <a:gd name="T65" fmla="*/ 14 h 530"/>
                  <a:gd name="T66" fmla="*/ 136 w 1097"/>
                  <a:gd name="T67" fmla="*/ 20 h 530"/>
                  <a:gd name="T68" fmla="*/ 136 w 1097"/>
                  <a:gd name="T69" fmla="*/ 27 h 530"/>
                  <a:gd name="T70" fmla="*/ 137 w 1097"/>
                  <a:gd name="T71" fmla="*/ 33 h 530"/>
                  <a:gd name="T72" fmla="*/ 136 w 1097"/>
                  <a:gd name="T73" fmla="*/ 38 h 530"/>
                  <a:gd name="T74" fmla="*/ 135 w 1097"/>
                  <a:gd name="T75" fmla="*/ 43 h 530"/>
                  <a:gd name="T76" fmla="*/ 130 w 1097"/>
                  <a:gd name="T77" fmla="*/ 47 h 530"/>
                  <a:gd name="T78" fmla="*/ 124 w 1097"/>
                  <a:gd name="T79" fmla="*/ 46 h 530"/>
                  <a:gd name="T80" fmla="*/ 119 w 1097"/>
                  <a:gd name="T81" fmla="*/ 46 h 530"/>
                  <a:gd name="T82" fmla="*/ 114 w 1097"/>
                  <a:gd name="T83" fmla="*/ 47 h 530"/>
                  <a:gd name="T84" fmla="*/ 109 w 1097"/>
                  <a:gd name="T85" fmla="*/ 49 h 530"/>
                  <a:gd name="T86" fmla="*/ 103 w 1097"/>
                  <a:gd name="T87" fmla="*/ 50 h 530"/>
                  <a:gd name="T88" fmla="*/ 96 w 1097"/>
                  <a:gd name="T89" fmla="*/ 51 h 530"/>
                  <a:gd name="T90" fmla="*/ 88 w 1097"/>
                  <a:gd name="T91" fmla="*/ 52 h 530"/>
                  <a:gd name="T92" fmla="*/ 80 w 1097"/>
                  <a:gd name="T93" fmla="*/ 54 h 530"/>
                  <a:gd name="T94" fmla="*/ 72 w 1097"/>
                  <a:gd name="T95" fmla="*/ 55 h 530"/>
                  <a:gd name="T96" fmla="*/ 64 w 1097"/>
                  <a:gd name="T97" fmla="*/ 57 h 530"/>
                  <a:gd name="T98" fmla="*/ 58 w 1097"/>
                  <a:gd name="T99" fmla="*/ 56 h 530"/>
                  <a:gd name="T100" fmla="*/ 52 w 1097"/>
                  <a:gd name="T101" fmla="*/ 56 h 530"/>
                  <a:gd name="T102" fmla="*/ 46 w 1097"/>
                  <a:gd name="T103" fmla="*/ 57 h 530"/>
                  <a:gd name="T104" fmla="*/ 40 w 1097"/>
                  <a:gd name="T105" fmla="*/ 58 h 530"/>
                  <a:gd name="T106" fmla="*/ 35 w 1097"/>
                  <a:gd name="T107" fmla="*/ 60 h 530"/>
                  <a:gd name="T108" fmla="*/ 30 w 1097"/>
                  <a:gd name="T109" fmla="*/ 61 h 530"/>
                  <a:gd name="T110" fmla="*/ 24 w 1097"/>
                  <a:gd name="T111" fmla="*/ 62 h 530"/>
                  <a:gd name="T112" fmla="*/ 18 w 1097"/>
                  <a:gd name="T113" fmla="*/ 63 h 530"/>
                  <a:gd name="T114" fmla="*/ 12 w 1097"/>
                  <a:gd name="T115" fmla="*/ 65 h 530"/>
                  <a:gd name="T116" fmla="*/ 7 w 1097"/>
                  <a:gd name="T117" fmla="*/ 65 h 530"/>
                  <a:gd name="T118" fmla="*/ 2 w 1097"/>
                  <a:gd name="T119" fmla="*/ 66 h 5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097"/>
                  <a:gd name="T181" fmla="*/ 0 h 530"/>
                  <a:gd name="T182" fmla="*/ 1097 w 1097"/>
                  <a:gd name="T183" fmla="*/ 530 h 5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097" h="530">
                    <a:moveTo>
                      <a:pt x="12" y="530"/>
                    </a:moveTo>
                    <a:lnTo>
                      <a:pt x="10" y="524"/>
                    </a:lnTo>
                    <a:lnTo>
                      <a:pt x="8" y="518"/>
                    </a:lnTo>
                    <a:lnTo>
                      <a:pt x="6" y="513"/>
                    </a:lnTo>
                    <a:lnTo>
                      <a:pt x="6" y="509"/>
                    </a:lnTo>
                    <a:lnTo>
                      <a:pt x="4" y="503"/>
                    </a:lnTo>
                    <a:lnTo>
                      <a:pt x="4" y="498"/>
                    </a:lnTo>
                    <a:lnTo>
                      <a:pt x="6" y="492"/>
                    </a:lnTo>
                    <a:lnTo>
                      <a:pt x="6" y="486"/>
                    </a:lnTo>
                    <a:lnTo>
                      <a:pt x="6" y="480"/>
                    </a:lnTo>
                    <a:lnTo>
                      <a:pt x="8" y="475"/>
                    </a:lnTo>
                    <a:lnTo>
                      <a:pt x="8" y="469"/>
                    </a:lnTo>
                    <a:lnTo>
                      <a:pt x="10" y="463"/>
                    </a:lnTo>
                    <a:lnTo>
                      <a:pt x="12" y="458"/>
                    </a:lnTo>
                    <a:lnTo>
                      <a:pt x="14" y="452"/>
                    </a:lnTo>
                    <a:lnTo>
                      <a:pt x="14" y="446"/>
                    </a:lnTo>
                    <a:lnTo>
                      <a:pt x="16" y="442"/>
                    </a:lnTo>
                    <a:lnTo>
                      <a:pt x="16" y="435"/>
                    </a:lnTo>
                    <a:lnTo>
                      <a:pt x="18" y="429"/>
                    </a:lnTo>
                    <a:lnTo>
                      <a:pt x="18" y="423"/>
                    </a:lnTo>
                    <a:lnTo>
                      <a:pt x="19" y="418"/>
                    </a:lnTo>
                    <a:lnTo>
                      <a:pt x="19" y="412"/>
                    </a:lnTo>
                    <a:lnTo>
                      <a:pt x="19" y="406"/>
                    </a:lnTo>
                    <a:lnTo>
                      <a:pt x="19" y="401"/>
                    </a:lnTo>
                    <a:lnTo>
                      <a:pt x="19" y="395"/>
                    </a:lnTo>
                    <a:lnTo>
                      <a:pt x="18" y="391"/>
                    </a:lnTo>
                    <a:lnTo>
                      <a:pt x="18" y="385"/>
                    </a:lnTo>
                    <a:lnTo>
                      <a:pt x="16" y="380"/>
                    </a:lnTo>
                    <a:lnTo>
                      <a:pt x="16" y="374"/>
                    </a:lnTo>
                    <a:lnTo>
                      <a:pt x="12" y="368"/>
                    </a:lnTo>
                    <a:lnTo>
                      <a:pt x="10" y="363"/>
                    </a:lnTo>
                    <a:lnTo>
                      <a:pt x="6" y="357"/>
                    </a:lnTo>
                    <a:lnTo>
                      <a:pt x="2" y="353"/>
                    </a:lnTo>
                    <a:lnTo>
                      <a:pt x="2" y="346"/>
                    </a:lnTo>
                    <a:lnTo>
                      <a:pt x="2" y="340"/>
                    </a:lnTo>
                    <a:lnTo>
                      <a:pt x="2" y="334"/>
                    </a:lnTo>
                    <a:lnTo>
                      <a:pt x="2" y="328"/>
                    </a:lnTo>
                    <a:lnTo>
                      <a:pt x="0" y="321"/>
                    </a:lnTo>
                    <a:lnTo>
                      <a:pt x="0" y="313"/>
                    </a:lnTo>
                    <a:lnTo>
                      <a:pt x="0" y="308"/>
                    </a:lnTo>
                    <a:lnTo>
                      <a:pt x="0" y="300"/>
                    </a:lnTo>
                    <a:lnTo>
                      <a:pt x="0" y="292"/>
                    </a:lnTo>
                    <a:lnTo>
                      <a:pt x="0" y="285"/>
                    </a:lnTo>
                    <a:lnTo>
                      <a:pt x="0" y="277"/>
                    </a:lnTo>
                    <a:lnTo>
                      <a:pt x="0" y="271"/>
                    </a:lnTo>
                    <a:lnTo>
                      <a:pt x="0" y="262"/>
                    </a:lnTo>
                    <a:lnTo>
                      <a:pt x="0" y="256"/>
                    </a:lnTo>
                    <a:lnTo>
                      <a:pt x="0" y="249"/>
                    </a:lnTo>
                    <a:lnTo>
                      <a:pt x="2" y="243"/>
                    </a:lnTo>
                    <a:lnTo>
                      <a:pt x="2" y="235"/>
                    </a:lnTo>
                    <a:lnTo>
                      <a:pt x="2" y="230"/>
                    </a:lnTo>
                    <a:lnTo>
                      <a:pt x="4" y="224"/>
                    </a:lnTo>
                    <a:lnTo>
                      <a:pt x="6" y="220"/>
                    </a:lnTo>
                    <a:lnTo>
                      <a:pt x="12" y="211"/>
                    </a:lnTo>
                    <a:lnTo>
                      <a:pt x="18" y="205"/>
                    </a:lnTo>
                    <a:lnTo>
                      <a:pt x="19" y="203"/>
                    </a:lnTo>
                    <a:lnTo>
                      <a:pt x="25" y="203"/>
                    </a:lnTo>
                    <a:lnTo>
                      <a:pt x="29" y="203"/>
                    </a:lnTo>
                    <a:lnTo>
                      <a:pt x="35" y="203"/>
                    </a:lnTo>
                    <a:lnTo>
                      <a:pt x="40" y="203"/>
                    </a:lnTo>
                    <a:lnTo>
                      <a:pt x="46" y="205"/>
                    </a:lnTo>
                    <a:lnTo>
                      <a:pt x="54" y="209"/>
                    </a:lnTo>
                    <a:lnTo>
                      <a:pt x="61" y="214"/>
                    </a:lnTo>
                    <a:lnTo>
                      <a:pt x="67" y="216"/>
                    </a:lnTo>
                    <a:lnTo>
                      <a:pt x="73" y="220"/>
                    </a:lnTo>
                    <a:lnTo>
                      <a:pt x="78" y="220"/>
                    </a:lnTo>
                    <a:lnTo>
                      <a:pt x="84" y="222"/>
                    </a:lnTo>
                    <a:lnTo>
                      <a:pt x="90" y="222"/>
                    </a:lnTo>
                    <a:lnTo>
                      <a:pt x="95" y="222"/>
                    </a:lnTo>
                    <a:lnTo>
                      <a:pt x="101" y="222"/>
                    </a:lnTo>
                    <a:lnTo>
                      <a:pt x="107" y="222"/>
                    </a:lnTo>
                    <a:lnTo>
                      <a:pt x="111" y="220"/>
                    </a:lnTo>
                    <a:lnTo>
                      <a:pt x="116" y="218"/>
                    </a:lnTo>
                    <a:lnTo>
                      <a:pt x="122" y="216"/>
                    </a:lnTo>
                    <a:lnTo>
                      <a:pt x="128" y="214"/>
                    </a:lnTo>
                    <a:lnTo>
                      <a:pt x="133" y="211"/>
                    </a:lnTo>
                    <a:lnTo>
                      <a:pt x="137" y="209"/>
                    </a:lnTo>
                    <a:lnTo>
                      <a:pt x="143" y="205"/>
                    </a:lnTo>
                    <a:lnTo>
                      <a:pt x="149" y="203"/>
                    </a:lnTo>
                    <a:lnTo>
                      <a:pt x="154" y="199"/>
                    </a:lnTo>
                    <a:lnTo>
                      <a:pt x="158" y="195"/>
                    </a:lnTo>
                    <a:lnTo>
                      <a:pt x="164" y="193"/>
                    </a:lnTo>
                    <a:lnTo>
                      <a:pt x="170" y="190"/>
                    </a:lnTo>
                    <a:lnTo>
                      <a:pt x="175" y="188"/>
                    </a:lnTo>
                    <a:lnTo>
                      <a:pt x="181" y="186"/>
                    </a:lnTo>
                    <a:lnTo>
                      <a:pt x="187" y="182"/>
                    </a:lnTo>
                    <a:lnTo>
                      <a:pt x="190" y="182"/>
                    </a:lnTo>
                    <a:lnTo>
                      <a:pt x="196" y="178"/>
                    </a:lnTo>
                    <a:lnTo>
                      <a:pt x="202" y="178"/>
                    </a:lnTo>
                    <a:lnTo>
                      <a:pt x="208" y="178"/>
                    </a:lnTo>
                    <a:lnTo>
                      <a:pt x="215" y="178"/>
                    </a:lnTo>
                    <a:lnTo>
                      <a:pt x="221" y="178"/>
                    </a:lnTo>
                    <a:lnTo>
                      <a:pt x="227" y="178"/>
                    </a:lnTo>
                    <a:lnTo>
                      <a:pt x="232" y="180"/>
                    </a:lnTo>
                    <a:lnTo>
                      <a:pt x="240" y="184"/>
                    </a:lnTo>
                    <a:lnTo>
                      <a:pt x="246" y="180"/>
                    </a:lnTo>
                    <a:lnTo>
                      <a:pt x="253" y="178"/>
                    </a:lnTo>
                    <a:lnTo>
                      <a:pt x="259" y="176"/>
                    </a:lnTo>
                    <a:lnTo>
                      <a:pt x="267" y="174"/>
                    </a:lnTo>
                    <a:lnTo>
                      <a:pt x="272" y="171"/>
                    </a:lnTo>
                    <a:lnTo>
                      <a:pt x="280" y="169"/>
                    </a:lnTo>
                    <a:lnTo>
                      <a:pt x="286" y="167"/>
                    </a:lnTo>
                    <a:lnTo>
                      <a:pt x="293" y="165"/>
                    </a:lnTo>
                    <a:lnTo>
                      <a:pt x="299" y="163"/>
                    </a:lnTo>
                    <a:lnTo>
                      <a:pt x="306" y="161"/>
                    </a:lnTo>
                    <a:lnTo>
                      <a:pt x="312" y="157"/>
                    </a:lnTo>
                    <a:lnTo>
                      <a:pt x="320" y="155"/>
                    </a:lnTo>
                    <a:lnTo>
                      <a:pt x="325" y="154"/>
                    </a:lnTo>
                    <a:lnTo>
                      <a:pt x="333" y="152"/>
                    </a:lnTo>
                    <a:lnTo>
                      <a:pt x="339" y="150"/>
                    </a:lnTo>
                    <a:lnTo>
                      <a:pt x="346" y="148"/>
                    </a:lnTo>
                    <a:lnTo>
                      <a:pt x="354" y="144"/>
                    </a:lnTo>
                    <a:lnTo>
                      <a:pt x="360" y="142"/>
                    </a:lnTo>
                    <a:lnTo>
                      <a:pt x="367" y="138"/>
                    </a:lnTo>
                    <a:lnTo>
                      <a:pt x="373" y="136"/>
                    </a:lnTo>
                    <a:lnTo>
                      <a:pt x="381" y="135"/>
                    </a:lnTo>
                    <a:lnTo>
                      <a:pt x="388" y="133"/>
                    </a:lnTo>
                    <a:lnTo>
                      <a:pt x="394" y="129"/>
                    </a:lnTo>
                    <a:lnTo>
                      <a:pt x="401" y="127"/>
                    </a:lnTo>
                    <a:lnTo>
                      <a:pt x="407" y="125"/>
                    </a:lnTo>
                    <a:lnTo>
                      <a:pt x="415" y="121"/>
                    </a:lnTo>
                    <a:lnTo>
                      <a:pt x="420" y="119"/>
                    </a:lnTo>
                    <a:lnTo>
                      <a:pt x="428" y="117"/>
                    </a:lnTo>
                    <a:lnTo>
                      <a:pt x="434" y="116"/>
                    </a:lnTo>
                    <a:lnTo>
                      <a:pt x="441" y="114"/>
                    </a:lnTo>
                    <a:lnTo>
                      <a:pt x="447" y="112"/>
                    </a:lnTo>
                    <a:lnTo>
                      <a:pt x="455" y="110"/>
                    </a:lnTo>
                    <a:lnTo>
                      <a:pt x="460" y="108"/>
                    </a:lnTo>
                    <a:lnTo>
                      <a:pt x="468" y="104"/>
                    </a:lnTo>
                    <a:lnTo>
                      <a:pt x="474" y="102"/>
                    </a:lnTo>
                    <a:lnTo>
                      <a:pt x="481" y="100"/>
                    </a:lnTo>
                    <a:lnTo>
                      <a:pt x="489" y="98"/>
                    </a:lnTo>
                    <a:lnTo>
                      <a:pt x="495" y="97"/>
                    </a:lnTo>
                    <a:lnTo>
                      <a:pt x="502" y="95"/>
                    </a:lnTo>
                    <a:lnTo>
                      <a:pt x="508" y="93"/>
                    </a:lnTo>
                    <a:lnTo>
                      <a:pt x="516" y="91"/>
                    </a:lnTo>
                    <a:lnTo>
                      <a:pt x="523" y="89"/>
                    </a:lnTo>
                    <a:lnTo>
                      <a:pt x="529" y="87"/>
                    </a:lnTo>
                    <a:lnTo>
                      <a:pt x="536" y="85"/>
                    </a:lnTo>
                    <a:lnTo>
                      <a:pt x="542" y="83"/>
                    </a:lnTo>
                    <a:lnTo>
                      <a:pt x="552" y="83"/>
                    </a:lnTo>
                    <a:lnTo>
                      <a:pt x="557" y="81"/>
                    </a:lnTo>
                    <a:lnTo>
                      <a:pt x="565" y="81"/>
                    </a:lnTo>
                    <a:lnTo>
                      <a:pt x="573" y="79"/>
                    </a:lnTo>
                    <a:lnTo>
                      <a:pt x="578" y="79"/>
                    </a:lnTo>
                    <a:lnTo>
                      <a:pt x="586" y="78"/>
                    </a:lnTo>
                    <a:lnTo>
                      <a:pt x="592" y="76"/>
                    </a:lnTo>
                    <a:lnTo>
                      <a:pt x="599" y="76"/>
                    </a:lnTo>
                    <a:lnTo>
                      <a:pt x="607" y="74"/>
                    </a:lnTo>
                    <a:lnTo>
                      <a:pt x="614" y="74"/>
                    </a:lnTo>
                    <a:lnTo>
                      <a:pt x="622" y="74"/>
                    </a:lnTo>
                    <a:lnTo>
                      <a:pt x="628" y="72"/>
                    </a:lnTo>
                    <a:lnTo>
                      <a:pt x="635" y="72"/>
                    </a:lnTo>
                    <a:lnTo>
                      <a:pt x="643" y="72"/>
                    </a:lnTo>
                    <a:lnTo>
                      <a:pt x="650" y="72"/>
                    </a:lnTo>
                    <a:lnTo>
                      <a:pt x="658" y="72"/>
                    </a:lnTo>
                    <a:lnTo>
                      <a:pt x="666" y="72"/>
                    </a:lnTo>
                    <a:lnTo>
                      <a:pt x="673" y="72"/>
                    </a:lnTo>
                    <a:lnTo>
                      <a:pt x="681" y="72"/>
                    </a:lnTo>
                    <a:lnTo>
                      <a:pt x="690" y="70"/>
                    </a:lnTo>
                    <a:lnTo>
                      <a:pt x="700" y="66"/>
                    </a:lnTo>
                    <a:lnTo>
                      <a:pt x="708" y="64"/>
                    </a:lnTo>
                    <a:lnTo>
                      <a:pt x="717" y="62"/>
                    </a:lnTo>
                    <a:lnTo>
                      <a:pt x="725" y="60"/>
                    </a:lnTo>
                    <a:lnTo>
                      <a:pt x="734" y="57"/>
                    </a:lnTo>
                    <a:lnTo>
                      <a:pt x="742" y="55"/>
                    </a:lnTo>
                    <a:lnTo>
                      <a:pt x="751" y="53"/>
                    </a:lnTo>
                    <a:lnTo>
                      <a:pt x="759" y="49"/>
                    </a:lnTo>
                    <a:lnTo>
                      <a:pt x="766" y="47"/>
                    </a:lnTo>
                    <a:lnTo>
                      <a:pt x="774" y="45"/>
                    </a:lnTo>
                    <a:lnTo>
                      <a:pt x="782" y="41"/>
                    </a:lnTo>
                    <a:lnTo>
                      <a:pt x="789" y="40"/>
                    </a:lnTo>
                    <a:lnTo>
                      <a:pt x="797" y="36"/>
                    </a:lnTo>
                    <a:lnTo>
                      <a:pt x="804" y="34"/>
                    </a:lnTo>
                    <a:lnTo>
                      <a:pt x="812" y="32"/>
                    </a:lnTo>
                    <a:lnTo>
                      <a:pt x="820" y="30"/>
                    </a:lnTo>
                    <a:lnTo>
                      <a:pt x="827" y="28"/>
                    </a:lnTo>
                    <a:lnTo>
                      <a:pt x="835" y="26"/>
                    </a:lnTo>
                    <a:lnTo>
                      <a:pt x="842" y="24"/>
                    </a:lnTo>
                    <a:lnTo>
                      <a:pt x="850" y="22"/>
                    </a:lnTo>
                    <a:lnTo>
                      <a:pt x="858" y="22"/>
                    </a:lnTo>
                    <a:lnTo>
                      <a:pt x="865" y="22"/>
                    </a:lnTo>
                    <a:lnTo>
                      <a:pt x="875" y="22"/>
                    </a:lnTo>
                    <a:lnTo>
                      <a:pt x="882" y="21"/>
                    </a:lnTo>
                    <a:lnTo>
                      <a:pt x="890" y="21"/>
                    </a:lnTo>
                    <a:lnTo>
                      <a:pt x="898" y="22"/>
                    </a:lnTo>
                    <a:lnTo>
                      <a:pt x="907" y="24"/>
                    </a:lnTo>
                    <a:lnTo>
                      <a:pt x="917" y="24"/>
                    </a:lnTo>
                    <a:lnTo>
                      <a:pt x="926" y="26"/>
                    </a:lnTo>
                    <a:lnTo>
                      <a:pt x="930" y="28"/>
                    </a:lnTo>
                    <a:lnTo>
                      <a:pt x="936" y="30"/>
                    </a:lnTo>
                    <a:lnTo>
                      <a:pt x="941" y="30"/>
                    </a:lnTo>
                    <a:lnTo>
                      <a:pt x="945" y="32"/>
                    </a:lnTo>
                    <a:lnTo>
                      <a:pt x="951" y="30"/>
                    </a:lnTo>
                    <a:lnTo>
                      <a:pt x="958" y="26"/>
                    </a:lnTo>
                    <a:lnTo>
                      <a:pt x="960" y="24"/>
                    </a:lnTo>
                    <a:lnTo>
                      <a:pt x="966" y="22"/>
                    </a:lnTo>
                    <a:lnTo>
                      <a:pt x="972" y="21"/>
                    </a:lnTo>
                    <a:lnTo>
                      <a:pt x="977" y="19"/>
                    </a:lnTo>
                    <a:lnTo>
                      <a:pt x="981" y="17"/>
                    </a:lnTo>
                    <a:lnTo>
                      <a:pt x="985" y="15"/>
                    </a:lnTo>
                    <a:lnTo>
                      <a:pt x="991" y="13"/>
                    </a:lnTo>
                    <a:lnTo>
                      <a:pt x="996" y="13"/>
                    </a:lnTo>
                    <a:lnTo>
                      <a:pt x="1002" y="9"/>
                    </a:lnTo>
                    <a:lnTo>
                      <a:pt x="1008" y="9"/>
                    </a:lnTo>
                    <a:lnTo>
                      <a:pt x="1012" y="7"/>
                    </a:lnTo>
                    <a:lnTo>
                      <a:pt x="1017" y="5"/>
                    </a:lnTo>
                    <a:lnTo>
                      <a:pt x="1023" y="3"/>
                    </a:lnTo>
                    <a:lnTo>
                      <a:pt x="1027" y="2"/>
                    </a:lnTo>
                    <a:lnTo>
                      <a:pt x="1033" y="0"/>
                    </a:lnTo>
                    <a:lnTo>
                      <a:pt x="1038" y="0"/>
                    </a:lnTo>
                    <a:lnTo>
                      <a:pt x="1046" y="0"/>
                    </a:lnTo>
                    <a:lnTo>
                      <a:pt x="1055" y="0"/>
                    </a:lnTo>
                    <a:lnTo>
                      <a:pt x="1061" y="2"/>
                    </a:lnTo>
                    <a:lnTo>
                      <a:pt x="1069" y="5"/>
                    </a:lnTo>
                    <a:lnTo>
                      <a:pt x="1072" y="9"/>
                    </a:lnTo>
                    <a:lnTo>
                      <a:pt x="1076" y="17"/>
                    </a:lnTo>
                    <a:lnTo>
                      <a:pt x="1078" y="24"/>
                    </a:lnTo>
                    <a:lnTo>
                      <a:pt x="1082" y="32"/>
                    </a:lnTo>
                    <a:lnTo>
                      <a:pt x="1086" y="40"/>
                    </a:lnTo>
                    <a:lnTo>
                      <a:pt x="1088" y="49"/>
                    </a:lnTo>
                    <a:lnTo>
                      <a:pt x="1090" y="55"/>
                    </a:lnTo>
                    <a:lnTo>
                      <a:pt x="1091" y="62"/>
                    </a:lnTo>
                    <a:lnTo>
                      <a:pt x="1093" y="70"/>
                    </a:lnTo>
                    <a:lnTo>
                      <a:pt x="1095" y="78"/>
                    </a:lnTo>
                    <a:lnTo>
                      <a:pt x="1095" y="83"/>
                    </a:lnTo>
                    <a:lnTo>
                      <a:pt x="1095" y="91"/>
                    </a:lnTo>
                    <a:lnTo>
                      <a:pt x="1095" y="97"/>
                    </a:lnTo>
                    <a:lnTo>
                      <a:pt x="1095" y="104"/>
                    </a:lnTo>
                    <a:lnTo>
                      <a:pt x="1093" y="110"/>
                    </a:lnTo>
                    <a:lnTo>
                      <a:pt x="1093" y="117"/>
                    </a:lnTo>
                    <a:lnTo>
                      <a:pt x="1093" y="125"/>
                    </a:lnTo>
                    <a:lnTo>
                      <a:pt x="1093" y="133"/>
                    </a:lnTo>
                    <a:lnTo>
                      <a:pt x="1091" y="138"/>
                    </a:lnTo>
                    <a:lnTo>
                      <a:pt x="1091" y="146"/>
                    </a:lnTo>
                    <a:lnTo>
                      <a:pt x="1090" y="152"/>
                    </a:lnTo>
                    <a:lnTo>
                      <a:pt x="1090" y="159"/>
                    </a:lnTo>
                    <a:lnTo>
                      <a:pt x="1088" y="165"/>
                    </a:lnTo>
                    <a:lnTo>
                      <a:pt x="1088" y="173"/>
                    </a:lnTo>
                    <a:lnTo>
                      <a:pt x="1088" y="180"/>
                    </a:lnTo>
                    <a:lnTo>
                      <a:pt x="1088" y="188"/>
                    </a:lnTo>
                    <a:lnTo>
                      <a:pt x="1088" y="197"/>
                    </a:lnTo>
                    <a:lnTo>
                      <a:pt x="1088" y="205"/>
                    </a:lnTo>
                    <a:lnTo>
                      <a:pt x="1088" y="212"/>
                    </a:lnTo>
                    <a:lnTo>
                      <a:pt x="1090" y="222"/>
                    </a:lnTo>
                    <a:lnTo>
                      <a:pt x="1090" y="230"/>
                    </a:lnTo>
                    <a:lnTo>
                      <a:pt x="1091" y="239"/>
                    </a:lnTo>
                    <a:lnTo>
                      <a:pt x="1093" y="245"/>
                    </a:lnTo>
                    <a:lnTo>
                      <a:pt x="1093" y="249"/>
                    </a:lnTo>
                    <a:lnTo>
                      <a:pt x="1095" y="254"/>
                    </a:lnTo>
                    <a:lnTo>
                      <a:pt x="1097" y="260"/>
                    </a:lnTo>
                    <a:lnTo>
                      <a:pt x="1097" y="264"/>
                    </a:lnTo>
                    <a:lnTo>
                      <a:pt x="1095" y="269"/>
                    </a:lnTo>
                    <a:lnTo>
                      <a:pt x="1095" y="275"/>
                    </a:lnTo>
                    <a:lnTo>
                      <a:pt x="1095" y="281"/>
                    </a:lnTo>
                    <a:lnTo>
                      <a:pt x="1093" y="287"/>
                    </a:lnTo>
                    <a:lnTo>
                      <a:pt x="1093" y="292"/>
                    </a:lnTo>
                    <a:lnTo>
                      <a:pt x="1093" y="300"/>
                    </a:lnTo>
                    <a:lnTo>
                      <a:pt x="1091" y="308"/>
                    </a:lnTo>
                    <a:lnTo>
                      <a:pt x="1090" y="311"/>
                    </a:lnTo>
                    <a:lnTo>
                      <a:pt x="1090" y="319"/>
                    </a:lnTo>
                    <a:lnTo>
                      <a:pt x="1088" y="325"/>
                    </a:lnTo>
                    <a:lnTo>
                      <a:pt x="1086" y="332"/>
                    </a:lnTo>
                    <a:lnTo>
                      <a:pt x="1084" y="338"/>
                    </a:lnTo>
                    <a:lnTo>
                      <a:pt x="1082" y="342"/>
                    </a:lnTo>
                    <a:lnTo>
                      <a:pt x="1080" y="347"/>
                    </a:lnTo>
                    <a:lnTo>
                      <a:pt x="1078" y="355"/>
                    </a:lnTo>
                    <a:lnTo>
                      <a:pt x="1072" y="363"/>
                    </a:lnTo>
                    <a:lnTo>
                      <a:pt x="1065" y="372"/>
                    </a:lnTo>
                    <a:lnTo>
                      <a:pt x="1061" y="374"/>
                    </a:lnTo>
                    <a:lnTo>
                      <a:pt x="1055" y="378"/>
                    </a:lnTo>
                    <a:lnTo>
                      <a:pt x="1052" y="380"/>
                    </a:lnTo>
                    <a:lnTo>
                      <a:pt x="1046" y="382"/>
                    </a:lnTo>
                    <a:lnTo>
                      <a:pt x="1040" y="382"/>
                    </a:lnTo>
                    <a:lnTo>
                      <a:pt x="1034" y="384"/>
                    </a:lnTo>
                    <a:lnTo>
                      <a:pt x="1027" y="382"/>
                    </a:lnTo>
                    <a:lnTo>
                      <a:pt x="1021" y="382"/>
                    </a:lnTo>
                    <a:lnTo>
                      <a:pt x="1014" y="380"/>
                    </a:lnTo>
                    <a:lnTo>
                      <a:pt x="1006" y="378"/>
                    </a:lnTo>
                    <a:lnTo>
                      <a:pt x="996" y="374"/>
                    </a:lnTo>
                    <a:lnTo>
                      <a:pt x="989" y="370"/>
                    </a:lnTo>
                    <a:lnTo>
                      <a:pt x="983" y="370"/>
                    </a:lnTo>
                    <a:lnTo>
                      <a:pt x="977" y="370"/>
                    </a:lnTo>
                    <a:lnTo>
                      <a:pt x="974" y="370"/>
                    </a:lnTo>
                    <a:lnTo>
                      <a:pt x="970" y="370"/>
                    </a:lnTo>
                    <a:lnTo>
                      <a:pt x="964" y="370"/>
                    </a:lnTo>
                    <a:lnTo>
                      <a:pt x="958" y="374"/>
                    </a:lnTo>
                    <a:lnTo>
                      <a:pt x="955" y="374"/>
                    </a:lnTo>
                    <a:lnTo>
                      <a:pt x="949" y="374"/>
                    </a:lnTo>
                    <a:lnTo>
                      <a:pt x="943" y="374"/>
                    </a:lnTo>
                    <a:lnTo>
                      <a:pt x="939" y="376"/>
                    </a:lnTo>
                    <a:lnTo>
                      <a:pt x="932" y="378"/>
                    </a:lnTo>
                    <a:lnTo>
                      <a:pt x="926" y="380"/>
                    </a:lnTo>
                    <a:lnTo>
                      <a:pt x="917" y="382"/>
                    </a:lnTo>
                    <a:lnTo>
                      <a:pt x="909" y="385"/>
                    </a:lnTo>
                    <a:lnTo>
                      <a:pt x="903" y="385"/>
                    </a:lnTo>
                    <a:lnTo>
                      <a:pt x="899" y="387"/>
                    </a:lnTo>
                    <a:lnTo>
                      <a:pt x="894" y="389"/>
                    </a:lnTo>
                    <a:lnTo>
                      <a:pt x="890" y="391"/>
                    </a:lnTo>
                    <a:lnTo>
                      <a:pt x="882" y="391"/>
                    </a:lnTo>
                    <a:lnTo>
                      <a:pt x="877" y="393"/>
                    </a:lnTo>
                    <a:lnTo>
                      <a:pt x="873" y="393"/>
                    </a:lnTo>
                    <a:lnTo>
                      <a:pt x="867" y="397"/>
                    </a:lnTo>
                    <a:lnTo>
                      <a:pt x="860" y="399"/>
                    </a:lnTo>
                    <a:lnTo>
                      <a:pt x="852" y="401"/>
                    </a:lnTo>
                    <a:lnTo>
                      <a:pt x="844" y="403"/>
                    </a:lnTo>
                    <a:lnTo>
                      <a:pt x="839" y="404"/>
                    </a:lnTo>
                    <a:lnTo>
                      <a:pt x="831" y="406"/>
                    </a:lnTo>
                    <a:lnTo>
                      <a:pt x="825" y="408"/>
                    </a:lnTo>
                    <a:lnTo>
                      <a:pt x="816" y="410"/>
                    </a:lnTo>
                    <a:lnTo>
                      <a:pt x="808" y="414"/>
                    </a:lnTo>
                    <a:lnTo>
                      <a:pt x="799" y="412"/>
                    </a:lnTo>
                    <a:lnTo>
                      <a:pt x="791" y="412"/>
                    </a:lnTo>
                    <a:lnTo>
                      <a:pt x="780" y="412"/>
                    </a:lnTo>
                    <a:lnTo>
                      <a:pt x="772" y="412"/>
                    </a:lnTo>
                    <a:lnTo>
                      <a:pt x="761" y="412"/>
                    </a:lnTo>
                    <a:lnTo>
                      <a:pt x="753" y="412"/>
                    </a:lnTo>
                    <a:lnTo>
                      <a:pt x="742" y="412"/>
                    </a:lnTo>
                    <a:lnTo>
                      <a:pt x="734" y="414"/>
                    </a:lnTo>
                    <a:lnTo>
                      <a:pt x="725" y="416"/>
                    </a:lnTo>
                    <a:lnTo>
                      <a:pt x="715" y="418"/>
                    </a:lnTo>
                    <a:lnTo>
                      <a:pt x="706" y="418"/>
                    </a:lnTo>
                    <a:lnTo>
                      <a:pt x="696" y="422"/>
                    </a:lnTo>
                    <a:lnTo>
                      <a:pt x="687" y="423"/>
                    </a:lnTo>
                    <a:lnTo>
                      <a:pt x="679" y="425"/>
                    </a:lnTo>
                    <a:lnTo>
                      <a:pt x="669" y="427"/>
                    </a:lnTo>
                    <a:lnTo>
                      <a:pt x="660" y="429"/>
                    </a:lnTo>
                    <a:lnTo>
                      <a:pt x="650" y="431"/>
                    </a:lnTo>
                    <a:lnTo>
                      <a:pt x="641" y="433"/>
                    </a:lnTo>
                    <a:lnTo>
                      <a:pt x="631" y="435"/>
                    </a:lnTo>
                    <a:lnTo>
                      <a:pt x="624" y="439"/>
                    </a:lnTo>
                    <a:lnTo>
                      <a:pt x="612" y="441"/>
                    </a:lnTo>
                    <a:lnTo>
                      <a:pt x="605" y="442"/>
                    </a:lnTo>
                    <a:lnTo>
                      <a:pt x="595" y="444"/>
                    </a:lnTo>
                    <a:lnTo>
                      <a:pt x="588" y="446"/>
                    </a:lnTo>
                    <a:lnTo>
                      <a:pt x="576" y="446"/>
                    </a:lnTo>
                    <a:lnTo>
                      <a:pt x="569" y="448"/>
                    </a:lnTo>
                    <a:lnTo>
                      <a:pt x="559" y="450"/>
                    </a:lnTo>
                    <a:lnTo>
                      <a:pt x="552" y="452"/>
                    </a:lnTo>
                    <a:lnTo>
                      <a:pt x="540" y="454"/>
                    </a:lnTo>
                    <a:lnTo>
                      <a:pt x="533" y="454"/>
                    </a:lnTo>
                    <a:lnTo>
                      <a:pt x="523" y="454"/>
                    </a:lnTo>
                    <a:lnTo>
                      <a:pt x="516" y="456"/>
                    </a:lnTo>
                    <a:lnTo>
                      <a:pt x="508" y="454"/>
                    </a:lnTo>
                    <a:lnTo>
                      <a:pt x="500" y="452"/>
                    </a:lnTo>
                    <a:lnTo>
                      <a:pt x="493" y="450"/>
                    </a:lnTo>
                    <a:lnTo>
                      <a:pt x="485" y="450"/>
                    </a:lnTo>
                    <a:lnTo>
                      <a:pt x="478" y="450"/>
                    </a:lnTo>
                    <a:lnTo>
                      <a:pt x="472" y="450"/>
                    </a:lnTo>
                    <a:lnTo>
                      <a:pt x="464" y="450"/>
                    </a:lnTo>
                    <a:lnTo>
                      <a:pt x="459" y="450"/>
                    </a:lnTo>
                    <a:lnTo>
                      <a:pt x="451" y="450"/>
                    </a:lnTo>
                    <a:lnTo>
                      <a:pt x="445" y="450"/>
                    </a:lnTo>
                    <a:lnTo>
                      <a:pt x="438" y="450"/>
                    </a:lnTo>
                    <a:lnTo>
                      <a:pt x="432" y="450"/>
                    </a:lnTo>
                    <a:lnTo>
                      <a:pt x="424" y="450"/>
                    </a:lnTo>
                    <a:lnTo>
                      <a:pt x="419" y="450"/>
                    </a:lnTo>
                    <a:lnTo>
                      <a:pt x="411" y="452"/>
                    </a:lnTo>
                    <a:lnTo>
                      <a:pt x="405" y="454"/>
                    </a:lnTo>
                    <a:lnTo>
                      <a:pt x="398" y="454"/>
                    </a:lnTo>
                    <a:lnTo>
                      <a:pt x="392" y="454"/>
                    </a:lnTo>
                    <a:lnTo>
                      <a:pt x="384" y="456"/>
                    </a:lnTo>
                    <a:lnTo>
                      <a:pt x="379" y="458"/>
                    </a:lnTo>
                    <a:lnTo>
                      <a:pt x="371" y="458"/>
                    </a:lnTo>
                    <a:lnTo>
                      <a:pt x="365" y="460"/>
                    </a:lnTo>
                    <a:lnTo>
                      <a:pt x="358" y="461"/>
                    </a:lnTo>
                    <a:lnTo>
                      <a:pt x="354" y="461"/>
                    </a:lnTo>
                    <a:lnTo>
                      <a:pt x="346" y="463"/>
                    </a:lnTo>
                    <a:lnTo>
                      <a:pt x="341" y="465"/>
                    </a:lnTo>
                    <a:lnTo>
                      <a:pt x="333" y="467"/>
                    </a:lnTo>
                    <a:lnTo>
                      <a:pt x="327" y="469"/>
                    </a:lnTo>
                    <a:lnTo>
                      <a:pt x="322" y="469"/>
                    </a:lnTo>
                    <a:lnTo>
                      <a:pt x="316" y="473"/>
                    </a:lnTo>
                    <a:lnTo>
                      <a:pt x="308" y="473"/>
                    </a:lnTo>
                    <a:lnTo>
                      <a:pt x="305" y="477"/>
                    </a:lnTo>
                    <a:lnTo>
                      <a:pt x="297" y="477"/>
                    </a:lnTo>
                    <a:lnTo>
                      <a:pt x="289" y="479"/>
                    </a:lnTo>
                    <a:lnTo>
                      <a:pt x="284" y="480"/>
                    </a:lnTo>
                    <a:lnTo>
                      <a:pt x="278" y="482"/>
                    </a:lnTo>
                    <a:lnTo>
                      <a:pt x="270" y="482"/>
                    </a:lnTo>
                    <a:lnTo>
                      <a:pt x="265" y="486"/>
                    </a:lnTo>
                    <a:lnTo>
                      <a:pt x="257" y="486"/>
                    </a:lnTo>
                    <a:lnTo>
                      <a:pt x="253" y="490"/>
                    </a:lnTo>
                    <a:lnTo>
                      <a:pt x="246" y="490"/>
                    </a:lnTo>
                    <a:lnTo>
                      <a:pt x="240" y="492"/>
                    </a:lnTo>
                    <a:lnTo>
                      <a:pt x="232" y="494"/>
                    </a:lnTo>
                    <a:lnTo>
                      <a:pt x="227" y="496"/>
                    </a:lnTo>
                    <a:lnTo>
                      <a:pt x="221" y="496"/>
                    </a:lnTo>
                    <a:lnTo>
                      <a:pt x="215" y="498"/>
                    </a:lnTo>
                    <a:lnTo>
                      <a:pt x="208" y="499"/>
                    </a:lnTo>
                    <a:lnTo>
                      <a:pt x="202" y="501"/>
                    </a:lnTo>
                    <a:lnTo>
                      <a:pt x="194" y="503"/>
                    </a:lnTo>
                    <a:lnTo>
                      <a:pt x="189" y="503"/>
                    </a:lnTo>
                    <a:lnTo>
                      <a:pt x="181" y="505"/>
                    </a:lnTo>
                    <a:lnTo>
                      <a:pt x="175" y="507"/>
                    </a:lnTo>
                    <a:lnTo>
                      <a:pt x="168" y="507"/>
                    </a:lnTo>
                    <a:lnTo>
                      <a:pt x="162" y="509"/>
                    </a:lnTo>
                    <a:lnTo>
                      <a:pt x="154" y="509"/>
                    </a:lnTo>
                    <a:lnTo>
                      <a:pt x="149" y="511"/>
                    </a:lnTo>
                    <a:lnTo>
                      <a:pt x="141" y="511"/>
                    </a:lnTo>
                    <a:lnTo>
                      <a:pt x="133" y="511"/>
                    </a:lnTo>
                    <a:lnTo>
                      <a:pt x="126" y="511"/>
                    </a:lnTo>
                    <a:lnTo>
                      <a:pt x="120" y="513"/>
                    </a:lnTo>
                    <a:lnTo>
                      <a:pt x="113" y="513"/>
                    </a:lnTo>
                    <a:lnTo>
                      <a:pt x="107" y="513"/>
                    </a:lnTo>
                    <a:lnTo>
                      <a:pt x="99" y="513"/>
                    </a:lnTo>
                    <a:lnTo>
                      <a:pt x="94" y="513"/>
                    </a:lnTo>
                    <a:lnTo>
                      <a:pt x="88" y="513"/>
                    </a:lnTo>
                    <a:lnTo>
                      <a:pt x="80" y="517"/>
                    </a:lnTo>
                    <a:lnTo>
                      <a:pt x="75" y="517"/>
                    </a:lnTo>
                    <a:lnTo>
                      <a:pt x="71" y="518"/>
                    </a:lnTo>
                    <a:lnTo>
                      <a:pt x="65" y="518"/>
                    </a:lnTo>
                    <a:lnTo>
                      <a:pt x="59" y="520"/>
                    </a:lnTo>
                    <a:lnTo>
                      <a:pt x="56" y="520"/>
                    </a:lnTo>
                    <a:lnTo>
                      <a:pt x="52" y="520"/>
                    </a:lnTo>
                    <a:lnTo>
                      <a:pt x="46" y="520"/>
                    </a:lnTo>
                    <a:lnTo>
                      <a:pt x="40" y="520"/>
                    </a:lnTo>
                    <a:lnTo>
                      <a:pt x="35" y="520"/>
                    </a:lnTo>
                    <a:lnTo>
                      <a:pt x="31" y="522"/>
                    </a:lnTo>
                    <a:lnTo>
                      <a:pt x="21" y="524"/>
                    </a:lnTo>
                    <a:lnTo>
                      <a:pt x="12" y="530"/>
                    </a:lnTo>
                    <a:close/>
                  </a:path>
                </a:pathLst>
              </a:custGeom>
              <a:solidFill>
                <a:srgbClr val="8AD100"/>
              </a:solidFill>
              <a:ln w="9525">
                <a:noFill/>
                <a:round/>
              </a:ln>
            </p:spPr>
            <p:txBody>
              <a:bodyPr/>
              <a:lstStyle/>
              <a:p>
                <a:endParaRPr lang="en-CA"/>
              </a:p>
            </p:txBody>
          </p:sp>
          <p:sp>
            <p:nvSpPr>
              <p:cNvPr id="8655" name="Freeform 60"/>
              <p:cNvSpPr/>
              <p:nvPr/>
            </p:nvSpPr>
            <p:spPr bwMode="auto">
              <a:xfrm>
                <a:off x="4001" y="3172"/>
                <a:ext cx="166" cy="470"/>
              </a:xfrm>
              <a:custGeom>
                <a:avLst/>
                <a:gdLst>
                  <a:gd name="T0" fmla="*/ 3 w 332"/>
                  <a:gd name="T1" fmla="*/ 3 h 939"/>
                  <a:gd name="T2" fmla="*/ 5 w 332"/>
                  <a:gd name="T3" fmla="*/ 7 h 939"/>
                  <a:gd name="T4" fmla="*/ 6 w 332"/>
                  <a:gd name="T5" fmla="*/ 10 h 939"/>
                  <a:gd name="T6" fmla="*/ 9 w 332"/>
                  <a:gd name="T7" fmla="*/ 15 h 939"/>
                  <a:gd name="T8" fmla="*/ 11 w 332"/>
                  <a:gd name="T9" fmla="*/ 18 h 939"/>
                  <a:gd name="T10" fmla="*/ 12 w 332"/>
                  <a:gd name="T11" fmla="*/ 22 h 939"/>
                  <a:gd name="T12" fmla="*/ 13 w 332"/>
                  <a:gd name="T13" fmla="*/ 26 h 939"/>
                  <a:gd name="T14" fmla="*/ 15 w 332"/>
                  <a:gd name="T15" fmla="*/ 30 h 939"/>
                  <a:gd name="T16" fmla="*/ 17 w 332"/>
                  <a:gd name="T17" fmla="*/ 34 h 939"/>
                  <a:gd name="T18" fmla="*/ 18 w 332"/>
                  <a:gd name="T19" fmla="*/ 38 h 939"/>
                  <a:gd name="T20" fmla="*/ 19 w 332"/>
                  <a:gd name="T21" fmla="*/ 43 h 939"/>
                  <a:gd name="T22" fmla="*/ 21 w 332"/>
                  <a:gd name="T23" fmla="*/ 46 h 939"/>
                  <a:gd name="T24" fmla="*/ 25 w 332"/>
                  <a:gd name="T25" fmla="*/ 49 h 939"/>
                  <a:gd name="T26" fmla="*/ 27 w 332"/>
                  <a:gd name="T27" fmla="*/ 54 h 939"/>
                  <a:gd name="T28" fmla="*/ 30 w 332"/>
                  <a:gd name="T29" fmla="*/ 58 h 939"/>
                  <a:gd name="T30" fmla="*/ 33 w 332"/>
                  <a:gd name="T31" fmla="*/ 63 h 939"/>
                  <a:gd name="T32" fmla="*/ 36 w 332"/>
                  <a:gd name="T33" fmla="*/ 67 h 939"/>
                  <a:gd name="T34" fmla="*/ 38 w 332"/>
                  <a:gd name="T35" fmla="*/ 72 h 939"/>
                  <a:gd name="T36" fmla="*/ 41 w 332"/>
                  <a:gd name="T37" fmla="*/ 76 h 939"/>
                  <a:gd name="T38" fmla="*/ 41 w 332"/>
                  <a:gd name="T39" fmla="*/ 81 h 939"/>
                  <a:gd name="T40" fmla="*/ 40 w 332"/>
                  <a:gd name="T41" fmla="*/ 86 h 939"/>
                  <a:gd name="T42" fmla="*/ 40 w 332"/>
                  <a:gd name="T43" fmla="*/ 89 h 939"/>
                  <a:gd name="T44" fmla="*/ 40 w 332"/>
                  <a:gd name="T45" fmla="*/ 92 h 939"/>
                  <a:gd name="T46" fmla="*/ 40 w 332"/>
                  <a:gd name="T47" fmla="*/ 96 h 939"/>
                  <a:gd name="T48" fmla="*/ 40 w 332"/>
                  <a:gd name="T49" fmla="*/ 99 h 939"/>
                  <a:gd name="T50" fmla="*/ 40 w 332"/>
                  <a:gd name="T51" fmla="*/ 103 h 939"/>
                  <a:gd name="T52" fmla="*/ 41 w 332"/>
                  <a:gd name="T53" fmla="*/ 106 h 939"/>
                  <a:gd name="T54" fmla="*/ 41 w 332"/>
                  <a:gd name="T55" fmla="*/ 109 h 939"/>
                  <a:gd name="T56" fmla="*/ 41 w 332"/>
                  <a:gd name="T57" fmla="*/ 114 h 939"/>
                  <a:gd name="T58" fmla="*/ 42 w 332"/>
                  <a:gd name="T59" fmla="*/ 117 h 939"/>
                  <a:gd name="T60" fmla="*/ 39 w 332"/>
                  <a:gd name="T61" fmla="*/ 114 h 939"/>
                  <a:gd name="T62" fmla="*/ 37 w 332"/>
                  <a:gd name="T63" fmla="*/ 110 h 939"/>
                  <a:gd name="T64" fmla="*/ 33 w 332"/>
                  <a:gd name="T65" fmla="*/ 108 h 939"/>
                  <a:gd name="T66" fmla="*/ 29 w 332"/>
                  <a:gd name="T67" fmla="*/ 104 h 939"/>
                  <a:gd name="T68" fmla="*/ 28 w 332"/>
                  <a:gd name="T69" fmla="*/ 100 h 939"/>
                  <a:gd name="T70" fmla="*/ 27 w 332"/>
                  <a:gd name="T71" fmla="*/ 95 h 939"/>
                  <a:gd name="T72" fmla="*/ 26 w 332"/>
                  <a:gd name="T73" fmla="*/ 90 h 939"/>
                  <a:gd name="T74" fmla="*/ 24 w 332"/>
                  <a:gd name="T75" fmla="*/ 85 h 939"/>
                  <a:gd name="T76" fmla="*/ 21 w 332"/>
                  <a:gd name="T77" fmla="*/ 81 h 939"/>
                  <a:gd name="T78" fmla="*/ 21 w 332"/>
                  <a:gd name="T79" fmla="*/ 76 h 939"/>
                  <a:gd name="T80" fmla="*/ 18 w 332"/>
                  <a:gd name="T81" fmla="*/ 72 h 939"/>
                  <a:gd name="T82" fmla="*/ 15 w 332"/>
                  <a:gd name="T83" fmla="*/ 68 h 939"/>
                  <a:gd name="T84" fmla="*/ 11 w 332"/>
                  <a:gd name="T85" fmla="*/ 65 h 939"/>
                  <a:gd name="T86" fmla="*/ 10 w 332"/>
                  <a:gd name="T87" fmla="*/ 60 h 939"/>
                  <a:gd name="T88" fmla="*/ 8 w 332"/>
                  <a:gd name="T89" fmla="*/ 56 h 939"/>
                  <a:gd name="T90" fmla="*/ 5 w 332"/>
                  <a:gd name="T91" fmla="*/ 54 h 939"/>
                  <a:gd name="T92" fmla="*/ 3 w 332"/>
                  <a:gd name="T93" fmla="*/ 51 h 939"/>
                  <a:gd name="T94" fmla="*/ 1 w 332"/>
                  <a:gd name="T95" fmla="*/ 47 h 939"/>
                  <a:gd name="T96" fmla="*/ 1 w 332"/>
                  <a:gd name="T97" fmla="*/ 42 h 939"/>
                  <a:gd name="T98" fmla="*/ 1 w 332"/>
                  <a:gd name="T99" fmla="*/ 36 h 939"/>
                  <a:gd name="T100" fmla="*/ 1 w 332"/>
                  <a:gd name="T101" fmla="*/ 30 h 939"/>
                  <a:gd name="T102" fmla="*/ 0 w 332"/>
                  <a:gd name="T103" fmla="*/ 24 h 939"/>
                  <a:gd name="T104" fmla="*/ 0 w 332"/>
                  <a:gd name="T105" fmla="*/ 18 h 939"/>
                  <a:gd name="T106" fmla="*/ 1 w 332"/>
                  <a:gd name="T107" fmla="*/ 12 h 939"/>
                  <a:gd name="T108" fmla="*/ 1 w 332"/>
                  <a:gd name="T109" fmla="*/ 7 h 939"/>
                  <a:gd name="T110" fmla="*/ 1 w 332"/>
                  <a:gd name="T111" fmla="*/ 2 h 93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32"/>
                  <a:gd name="T169" fmla="*/ 0 h 939"/>
                  <a:gd name="T170" fmla="*/ 332 w 332"/>
                  <a:gd name="T171" fmla="*/ 939 h 93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32" h="939">
                    <a:moveTo>
                      <a:pt x="13" y="0"/>
                    </a:moveTo>
                    <a:lnTo>
                      <a:pt x="15" y="4"/>
                    </a:lnTo>
                    <a:lnTo>
                      <a:pt x="17" y="10"/>
                    </a:lnTo>
                    <a:lnTo>
                      <a:pt x="19" y="16"/>
                    </a:lnTo>
                    <a:lnTo>
                      <a:pt x="21" y="21"/>
                    </a:lnTo>
                    <a:lnTo>
                      <a:pt x="23" y="25"/>
                    </a:lnTo>
                    <a:lnTo>
                      <a:pt x="26" y="33"/>
                    </a:lnTo>
                    <a:lnTo>
                      <a:pt x="30" y="38"/>
                    </a:lnTo>
                    <a:lnTo>
                      <a:pt x="34" y="44"/>
                    </a:lnTo>
                    <a:lnTo>
                      <a:pt x="36" y="50"/>
                    </a:lnTo>
                    <a:lnTo>
                      <a:pt x="40" y="55"/>
                    </a:lnTo>
                    <a:lnTo>
                      <a:pt x="43" y="63"/>
                    </a:lnTo>
                    <a:lnTo>
                      <a:pt x="47" y="69"/>
                    </a:lnTo>
                    <a:lnTo>
                      <a:pt x="51" y="74"/>
                    </a:lnTo>
                    <a:lnTo>
                      <a:pt x="55" y="80"/>
                    </a:lnTo>
                    <a:lnTo>
                      <a:pt x="59" y="88"/>
                    </a:lnTo>
                    <a:lnTo>
                      <a:pt x="62" y="93"/>
                    </a:lnTo>
                    <a:lnTo>
                      <a:pt x="66" y="99"/>
                    </a:lnTo>
                    <a:lnTo>
                      <a:pt x="70" y="107"/>
                    </a:lnTo>
                    <a:lnTo>
                      <a:pt x="72" y="113"/>
                    </a:lnTo>
                    <a:lnTo>
                      <a:pt x="76" y="118"/>
                    </a:lnTo>
                    <a:lnTo>
                      <a:pt x="80" y="124"/>
                    </a:lnTo>
                    <a:lnTo>
                      <a:pt x="81" y="132"/>
                    </a:lnTo>
                    <a:lnTo>
                      <a:pt x="85" y="137"/>
                    </a:lnTo>
                    <a:lnTo>
                      <a:pt x="89" y="143"/>
                    </a:lnTo>
                    <a:lnTo>
                      <a:pt x="89" y="149"/>
                    </a:lnTo>
                    <a:lnTo>
                      <a:pt x="93" y="156"/>
                    </a:lnTo>
                    <a:lnTo>
                      <a:pt x="93" y="162"/>
                    </a:lnTo>
                    <a:lnTo>
                      <a:pt x="95" y="168"/>
                    </a:lnTo>
                    <a:lnTo>
                      <a:pt x="97" y="175"/>
                    </a:lnTo>
                    <a:lnTo>
                      <a:pt x="97" y="181"/>
                    </a:lnTo>
                    <a:lnTo>
                      <a:pt x="97" y="187"/>
                    </a:lnTo>
                    <a:lnTo>
                      <a:pt x="99" y="194"/>
                    </a:lnTo>
                    <a:lnTo>
                      <a:pt x="102" y="198"/>
                    </a:lnTo>
                    <a:lnTo>
                      <a:pt x="106" y="204"/>
                    </a:lnTo>
                    <a:lnTo>
                      <a:pt x="110" y="209"/>
                    </a:lnTo>
                    <a:lnTo>
                      <a:pt x="114" y="215"/>
                    </a:lnTo>
                    <a:lnTo>
                      <a:pt x="118" y="221"/>
                    </a:lnTo>
                    <a:lnTo>
                      <a:pt x="120" y="228"/>
                    </a:lnTo>
                    <a:lnTo>
                      <a:pt x="123" y="234"/>
                    </a:lnTo>
                    <a:lnTo>
                      <a:pt x="125" y="242"/>
                    </a:lnTo>
                    <a:lnTo>
                      <a:pt x="127" y="247"/>
                    </a:lnTo>
                    <a:lnTo>
                      <a:pt x="129" y="255"/>
                    </a:lnTo>
                    <a:lnTo>
                      <a:pt x="131" y="263"/>
                    </a:lnTo>
                    <a:lnTo>
                      <a:pt x="133" y="268"/>
                    </a:lnTo>
                    <a:lnTo>
                      <a:pt x="133" y="276"/>
                    </a:lnTo>
                    <a:lnTo>
                      <a:pt x="137" y="284"/>
                    </a:lnTo>
                    <a:lnTo>
                      <a:pt x="137" y="289"/>
                    </a:lnTo>
                    <a:lnTo>
                      <a:pt x="140" y="299"/>
                    </a:lnTo>
                    <a:lnTo>
                      <a:pt x="140" y="304"/>
                    </a:lnTo>
                    <a:lnTo>
                      <a:pt x="142" y="310"/>
                    </a:lnTo>
                    <a:lnTo>
                      <a:pt x="144" y="316"/>
                    </a:lnTo>
                    <a:lnTo>
                      <a:pt x="146" y="323"/>
                    </a:lnTo>
                    <a:lnTo>
                      <a:pt x="150" y="331"/>
                    </a:lnTo>
                    <a:lnTo>
                      <a:pt x="152" y="337"/>
                    </a:lnTo>
                    <a:lnTo>
                      <a:pt x="156" y="342"/>
                    </a:lnTo>
                    <a:lnTo>
                      <a:pt x="158" y="350"/>
                    </a:lnTo>
                    <a:lnTo>
                      <a:pt x="161" y="356"/>
                    </a:lnTo>
                    <a:lnTo>
                      <a:pt x="165" y="361"/>
                    </a:lnTo>
                    <a:lnTo>
                      <a:pt x="171" y="367"/>
                    </a:lnTo>
                    <a:lnTo>
                      <a:pt x="177" y="373"/>
                    </a:lnTo>
                    <a:lnTo>
                      <a:pt x="182" y="379"/>
                    </a:lnTo>
                    <a:lnTo>
                      <a:pt x="190" y="382"/>
                    </a:lnTo>
                    <a:lnTo>
                      <a:pt x="196" y="388"/>
                    </a:lnTo>
                    <a:lnTo>
                      <a:pt x="205" y="392"/>
                    </a:lnTo>
                    <a:lnTo>
                      <a:pt x="207" y="399"/>
                    </a:lnTo>
                    <a:lnTo>
                      <a:pt x="211" y="405"/>
                    </a:lnTo>
                    <a:lnTo>
                      <a:pt x="215" y="413"/>
                    </a:lnTo>
                    <a:lnTo>
                      <a:pt x="218" y="420"/>
                    </a:lnTo>
                    <a:lnTo>
                      <a:pt x="222" y="426"/>
                    </a:lnTo>
                    <a:lnTo>
                      <a:pt x="224" y="434"/>
                    </a:lnTo>
                    <a:lnTo>
                      <a:pt x="228" y="441"/>
                    </a:lnTo>
                    <a:lnTo>
                      <a:pt x="234" y="449"/>
                    </a:lnTo>
                    <a:lnTo>
                      <a:pt x="237" y="455"/>
                    </a:lnTo>
                    <a:lnTo>
                      <a:pt x="241" y="464"/>
                    </a:lnTo>
                    <a:lnTo>
                      <a:pt x="245" y="470"/>
                    </a:lnTo>
                    <a:lnTo>
                      <a:pt x="249" y="477"/>
                    </a:lnTo>
                    <a:lnTo>
                      <a:pt x="253" y="485"/>
                    </a:lnTo>
                    <a:lnTo>
                      <a:pt x="256" y="493"/>
                    </a:lnTo>
                    <a:lnTo>
                      <a:pt x="260" y="500"/>
                    </a:lnTo>
                    <a:lnTo>
                      <a:pt x="266" y="508"/>
                    </a:lnTo>
                    <a:lnTo>
                      <a:pt x="270" y="514"/>
                    </a:lnTo>
                    <a:lnTo>
                      <a:pt x="273" y="521"/>
                    </a:lnTo>
                    <a:lnTo>
                      <a:pt x="277" y="529"/>
                    </a:lnTo>
                    <a:lnTo>
                      <a:pt x="281" y="536"/>
                    </a:lnTo>
                    <a:lnTo>
                      <a:pt x="285" y="542"/>
                    </a:lnTo>
                    <a:lnTo>
                      <a:pt x="291" y="550"/>
                    </a:lnTo>
                    <a:lnTo>
                      <a:pt x="294" y="555"/>
                    </a:lnTo>
                    <a:lnTo>
                      <a:pt x="298" y="565"/>
                    </a:lnTo>
                    <a:lnTo>
                      <a:pt x="302" y="571"/>
                    </a:lnTo>
                    <a:lnTo>
                      <a:pt x="306" y="578"/>
                    </a:lnTo>
                    <a:lnTo>
                      <a:pt x="310" y="586"/>
                    </a:lnTo>
                    <a:lnTo>
                      <a:pt x="315" y="593"/>
                    </a:lnTo>
                    <a:lnTo>
                      <a:pt x="319" y="601"/>
                    </a:lnTo>
                    <a:lnTo>
                      <a:pt x="323" y="607"/>
                    </a:lnTo>
                    <a:lnTo>
                      <a:pt x="327" y="614"/>
                    </a:lnTo>
                    <a:lnTo>
                      <a:pt x="332" y="624"/>
                    </a:lnTo>
                    <a:lnTo>
                      <a:pt x="329" y="629"/>
                    </a:lnTo>
                    <a:lnTo>
                      <a:pt x="327" y="637"/>
                    </a:lnTo>
                    <a:lnTo>
                      <a:pt x="323" y="645"/>
                    </a:lnTo>
                    <a:lnTo>
                      <a:pt x="323" y="654"/>
                    </a:lnTo>
                    <a:lnTo>
                      <a:pt x="321" y="662"/>
                    </a:lnTo>
                    <a:lnTo>
                      <a:pt x="319" y="671"/>
                    </a:lnTo>
                    <a:lnTo>
                      <a:pt x="319" y="677"/>
                    </a:lnTo>
                    <a:lnTo>
                      <a:pt x="317" y="681"/>
                    </a:lnTo>
                    <a:lnTo>
                      <a:pt x="317" y="686"/>
                    </a:lnTo>
                    <a:lnTo>
                      <a:pt x="317" y="690"/>
                    </a:lnTo>
                    <a:lnTo>
                      <a:pt x="317" y="696"/>
                    </a:lnTo>
                    <a:lnTo>
                      <a:pt x="317" y="702"/>
                    </a:lnTo>
                    <a:lnTo>
                      <a:pt x="315" y="707"/>
                    </a:lnTo>
                    <a:lnTo>
                      <a:pt x="315" y="711"/>
                    </a:lnTo>
                    <a:lnTo>
                      <a:pt x="315" y="717"/>
                    </a:lnTo>
                    <a:lnTo>
                      <a:pt x="315" y="723"/>
                    </a:lnTo>
                    <a:lnTo>
                      <a:pt x="315" y="728"/>
                    </a:lnTo>
                    <a:lnTo>
                      <a:pt x="315" y="734"/>
                    </a:lnTo>
                    <a:lnTo>
                      <a:pt x="315" y="740"/>
                    </a:lnTo>
                    <a:lnTo>
                      <a:pt x="315" y="745"/>
                    </a:lnTo>
                    <a:lnTo>
                      <a:pt x="315" y="749"/>
                    </a:lnTo>
                    <a:lnTo>
                      <a:pt x="315" y="757"/>
                    </a:lnTo>
                    <a:lnTo>
                      <a:pt x="315" y="763"/>
                    </a:lnTo>
                    <a:lnTo>
                      <a:pt x="315" y="768"/>
                    </a:lnTo>
                    <a:lnTo>
                      <a:pt x="315" y="774"/>
                    </a:lnTo>
                    <a:lnTo>
                      <a:pt x="317" y="780"/>
                    </a:lnTo>
                    <a:lnTo>
                      <a:pt x="317" y="785"/>
                    </a:lnTo>
                    <a:lnTo>
                      <a:pt x="317" y="791"/>
                    </a:lnTo>
                    <a:lnTo>
                      <a:pt x="317" y="795"/>
                    </a:lnTo>
                    <a:lnTo>
                      <a:pt x="317" y="801"/>
                    </a:lnTo>
                    <a:lnTo>
                      <a:pt x="317" y="806"/>
                    </a:lnTo>
                    <a:lnTo>
                      <a:pt x="317" y="812"/>
                    </a:lnTo>
                    <a:lnTo>
                      <a:pt x="317" y="818"/>
                    </a:lnTo>
                    <a:lnTo>
                      <a:pt x="319" y="823"/>
                    </a:lnTo>
                    <a:lnTo>
                      <a:pt x="319" y="829"/>
                    </a:lnTo>
                    <a:lnTo>
                      <a:pt x="319" y="835"/>
                    </a:lnTo>
                    <a:lnTo>
                      <a:pt x="319" y="840"/>
                    </a:lnTo>
                    <a:lnTo>
                      <a:pt x="321" y="846"/>
                    </a:lnTo>
                    <a:lnTo>
                      <a:pt x="321" y="850"/>
                    </a:lnTo>
                    <a:lnTo>
                      <a:pt x="321" y="856"/>
                    </a:lnTo>
                    <a:lnTo>
                      <a:pt x="323" y="861"/>
                    </a:lnTo>
                    <a:lnTo>
                      <a:pt x="323" y="867"/>
                    </a:lnTo>
                    <a:lnTo>
                      <a:pt x="323" y="871"/>
                    </a:lnTo>
                    <a:lnTo>
                      <a:pt x="323" y="877"/>
                    </a:lnTo>
                    <a:lnTo>
                      <a:pt x="323" y="880"/>
                    </a:lnTo>
                    <a:lnTo>
                      <a:pt x="325" y="886"/>
                    </a:lnTo>
                    <a:lnTo>
                      <a:pt x="325" y="896"/>
                    </a:lnTo>
                    <a:lnTo>
                      <a:pt x="327" y="905"/>
                    </a:lnTo>
                    <a:lnTo>
                      <a:pt x="327" y="915"/>
                    </a:lnTo>
                    <a:lnTo>
                      <a:pt x="329" y="922"/>
                    </a:lnTo>
                    <a:lnTo>
                      <a:pt x="330" y="932"/>
                    </a:lnTo>
                    <a:lnTo>
                      <a:pt x="332" y="939"/>
                    </a:lnTo>
                    <a:lnTo>
                      <a:pt x="329" y="935"/>
                    </a:lnTo>
                    <a:lnTo>
                      <a:pt x="323" y="928"/>
                    </a:lnTo>
                    <a:lnTo>
                      <a:pt x="319" y="922"/>
                    </a:lnTo>
                    <a:lnTo>
                      <a:pt x="315" y="918"/>
                    </a:lnTo>
                    <a:lnTo>
                      <a:pt x="311" y="913"/>
                    </a:lnTo>
                    <a:lnTo>
                      <a:pt x="310" y="907"/>
                    </a:lnTo>
                    <a:lnTo>
                      <a:pt x="306" y="899"/>
                    </a:lnTo>
                    <a:lnTo>
                      <a:pt x="302" y="894"/>
                    </a:lnTo>
                    <a:lnTo>
                      <a:pt x="298" y="888"/>
                    </a:lnTo>
                    <a:lnTo>
                      <a:pt x="296" y="884"/>
                    </a:lnTo>
                    <a:lnTo>
                      <a:pt x="291" y="877"/>
                    </a:lnTo>
                    <a:lnTo>
                      <a:pt x="289" y="875"/>
                    </a:lnTo>
                    <a:lnTo>
                      <a:pt x="279" y="871"/>
                    </a:lnTo>
                    <a:lnTo>
                      <a:pt x="273" y="867"/>
                    </a:lnTo>
                    <a:lnTo>
                      <a:pt x="266" y="863"/>
                    </a:lnTo>
                    <a:lnTo>
                      <a:pt x="260" y="859"/>
                    </a:lnTo>
                    <a:lnTo>
                      <a:pt x="254" y="854"/>
                    </a:lnTo>
                    <a:lnTo>
                      <a:pt x="249" y="848"/>
                    </a:lnTo>
                    <a:lnTo>
                      <a:pt x="245" y="842"/>
                    </a:lnTo>
                    <a:lnTo>
                      <a:pt x="241" y="837"/>
                    </a:lnTo>
                    <a:lnTo>
                      <a:pt x="239" y="829"/>
                    </a:lnTo>
                    <a:lnTo>
                      <a:pt x="235" y="823"/>
                    </a:lnTo>
                    <a:lnTo>
                      <a:pt x="234" y="816"/>
                    </a:lnTo>
                    <a:lnTo>
                      <a:pt x="232" y="810"/>
                    </a:lnTo>
                    <a:lnTo>
                      <a:pt x="228" y="801"/>
                    </a:lnTo>
                    <a:lnTo>
                      <a:pt x="228" y="795"/>
                    </a:lnTo>
                    <a:lnTo>
                      <a:pt x="226" y="785"/>
                    </a:lnTo>
                    <a:lnTo>
                      <a:pt x="224" y="778"/>
                    </a:lnTo>
                    <a:lnTo>
                      <a:pt x="222" y="770"/>
                    </a:lnTo>
                    <a:lnTo>
                      <a:pt x="222" y="763"/>
                    </a:lnTo>
                    <a:lnTo>
                      <a:pt x="220" y="753"/>
                    </a:lnTo>
                    <a:lnTo>
                      <a:pt x="218" y="745"/>
                    </a:lnTo>
                    <a:lnTo>
                      <a:pt x="216" y="738"/>
                    </a:lnTo>
                    <a:lnTo>
                      <a:pt x="215" y="728"/>
                    </a:lnTo>
                    <a:lnTo>
                      <a:pt x="213" y="721"/>
                    </a:lnTo>
                    <a:lnTo>
                      <a:pt x="211" y="713"/>
                    </a:lnTo>
                    <a:lnTo>
                      <a:pt x="207" y="705"/>
                    </a:lnTo>
                    <a:lnTo>
                      <a:pt x="205" y="698"/>
                    </a:lnTo>
                    <a:lnTo>
                      <a:pt x="201" y="690"/>
                    </a:lnTo>
                    <a:lnTo>
                      <a:pt x="197" y="685"/>
                    </a:lnTo>
                    <a:lnTo>
                      <a:pt x="194" y="677"/>
                    </a:lnTo>
                    <a:lnTo>
                      <a:pt x="190" y="671"/>
                    </a:lnTo>
                    <a:lnTo>
                      <a:pt x="184" y="666"/>
                    </a:lnTo>
                    <a:lnTo>
                      <a:pt x="178" y="660"/>
                    </a:lnTo>
                    <a:lnTo>
                      <a:pt x="177" y="650"/>
                    </a:lnTo>
                    <a:lnTo>
                      <a:pt x="175" y="643"/>
                    </a:lnTo>
                    <a:lnTo>
                      <a:pt x="173" y="635"/>
                    </a:lnTo>
                    <a:lnTo>
                      <a:pt x="173" y="626"/>
                    </a:lnTo>
                    <a:lnTo>
                      <a:pt x="169" y="618"/>
                    </a:lnTo>
                    <a:lnTo>
                      <a:pt x="167" y="612"/>
                    </a:lnTo>
                    <a:lnTo>
                      <a:pt x="163" y="605"/>
                    </a:lnTo>
                    <a:lnTo>
                      <a:pt x="159" y="599"/>
                    </a:lnTo>
                    <a:lnTo>
                      <a:pt x="156" y="591"/>
                    </a:lnTo>
                    <a:lnTo>
                      <a:pt x="152" y="586"/>
                    </a:lnTo>
                    <a:lnTo>
                      <a:pt x="146" y="578"/>
                    </a:lnTo>
                    <a:lnTo>
                      <a:pt x="142" y="572"/>
                    </a:lnTo>
                    <a:lnTo>
                      <a:pt x="139" y="567"/>
                    </a:lnTo>
                    <a:lnTo>
                      <a:pt x="133" y="559"/>
                    </a:lnTo>
                    <a:lnTo>
                      <a:pt x="129" y="555"/>
                    </a:lnTo>
                    <a:lnTo>
                      <a:pt x="123" y="550"/>
                    </a:lnTo>
                    <a:lnTo>
                      <a:pt x="120" y="542"/>
                    </a:lnTo>
                    <a:lnTo>
                      <a:pt x="114" y="538"/>
                    </a:lnTo>
                    <a:lnTo>
                      <a:pt x="108" y="531"/>
                    </a:lnTo>
                    <a:lnTo>
                      <a:pt x="104" y="525"/>
                    </a:lnTo>
                    <a:lnTo>
                      <a:pt x="99" y="519"/>
                    </a:lnTo>
                    <a:lnTo>
                      <a:pt x="95" y="514"/>
                    </a:lnTo>
                    <a:lnTo>
                      <a:pt x="89" y="506"/>
                    </a:lnTo>
                    <a:lnTo>
                      <a:pt x="87" y="502"/>
                    </a:lnTo>
                    <a:lnTo>
                      <a:pt x="81" y="495"/>
                    </a:lnTo>
                    <a:lnTo>
                      <a:pt x="78" y="487"/>
                    </a:lnTo>
                    <a:lnTo>
                      <a:pt x="74" y="479"/>
                    </a:lnTo>
                    <a:lnTo>
                      <a:pt x="72" y="474"/>
                    </a:lnTo>
                    <a:lnTo>
                      <a:pt x="68" y="466"/>
                    </a:lnTo>
                    <a:lnTo>
                      <a:pt x="66" y="458"/>
                    </a:lnTo>
                    <a:lnTo>
                      <a:pt x="64" y="451"/>
                    </a:lnTo>
                    <a:lnTo>
                      <a:pt x="64" y="443"/>
                    </a:lnTo>
                    <a:lnTo>
                      <a:pt x="57" y="445"/>
                    </a:lnTo>
                    <a:lnTo>
                      <a:pt x="51" y="445"/>
                    </a:lnTo>
                    <a:lnTo>
                      <a:pt x="45" y="441"/>
                    </a:lnTo>
                    <a:lnTo>
                      <a:pt x="40" y="438"/>
                    </a:lnTo>
                    <a:lnTo>
                      <a:pt x="34" y="432"/>
                    </a:lnTo>
                    <a:lnTo>
                      <a:pt x="30" y="424"/>
                    </a:lnTo>
                    <a:lnTo>
                      <a:pt x="26" y="418"/>
                    </a:lnTo>
                    <a:lnTo>
                      <a:pt x="24" y="415"/>
                    </a:lnTo>
                    <a:lnTo>
                      <a:pt x="23" y="409"/>
                    </a:lnTo>
                    <a:lnTo>
                      <a:pt x="23" y="403"/>
                    </a:lnTo>
                    <a:lnTo>
                      <a:pt x="21" y="398"/>
                    </a:lnTo>
                    <a:lnTo>
                      <a:pt x="19" y="390"/>
                    </a:lnTo>
                    <a:lnTo>
                      <a:pt x="17" y="384"/>
                    </a:lnTo>
                    <a:lnTo>
                      <a:pt x="15" y="379"/>
                    </a:lnTo>
                    <a:lnTo>
                      <a:pt x="13" y="369"/>
                    </a:lnTo>
                    <a:lnTo>
                      <a:pt x="13" y="363"/>
                    </a:lnTo>
                    <a:lnTo>
                      <a:pt x="11" y="354"/>
                    </a:lnTo>
                    <a:lnTo>
                      <a:pt x="9" y="348"/>
                    </a:lnTo>
                    <a:lnTo>
                      <a:pt x="7" y="339"/>
                    </a:lnTo>
                    <a:lnTo>
                      <a:pt x="7" y="331"/>
                    </a:lnTo>
                    <a:lnTo>
                      <a:pt x="5" y="322"/>
                    </a:lnTo>
                    <a:lnTo>
                      <a:pt x="5" y="312"/>
                    </a:lnTo>
                    <a:lnTo>
                      <a:pt x="4" y="303"/>
                    </a:lnTo>
                    <a:lnTo>
                      <a:pt x="4" y="295"/>
                    </a:lnTo>
                    <a:lnTo>
                      <a:pt x="4" y="285"/>
                    </a:lnTo>
                    <a:lnTo>
                      <a:pt x="4" y="276"/>
                    </a:lnTo>
                    <a:lnTo>
                      <a:pt x="4" y="266"/>
                    </a:lnTo>
                    <a:lnTo>
                      <a:pt x="2" y="257"/>
                    </a:lnTo>
                    <a:lnTo>
                      <a:pt x="2" y="246"/>
                    </a:lnTo>
                    <a:lnTo>
                      <a:pt x="2" y="236"/>
                    </a:lnTo>
                    <a:lnTo>
                      <a:pt x="0" y="227"/>
                    </a:lnTo>
                    <a:lnTo>
                      <a:pt x="0" y="217"/>
                    </a:lnTo>
                    <a:lnTo>
                      <a:pt x="0" y="208"/>
                    </a:lnTo>
                    <a:lnTo>
                      <a:pt x="0" y="198"/>
                    </a:lnTo>
                    <a:lnTo>
                      <a:pt x="0" y="187"/>
                    </a:lnTo>
                    <a:lnTo>
                      <a:pt x="0" y="177"/>
                    </a:lnTo>
                    <a:lnTo>
                      <a:pt x="0" y="168"/>
                    </a:lnTo>
                    <a:lnTo>
                      <a:pt x="0" y="158"/>
                    </a:lnTo>
                    <a:lnTo>
                      <a:pt x="0" y="147"/>
                    </a:lnTo>
                    <a:lnTo>
                      <a:pt x="0" y="139"/>
                    </a:lnTo>
                    <a:lnTo>
                      <a:pt x="0" y="128"/>
                    </a:lnTo>
                    <a:lnTo>
                      <a:pt x="2" y="120"/>
                    </a:lnTo>
                    <a:lnTo>
                      <a:pt x="2" y="111"/>
                    </a:lnTo>
                    <a:lnTo>
                      <a:pt x="2" y="101"/>
                    </a:lnTo>
                    <a:lnTo>
                      <a:pt x="2" y="92"/>
                    </a:lnTo>
                    <a:lnTo>
                      <a:pt x="2" y="84"/>
                    </a:lnTo>
                    <a:lnTo>
                      <a:pt x="2" y="74"/>
                    </a:lnTo>
                    <a:lnTo>
                      <a:pt x="4" y="67"/>
                    </a:lnTo>
                    <a:lnTo>
                      <a:pt x="4" y="57"/>
                    </a:lnTo>
                    <a:lnTo>
                      <a:pt x="5" y="52"/>
                    </a:lnTo>
                    <a:lnTo>
                      <a:pt x="5" y="42"/>
                    </a:lnTo>
                    <a:lnTo>
                      <a:pt x="5" y="36"/>
                    </a:lnTo>
                    <a:lnTo>
                      <a:pt x="7" y="29"/>
                    </a:lnTo>
                    <a:lnTo>
                      <a:pt x="7" y="21"/>
                    </a:lnTo>
                    <a:lnTo>
                      <a:pt x="9" y="16"/>
                    </a:lnTo>
                    <a:lnTo>
                      <a:pt x="11" y="10"/>
                    </a:lnTo>
                    <a:lnTo>
                      <a:pt x="11" y="4"/>
                    </a:lnTo>
                    <a:lnTo>
                      <a:pt x="13" y="0"/>
                    </a:lnTo>
                    <a:close/>
                  </a:path>
                </a:pathLst>
              </a:custGeom>
              <a:solidFill>
                <a:srgbClr val="2B6B17"/>
              </a:solidFill>
              <a:ln w="9525">
                <a:noFill/>
                <a:round/>
              </a:ln>
            </p:spPr>
            <p:txBody>
              <a:bodyPr/>
              <a:lstStyle/>
              <a:p>
                <a:endParaRPr lang="en-CA"/>
              </a:p>
            </p:txBody>
          </p:sp>
          <p:sp>
            <p:nvSpPr>
              <p:cNvPr id="8656" name="Freeform 61"/>
              <p:cNvSpPr/>
              <p:nvPr/>
            </p:nvSpPr>
            <p:spPr bwMode="auto">
              <a:xfrm>
                <a:off x="4637" y="3499"/>
                <a:ext cx="170" cy="505"/>
              </a:xfrm>
              <a:custGeom>
                <a:avLst/>
                <a:gdLst>
                  <a:gd name="T0" fmla="*/ 39 w 338"/>
                  <a:gd name="T1" fmla="*/ 5 h 1010"/>
                  <a:gd name="T2" fmla="*/ 39 w 338"/>
                  <a:gd name="T3" fmla="*/ 9 h 1010"/>
                  <a:gd name="T4" fmla="*/ 40 w 338"/>
                  <a:gd name="T5" fmla="*/ 13 h 1010"/>
                  <a:gd name="T6" fmla="*/ 40 w 338"/>
                  <a:gd name="T7" fmla="*/ 17 h 1010"/>
                  <a:gd name="T8" fmla="*/ 40 w 338"/>
                  <a:gd name="T9" fmla="*/ 21 h 1010"/>
                  <a:gd name="T10" fmla="*/ 40 w 338"/>
                  <a:gd name="T11" fmla="*/ 25 h 1010"/>
                  <a:gd name="T12" fmla="*/ 40 w 338"/>
                  <a:gd name="T13" fmla="*/ 29 h 1010"/>
                  <a:gd name="T14" fmla="*/ 40 w 338"/>
                  <a:gd name="T15" fmla="*/ 33 h 1010"/>
                  <a:gd name="T16" fmla="*/ 41 w 338"/>
                  <a:gd name="T17" fmla="*/ 37 h 1010"/>
                  <a:gd name="T18" fmla="*/ 41 w 338"/>
                  <a:gd name="T19" fmla="*/ 41 h 1010"/>
                  <a:gd name="T20" fmla="*/ 41 w 338"/>
                  <a:gd name="T21" fmla="*/ 45 h 1010"/>
                  <a:gd name="T22" fmla="*/ 41 w 338"/>
                  <a:gd name="T23" fmla="*/ 50 h 1010"/>
                  <a:gd name="T24" fmla="*/ 42 w 338"/>
                  <a:gd name="T25" fmla="*/ 54 h 1010"/>
                  <a:gd name="T26" fmla="*/ 42 w 338"/>
                  <a:gd name="T27" fmla="*/ 59 h 1010"/>
                  <a:gd name="T28" fmla="*/ 42 w 338"/>
                  <a:gd name="T29" fmla="*/ 63 h 1010"/>
                  <a:gd name="T30" fmla="*/ 43 w 338"/>
                  <a:gd name="T31" fmla="*/ 69 h 1010"/>
                  <a:gd name="T32" fmla="*/ 43 w 338"/>
                  <a:gd name="T33" fmla="*/ 73 h 1010"/>
                  <a:gd name="T34" fmla="*/ 43 w 338"/>
                  <a:gd name="T35" fmla="*/ 78 h 1010"/>
                  <a:gd name="T36" fmla="*/ 42 w 338"/>
                  <a:gd name="T37" fmla="*/ 83 h 1010"/>
                  <a:gd name="T38" fmla="*/ 41 w 338"/>
                  <a:gd name="T39" fmla="*/ 87 h 1010"/>
                  <a:gd name="T40" fmla="*/ 39 w 338"/>
                  <a:gd name="T41" fmla="*/ 92 h 1010"/>
                  <a:gd name="T42" fmla="*/ 37 w 338"/>
                  <a:gd name="T43" fmla="*/ 98 h 1010"/>
                  <a:gd name="T44" fmla="*/ 33 w 338"/>
                  <a:gd name="T45" fmla="*/ 105 h 1010"/>
                  <a:gd name="T46" fmla="*/ 29 w 338"/>
                  <a:gd name="T47" fmla="*/ 111 h 1010"/>
                  <a:gd name="T48" fmla="*/ 24 w 338"/>
                  <a:gd name="T49" fmla="*/ 117 h 1010"/>
                  <a:gd name="T50" fmla="*/ 19 w 338"/>
                  <a:gd name="T51" fmla="*/ 124 h 1010"/>
                  <a:gd name="T52" fmla="*/ 14 w 338"/>
                  <a:gd name="T53" fmla="*/ 125 h 1010"/>
                  <a:gd name="T54" fmla="*/ 11 w 338"/>
                  <a:gd name="T55" fmla="*/ 121 h 1010"/>
                  <a:gd name="T56" fmla="*/ 10 w 338"/>
                  <a:gd name="T57" fmla="*/ 116 h 1010"/>
                  <a:gd name="T58" fmla="*/ 9 w 338"/>
                  <a:gd name="T59" fmla="*/ 110 h 1010"/>
                  <a:gd name="T60" fmla="*/ 7 w 338"/>
                  <a:gd name="T61" fmla="*/ 105 h 1010"/>
                  <a:gd name="T62" fmla="*/ 3 w 338"/>
                  <a:gd name="T63" fmla="*/ 102 h 1010"/>
                  <a:gd name="T64" fmla="*/ 1 w 338"/>
                  <a:gd name="T65" fmla="*/ 99 h 1010"/>
                  <a:gd name="T66" fmla="*/ 0 w 338"/>
                  <a:gd name="T67" fmla="*/ 95 h 1010"/>
                  <a:gd name="T68" fmla="*/ 0 w 338"/>
                  <a:gd name="T69" fmla="*/ 91 h 1010"/>
                  <a:gd name="T70" fmla="*/ 1 w 338"/>
                  <a:gd name="T71" fmla="*/ 87 h 1010"/>
                  <a:gd name="T72" fmla="*/ 2 w 338"/>
                  <a:gd name="T73" fmla="*/ 83 h 1010"/>
                  <a:gd name="T74" fmla="*/ 3 w 338"/>
                  <a:gd name="T75" fmla="*/ 80 h 1010"/>
                  <a:gd name="T76" fmla="*/ 4 w 338"/>
                  <a:gd name="T77" fmla="*/ 76 h 1010"/>
                  <a:gd name="T78" fmla="*/ 5 w 338"/>
                  <a:gd name="T79" fmla="*/ 72 h 1010"/>
                  <a:gd name="T80" fmla="*/ 6 w 338"/>
                  <a:gd name="T81" fmla="*/ 68 h 1010"/>
                  <a:gd name="T82" fmla="*/ 6 w 338"/>
                  <a:gd name="T83" fmla="*/ 63 h 1010"/>
                  <a:gd name="T84" fmla="*/ 7 w 338"/>
                  <a:gd name="T85" fmla="*/ 59 h 1010"/>
                  <a:gd name="T86" fmla="*/ 10 w 338"/>
                  <a:gd name="T87" fmla="*/ 54 h 1010"/>
                  <a:gd name="T88" fmla="*/ 13 w 338"/>
                  <a:gd name="T89" fmla="*/ 49 h 1010"/>
                  <a:gd name="T90" fmla="*/ 17 w 338"/>
                  <a:gd name="T91" fmla="*/ 44 h 1010"/>
                  <a:gd name="T92" fmla="*/ 20 w 338"/>
                  <a:gd name="T93" fmla="*/ 39 h 1010"/>
                  <a:gd name="T94" fmla="*/ 24 w 338"/>
                  <a:gd name="T95" fmla="*/ 35 h 1010"/>
                  <a:gd name="T96" fmla="*/ 27 w 338"/>
                  <a:gd name="T97" fmla="*/ 30 h 1010"/>
                  <a:gd name="T98" fmla="*/ 30 w 338"/>
                  <a:gd name="T99" fmla="*/ 25 h 1010"/>
                  <a:gd name="T100" fmla="*/ 32 w 338"/>
                  <a:gd name="T101" fmla="*/ 20 h 1010"/>
                  <a:gd name="T102" fmla="*/ 34 w 338"/>
                  <a:gd name="T103" fmla="*/ 15 h 1010"/>
                  <a:gd name="T104" fmla="*/ 35 w 338"/>
                  <a:gd name="T105" fmla="*/ 9 h 1010"/>
                  <a:gd name="T106" fmla="*/ 35 w 338"/>
                  <a:gd name="T107" fmla="*/ 5 h 10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38"/>
                  <a:gd name="T163" fmla="*/ 0 h 1010"/>
                  <a:gd name="T164" fmla="*/ 338 w 338"/>
                  <a:gd name="T165" fmla="*/ 1010 h 10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38" h="1010">
                    <a:moveTo>
                      <a:pt x="294" y="0"/>
                    </a:moveTo>
                    <a:lnTo>
                      <a:pt x="298" y="10"/>
                    </a:lnTo>
                    <a:lnTo>
                      <a:pt x="302" y="19"/>
                    </a:lnTo>
                    <a:lnTo>
                      <a:pt x="302" y="25"/>
                    </a:lnTo>
                    <a:lnTo>
                      <a:pt x="304" y="29"/>
                    </a:lnTo>
                    <a:lnTo>
                      <a:pt x="306" y="35"/>
                    </a:lnTo>
                    <a:lnTo>
                      <a:pt x="308" y="40"/>
                    </a:lnTo>
                    <a:lnTo>
                      <a:pt x="308" y="44"/>
                    </a:lnTo>
                    <a:lnTo>
                      <a:pt x="310" y="50"/>
                    </a:lnTo>
                    <a:lnTo>
                      <a:pt x="310" y="55"/>
                    </a:lnTo>
                    <a:lnTo>
                      <a:pt x="311" y="59"/>
                    </a:lnTo>
                    <a:lnTo>
                      <a:pt x="311" y="65"/>
                    </a:lnTo>
                    <a:lnTo>
                      <a:pt x="313" y="71"/>
                    </a:lnTo>
                    <a:lnTo>
                      <a:pt x="313" y="76"/>
                    </a:lnTo>
                    <a:lnTo>
                      <a:pt x="315" y="82"/>
                    </a:lnTo>
                    <a:lnTo>
                      <a:pt x="315" y="86"/>
                    </a:lnTo>
                    <a:lnTo>
                      <a:pt x="317" y="92"/>
                    </a:lnTo>
                    <a:lnTo>
                      <a:pt x="317" y="97"/>
                    </a:lnTo>
                    <a:lnTo>
                      <a:pt x="317" y="103"/>
                    </a:lnTo>
                    <a:lnTo>
                      <a:pt x="317" y="109"/>
                    </a:lnTo>
                    <a:lnTo>
                      <a:pt x="319" y="113"/>
                    </a:lnTo>
                    <a:lnTo>
                      <a:pt x="319" y="118"/>
                    </a:lnTo>
                    <a:lnTo>
                      <a:pt x="319" y="124"/>
                    </a:lnTo>
                    <a:lnTo>
                      <a:pt x="319" y="130"/>
                    </a:lnTo>
                    <a:lnTo>
                      <a:pt x="319" y="135"/>
                    </a:lnTo>
                    <a:lnTo>
                      <a:pt x="319" y="141"/>
                    </a:lnTo>
                    <a:lnTo>
                      <a:pt x="319" y="147"/>
                    </a:lnTo>
                    <a:lnTo>
                      <a:pt x="319" y="151"/>
                    </a:lnTo>
                    <a:lnTo>
                      <a:pt x="319" y="156"/>
                    </a:lnTo>
                    <a:lnTo>
                      <a:pt x="319" y="162"/>
                    </a:lnTo>
                    <a:lnTo>
                      <a:pt x="319" y="168"/>
                    </a:lnTo>
                    <a:lnTo>
                      <a:pt x="319" y="171"/>
                    </a:lnTo>
                    <a:lnTo>
                      <a:pt x="319" y="177"/>
                    </a:lnTo>
                    <a:lnTo>
                      <a:pt x="319" y="183"/>
                    </a:lnTo>
                    <a:lnTo>
                      <a:pt x="319" y="189"/>
                    </a:lnTo>
                    <a:lnTo>
                      <a:pt x="319" y="194"/>
                    </a:lnTo>
                    <a:lnTo>
                      <a:pt x="319" y="198"/>
                    </a:lnTo>
                    <a:lnTo>
                      <a:pt x="319" y="204"/>
                    </a:lnTo>
                    <a:lnTo>
                      <a:pt x="319" y="209"/>
                    </a:lnTo>
                    <a:lnTo>
                      <a:pt x="319" y="215"/>
                    </a:lnTo>
                    <a:lnTo>
                      <a:pt x="319" y="221"/>
                    </a:lnTo>
                    <a:lnTo>
                      <a:pt x="319" y="227"/>
                    </a:lnTo>
                    <a:lnTo>
                      <a:pt x="319" y="230"/>
                    </a:lnTo>
                    <a:lnTo>
                      <a:pt x="319" y="236"/>
                    </a:lnTo>
                    <a:lnTo>
                      <a:pt x="319" y="242"/>
                    </a:lnTo>
                    <a:lnTo>
                      <a:pt x="319" y="247"/>
                    </a:lnTo>
                    <a:lnTo>
                      <a:pt x="319" y="253"/>
                    </a:lnTo>
                    <a:lnTo>
                      <a:pt x="319" y="259"/>
                    </a:lnTo>
                    <a:lnTo>
                      <a:pt x="319" y="265"/>
                    </a:lnTo>
                    <a:lnTo>
                      <a:pt x="319" y="268"/>
                    </a:lnTo>
                    <a:lnTo>
                      <a:pt x="319" y="274"/>
                    </a:lnTo>
                    <a:lnTo>
                      <a:pt x="319" y="280"/>
                    </a:lnTo>
                    <a:lnTo>
                      <a:pt x="319" y="285"/>
                    </a:lnTo>
                    <a:lnTo>
                      <a:pt x="321" y="291"/>
                    </a:lnTo>
                    <a:lnTo>
                      <a:pt x="321" y="297"/>
                    </a:lnTo>
                    <a:lnTo>
                      <a:pt x="321" y="303"/>
                    </a:lnTo>
                    <a:lnTo>
                      <a:pt x="323" y="308"/>
                    </a:lnTo>
                    <a:lnTo>
                      <a:pt x="323" y="314"/>
                    </a:lnTo>
                    <a:lnTo>
                      <a:pt x="325" y="320"/>
                    </a:lnTo>
                    <a:lnTo>
                      <a:pt x="325" y="325"/>
                    </a:lnTo>
                    <a:lnTo>
                      <a:pt x="327" y="331"/>
                    </a:lnTo>
                    <a:lnTo>
                      <a:pt x="329" y="335"/>
                    </a:lnTo>
                    <a:lnTo>
                      <a:pt x="330" y="342"/>
                    </a:lnTo>
                    <a:lnTo>
                      <a:pt x="329" y="348"/>
                    </a:lnTo>
                    <a:lnTo>
                      <a:pt x="329" y="352"/>
                    </a:lnTo>
                    <a:lnTo>
                      <a:pt x="327" y="358"/>
                    </a:lnTo>
                    <a:lnTo>
                      <a:pt x="327" y="365"/>
                    </a:lnTo>
                    <a:lnTo>
                      <a:pt x="327" y="369"/>
                    </a:lnTo>
                    <a:lnTo>
                      <a:pt x="327" y="377"/>
                    </a:lnTo>
                    <a:lnTo>
                      <a:pt x="327" y="382"/>
                    </a:lnTo>
                    <a:lnTo>
                      <a:pt x="327" y="388"/>
                    </a:lnTo>
                    <a:lnTo>
                      <a:pt x="327" y="394"/>
                    </a:lnTo>
                    <a:lnTo>
                      <a:pt x="327" y="401"/>
                    </a:lnTo>
                    <a:lnTo>
                      <a:pt x="327" y="407"/>
                    </a:lnTo>
                    <a:lnTo>
                      <a:pt x="327" y="413"/>
                    </a:lnTo>
                    <a:lnTo>
                      <a:pt x="327" y="419"/>
                    </a:lnTo>
                    <a:lnTo>
                      <a:pt x="327" y="424"/>
                    </a:lnTo>
                    <a:lnTo>
                      <a:pt x="329" y="432"/>
                    </a:lnTo>
                    <a:lnTo>
                      <a:pt x="329" y="438"/>
                    </a:lnTo>
                    <a:lnTo>
                      <a:pt x="329" y="443"/>
                    </a:lnTo>
                    <a:lnTo>
                      <a:pt x="329" y="451"/>
                    </a:lnTo>
                    <a:lnTo>
                      <a:pt x="329" y="457"/>
                    </a:lnTo>
                    <a:lnTo>
                      <a:pt x="330" y="462"/>
                    </a:lnTo>
                    <a:lnTo>
                      <a:pt x="330" y="470"/>
                    </a:lnTo>
                    <a:lnTo>
                      <a:pt x="330" y="476"/>
                    </a:lnTo>
                    <a:lnTo>
                      <a:pt x="332" y="481"/>
                    </a:lnTo>
                    <a:lnTo>
                      <a:pt x="332" y="489"/>
                    </a:lnTo>
                    <a:lnTo>
                      <a:pt x="332" y="495"/>
                    </a:lnTo>
                    <a:lnTo>
                      <a:pt x="332" y="502"/>
                    </a:lnTo>
                    <a:lnTo>
                      <a:pt x="334" y="508"/>
                    </a:lnTo>
                    <a:lnTo>
                      <a:pt x="334" y="514"/>
                    </a:lnTo>
                    <a:lnTo>
                      <a:pt x="334" y="521"/>
                    </a:lnTo>
                    <a:lnTo>
                      <a:pt x="336" y="527"/>
                    </a:lnTo>
                    <a:lnTo>
                      <a:pt x="336" y="533"/>
                    </a:lnTo>
                    <a:lnTo>
                      <a:pt x="336" y="540"/>
                    </a:lnTo>
                    <a:lnTo>
                      <a:pt x="336" y="546"/>
                    </a:lnTo>
                    <a:lnTo>
                      <a:pt x="336" y="552"/>
                    </a:lnTo>
                    <a:lnTo>
                      <a:pt x="336" y="559"/>
                    </a:lnTo>
                    <a:lnTo>
                      <a:pt x="336" y="565"/>
                    </a:lnTo>
                    <a:lnTo>
                      <a:pt x="336" y="571"/>
                    </a:lnTo>
                    <a:lnTo>
                      <a:pt x="336" y="576"/>
                    </a:lnTo>
                    <a:lnTo>
                      <a:pt x="336" y="582"/>
                    </a:lnTo>
                    <a:lnTo>
                      <a:pt x="338" y="590"/>
                    </a:lnTo>
                    <a:lnTo>
                      <a:pt x="336" y="595"/>
                    </a:lnTo>
                    <a:lnTo>
                      <a:pt x="336" y="603"/>
                    </a:lnTo>
                    <a:lnTo>
                      <a:pt x="336" y="609"/>
                    </a:lnTo>
                    <a:lnTo>
                      <a:pt x="336" y="614"/>
                    </a:lnTo>
                    <a:lnTo>
                      <a:pt x="336" y="620"/>
                    </a:lnTo>
                    <a:lnTo>
                      <a:pt x="336" y="628"/>
                    </a:lnTo>
                    <a:lnTo>
                      <a:pt x="336" y="633"/>
                    </a:lnTo>
                    <a:lnTo>
                      <a:pt x="336" y="641"/>
                    </a:lnTo>
                    <a:lnTo>
                      <a:pt x="334" y="647"/>
                    </a:lnTo>
                    <a:lnTo>
                      <a:pt x="332" y="652"/>
                    </a:lnTo>
                    <a:lnTo>
                      <a:pt x="332" y="658"/>
                    </a:lnTo>
                    <a:lnTo>
                      <a:pt x="330" y="664"/>
                    </a:lnTo>
                    <a:lnTo>
                      <a:pt x="329" y="669"/>
                    </a:lnTo>
                    <a:lnTo>
                      <a:pt x="329" y="677"/>
                    </a:lnTo>
                    <a:lnTo>
                      <a:pt x="327" y="683"/>
                    </a:lnTo>
                    <a:lnTo>
                      <a:pt x="325" y="688"/>
                    </a:lnTo>
                    <a:lnTo>
                      <a:pt x="323" y="694"/>
                    </a:lnTo>
                    <a:lnTo>
                      <a:pt x="321" y="700"/>
                    </a:lnTo>
                    <a:lnTo>
                      <a:pt x="319" y="705"/>
                    </a:lnTo>
                    <a:lnTo>
                      <a:pt x="317" y="713"/>
                    </a:lnTo>
                    <a:lnTo>
                      <a:pt x="315" y="717"/>
                    </a:lnTo>
                    <a:lnTo>
                      <a:pt x="311" y="724"/>
                    </a:lnTo>
                    <a:lnTo>
                      <a:pt x="310" y="730"/>
                    </a:lnTo>
                    <a:lnTo>
                      <a:pt x="308" y="736"/>
                    </a:lnTo>
                    <a:lnTo>
                      <a:pt x="304" y="745"/>
                    </a:lnTo>
                    <a:lnTo>
                      <a:pt x="302" y="753"/>
                    </a:lnTo>
                    <a:lnTo>
                      <a:pt x="298" y="763"/>
                    </a:lnTo>
                    <a:lnTo>
                      <a:pt x="294" y="772"/>
                    </a:lnTo>
                    <a:lnTo>
                      <a:pt x="291" y="782"/>
                    </a:lnTo>
                    <a:lnTo>
                      <a:pt x="287" y="789"/>
                    </a:lnTo>
                    <a:lnTo>
                      <a:pt x="283" y="799"/>
                    </a:lnTo>
                    <a:lnTo>
                      <a:pt x="279" y="808"/>
                    </a:lnTo>
                    <a:lnTo>
                      <a:pt x="273" y="816"/>
                    </a:lnTo>
                    <a:lnTo>
                      <a:pt x="268" y="825"/>
                    </a:lnTo>
                    <a:lnTo>
                      <a:pt x="262" y="833"/>
                    </a:lnTo>
                    <a:lnTo>
                      <a:pt x="256" y="842"/>
                    </a:lnTo>
                    <a:lnTo>
                      <a:pt x="251" y="850"/>
                    </a:lnTo>
                    <a:lnTo>
                      <a:pt x="245" y="859"/>
                    </a:lnTo>
                    <a:lnTo>
                      <a:pt x="239" y="869"/>
                    </a:lnTo>
                    <a:lnTo>
                      <a:pt x="234" y="878"/>
                    </a:lnTo>
                    <a:lnTo>
                      <a:pt x="226" y="886"/>
                    </a:lnTo>
                    <a:lnTo>
                      <a:pt x="220" y="894"/>
                    </a:lnTo>
                    <a:lnTo>
                      <a:pt x="213" y="903"/>
                    </a:lnTo>
                    <a:lnTo>
                      <a:pt x="207" y="911"/>
                    </a:lnTo>
                    <a:lnTo>
                      <a:pt x="199" y="920"/>
                    </a:lnTo>
                    <a:lnTo>
                      <a:pt x="194" y="928"/>
                    </a:lnTo>
                    <a:lnTo>
                      <a:pt x="186" y="935"/>
                    </a:lnTo>
                    <a:lnTo>
                      <a:pt x="180" y="945"/>
                    </a:lnTo>
                    <a:lnTo>
                      <a:pt x="173" y="953"/>
                    </a:lnTo>
                    <a:lnTo>
                      <a:pt x="167" y="960"/>
                    </a:lnTo>
                    <a:lnTo>
                      <a:pt x="159" y="970"/>
                    </a:lnTo>
                    <a:lnTo>
                      <a:pt x="152" y="977"/>
                    </a:lnTo>
                    <a:lnTo>
                      <a:pt x="146" y="985"/>
                    </a:lnTo>
                    <a:lnTo>
                      <a:pt x="138" y="992"/>
                    </a:lnTo>
                    <a:lnTo>
                      <a:pt x="133" y="1002"/>
                    </a:lnTo>
                    <a:lnTo>
                      <a:pt x="127" y="1010"/>
                    </a:lnTo>
                    <a:lnTo>
                      <a:pt x="119" y="1006"/>
                    </a:lnTo>
                    <a:lnTo>
                      <a:pt x="114" y="1004"/>
                    </a:lnTo>
                    <a:lnTo>
                      <a:pt x="108" y="998"/>
                    </a:lnTo>
                    <a:lnTo>
                      <a:pt x="104" y="994"/>
                    </a:lnTo>
                    <a:lnTo>
                      <a:pt x="99" y="989"/>
                    </a:lnTo>
                    <a:lnTo>
                      <a:pt x="95" y="985"/>
                    </a:lnTo>
                    <a:lnTo>
                      <a:pt x="91" y="979"/>
                    </a:lnTo>
                    <a:lnTo>
                      <a:pt x="89" y="973"/>
                    </a:lnTo>
                    <a:lnTo>
                      <a:pt x="85" y="968"/>
                    </a:lnTo>
                    <a:lnTo>
                      <a:pt x="83" y="960"/>
                    </a:lnTo>
                    <a:lnTo>
                      <a:pt x="81" y="954"/>
                    </a:lnTo>
                    <a:lnTo>
                      <a:pt x="80" y="947"/>
                    </a:lnTo>
                    <a:lnTo>
                      <a:pt x="78" y="939"/>
                    </a:lnTo>
                    <a:lnTo>
                      <a:pt x="78" y="934"/>
                    </a:lnTo>
                    <a:lnTo>
                      <a:pt x="76" y="926"/>
                    </a:lnTo>
                    <a:lnTo>
                      <a:pt x="74" y="918"/>
                    </a:lnTo>
                    <a:lnTo>
                      <a:pt x="72" y="911"/>
                    </a:lnTo>
                    <a:lnTo>
                      <a:pt x="70" y="903"/>
                    </a:lnTo>
                    <a:lnTo>
                      <a:pt x="68" y="896"/>
                    </a:lnTo>
                    <a:lnTo>
                      <a:pt x="68" y="888"/>
                    </a:lnTo>
                    <a:lnTo>
                      <a:pt x="66" y="880"/>
                    </a:lnTo>
                    <a:lnTo>
                      <a:pt x="64" y="873"/>
                    </a:lnTo>
                    <a:lnTo>
                      <a:pt x="62" y="865"/>
                    </a:lnTo>
                    <a:lnTo>
                      <a:pt x="61" y="859"/>
                    </a:lnTo>
                    <a:lnTo>
                      <a:pt x="57" y="852"/>
                    </a:lnTo>
                    <a:lnTo>
                      <a:pt x="53" y="846"/>
                    </a:lnTo>
                    <a:lnTo>
                      <a:pt x="49" y="840"/>
                    </a:lnTo>
                    <a:lnTo>
                      <a:pt x="45" y="837"/>
                    </a:lnTo>
                    <a:lnTo>
                      <a:pt x="40" y="831"/>
                    </a:lnTo>
                    <a:lnTo>
                      <a:pt x="36" y="827"/>
                    </a:lnTo>
                    <a:lnTo>
                      <a:pt x="30" y="823"/>
                    </a:lnTo>
                    <a:lnTo>
                      <a:pt x="24" y="821"/>
                    </a:lnTo>
                    <a:lnTo>
                      <a:pt x="21" y="816"/>
                    </a:lnTo>
                    <a:lnTo>
                      <a:pt x="17" y="810"/>
                    </a:lnTo>
                    <a:lnTo>
                      <a:pt x="15" y="804"/>
                    </a:lnTo>
                    <a:lnTo>
                      <a:pt x="13" y="801"/>
                    </a:lnTo>
                    <a:lnTo>
                      <a:pt x="9" y="795"/>
                    </a:lnTo>
                    <a:lnTo>
                      <a:pt x="7" y="791"/>
                    </a:lnTo>
                    <a:lnTo>
                      <a:pt x="5" y="785"/>
                    </a:lnTo>
                    <a:lnTo>
                      <a:pt x="5" y="782"/>
                    </a:lnTo>
                    <a:lnTo>
                      <a:pt x="4" y="776"/>
                    </a:lnTo>
                    <a:lnTo>
                      <a:pt x="2" y="770"/>
                    </a:lnTo>
                    <a:lnTo>
                      <a:pt x="0" y="764"/>
                    </a:lnTo>
                    <a:lnTo>
                      <a:pt x="0" y="761"/>
                    </a:lnTo>
                    <a:lnTo>
                      <a:pt x="0" y="755"/>
                    </a:lnTo>
                    <a:lnTo>
                      <a:pt x="0" y="749"/>
                    </a:lnTo>
                    <a:lnTo>
                      <a:pt x="0" y="745"/>
                    </a:lnTo>
                    <a:lnTo>
                      <a:pt x="0" y="740"/>
                    </a:lnTo>
                    <a:lnTo>
                      <a:pt x="0" y="734"/>
                    </a:lnTo>
                    <a:lnTo>
                      <a:pt x="0" y="730"/>
                    </a:lnTo>
                    <a:lnTo>
                      <a:pt x="0" y="724"/>
                    </a:lnTo>
                    <a:lnTo>
                      <a:pt x="0" y="719"/>
                    </a:lnTo>
                    <a:lnTo>
                      <a:pt x="0" y="713"/>
                    </a:lnTo>
                    <a:lnTo>
                      <a:pt x="0" y="709"/>
                    </a:lnTo>
                    <a:lnTo>
                      <a:pt x="2" y="704"/>
                    </a:lnTo>
                    <a:lnTo>
                      <a:pt x="4" y="700"/>
                    </a:lnTo>
                    <a:lnTo>
                      <a:pt x="4" y="694"/>
                    </a:lnTo>
                    <a:lnTo>
                      <a:pt x="4" y="688"/>
                    </a:lnTo>
                    <a:lnTo>
                      <a:pt x="5" y="683"/>
                    </a:lnTo>
                    <a:lnTo>
                      <a:pt x="7" y="679"/>
                    </a:lnTo>
                    <a:lnTo>
                      <a:pt x="7" y="673"/>
                    </a:lnTo>
                    <a:lnTo>
                      <a:pt x="9" y="669"/>
                    </a:lnTo>
                    <a:lnTo>
                      <a:pt x="11" y="664"/>
                    </a:lnTo>
                    <a:lnTo>
                      <a:pt x="13" y="660"/>
                    </a:lnTo>
                    <a:lnTo>
                      <a:pt x="15" y="654"/>
                    </a:lnTo>
                    <a:lnTo>
                      <a:pt x="15" y="648"/>
                    </a:lnTo>
                    <a:lnTo>
                      <a:pt x="17" y="643"/>
                    </a:lnTo>
                    <a:lnTo>
                      <a:pt x="19" y="639"/>
                    </a:lnTo>
                    <a:lnTo>
                      <a:pt x="19" y="633"/>
                    </a:lnTo>
                    <a:lnTo>
                      <a:pt x="21" y="628"/>
                    </a:lnTo>
                    <a:lnTo>
                      <a:pt x="23" y="622"/>
                    </a:lnTo>
                    <a:lnTo>
                      <a:pt x="24" y="618"/>
                    </a:lnTo>
                    <a:lnTo>
                      <a:pt x="26" y="612"/>
                    </a:lnTo>
                    <a:lnTo>
                      <a:pt x="28" y="607"/>
                    </a:lnTo>
                    <a:lnTo>
                      <a:pt x="28" y="601"/>
                    </a:lnTo>
                    <a:lnTo>
                      <a:pt x="30" y="597"/>
                    </a:lnTo>
                    <a:lnTo>
                      <a:pt x="32" y="591"/>
                    </a:lnTo>
                    <a:lnTo>
                      <a:pt x="32" y="588"/>
                    </a:lnTo>
                    <a:lnTo>
                      <a:pt x="34" y="582"/>
                    </a:lnTo>
                    <a:lnTo>
                      <a:pt x="36" y="576"/>
                    </a:lnTo>
                    <a:lnTo>
                      <a:pt x="38" y="572"/>
                    </a:lnTo>
                    <a:lnTo>
                      <a:pt x="38" y="567"/>
                    </a:lnTo>
                    <a:lnTo>
                      <a:pt x="40" y="561"/>
                    </a:lnTo>
                    <a:lnTo>
                      <a:pt x="42" y="555"/>
                    </a:lnTo>
                    <a:lnTo>
                      <a:pt x="42" y="550"/>
                    </a:lnTo>
                    <a:lnTo>
                      <a:pt x="43" y="546"/>
                    </a:lnTo>
                    <a:lnTo>
                      <a:pt x="43" y="540"/>
                    </a:lnTo>
                    <a:lnTo>
                      <a:pt x="45" y="536"/>
                    </a:lnTo>
                    <a:lnTo>
                      <a:pt x="45" y="531"/>
                    </a:lnTo>
                    <a:lnTo>
                      <a:pt x="45" y="525"/>
                    </a:lnTo>
                    <a:lnTo>
                      <a:pt x="45" y="519"/>
                    </a:lnTo>
                    <a:lnTo>
                      <a:pt x="47" y="514"/>
                    </a:lnTo>
                    <a:lnTo>
                      <a:pt x="47" y="508"/>
                    </a:lnTo>
                    <a:lnTo>
                      <a:pt x="47" y="504"/>
                    </a:lnTo>
                    <a:lnTo>
                      <a:pt x="47" y="498"/>
                    </a:lnTo>
                    <a:lnTo>
                      <a:pt x="47" y="495"/>
                    </a:lnTo>
                    <a:lnTo>
                      <a:pt x="49" y="487"/>
                    </a:lnTo>
                    <a:lnTo>
                      <a:pt x="51" y="477"/>
                    </a:lnTo>
                    <a:lnTo>
                      <a:pt x="55" y="472"/>
                    </a:lnTo>
                    <a:lnTo>
                      <a:pt x="59" y="464"/>
                    </a:lnTo>
                    <a:lnTo>
                      <a:pt x="62" y="457"/>
                    </a:lnTo>
                    <a:lnTo>
                      <a:pt x="66" y="449"/>
                    </a:lnTo>
                    <a:lnTo>
                      <a:pt x="70" y="441"/>
                    </a:lnTo>
                    <a:lnTo>
                      <a:pt x="76" y="436"/>
                    </a:lnTo>
                    <a:lnTo>
                      <a:pt x="78" y="428"/>
                    </a:lnTo>
                    <a:lnTo>
                      <a:pt x="83" y="420"/>
                    </a:lnTo>
                    <a:lnTo>
                      <a:pt x="85" y="415"/>
                    </a:lnTo>
                    <a:lnTo>
                      <a:pt x="91" y="407"/>
                    </a:lnTo>
                    <a:lnTo>
                      <a:pt x="95" y="401"/>
                    </a:lnTo>
                    <a:lnTo>
                      <a:pt x="99" y="396"/>
                    </a:lnTo>
                    <a:lnTo>
                      <a:pt x="104" y="388"/>
                    </a:lnTo>
                    <a:lnTo>
                      <a:pt x="110" y="382"/>
                    </a:lnTo>
                    <a:lnTo>
                      <a:pt x="114" y="375"/>
                    </a:lnTo>
                    <a:lnTo>
                      <a:pt x="118" y="369"/>
                    </a:lnTo>
                    <a:lnTo>
                      <a:pt x="121" y="361"/>
                    </a:lnTo>
                    <a:lnTo>
                      <a:pt x="127" y="356"/>
                    </a:lnTo>
                    <a:lnTo>
                      <a:pt x="131" y="350"/>
                    </a:lnTo>
                    <a:lnTo>
                      <a:pt x="135" y="342"/>
                    </a:lnTo>
                    <a:lnTo>
                      <a:pt x="140" y="337"/>
                    </a:lnTo>
                    <a:lnTo>
                      <a:pt x="146" y="331"/>
                    </a:lnTo>
                    <a:lnTo>
                      <a:pt x="150" y="323"/>
                    </a:lnTo>
                    <a:lnTo>
                      <a:pt x="154" y="318"/>
                    </a:lnTo>
                    <a:lnTo>
                      <a:pt x="159" y="312"/>
                    </a:lnTo>
                    <a:lnTo>
                      <a:pt x="163" y="306"/>
                    </a:lnTo>
                    <a:lnTo>
                      <a:pt x="169" y="301"/>
                    </a:lnTo>
                    <a:lnTo>
                      <a:pt x="173" y="293"/>
                    </a:lnTo>
                    <a:lnTo>
                      <a:pt x="176" y="287"/>
                    </a:lnTo>
                    <a:lnTo>
                      <a:pt x="182" y="282"/>
                    </a:lnTo>
                    <a:lnTo>
                      <a:pt x="186" y="274"/>
                    </a:lnTo>
                    <a:lnTo>
                      <a:pt x="190" y="268"/>
                    </a:lnTo>
                    <a:lnTo>
                      <a:pt x="194" y="263"/>
                    </a:lnTo>
                    <a:lnTo>
                      <a:pt x="199" y="255"/>
                    </a:lnTo>
                    <a:lnTo>
                      <a:pt x="201" y="247"/>
                    </a:lnTo>
                    <a:lnTo>
                      <a:pt x="207" y="244"/>
                    </a:lnTo>
                    <a:lnTo>
                      <a:pt x="211" y="236"/>
                    </a:lnTo>
                    <a:lnTo>
                      <a:pt x="216" y="230"/>
                    </a:lnTo>
                    <a:lnTo>
                      <a:pt x="218" y="223"/>
                    </a:lnTo>
                    <a:lnTo>
                      <a:pt x="222" y="217"/>
                    </a:lnTo>
                    <a:lnTo>
                      <a:pt x="226" y="211"/>
                    </a:lnTo>
                    <a:lnTo>
                      <a:pt x="232" y="204"/>
                    </a:lnTo>
                    <a:lnTo>
                      <a:pt x="234" y="198"/>
                    </a:lnTo>
                    <a:lnTo>
                      <a:pt x="237" y="190"/>
                    </a:lnTo>
                    <a:lnTo>
                      <a:pt x="241" y="185"/>
                    </a:lnTo>
                    <a:lnTo>
                      <a:pt x="245" y="179"/>
                    </a:lnTo>
                    <a:lnTo>
                      <a:pt x="247" y="170"/>
                    </a:lnTo>
                    <a:lnTo>
                      <a:pt x="251" y="164"/>
                    </a:lnTo>
                    <a:lnTo>
                      <a:pt x="253" y="156"/>
                    </a:lnTo>
                    <a:lnTo>
                      <a:pt x="254" y="149"/>
                    </a:lnTo>
                    <a:lnTo>
                      <a:pt x="258" y="141"/>
                    </a:lnTo>
                    <a:lnTo>
                      <a:pt x="260" y="135"/>
                    </a:lnTo>
                    <a:lnTo>
                      <a:pt x="264" y="128"/>
                    </a:lnTo>
                    <a:lnTo>
                      <a:pt x="266" y="120"/>
                    </a:lnTo>
                    <a:lnTo>
                      <a:pt x="268" y="113"/>
                    </a:lnTo>
                    <a:lnTo>
                      <a:pt x="270" y="105"/>
                    </a:lnTo>
                    <a:lnTo>
                      <a:pt x="270" y="97"/>
                    </a:lnTo>
                    <a:lnTo>
                      <a:pt x="273" y="90"/>
                    </a:lnTo>
                    <a:lnTo>
                      <a:pt x="273" y="82"/>
                    </a:lnTo>
                    <a:lnTo>
                      <a:pt x="275" y="74"/>
                    </a:lnTo>
                    <a:lnTo>
                      <a:pt x="275" y="67"/>
                    </a:lnTo>
                    <a:lnTo>
                      <a:pt x="277" y="59"/>
                    </a:lnTo>
                    <a:lnTo>
                      <a:pt x="277" y="55"/>
                    </a:lnTo>
                    <a:lnTo>
                      <a:pt x="277" y="52"/>
                    </a:lnTo>
                    <a:lnTo>
                      <a:pt x="275" y="46"/>
                    </a:lnTo>
                    <a:lnTo>
                      <a:pt x="275" y="40"/>
                    </a:lnTo>
                    <a:lnTo>
                      <a:pt x="275" y="35"/>
                    </a:lnTo>
                    <a:lnTo>
                      <a:pt x="273" y="29"/>
                    </a:lnTo>
                    <a:lnTo>
                      <a:pt x="273" y="23"/>
                    </a:lnTo>
                    <a:lnTo>
                      <a:pt x="273" y="21"/>
                    </a:lnTo>
                    <a:lnTo>
                      <a:pt x="294" y="0"/>
                    </a:lnTo>
                    <a:close/>
                  </a:path>
                </a:pathLst>
              </a:custGeom>
              <a:solidFill>
                <a:srgbClr val="7D19FF"/>
              </a:solidFill>
              <a:ln w="9525">
                <a:noFill/>
                <a:round/>
              </a:ln>
            </p:spPr>
            <p:txBody>
              <a:bodyPr/>
              <a:lstStyle/>
              <a:p>
                <a:endParaRPr lang="en-CA"/>
              </a:p>
            </p:txBody>
          </p:sp>
          <p:sp>
            <p:nvSpPr>
              <p:cNvPr id="8657" name="Freeform 62"/>
              <p:cNvSpPr/>
              <p:nvPr/>
            </p:nvSpPr>
            <p:spPr bwMode="auto">
              <a:xfrm>
                <a:off x="4443" y="3761"/>
                <a:ext cx="258" cy="363"/>
              </a:xfrm>
              <a:custGeom>
                <a:avLst/>
                <a:gdLst>
                  <a:gd name="T0" fmla="*/ 2 w 517"/>
                  <a:gd name="T1" fmla="*/ 31 h 726"/>
                  <a:gd name="T2" fmla="*/ 1 w 517"/>
                  <a:gd name="T3" fmla="*/ 35 h 726"/>
                  <a:gd name="T4" fmla="*/ 0 w 517"/>
                  <a:gd name="T5" fmla="*/ 38 h 726"/>
                  <a:gd name="T6" fmla="*/ 0 w 517"/>
                  <a:gd name="T7" fmla="*/ 42 h 726"/>
                  <a:gd name="T8" fmla="*/ 0 w 517"/>
                  <a:gd name="T9" fmla="*/ 45 h 726"/>
                  <a:gd name="T10" fmla="*/ 0 w 517"/>
                  <a:gd name="T11" fmla="*/ 49 h 726"/>
                  <a:gd name="T12" fmla="*/ 0 w 517"/>
                  <a:gd name="T13" fmla="*/ 53 h 726"/>
                  <a:gd name="T14" fmla="*/ 1 w 517"/>
                  <a:gd name="T15" fmla="*/ 57 h 726"/>
                  <a:gd name="T16" fmla="*/ 1 w 517"/>
                  <a:gd name="T17" fmla="*/ 61 h 726"/>
                  <a:gd name="T18" fmla="*/ 2 w 517"/>
                  <a:gd name="T19" fmla="*/ 66 h 726"/>
                  <a:gd name="T20" fmla="*/ 3 w 517"/>
                  <a:gd name="T21" fmla="*/ 71 h 726"/>
                  <a:gd name="T22" fmla="*/ 4 w 517"/>
                  <a:gd name="T23" fmla="*/ 76 h 726"/>
                  <a:gd name="T24" fmla="*/ 6 w 517"/>
                  <a:gd name="T25" fmla="*/ 80 h 726"/>
                  <a:gd name="T26" fmla="*/ 9 w 517"/>
                  <a:gd name="T27" fmla="*/ 84 h 726"/>
                  <a:gd name="T28" fmla="*/ 12 w 517"/>
                  <a:gd name="T29" fmla="*/ 87 h 726"/>
                  <a:gd name="T30" fmla="*/ 15 w 517"/>
                  <a:gd name="T31" fmla="*/ 90 h 726"/>
                  <a:gd name="T32" fmla="*/ 18 w 517"/>
                  <a:gd name="T33" fmla="*/ 89 h 726"/>
                  <a:gd name="T34" fmla="*/ 20 w 517"/>
                  <a:gd name="T35" fmla="*/ 88 h 726"/>
                  <a:gd name="T36" fmla="*/ 24 w 517"/>
                  <a:gd name="T37" fmla="*/ 86 h 726"/>
                  <a:gd name="T38" fmla="*/ 26 w 517"/>
                  <a:gd name="T39" fmla="*/ 86 h 726"/>
                  <a:gd name="T40" fmla="*/ 29 w 517"/>
                  <a:gd name="T41" fmla="*/ 85 h 726"/>
                  <a:gd name="T42" fmla="*/ 32 w 517"/>
                  <a:gd name="T43" fmla="*/ 84 h 726"/>
                  <a:gd name="T44" fmla="*/ 36 w 517"/>
                  <a:gd name="T45" fmla="*/ 81 h 726"/>
                  <a:gd name="T46" fmla="*/ 39 w 517"/>
                  <a:gd name="T47" fmla="*/ 80 h 726"/>
                  <a:gd name="T48" fmla="*/ 43 w 517"/>
                  <a:gd name="T49" fmla="*/ 78 h 726"/>
                  <a:gd name="T50" fmla="*/ 47 w 517"/>
                  <a:gd name="T51" fmla="*/ 77 h 726"/>
                  <a:gd name="T52" fmla="*/ 50 w 517"/>
                  <a:gd name="T53" fmla="*/ 76 h 726"/>
                  <a:gd name="T54" fmla="*/ 54 w 517"/>
                  <a:gd name="T55" fmla="*/ 74 h 726"/>
                  <a:gd name="T56" fmla="*/ 56 w 517"/>
                  <a:gd name="T57" fmla="*/ 71 h 726"/>
                  <a:gd name="T58" fmla="*/ 59 w 517"/>
                  <a:gd name="T59" fmla="*/ 68 h 726"/>
                  <a:gd name="T60" fmla="*/ 61 w 517"/>
                  <a:gd name="T61" fmla="*/ 65 h 726"/>
                  <a:gd name="T62" fmla="*/ 63 w 517"/>
                  <a:gd name="T63" fmla="*/ 61 h 726"/>
                  <a:gd name="T64" fmla="*/ 64 w 517"/>
                  <a:gd name="T65" fmla="*/ 58 h 726"/>
                  <a:gd name="T66" fmla="*/ 63 w 517"/>
                  <a:gd name="T67" fmla="*/ 55 h 726"/>
                  <a:gd name="T68" fmla="*/ 62 w 517"/>
                  <a:gd name="T69" fmla="*/ 52 h 726"/>
                  <a:gd name="T70" fmla="*/ 61 w 517"/>
                  <a:gd name="T71" fmla="*/ 49 h 726"/>
                  <a:gd name="T72" fmla="*/ 59 w 517"/>
                  <a:gd name="T73" fmla="*/ 46 h 726"/>
                  <a:gd name="T74" fmla="*/ 59 w 517"/>
                  <a:gd name="T75" fmla="*/ 43 h 726"/>
                  <a:gd name="T76" fmla="*/ 60 w 517"/>
                  <a:gd name="T77" fmla="*/ 41 h 726"/>
                  <a:gd name="T78" fmla="*/ 60 w 517"/>
                  <a:gd name="T79" fmla="*/ 38 h 726"/>
                  <a:gd name="T80" fmla="*/ 60 w 517"/>
                  <a:gd name="T81" fmla="*/ 36 h 726"/>
                  <a:gd name="T82" fmla="*/ 60 w 517"/>
                  <a:gd name="T83" fmla="*/ 33 h 726"/>
                  <a:gd name="T84" fmla="*/ 60 w 517"/>
                  <a:gd name="T85" fmla="*/ 27 h 726"/>
                  <a:gd name="T86" fmla="*/ 60 w 517"/>
                  <a:gd name="T87" fmla="*/ 23 h 726"/>
                  <a:gd name="T88" fmla="*/ 60 w 517"/>
                  <a:gd name="T89" fmla="*/ 18 h 726"/>
                  <a:gd name="T90" fmla="*/ 59 w 517"/>
                  <a:gd name="T91" fmla="*/ 13 h 726"/>
                  <a:gd name="T92" fmla="*/ 58 w 517"/>
                  <a:gd name="T93" fmla="*/ 10 h 726"/>
                  <a:gd name="T94" fmla="*/ 56 w 517"/>
                  <a:gd name="T95" fmla="*/ 6 h 726"/>
                  <a:gd name="T96" fmla="*/ 54 w 517"/>
                  <a:gd name="T97" fmla="*/ 4 h 726"/>
                  <a:gd name="T98" fmla="*/ 52 w 517"/>
                  <a:gd name="T99" fmla="*/ 3 h 726"/>
                  <a:gd name="T100" fmla="*/ 50 w 517"/>
                  <a:gd name="T101" fmla="*/ 3 h 726"/>
                  <a:gd name="T102" fmla="*/ 46 w 517"/>
                  <a:gd name="T103" fmla="*/ 1 h 726"/>
                  <a:gd name="T104" fmla="*/ 41 w 517"/>
                  <a:gd name="T105" fmla="*/ 0 h 726"/>
                  <a:gd name="T106" fmla="*/ 36 w 517"/>
                  <a:gd name="T107" fmla="*/ 0 h 726"/>
                  <a:gd name="T108" fmla="*/ 32 w 517"/>
                  <a:gd name="T109" fmla="*/ 1 h 726"/>
                  <a:gd name="T110" fmla="*/ 27 w 517"/>
                  <a:gd name="T111" fmla="*/ 3 h 726"/>
                  <a:gd name="T112" fmla="*/ 23 w 517"/>
                  <a:gd name="T113" fmla="*/ 6 h 726"/>
                  <a:gd name="T114" fmla="*/ 19 w 517"/>
                  <a:gd name="T115" fmla="*/ 9 h 726"/>
                  <a:gd name="T116" fmla="*/ 17 w 517"/>
                  <a:gd name="T117" fmla="*/ 11 h 726"/>
                  <a:gd name="T118" fmla="*/ 14 w 517"/>
                  <a:gd name="T119" fmla="*/ 14 h 726"/>
                  <a:gd name="T120" fmla="*/ 11 w 517"/>
                  <a:gd name="T121" fmla="*/ 15 h 726"/>
                  <a:gd name="T122" fmla="*/ 8 w 517"/>
                  <a:gd name="T123" fmla="*/ 18 h 726"/>
                  <a:gd name="T124" fmla="*/ 5 w 517"/>
                  <a:gd name="T125" fmla="*/ 20 h 72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17"/>
                  <a:gd name="T190" fmla="*/ 0 h 726"/>
                  <a:gd name="T191" fmla="*/ 517 w 517"/>
                  <a:gd name="T192" fmla="*/ 726 h 72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17" h="726">
                    <a:moveTo>
                      <a:pt x="36" y="236"/>
                    </a:moveTo>
                    <a:lnTo>
                      <a:pt x="30" y="240"/>
                    </a:lnTo>
                    <a:lnTo>
                      <a:pt x="25" y="245"/>
                    </a:lnTo>
                    <a:lnTo>
                      <a:pt x="21" y="251"/>
                    </a:lnTo>
                    <a:lnTo>
                      <a:pt x="19" y="257"/>
                    </a:lnTo>
                    <a:lnTo>
                      <a:pt x="15" y="260"/>
                    </a:lnTo>
                    <a:lnTo>
                      <a:pt x="11" y="268"/>
                    </a:lnTo>
                    <a:lnTo>
                      <a:pt x="10" y="274"/>
                    </a:lnTo>
                    <a:lnTo>
                      <a:pt x="8" y="281"/>
                    </a:lnTo>
                    <a:lnTo>
                      <a:pt x="4" y="287"/>
                    </a:lnTo>
                    <a:lnTo>
                      <a:pt x="2" y="295"/>
                    </a:lnTo>
                    <a:lnTo>
                      <a:pt x="2" y="300"/>
                    </a:lnTo>
                    <a:lnTo>
                      <a:pt x="2" y="310"/>
                    </a:lnTo>
                    <a:lnTo>
                      <a:pt x="0" y="316"/>
                    </a:lnTo>
                    <a:lnTo>
                      <a:pt x="0" y="323"/>
                    </a:lnTo>
                    <a:lnTo>
                      <a:pt x="0" y="331"/>
                    </a:lnTo>
                    <a:lnTo>
                      <a:pt x="0" y="340"/>
                    </a:lnTo>
                    <a:lnTo>
                      <a:pt x="0" y="346"/>
                    </a:lnTo>
                    <a:lnTo>
                      <a:pt x="0" y="355"/>
                    </a:lnTo>
                    <a:lnTo>
                      <a:pt x="0" y="363"/>
                    </a:lnTo>
                    <a:lnTo>
                      <a:pt x="0" y="371"/>
                    </a:lnTo>
                    <a:lnTo>
                      <a:pt x="0" y="378"/>
                    </a:lnTo>
                    <a:lnTo>
                      <a:pt x="2" y="386"/>
                    </a:lnTo>
                    <a:lnTo>
                      <a:pt x="2" y="395"/>
                    </a:lnTo>
                    <a:lnTo>
                      <a:pt x="2" y="403"/>
                    </a:lnTo>
                    <a:lnTo>
                      <a:pt x="2" y="411"/>
                    </a:lnTo>
                    <a:lnTo>
                      <a:pt x="4" y="418"/>
                    </a:lnTo>
                    <a:lnTo>
                      <a:pt x="4" y="426"/>
                    </a:lnTo>
                    <a:lnTo>
                      <a:pt x="6" y="433"/>
                    </a:lnTo>
                    <a:lnTo>
                      <a:pt x="6" y="441"/>
                    </a:lnTo>
                    <a:lnTo>
                      <a:pt x="8" y="449"/>
                    </a:lnTo>
                    <a:lnTo>
                      <a:pt x="8" y="456"/>
                    </a:lnTo>
                    <a:lnTo>
                      <a:pt x="10" y="464"/>
                    </a:lnTo>
                    <a:lnTo>
                      <a:pt x="10" y="471"/>
                    </a:lnTo>
                    <a:lnTo>
                      <a:pt x="10" y="481"/>
                    </a:lnTo>
                    <a:lnTo>
                      <a:pt x="11" y="490"/>
                    </a:lnTo>
                    <a:lnTo>
                      <a:pt x="13" y="500"/>
                    </a:lnTo>
                    <a:lnTo>
                      <a:pt x="13" y="507"/>
                    </a:lnTo>
                    <a:lnTo>
                      <a:pt x="15" y="519"/>
                    </a:lnTo>
                    <a:lnTo>
                      <a:pt x="17" y="526"/>
                    </a:lnTo>
                    <a:lnTo>
                      <a:pt x="19" y="536"/>
                    </a:lnTo>
                    <a:lnTo>
                      <a:pt x="21" y="546"/>
                    </a:lnTo>
                    <a:lnTo>
                      <a:pt x="23" y="555"/>
                    </a:lnTo>
                    <a:lnTo>
                      <a:pt x="27" y="563"/>
                    </a:lnTo>
                    <a:lnTo>
                      <a:pt x="29" y="572"/>
                    </a:lnTo>
                    <a:lnTo>
                      <a:pt x="32" y="582"/>
                    </a:lnTo>
                    <a:lnTo>
                      <a:pt x="34" y="591"/>
                    </a:lnTo>
                    <a:lnTo>
                      <a:pt x="38" y="601"/>
                    </a:lnTo>
                    <a:lnTo>
                      <a:pt x="42" y="610"/>
                    </a:lnTo>
                    <a:lnTo>
                      <a:pt x="46" y="618"/>
                    </a:lnTo>
                    <a:lnTo>
                      <a:pt x="49" y="625"/>
                    </a:lnTo>
                    <a:lnTo>
                      <a:pt x="53" y="635"/>
                    </a:lnTo>
                    <a:lnTo>
                      <a:pt x="59" y="642"/>
                    </a:lnTo>
                    <a:lnTo>
                      <a:pt x="63" y="650"/>
                    </a:lnTo>
                    <a:lnTo>
                      <a:pt x="68" y="658"/>
                    </a:lnTo>
                    <a:lnTo>
                      <a:pt x="72" y="667"/>
                    </a:lnTo>
                    <a:lnTo>
                      <a:pt x="80" y="675"/>
                    </a:lnTo>
                    <a:lnTo>
                      <a:pt x="86" y="680"/>
                    </a:lnTo>
                    <a:lnTo>
                      <a:pt x="91" y="688"/>
                    </a:lnTo>
                    <a:lnTo>
                      <a:pt x="97" y="694"/>
                    </a:lnTo>
                    <a:lnTo>
                      <a:pt x="105" y="701"/>
                    </a:lnTo>
                    <a:lnTo>
                      <a:pt x="110" y="707"/>
                    </a:lnTo>
                    <a:lnTo>
                      <a:pt x="120" y="715"/>
                    </a:lnTo>
                    <a:lnTo>
                      <a:pt x="127" y="720"/>
                    </a:lnTo>
                    <a:lnTo>
                      <a:pt x="135" y="726"/>
                    </a:lnTo>
                    <a:lnTo>
                      <a:pt x="139" y="720"/>
                    </a:lnTo>
                    <a:lnTo>
                      <a:pt x="143" y="715"/>
                    </a:lnTo>
                    <a:lnTo>
                      <a:pt x="146" y="709"/>
                    </a:lnTo>
                    <a:lnTo>
                      <a:pt x="152" y="707"/>
                    </a:lnTo>
                    <a:lnTo>
                      <a:pt x="156" y="703"/>
                    </a:lnTo>
                    <a:lnTo>
                      <a:pt x="160" y="701"/>
                    </a:lnTo>
                    <a:lnTo>
                      <a:pt x="165" y="698"/>
                    </a:lnTo>
                    <a:lnTo>
                      <a:pt x="171" y="696"/>
                    </a:lnTo>
                    <a:lnTo>
                      <a:pt x="179" y="692"/>
                    </a:lnTo>
                    <a:lnTo>
                      <a:pt x="188" y="690"/>
                    </a:lnTo>
                    <a:lnTo>
                      <a:pt x="194" y="688"/>
                    </a:lnTo>
                    <a:lnTo>
                      <a:pt x="200" y="688"/>
                    </a:lnTo>
                    <a:lnTo>
                      <a:pt x="205" y="686"/>
                    </a:lnTo>
                    <a:lnTo>
                      <a:pt x="211" y="686"/>
                    </a:lnTo>
                    <a:lnTo>
                      <a:pt x="215" y="684"/>
                    </a:lnTo>
                    <a:lnTo>
                      <a:pt x="221" y="684"/>
                    </a:lnTo>
                    <a:lnTo>
                      <a:pt x="224" y="682"/>
                    </a:lnTo>
                    <a:lnTo>
                      <a:pt x="230" y="682"/>
                    </a:lnTo>
                    <a:lnTo>
                      <a:pt x="236" y="680"/>
                    </a:lnTo>
                    <a:lnTo>
                      <a:pt x="240" y="679"/>
                    </a:lnTo>
                    <a:lnTo>
                      <a:pt x="245" y="677"/>
                    </a:lnTo>
                    <a:lnTo>
                      <a:pt x="251" y="677"/>
                    </a:lnTo>
                    <a:lnTo>
                      <a:pt x="259" y="671"/>
                    </a:lnTo>
                    <a:lnTo>
                      <a:pt x="268" y="665"/>
                    </a:lnTo>
                    <a:lnTo>
                      <a:pt x="276" y="658"/>
                    </a:lnTo>
                    <a:lnTo>
                      <a:pt x="285" y="650"/>
                    </a:lnTo>
                    <a:lnTo>
                      <a:pt x="291" y="644"/>
                    </a:lnTo>
                    <a:lnTo>
                      <a:pt x="298" y="641"/>
                    </a:lnTo>
                    <a:lnTo>
                      <a:pt x="306" y="637"/>
                    </a:lnTo>
                    <a:lnTo>
                      <a:pt x="314" y="635"/>
                    </a:lnTo>
                    <a:lnTo>
                      <a:pt x="319" y="633"/>
                    </a:lnTo>
                    <a:lnTo>
                      <a:pt x="327" y="629"/>
                    </a:lnTo>
                    <a:lnTo>
                      <a:pt x="335" y="627"/>
                    </a:lnTo>
                    <a:lnTo>
                      <a:pt x="342" y="623"/>
                    </a:lnTo>
                    <a:lnTo>
                      <a:pt x="350" y="622"/>
                    </a:lnTo>
                    <a:lnTo>
                      <a:pt x="356" y="620"/>
                    </a:lnTo>
                    <a:lnTo>
                      <a:pt x="363" y="616"/>
                    </a:lnTo>
                    <a:lnTo>
                      <a:pt x="371" y="614"/>
                    </a:lnTo>
                    <a:lnTo>
                      <a:pt x="378" y="612"/>
                    </a:lnTo>
                    <a:lnTo>
                      <a:pt x="386" y="608"/>
                    </a:lnTo>
                    <a:lnTo>
                      <a:pt x="392" y="606"/>
                    </a:lnTo>
                    <a:lnTo>
                      <a:pt x="399" y="604"/>
                    </a:lnTo>
                    <a:lnTo>
                      <a:pt x="405" y="601"/>
                    </a:lnTo>
                    <a:lnTo>
                      <a:pt x="413" y="597"/>
                    </a:lnTo>
                    <a:lnTo>
                      <a:pt x="418" y="593"/>
                    </a:lnTo>
                    <a:lnTo>
                      <a:pt x="426" y="589"/>
                    </a:lnTo>
                    <a:lnTo>
                      <a:pt x="432" y="585"/>
                    </a:lnTo>
                    <a:lnTo>
                      <a:pt x="437" y="582"/>
                    </a:lnTo>
                    <a:lnTo>
                      <a:pt x="443" y="576"/>
                    </a:lnTo>
                    <a:lnTo>
                      <a:pt x="449" y="572"/>
                    </a:lnTo>
                    <a:lnTo>
                      <a:pt x="454" y="566"/>
                    </a:lnTo>
                    <a:lnTo>
                      <a:pt x="458" y="561"/>
                    </a:lnTo>
                    <a:lnTo>
                      <a:pt x="464" y="555"/>
                    </a:lnTo>
                    <a:lnTo>
                      <a:pt x="470" y="549"/>
                    </a:lnTo>
                    <a:lnTo>
                      <a:pt x="473" y="542"/>
                    </a:lnTo>
                    <a:lnTo>
                      <a:pt x="477" y="534"/>
                    </a:lnTo>
                    <a:lnTo>
                      <a:pt x="481" y="526"/>
                    </a:lnTo>
                    <a:lnTo>
                      <a:pt x="487" y="519"/>
                    </a:lnTo>
                    <a:lnTo>
                      <a:pt x="492" y="513"/>
                    </a:lnTo>
                    <a:lnTo>
                      <a:pt x="500" y="507"/>
                    </a:lnTo>
                    <a:lnTo>
                      <a:pt x="504" y="502"/>
                    </a:lnTo>
                    <a:lnTo>
                      <a:pt x="509" y="496"/>
                    </a:lnTo>
                    <a:lnTo>
                      <a:pt x="511" y="490"/>
                    </a:lnTo>
                    <a:lnTo>
                      <a:pt x="515" y="485"/>
                    </a:lnTo>
                    <a:lnTo>
                      <a:pt x="515" y="479"/>
                    </a:lnTo>
                    <a:lnTo>
                      <a:pt x="517" y="473"/>
                    </a:lnTo>
                    <a:lnTo>
                      <a:pt x="517" y="468"/>
                    </a:lnTo>
                    <a:lnTo>
                      <a:pt x="517" y="462"/>
                    </a:lnTo>
                    <a:lnTo>
                      <a:pt x="515" y="456"/>
                    </a:lnTo>
                    <a:lnTo>
                      <a:pt x="515" y="450"/>
                    </a:lnTo>
                    <a:lnTo>
                      <a:pt x="511" y="445"/>
                    </a:lnTo>
                    <a:lnTo>
                      <a:pt x="509" y="439"/>
                    </a:lnTo>
                    <a:lnTo>
                      <a:pt x="506" y="431"/>
                    </a:lnTo>
                    <a:lnTo>
                      <a:pt x="506" y="428"/>
                    </a:lnTo>
                    <a:lnTo>
                      <a:pt x="502" y="420"/>
                    </a:lnTo>
                    <a:lnTo>
                      <a:pt x="498" y="414"/>
                    </a:lnTo>
                    <a:lnTo>
                      <a:pt x="494" y="407"/>
                    </a:lnTo>
                    <a:lnTo>
                      <a:pt x="492" y="401"/>
                    </a:lnTo>
                    <a:lnTo>
                      <a:pt x="489" y="395"/>
                    </a:lnTo>
                    <a:lnTo>
                      <a:pt x="487" y="388"/>
                    </a:lnTo>
                    <a:lnTo>
                      <a:pt x="485" y="382"/>
                    </a:lnTo>
                    <a:lnTo>
                      <a:pt x="483" y="376"/>
                    </a:lnTo>
                    <a:lnTo>
                      <a:pt x="479" y="369"/>
                    </a:lnTo>
                    <a:lnTo>
                      <a:pt x="479" y="363"/>
                    </a:lnTo>
                    <a:lnTo>
                      <a:pt x="479" y="357"/>
                    </a:lnTo>
                    <a:lnTo>
                      <a:pt x="479" y="350"/>
                    </a:lnTo>
                    <a:lnTo>
                      <a:pt x="479" y="344"/>
                    </a:lnTo>
                    <a:lnTo>
                      <a:pt x="481" y="338"/>
                    </a:lnTo>
                    <a:lnTo>
                      <a:pt x="483" y="331"/>
                    </a:lnTo>
                    <a:lnTo>
                      <a:pt x="487" y="327"/>
                    </a:lnTo>
                    <a:lnTo>
                      <a:pt x="485" y="321"/>
                    </a:lnTo>
                    <a:lnTo>
                      <a:pt x="483" y="316"/>
                    </a:lnTo>
                    <a:lnTo>
                      <a:pt x="483" y="310"/>
                    </a:lnTo>
                    <a:lnTo>
                      <a:pt x="483" y="306"/>
                    </a:lnTo>
                    <a:lnTo>
                      <a:pt x="481" y="300"/>
                    </a:lnTo>
                    <a:lnTo>
                      <a:pt x="481" y="295"/>
                    </a:lnTo>
                    <a:lnTo>
                      <a:pt x="481" y="291"/>
                    </a:lnTo>
                    <a:lnTo>
                      <a:pt x="481" y="287"/>
                    </a:lnTo>
                    <a:lnTo>
                      <a:pt x="481" y="281"/>
                    </a:lnTo>
                    <a:lnTo>
                      <a:pt x="481" y="276"/>
                    </a:lnTo>
                    <a:lnTo>
                      <a:pt x="481" y="272"/>
                    </a:lnTo>
                    <a:lnTo>
                      <a:pt x="481" y="266"/>
                    </a:lnTo>
                    <a:lnTo>
                      <a:pt x="481" y="257"/>
                    </a:lnTo>
                    <a:lnTo>
                      <a:pt x="481" y="247"/>
                    </a:lnTo>
                    <a:lnTo>
                      <a:pt x="481" y="238"/>
                    </a:lnTo>
                    <a:lnTo>
                      <a:pt x="481" y="228"/>
                    </a:lnTo>
                    <a:lnTo>
                      <a:pt x="481" y="219"/>
                    </a:lnTo>
                    <a:lnTo>
                      <a:pt x="483" y="209"/>
                    </a:lnTo>
                    <a:lnTo>
                      <a:pt x="483" y="200"/>
                    </a:lnTo>
                    <a:lnTo>
                      <a:pt x="483" y="190"/>
                    </a:lnTo>
                    <a:lnTo>
                      <a:pt x="483" y="181"/>
                    </a:lnTo>
                    <a:lnTo>
                      <a:pt x="485" y="173"/>
                    </a:lnTo>
                    <a:lnTo>
                      <a:pt x="483" y="163"/>
                    </a:lnTo>
                    <a:lnTo>
                      <a:pt x="483" y="154"/>
                    </a:lnTo>
                    <a:lnTo>
                      <a:pt x="483" y="144"/>
                    </a:lnTo>
                    <a:lnTo>
                      <a:pt x="483" y="135"/>
                    </a:lnTo>
                    <a:lnTo>
                      <a:pt x="481" y="125"/>
                    </a:lnTo>
                    <a:lnTo>
                      <a:pt x="479" y="118"/>
                    </a:lnTo>
                    <a:lnTo>
                      <a:pt x="479" y="108"/>
                    </a:lnTo>
                    <a:lnTo>
                      <a:pt x="477" y="101"/>
                    </a:lnTo>
                    <a:lnTo>
                      <a:pt x="475" y="91"/>
                    </a:lnTo>
                    <a:lnTo>
                      <a:pt x="473" y="84"/>
                    </a:lnTo>
                    <a:lnTo>
                      <a:pt x="470" y="74"/>
                    </a:lnTo>
                    <a:lnTo>
                      <a:pt x="468" y="67"/>
                    </a:lnTo>
                    <a:lnTo>
                      <a:pt x="462" y="57"/>
                    </a:lnTo>
                    <a:lnTo>
                      <a:pt x="458" y="49"/>
                    </a:lnTo>
                    <a:lnTo>
                      <a:pt x="454" y="42"/>
                    </a:lnTo>
                    <a:lnTo>
                      <a:pt x="451" y="34"/>
                    </a:lnTo>
                    <a:lnTo>
                      <a:pt x="447" y="32"/>
                    </a:lnTo>
                    <a:lnTo>
                      <a:pt x="443" y="32"/>
                    </a:lnTo>
                    <a:lnTo>
                      <a:pt x="439" y="32"/>
                    </a:lnTo>
                    <a:lnTo>
                      <a:pt x="433" y="32"/>
                    </a:lnTo>
                    <a:lnTo>
                      <a:pt x="428" y="30"/>
                    </a:lnTo>
                    <a:lnTo>
                      <a:pt x="424" y="30"/>
                    </a:lnTo>
                    <a:lnTo>
                      <a:pt x="420" y="30"/>
                    </a:lnTo>
                    <a:lnTo>
                      <a:pt x="418" y="30"/>
                    </a:lnTo>
                    <a:lnTo>
                      <a:pt x="413" y="27"/>
                    </a:lnTo>
                    <a:lnTo>
                      <a:pt x="409" y="25"/>
                    </a:lnTo>
                    <a:lnTo>
                      <a:pt x="403" y="21"/>
                    </a:lnTo>
                    <a:lnTo>
                      <a:pt x="399" y="19"/>
                    </a:lnTo>
                    <a:lnTo>
                      <a:pt x="390" y="15"/>
                    </a:lnTo>
                    <a:lnTo>
                      <a:pt x="380" y="13"/>
                    </a:lnTo>
                    <a:lnTo>
                      <a:pt x="371" y="10"/>
                    </a:lnTo>
                    <a:lnTo>
                      <a:pt x="361" y="6"/>
                    </a:lnTo>
                    <a:lnTo>
                      <a:pt x="352" y="4"/>
                    </a:lnTo>
                    <a:lnTo>
                      <a:pt x="342" y="2"/>
                    </a:lnTo>
                    <a:lnTo>
                      <a:pt x="333" y="0"/>
                    </a:lnTo>
                    <a:lnTo>
                      <a:pt x="323" y="0"/>
                    </a:lnTo>
                    <a:lnTo>
                      <a:pt x="314" y="0"/>
                    </a:lnTo>
                    <a:lnTo>
                      <a:pt x="304" y="0"/>
                    </a:lnTo>
                    <a:lnTo>
                      <a:pt x="295" y="0"/>
                    </a:lnTo>
                    <a:lnTo>
                      <a:pt x="285" y="2"/>
                    </a:lnTo>
                    <a:lnTo>
                      <a:pt x="276" y="2"/>
                    </a:lnTo>
                    <a:lnTo>
                      <a:pt x="268" y="4"/>
                    </a:lnTo>
                    <a:lnTo>
                      <a:pt x="257" y="6"/>
                    </a:lnTo>
                    <a:lnTo>
                      <a:pt x="249" y="10"/>
                    </a:lnTo>
                    <a:lnTo>
                      <a:pt x="240" y="11"/>
                    </a:lnTo>
                    <a:lnTo>
                      <a:pt x="230" y="17"/>
                    </a:lnTo>
                    <a:lnTo>
                      <a:pt x="222" y="19"/>
                    </a:lnTo>
                    <a:lnTo>
                      <a:pt x="213" y="25"/>
                    </a:lnTo>
                    <a:lnTo>
                      <a:pt x="205" y="30"/>
                    </a:lnTo>
                    <a:lnTo>
                      <a:pt x="196" y="36"/>
                    </a:lnTo>
                    <a:lnTo>
                      <a:pt x="188" y="42"/>
                    </a:lnTo>
                    <a:lnTo>
                      <a:pt x="179" y="49"/>
                    </a:lnTo>
                    <a:lnTo>
                      <a:pt x="171" y="55"/>
                    </a:lnTo>
                    <a:lnTo>
                      <a:pt x="164" y="65"/>
                    </a:lnTo>
                    <a:lnTo>
                      <a:pt x="156" y="72"/>
                    </a:lnTo>
                    <a:lnTo>
                      <a:pt x="148" y="82"/>
                    </a:lnTo>
                    <a:lnTo>
                      <a:pt x="145" y="86"/>
                    </a:lnTo>
                    <a:lnTo>
                      <a:pt x="141" y="89"/>
                    </a:lnTo>
                    <a:lnTo>
                      <a:pt x="139" y="95"/>
                    </a:lnTo>
                    <a:lnTo>
                      <a:pt x="135" y="101"/>
                    </a:lnTo>
                    <a:lnTo>
                      <a:pt x="129" y="105"/>
                    </a:lnTo>
                    <a:lnTo>
                      <a:pt x="122" y="108"/>
                    </a:lnTo>
                    <a:lnTo>
                      <a:pt x="116" y="112"/>
                    </a:lnTo>
                    <a:lnTo>
                      <a:pt x="110" y="116"/>
                    </a:lnTo>
                    <a:lnTo>
                      <a:pt x="103" y="120"/>
                    </a:lnTo>
                    <a:lnTo>
                      <a:pt x="99" y="124"/>
                    </a:lnTo>
                    <a:lnTo>
                      <a:pt x="91" y="127"/>
                    </a:lnTo>
                    <a:lnTo>
                      <a:pt x="86" y="131"/>
                    </a:lnTo>
                    <a:lnTo>
                      <a:pt x="78" y="135"/>
                    </a:lnTo>
                    <a:lnTo>
                      <a:pt x="72" y="137"/>
                    </a:lnTo>
                    <a:lnTo>
                      <a:pt x="67" y="141"/>
                    </a:lnTo>
                    <a:lnTo>
                      <a:pt x="59" y="144"/>
                    </a:lnTo>
                    <a:lnTo>
                      <a:pt x="53" y="148"/>
                    </a:lnTo>
                    <a:lnTo>
                      <a:pt x="48" y="152"/>
                    </a:lnTo>
                    <a:lnTo>
                      <a:pt x="40" y="156"/>
                    </a:lnTo>
                    <a:lnTo>
                      <a:pt x="36" y="160"/>
                    </a:lnTo>
                    <a:lnTo>
                      <a:pt x="36" y="236"/>
                    </a:lnTo>
                    <a:close/>
                  </a:path>
                </a:pathLst>
              </a:custGeom>
              <a:solidFill>
                <a:srgbClr val="FFE600"/>
              </a:solidFill>
              <a:ln w="9525">
                <a:noFill/>
                <a:round/>
              </a:ln>
            </p:spPr>
            <p:txBody>
              <a:bodyPr/>
              <a:lstStyle/>
              <a:p>
                <a:endParaRPr lang="en-CA"/>
              </a:p>
            </p:txBody>
          </p:sp>
          <p:sp>
            <p:nvSpPr>
              <p:cNvPr id="8658" name="Freeform 63"/>
              <p:cNvSpPr/>
              <p:nvPr/>
            </p:nvSpPr>
            <p:spPr bwMode="auto">
              <a:xfrm>
                <a:off x="4173" y="3447"/>
                <a:ext cx="621" cy="329"/>
              </a:xfrm>
              <a:custGeom>
                <a:avLst/>
                <a:gdLst>
                  <a:gd name="T0" fmla="*/ 3 w 1243"/>
                  <a:gd name="T1" fmla="*/ 24 h 657"/>
                  <a:gd name="T2" fmla="*/ 8 w 1243"/>
                  <a:gd name="T3" fmla="*/ 22 h 657"/>
                  <a:gd name="T4" fmla="*/ 14 w 1243"/>
                  <a:gd name="T5" fmla="*/ 21 h 657"/>
                  <a:gd name="T6" fmla="*/ 19 w 1243"/>
                  <a:gd name="T7" fmla="*/ 20 h 657"/>
                  <a:gd name="T8" fmla="*/ 25 w 1243"/>
                  <a:gd name="T9" fmla="*/ 19 h 657"/>
                  <a:gd name="T10" fmla="*/ 31 w 1243"/>
                  <a:gd name="T11" fmla="*/ 18 h 657"/>
                  <a:gd name="T12" fmla="*/ 38 w 1243"/>
                  <a:gd name="T13" fmla="*/ 18 h 657"/>
                  <a:gd name="T14" fmla="*/ 44 w 1243"/>
                  <a:gd name="T15" fmla="*/ 16 h 657"/>
                  <a:gd name="T16" fmla="*/ 50 w 1243"/>
                  <a:gd name="T17" fmla="*/ 14 h 657"/>
                  <a:gd name="T18" fmla="*/ 56 w 1243"/>
                  <a:gd name="T19" fmla="*/ 14 h 657"/>
                  <a:gd name="T20" fmla="*/ 63 w 1243"/>
                  <a:gd name="T21" fmla="*/ 15 h 657"/>
                  <a:gd name="T22" fmla="*/ 68 w 1243"/>
                  <a:gd name="T23" fmla="*/ 12 h 657"/>
                  <a:gd name="T24" fmla="*/ 73 w 1243"/>
                  <a:gd name="T25" fmla="*/ 11 h 657"/>
                  <a:gd name="T26" fmla="*/ 78 w 1243"/>
                  <a:gd name="T27" fmla="*/ 10 h 657"/>
                  <a:gd name="T28" fmla="*/ 83 w 1243"/>
                  <a:gd name="T29" fmla="*/ 10 h 657"/>
                  <a:gd name="T30" fmla="*/ 88 w 1243"/>
                  <a:gd name="T31" fmla="*/ 11 h 657"/>
                  <a:gd name="T32" fmla="*/ 93 w 1243"/>
                  <a:gd name="T33" fmla="*/ 9 h 657"/>
                  <a:gd name="T34" fmla="*/ 98 w 1243"/>
                  <a:gd name="T35" fmla="*/ 7 h 657"/>
                  <a:gd name="T36" fmla="*/ 103 w 1243"/>
                  <a:gd name="T37" fmla="*/ 5 h 657"/>
                  <a:gd name="T38" fmla="*/ 108 w 1243"/>
                  <a:gd name="T39" fmla="*/ 5 h 657"/>
                  <a:gd name="T40" fmla="*/ 113 w 1243"/>
                  <a:gd name="T41" fmla="*/ 4 h 657"/>
                  <a:gd name="T42" fmla="*/ 118 w 1243"/>
                  <a:gd name="T43" fmla="*/ 3 h 657"/>
                  <a:gd name="T44" fmla="*/ 122 w 1243"/>
                  <a:gd name="T45" fmla="*/ 2 h 657"/>
                  <a:gd name="T46" fmla="*/ 126 w 1243"/>
                  <a:gd name="T47" fmla="*/ 1 h 657"/>
                  <a:gd name="T48" fmla="*/ 131 w 1243"/>
                  <a:gd name="T49" fmla="*/ 0 h 657"/>
                  <a:gd name="T50" fmla="*/ 135 w 1243"/>
                  <a:gd name="T51" fmla="*/ 1 h 657"/>
                  <a:gd name="T52" fmla="*/ 140 w 1243"/>
                  <a:gd name="T53" fmla="*/ 3 h 657"/>
                  <a:gd name="T54" fmla="*/ 145 w 1243"/>
                  <a:gd name="T55" fmla="*/ 1 h 657"/>
                  <a:gd name="T56" fmla="*/ 150 w 1243"/>
                  <a:gd name="T57" fmla="*/ 4 h 657"/>
                  <a:gd name="T58" fmla="*/ 152 w 1243"/>
                  <a:gd name="T59" fmla="*/ 9 h 657"/>
                  <a:gd name="T60" fmla="*/ 153 w 1243"/>
                  <a:gd name="T61" fmla="*/ 16 h 657"/>
                  <a:gd name="T62" fmla="*/ 154 w 1243"/>
                  <a:gd name="T63" fmla="*/ 21 h 657"/>
                  <a:gd name="T64" fmla="*/ 155 w 1243"/>
                  <a:gd name="T65" fmla="*/ 28 h 657"/>
                  <a:gd name="T66" fmla="*/ 154 w 1243"/>
                  <a:gd name="T67" fmla="*/ 34 h 657"/>
                  <a:gd name="T68" fmla="*/ 152 w 1243"/>
                  <a:gd name="T69" fmla="*/ 40 h 657"/>
                  <a:gd name="T70" fmla="*/ 152 w 1243"/>
                  <a:gd name="T71" fmla="*/ 43 h 657"/>
                  <a:gd name="T72" fmla="*/ 152 w 1243"/>
                  <a:gd name="T73" fmla="*/ 47 h 657"/>
                  <a:gd name="T74" fmla="*/ 151 w 1243"/>
                  <a:gd name="T75" fmla="*/ 51 h 657"/>
                  <a:gd name="T76" fmla="*/ 149 w 1243"/>
                  <a:gd name="T77" fmla="*/ 55 h 657"/>
                  <a:gd name="T78" fmla="*/ 147 w 1243"/>
                  <a:gd name="T79" fmla="*/ 59 h 657"/>
                  <a:gd name="T80" fmla="*/ 145 w 1243"/>
                  <a:gd name="T81" fmla="*/ 63 h 657"/>
                  <a:gd name="T82" fmla="*/ 142 w 1243"/>
                  <a:gd name="T83" fmla="*/ 68 h 657"/>
                  <a:gd name="T84" fmla="*/ 135 w 1243"/>
                  <a:gd name="T85" fmla="*/ 75 h 657"/>
                  <a:gd name="T86" fmla="*/ 129 w 1243"/>
                  <a:gd name="T87" fmla="*/ 80 h 657"/>
                  <a:gd name="T88" fmla="*/ 126 w 1243"/>
                  <a:gd name="T89" fmla="*/ 82 h 657"/>
                  <a:gd name="T90" fmla="*/ 120 w 1243"/>
                  <a:gd name="T91" fmla="*/ 81 h 657"/>
                  <a:gd name="T92" fmla="*/ 114 w 1243"/>
                  <a:gd name="T93" fmla="*/ 81 h 657"/>
                  <a:gd name="T94" fmla="*/ 108 w 1243"/>
                  <a:gd name="T95" fmla="*/ 80 h 657"/>
                  <a:gd name="T96" fmla="*/ 101 w 1243"/>
                  <a:gd name="T97" fmla="*/ 79 h 657"/>
                  <a:gd name="T98" fmla="*/ 92 w 1243"/>
                  <a:gd name="T99" fmla="*/ 76 h 657"/>
                  <a:gd name="T100" fmla="*/ 85 w 1243"/>
                  <a:gd name="T101" fmla="*/ 73 h 657"/>
                  <a:gd name="T102" fmla="*/ 77 w 1243"/>
                  <a:gd name="T103" fmla="*/ 69 h 657"/>
                  <a:gd name="T104" fmla="*/ 69 w 1243"/>
                  <a:gd name="T105" fmla="*/ 65 h 657"/>
                  <a:gd name="T106" fmla="*/ 62 w 1243"/>
                  <a:gd name="T107" fmla="*/ 61 h 657"/>
                  <a:gd name="T108" fmla="*/ 54 w 1243"/>
                  <a:gd name="T109" fmla="*/ 56 h 657"/>
                  <a:gd name="T110" fmla="*/ 46 w 1243"/>
                  <a:gd name="T111" fmla="*/ 52 h 657"/>
                  <a:gd name="T112" fmla="*/ 39 w 1243"/>
                  <a:gd name="T113" fmla="*/ 49 h 657"/>
                  <a:gd name="T114" fmla="*/ 31 w 1243"/>
                  <a:gd name="T115" fmla="*/ 46 h 657"/>
                  <a:gd name="T116" fmla="*/ 23 w 1243"/>
                  <a:gd name="T117" fmla="*/ 43 h 657"/>
                  <a:gd name="T118" fmla="*/ 18 w 1243"/>
                  <a:gd name="T119" fmla="*/ 41 h 657"/>
                  <a:gd name="T120" fmla="*/ 12 w 1243"/>
                  <a:gd name="T121" fmla="*/ 38 h 657"/>
                  <a:gd name="T122" fmla="*/ 7 w 1243"/>
                  <a:gd name="T123" fmla="*/ 34 h 657"/>
                  <a:gd name="T124" fmla="*/ 5 w 1243"/>
                  <a:gd name="T125" fmla="*/ 30 h 65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243"/>
                  <a:gd name="T190" fmla="*/ 0 h 657"/>
                  <a:gd name="T191" fmla="*/ 1243 w 1243"/>
                  <a:gd name="T192" fmla="*/ 657 h 65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243" h="657">
                    <a:moveTo>
                      <a:pt x="0" y="207"/>
                    </a:moveTo>
                    <a:lnTo>
                      <a:pt x="6" y="201"/>
                    </a:lnTo>
                    <a:lnTo>
                      <a:pt x="10" y="198"/>
                    </a:lnTo>
                    <a:lnTo>
                      <a:pt x="15" y="192"/>
                    </a:lnTo>
                    <a:lnTo>
                      <a:pt x="21" y="190"/>
                    </a:lnTo>
                    <a:lnTo>
                      <a:pt x="27" y="186"/>
                    </a:lnTo>
                    <a:lnTo>
                      <a:pt x="34" y="182"/>
                    </a:lnTo>
                    <a:lnTo>
                      <a:pt x="40" y="180"/>
                    </a:lnTo>
                    <a:lnTo>
                      <a:pt x="50" y="178"/>
                    </a:lnTo>
                    <a:lnTo>
                      <a:pt x="55" y="177"/>
                    </a:lnTo>
                    <a:lnTo>
                      <a:pt x="63" y="175"/>
                    </a:lnTo>
                    <a:lnTo>
                      <a:pt x="69" y="173"/>
                    </a:lnTo>
                    <a:lnTo>
                      <a:pt x="76" y="171"/>
                    </a:lnTo>
                    <a:lnTo>
                      <a:pt x="84" y="169"/>
                    </a:lnTo>
                    <a:lnTo>
                      <a:pt x="91" y="169"/>
                    </a:lnTo>
                    <a:lnTo>
                      <a:pt x="99" y="167"/>
                    </a:lnTo>
                    <a:lnTo>
                      <a:pt x="107" y="167"/>
                    </a:lnTo>
                    <a:lnTo>
                      <a:pt x="114" y="165"/>
                    </a:lnTo>
                    <a:lnTo>
                      <a:pt x="122" y="163"/>
                    </a:lnTo>
                    <a:lnTo>
                      <a:pt x="128" y="163"/>
                    </a:lnTo>
                    <a:lnTo>
                      <a:pt x="137" y="163"/>
                    </a:lnTo>
                    <a:lnTo>
                      <a:pt x="143" y="161"/>
                    </a:lnTo>
                    <a:lnTo>
                      <a:pt x="150" y="159"/>
                    </a:lnTo>
                    <a:lnTo>
                      <a:pt x="158" y="159"/>
                    </a:lnTo>
                    <a:lnTo>
                      <a:pt x="166" y="158"/>
                    </a:lnTo>
                    <a:lnTo>
                      <a:pt x="173" y="156"/>
                    </a:lnTo>
                    <a:lnTo>
                      <a:pt x="181" y="154"/>
                    </a:lnTo>
                    <a:lnTo>
                      <a:pt x="187" y="152"/>
                    </a:lnTo>
                    <a:lnTo>
                      <a:pt x="194" y="150"/>
                    </a:lnTo>
                    <a:lnTo>
                      <a:pt x="202" y="148"/>
                    </a:lnTo>
                    <a:lnTo>
                      <a:pt x="207" y="146"/>
                    </a:lnTo>
                    <a:lnTo>
                      <a:pt x="215" y="142"/>
                    </a:lnTo>
                    <a:lnTo>
                      <a:pt x="223" y="140"/>
                    </a:lnTo>
                    <a:lnTo>
                      <a:pt x="232" y="142"/>
                    </a:lnTo>
                    <a:lnTo>
                      <a:pt x="240" y="144"/>
                    </a:lnTo>
                    <a:lnTo>
                      <a:pt x="249" y="144"/>
                    </a:lnTo>
                    <a:lnTo>
                      <a:pt x="259" y="144"/>
                    </a:lnTo>
                    <a:lnTo>
                      <a:pt x="268" y="142"/>
                    </a:lnTo>
                    <a:lnTo>
                      <a:pt x="278" y="142"/>
                    </a:lnTo>
                    <a:lnTo>
                      <a:pt x="285" y="140"/>
                    </a:lnTo>
                    <a:lnTo>
                      <a:pt x="295" y="140"/>
                    </a:lnTo>
                    <a:lnTo>
                      <a:pt x="304" y="137"/>
                    </a:lnTo>
                    <a:lnTo>
                      <a:pt x="312" y="135"/>
                    </a:lnTo>
                    <a:lnTo>
                      <a:pt x="320" y="133"/>
                    </a:lnTo>
                    <a:lnTo>
                      <a:pt x="329" y="131"/>
                    </a:lnTo>
                    <a:lnTo>
                      <a:pt x="337" y="129"/>
                    </a:lnTo>
                    <a:lnTo>
                      <a:pt x="346" y="127"/>
                    </a:lnTo>
                    <a:lnTo>
                      <a:pt x="354" y="123"/>
                    </a:lnTo>
                    <a:lnTo>
                      <a:pt x="363" y="121"/>
                    </a:lnTo>
                    <a:lnTo>
                      <a:pt x="371" y="120"/>
                    </a:lnTo>
                    <a:lnTo>
                      <a:pt x="378" y="116"/>
                    </a:lnTo>
                    <a:lnTo>
                      <a:pt x="388" y="114"/>
                    </a:lnTo>
                    <a:lnTo>
                      <a:pt x="396" y="112"/>
                    </a:lnTo>
                    <a:lnTo>
                      <a:pt x="403" y="110"/>
                    </a:lnTo>
                    <a:lnTo>
                      <a:pt x="411" y="108"/>
                    </a:lnTo>
                    <a:lnTo>
                      <a:pt x="420" y="106"/>
                    </a:lnTo>
                    <a:lnTo>
                      <a:pt x="428" y="106"/>
                    </a:lnTo>
                    <a:lnTo>
                      <a:pt x="437" y="106"/>
                    </a:lnTo>
                    <a:lnTo>
                      <a:pt x="445" y="106"/>
                    </a:lnTo>
                    <a:lnTo>
                      <a:pt x="455" y="106"/>
                    </a:lnTo>
                    <a:lnTo>
                      <a:pt x="464" y="108"/>
                    </a:lnTo>
                    <a:lnTo>
                      <a:pt x="472" y="108"/>
                    </a:lnTo>
                    <a:lnTo>
                      <a:pt x="481" y="112"/>
                    </a:lnTo>
                    <a:lnTo>
                      <a:pt x="491" y="114"/>
                    </a:lnTo>
                    <a:lnTo>
                      <a:pt x="500" y="118"/>
                    </a:lnTo>
                    <a:lnTo>
                      <a:pt x="506" y="114"/>
                    </a:lnTo>
                    <a:lnTo>
                      <a:pt x="512" y="110"/>
                    </a:lnTo>
                    <a:lnTo>
                      <a:pt x="519" y="106"/>
                    </a:lnTo>
                    <a:lnTo>
                      <a:pt x="525" y="104"/>
                    </a:lnTo>
                    <a:lnTo>
                      <a:pt x="531" y="101"/>
                    </a:lnTo>
                    <a:lnTo>
                      <a:pt x="538" y="97"/>
                    </a:lnTo>
                    <a:lnTo>
                      <a:pt x="544" y="95"/>
                    </a:lnTo>
                    <a:lnTo>
                      <a:pt x="551" y="95"/>
                    </a:lnTo>
                    <a:lnTo>
                      <a:pt x="557" y="91"/>
                    </a:lnTo>
                    <a:lnTo>
                      <a:pt x="565" y="89"/>
                    </a:lnTo>
                    <a:lnTo>
                      <a:pt x="570" y="87"/>
                    </a:lnTo>
                    <a:lnTo>
                      <a:pt x="578" y="87"/>
                    </a:lnTo>
                    <a:lnTo>
                      <a:pt x="584" y="85"/>
                    </a:lnTo>
                    <a:lnTo>
                      <a:pt x="591" y="83"/>
                    </a:lnTo>
                    <a:lnTo>
                      <a:pt x="597" y="83"/>
                    </a:lnTo>
                    <a:lnTo>
                      <a:pt x="605" y="83"/>
                    </a:lnTo>
                    <a:lnTo>
                      <a:pt x="612" y="82"/>
                    </a:lnTo>
                    <a:lnTo>
                      <a:pt x="618" y="80"/>
                    </a:lnTo>
                    <a:lnTo>
                      <a:pt x="626" y="80"/>
                    </a:lnTo>
                    <a:lnTo>
                      <a:pt x="631" y="80"/>
                    </a:lnTo>
                    <a:lnTo>
                      <a:pt x="639" y="80"/>
                    </a:lnTo>
                    <a:lnTo>
                      <a:pt x="647" y="80"/>
                    </a:lnTo>
                    <a:lnTo>
                      <a:pt x="652" y="80"/>
                    </a:lnTo>
                    <a:lnTo>
                      <a:pt x="662" y="80"/>
                    </a:lnTo>
                    <a:lnTo>
                      <a:pt x="667" y="80"/>
                    </a:lnTo>
                    <a:lnTo>
                      <a:pt x="675" y="80"/>
                    </a:lnTo>
                    <a:lnTo>
                      <a:pt x="681" y="82"/>
                    </a:lnTo>
                    <a:lnTo>
                      <a:pt x="688" y="82"/>
                    </a:lnTo>
                    <a:lnTo>
                      <a:pt x="696" y="82"/>
                    </a:lnTo>
                    <a:lnTo>
                      <a:pt x="704" y="83"/>
                    </a:lnTo>
                    <a:lnTo>
                      <a:pt x="711" y="83"/>
                    </a:lnTo>
                    <a:lnTo>
                      <a:pt x="719" y="85"/>
                    </a:lnTo>
                    <a:lnTo>
                      <a:pt x="724" y="80"/>
                    </a:lnTo>
                    <a:lnTo>
                      <a:pt x="728" y="78"/>
                    </a:lnTo>
                    <a:lnTo>
                      <a:pt x="736" y="72"/>
                    </a:lnTo>
                    <a:lnTo>
                      <a:pt x="742" y="70"/>
                    </a:lnTo>
                    <a:lnTo>
                      <a:pt x="747" y="66"/>
                    </a:lnTo>
                    <a:lnTo>
                      <a:pt x="753" y="63"/>
                    </a:lnTo>
                    <a:lnTo>
                      <a:pt x="761" y="61"/>
                    </a:lnTo>
                    <a:lnTo>
                      <a:pt x="766" y="59"/>
                    </a:lnTo>
                    <a:lnTo>
                      <a:pt x="772" y="55"/>
                    </a:lnTo>
                    <a:lnTo>
                      <a:pt x="780" y="53"/>
                    </a:lnTo>
                    <a:lnTo>
                      <a:pt x="785" y="49"/>
                    </a:lnTo>
                    <a:lnTo>
                      <a:pt x="793" y="47"/>
                    </a:lnTo>
                    <a:lnTo>
                      <a:pt x="799" y="45"/>
                    </a:lnTo>
                    <a:lnTo>
                      <a:pt x="806" y="44"/>
                    </a:lnTo>
                    <a:lnTo>
                      <a:pt x="812" y="44"/>
                    </a:lnTo>
                    <a:lnTo>
                      <a:pt x="819" y="42"/>
                    </a:lnTo>
                    <a:lnTo>
                      <a:pt x="827" y="40"/>
                    </a:lnTo>
                    <a:lnTo>
                      <a:pt x="833" y="38"/>
                    </a:lnTo>
                    <a:lnTo>
                      <a:pt x="840" y="36"/>
                    </a:lnTo>
                    <a:lnTo>
                      <a:pt x="846" y="36"/>
                    </a:lnTo>
                    <a:lnTo>
                      <a:pt x="854" y="34"/>
                    </a:lnTo>
                    <a:lnTo>
                      <a:pt x="861" y="34"/>
                    </a:lnTo>
                    <a:lnTo>
                      <a:pt x="867" y="34"/>
                    </a:lnTo>
                    <a:lnTo>
                      <a:pt x="875" y="34"/>
                    </a:lnTo>
                    <a:lnTo>
                      <a:pt x="880" y="32"/>
                    </a:lnTo>
                    <a:lnTo>
                      <a:pt x="888" y="32"/>
                    </a:lnTo>
                    <a:lnTo>
                      <a:pt x="896" y="32"/>
                    </a:lnTo>
                    <a:lnTo>
                      <a:pt x="903" y="32"/>
                    </a:lnTo>
                    <a:lnTo>
                      <a:pt x="911" y="32"/>
                    </a:lnTo>
                    <a:lnTo>
                      <a:pt x="918" y="32"/>
                    </a:lnTo>
                    <a:lnTo>
                      <a:pt x="926" y="32"/>
                    </a:lnTo>
                    <a:lnTo>
                      <a:pt x="934" y="32"/>
                    </a:lnTo>
                    <a:lnTo>
                      <a:pt x="939" y="28"/>
                    </a:lnTo>
                    <a:lnTo>
                      <a:pt x="945" y="26"/>
                    </a:lnTo>
                    <a:lnTo>
                      <a:pt x="949" y="23"/>
                    </a:lnTo>
                    <a:lnTo>
                      <a:pt x="954" y="21"/>
                    </a:lnTo>
                    <a:lnTo>
                      <a:pt x="960" y="17"/>
                    </a:lnTo>
                    <a:lnTo>
                      <a:pt x="966" y="15"/>
                    </a:lnTo>
                    <a:lnTo>
                      <a:pt x="972" y="13"/>
                    </a:lnTo>
                    <a:lnTo>
                      <a:pt x="977" y="11"/>
                    </a:lnTo>
                    <a:lnTo>
                      <a:pt x="981" y="9"/>
                    </a:lnTo>
                    <a:lnTo>
                      <a:pt x="987" y="7"/>
                    </a:lnTo>
                    <a:lnTo>
                      <a:pt x="992" y="6"/>
                    </a:lnTo>
                    <a:lnTo>
                      <a:pt x="998" y="6"/>
                    </a:lnTo>
                    <a:lnTo>
                      <a:pt x="1004" y="4"/>
                    </a:lnTo>
                    <a:lnTo>
                      <a:pt x="1011" y="2"/>
                    </a:lnTo>
                    <a:lnTo>
                      <a:pt x="1015" y="2"/>
                    </a:lnTo>
                    <a:lnTo>
                      <a:pt x="1023" y="2"/>
                    </a:lnTo>
                    <a:lnTo>
                      <a:pt x="1029" y="0"/>
                    </a:lnTo>
                    <a:lnTo>
                      <a:pt x="1032" y="0"/>
                    </a:lnTo>
                    <a:lnTo>
                      <a:pt x="1038" y="0"/>
                    </a:lnTo>
                    <a:lnTo>
                      <a:pt x="1046" y="0"/>
                    </a:lnTo>
                    <a:lnTo>
                      <a:pt x="1049" y="0"/>
                    </a:lnTo>
                    <a:lnTo>
                      <a:pt x="1057" y="0"/>
                    </a:lnTo>
                    <a:lnTo>
                      <a:pt x="1063" y="2"/>
                    </a:lnTo>
                    <a:lnTo>
                      <a:pt x="1068" y="4"/>
                    </a:lnTo>
                    <a:lnTo>
                      <a:pt x="1074" y="4"/>
                    </a:lnTo>
                    <a:lnTo>
                      <a:pt x="1080" y="6"/>
                    </a:lnTo>
                    <a:lnTo>
                      <a:pt x="1086" y="6"/>
                    </a:lnTo>
                    <a:lnTo>
                      <a:pt x="1091" y="9"/>
                    </a:lnTo>
                    <a:lnTo>
                      <a:pt x="1097" y="11"/>
                    </a:lnTo>
                    <a:lnTo>
                      <a:pt x="1103" y="13"/>
                    </a:lnTo>
                    <a:lnTo>
                      <a:pt x="1110" y="17"/>
                    </a:lnTo>
                    <a:lnTo>
                      <a:pt x="1116" y="21"/>
                    </a:lnTo>
                    <a:lnTo>
                      <a:pt x="1120" y="17"/>
                    </a:lnTo>
                    <a:lnTo>
                      <a:pt x="1126" y="13"/>
                    </a:lnTo>
                    <a:lnTo>
                      <a:pt x="1131" y="11"/>
                    </a:lnTo>
                    <a:lnTo>
                      <a:pt x="1137" y="9"/>
                    </a:lnTo>
                    <a:lnTo>
                      <a:pt x="1146" y="7"/>
                    </a:lnTo>
                    <a:lnTo>
                      <a:pt x="1156" y="7"/>
                    </a:lnTo>
                    <a:lnTo>
                      <a:pt x="1164" y="6"/>
                    </a:lnTo>
                    <a:lnTo>
                      <a:pt x="1171" y="7"/>
                    </a:lnTo>
                    <a:lnTo>
                      <a:pt x="1177" y="9"/>
                    </a:lnTo>
                    <a:lnTo>
                      <a:pt x="1184" y="13"/>
                    </a:lnTo>
                    <a:lnTo>
                      <a:pt x="1190" y="15"/>
                    </a:lnTo>
                    <a:lnTo>
                      <a:pt x="1196" y="21"/>
                    </a:lnTo>
                    <a:lnTo>
                      <a:pt x="1200" y="26"/>
                    </a:lnTo>
                    <a:lnTo>
                      <a:pt x="1203" y="32"/>
                    </a:lnTo>
                    <a:lnTo>
                      <a:pt x="1207" y="38"/>
                    </a:lnTo>
                    <a:lnTo>
                      <a:pt x="1213" y="45"/>
                    </a:lnTo>
                    <a:lnTo>
                      <a:pt x="1215" y="53"/>
                    </a:lnTo>
                    <a:lnTo>
                      <a:pt x="1219" y="63"/>
                    </a:lnTo>
                    <a:lnTo>
                      <a:pt x="1221" y="70"/>
                    </a:lnTo>
                    <a:lnTo>
                      <a:pt x="1222" y="78"/>
                    </a:lnTo>
                    <a:lnTo>
                      <a:pt x="1224" y="87"/>
                    </a:lnTo>
                    <a:lnTo>
                      <a:pt x="1226" y="97"/>
                    </a:lnTo>
                    <a:lnTo>
                      <a:pt x="1228" y="106"/>
                    </a:lnTo>
                    <a:lnTo>
                      <a:pt x="1230" y="116"/>
                    </a:lnTo>
                    <a:lnTo>
                      <a:pt x="1230" y="121"/>
                    </a:lnTo>
                    <a:lnTo>
                      <a:pt x="1230" y="127"/>
                    </a:lnTo>
                    <a:lnTo>
                      <a:pt x="1232" y="131"/>
                    </a:lnTo>
                    <a:lnTo>
                      <a:pt x="1232" y="137"/>
                    </a:lnTo>
                    <a:lnTo>
                      <a:pt x="1232" y="146"/>
                    </a:lnTo>
                    <a:lnTo>
                      <a:pt x="1234" y="156"/>
                    </a:lnTo>
                    <a:lnTo>
                      <a:pt x="1234" y="163"/>
                    </a:lnTo>
                    <a:lnTo>
                      <a:pt x="1236" y="175"/>
                    </a:lnTo>
                    <a:lnTo>
                      <a:pt x="1238" y="182"/>
                    </a:lnTo>
                    <a:lnTo>
                      <a:pt x="1240" y="190"/>
                    </a:lnTo>
                    <a:lnTo>
                      <a:pt x="1240" y="199"/>
                    </a:lnTo>
                    <a:lnTo>
                      <a:pt x="1243" y="207"/>
                    </a:lnTo>
                    <a:lnTo>
                      <a:pt x="1243" y="217"/>
                    </a:lnTo>
                    <a:lnTo>
                      <a:pt x="1243" y="224"/>
                    </a:lnTo>
                    <a:lnTo>
                      <a:pt x="1243" y="234"/>
                    </a:lnTo>
                    <a:lnTo>
                      <a:pt x="1241" y="243"/>
                    </a:lnTo>
                    <a:lnTo>
                      <a:pt x="1238" y="251"/>
                    </a:lnTo>
                    <a:lnTo>
                      <a:pt x="1234" y="262"/>
                    </a:lnTo>
                    <a:lnTo>
                      <a:pt x="1232" y="270"/>
                    </a:lnTo>
                    <a:lnTo>
                      <a:pt x="1228" y="281"/>
                    </a:lnTo>
                    <a:lnTo>
                      <a:pt x="1224" y="289"/>
                    </a:lnTo>
                    <a:lnTo>
                      <a:pt x="1221" y="298"/>
                    </a:lnTo>
                    <a:lnTo>
                      <a:pt x="1219" y="302"/>
                    </a:lnTo>
                    <a:lnTo>
                      <a:pt x="1219" y="308"/>
                    </a:lnTo>
                    <a:lnTo>
                      <a:pt x="1217" y="313"/>
                    </a:lnTo>
                    <a:lnTo>
                      <a:pt x="1217" y="317"/>
                    </a:lnTo>
                    <a:lnTo>
                      <a:pt x="1217" y="323"/>
                    </a:lnTo>
                    <a:lnTo>
                      <a:pt x="1217" y="329"/>
                    </a:lnTo>
                    <a:lnTo>
                      <a:pt x="1217" y="332"/>
                    </a:lnTo>
                    <a:lnTo>
                      <a:pt x="1217" y="338"/>
                    </a:lnTo>
                    <a:lnTo>
                      <a:pt x="1217" y="344"/>
                    </a:lnTo>
                    <a:lnTo>
                      <a:pt x="1219" y="350"/>
                    </a:lnTo>
                    <a:lnTo>
                      <a:pt x="1222" y="355"/>
                    </a:lnTo>
                    <a:lnTo>
                      <a:pt x="1224" y="361"/>
                    </a:lnTo>
                    <a:lnTo>
                      <a:pt x="1222" y="365"/>
                    </a:lnTo>
                    <a:lnTo>
                      <a:pt x="1221" y="370"/>
                    </a:lnTo>
                    <a:lnTo>
                      <a:pt x="1219" y="374"/>
                    </a:lnTo>
                    <a:lnTo>
                      <a:pt x="1219" y="380"/>
                    </a:lnTo>
                    <a:lnTo>
                      <a:pt x="1217" y="386"/>
                    </a:lnTo>
                    <a:lnTo>
                      <a:pt x="1215" y="391"/>
                    </a:lnTo>
                    <a:lnTo>
                      <a:pt x="1213" y="397"/>
                    </a:lnTo>
                    <a:lnTo>
                      <a:pt x="1213" y="403"/>
                    </a:lnTo>
                    <a:lnTo>
                      <a:pt x="1209" y="407"/>
                    </a:lnTo>
                    <a:lnTo>
                      <a:pt x="1207" y="412"/>
                    </a:lnTo>
                    <a:lnTo>
                      <a:pt x="1205" y="418"/>
                    </a:lnTo>
                    <a:lnTo>
                      <a:pt x="1203" y="422"/>
                    </a:lnTo>
                    <a:lnTo>
                      <a:pt x="1202" y="427"/>
                    </a:lnTo>
                    <a:lnTo>
                      <a:pt x="1200" y="433"/>
                    </a:lnTo>
                    <a:lnTo>
                      <a:pt x="1198" y="439"/>
                    </a:lnTo>
                    <a:lnTo>
                      <a:pt x="1196" y="445"/>
                    </a:lnTo>
                    <a:lnTo>
                      <a:pt x="1192" y="448"/>
                    </a:lnTo>
                    <a:lnTo>
                      <a:pt x="1188" y="454"/>
                    </a:lnTo>
                    <a:lnTo>
                      <a:pt x="1186" y="460"/>
                    </a:lnTo>
                    <a:lnTo>
                      <a:pt x="1183" y="465"/>
                    </a:lnTo>
                    <a:lnTo>
                      <a:pt x="1181" y="471"/>
                    </a:lnTo>
                    <a:lnTo>
                      <a:pt x="1179" y="475"/>
                    </a:lnTo>
                    <a:lnTo>
                      <a:pt x="1175" y="481"/>
                    </a:lnTo>
                    <a:lnTo>
                      <a:pt x="1173" y="486"/>
                    </a:lnTo>
                    <a:lnTo>
                      <a:pt x="1169" y="490"/>
                    </a:lnTo>
                    <a:lnTo>
                      <a:pt x="1165" y="496"/>
                    </a:lnTo>
                    <a:lnTo>
                      <a:pt x="1162" y="502"/>
                    </a:lnTo>
                    <a:lnTo>
                      <a:pt x="1160" y="507"/>
                    </a:lnTo>
                    <a:lnTo>
                      <a:pt x="1156" y="511"/>
                    </a:lnTo>
                    <a:lnTo>
                      <a:pt x="1152" y="517"/>
                    </a:lnTo>
                    <a:lnTo>
                      <a:pt x="1148" y="523"/>
                    </a:lnTo>
                    <a:lnTo>
                      <a:pt x="1146" y="528"/>
                    </a:lnTo>
                    <a:lnTo>
                      <a:pt x="1137" y="538"/>
                    </a:lnTo>
                    <a:lnTo>
                      <a:pt x="1129" y="547"/>
                    </a:lnTo>
                    <a:lnTo>
                      <a:pt x="1122" y="557"/>
                    </a:lnTo>
                    <a:lnTo>
                      <a:pt x="1114" y="566"/>
                    </a:lnTo>
                    <a:lnTo>
                      <a:pt x="1105" y="576"/>
                    </a:lnTo>
                    <a:lnTo>
                      <a:pt x="1097" y="583"/>
                    </a:lnTo>
                    <a:lnTo>
                      <a:pt x="1087" y="593"/>
                    </a:lnTo>
                    <a:lnTo>
                      <a:pt x="1080" y="600"/>
                    </a:lnTo>
                    <a:lnTo>
                      <a:pt x="1068" y="608"/>
                    </a:lnTo>
                    <a:lnTo>
                      <a:pt x="1061" y="616"/>
                    </a:lnTo>
                    <a:lnTo>
                      <a:pt x="1051" y="623"/>
                    </a:lnTo>
                    <a:lnTo>
                      <a:pt x="1042" y="631"/>
                    </a:lnTo>
                    <a:lnTo>
                      <a:pt x="1036" y="633"/>
                    </a:lnTo>
                    <a:lnTo>
                      <a:pt x="1032" y="637"/>
                    </a:lnTo>
                    <a:lnTo>
                      <a:pt x="1027" y="640"/>
                    </a:lnTo>
                    <a:lnTo>
                      <a:pt x="1023" y="644"/>
                    </a:lnTo>
                    <a:lnTo>
                      <a:pt x="1017" y="646"/>
                    </a:lnTo>
                    <a:lnTo>
                      <a:pt x="1011" y="650"/>
                    </a:lnTo>
                    <a:lnTo>
                      <a:pt x="1008" y="654"/>
                    </a:lnTo>
                    <a:lnTo>
                      <a:pt x="1002" y="657"/>
                    </a:lnTo>
                    <a:lnTo>
                      <a:pt x="994" y="654"/>
                    </a:lnTo>
                    <a:lnTo>
                      <a:pt x="985" y="652"/>
                    </a:lnTo>
                    <a:lnTo>
                      <a:pt x="977" y="650"/>
                    </a:lnTo>
                    <a:lnTo>
                      <a:pt x="970" y="648"/>
                    </a:lnTo>
                    <a:lnTo>
                      <a:pt x="962" y="646"/>
                    </a:lnTo>
                    <a:lnTo>
                      <a:pt x="954" y="646"/>
                    </a:lnTo>
                    <a:lnTo>
                      <a:pt x="945" y="646"/>
                    </a:lnTo>
                    <a:lnTo>
                      <a:pt x="937" y="648"/>
                    </a:lnTo>
                    <a:lnTo>
                      <a:pt x="932" y="646"/>
                    </a:lnTo>
                    <a:lnTo>
                      <a:pt x="924" y="646"/>
                    </a:lnTo>
                    <a:lnTo>
                      <a:pt x="915" y="644"/>
                    </a:lnTo>
                    <a:lnTo>
                      <a:pt x="911" y="644"/>
                    </a:lnTo>
                    <a:lnTo>
                      <a:pt x="903" y="640"/>
                    </a:lnTo>
                    <a:lnTo>
                      <a:pt x="896" y="638"/>
                    </a:lnTo>
                    <a:lnTo>
                      <a:pt x="886" y="637"/>
                    </a:lnTo>
                    <a:lnTo>
                      <a:pt x="878" y="637"/>
                    </a:lnTo>
                    <a:lnTo>
                      <a:pt x="867" y="637"/>
                    </a:lnTo>
                    <a:lnTo>
                      <a:pt x="859" y="637"/>
                    </a:lnTo>
                    <a:lnTo>
                      <a:pt x="850" y="637"/>
                    </a:lnTo>
                    <a:lnTo>
                      <a:pt x="842" y="638"/>
                    </a:lnTo>
                    <a:lnTo>
                      <a:pt x="829" y="635"/>
                    </a:lnTo>
                    <a:lnTo>
                      <a:pt x="819" y="631"/>
                    </a:lnTo>
                    <a:lnTo>
                      <a:pt x="808" y="629"/>
                    </a:lnTo>
                    <a:lnTo>
                      <a:pt x="797" y="625"/>
                    </a:lnTo>
                    <a:lnTo>
                      <a:pt x="785" y="621"/>
                    </a:lnTo>
                    <a:lnTo>
                      <a:pt x="776" y="618"/>
                    </a:lnTo>
                    <a:lnTo>
                      <a:pt x="764" y="614"/>
                    </a:lnTo>
                    <a:lnTo>
                      <a:pt x="755" y="610"/>
                    </a:lnTo>
                    <a:lnTo>
                      <a:pt x="743" y="606"/>
                    </a:lnTo>
                    <a:lnTo>
                      <a:pt x="732" y="600"/>
                    </a:lnTo>
                    <a:lnTo>
                      <a:pt x="723" y="597"/>
                    </a:lnTo>
                    <a:lnTo>
                      <a:pt x="711" y="593"/>
                    </a:lnTo>
                    <a:lnTo>
                      <a:pt x="700" y="587"/>
                    </a:lnTo>
                    <a:lnTo>
                      <a:pt x="690" y="583"/>
                    </a:lnTo>
                    <a:lnTo>
                      <a:pt x="681" y="578"/>
                    </a:lnTo>
                    <a:lnTo>
                      <a:pt x="671" y="574"/>
                    </a:lnTo>
                    <a:lnTo>
                      <a:pt x="660" y="568"/>
                    </a:lnTo>
                    <a:lnTo>
                      <a:pt x="648" y="562"/>
                    </a:lnTo>
                    <a:lnTo>
                      <a:pt x="639" y="559"/>
                    </a:lnTo>
                    <a:lnTo>
                      <a:pt x="629" y="553"/>
                    </a:lnTo>
                    <a:lnTo>
                      <a:pt x="618" y="547"/>
                    </a:lnTo>
                    <a:lnTo>
                      <a:pt x="608" y="542"/>
                    </a:lnTo>
                    <a:lnTo>
                      <a:pt x="599" y="538"/>
                    </a:lnTo>
                    <a:lnTo>
                      <a:pt x="589" y="532"/>
                    </a:lnTo>
                    <a:lnTo>
                      <a:pt x="578" y="526"/>
                    </a:lnTo>
                    <a:lnTo>
                      <a:pt x="569" y="521"/>
                    </a:lnTo>
                    <a:lnTo>
                      <a:pt x="559" y="515"/>
                    </a:lnTo>
                    <a:lnTo>
                      <a:pt x="548" y="509"/>
                    </a:lnTo>
                    <a:lnTo>
                      <a:pt x="538" y="505"/>
                    </a:lnTo>
                    <a:lnTo>
                      <a:pt x="527" y="500"/>
                    </a:lnTo>
                    <a:lnTo>
                      <a:pt x="517" y="494"/>
                    </a:lnTo>
                    <a:lnTo>
                      <a:pt x="510" y="488"/>
                    </a:lnTo>
                    <a:lnTo>
                      <a:pt x="498" y="483"/>
                    </a:lnTo>
                    <a:lnTo>
                      <a:pt x="489" y="477"/>
                    </a:lnTo>
                    <a:lnTo>
                      <a:pt x="477" y="471"/>
                    </a:lnTo>
                    <a:lnTo>
                      <a:pt x="468" y="465"/>
                    </a:lnTo>
                    <a:lnTo>
                      <a:pt x="458" y="460"/>
                    </a:lnTo>
                    <a:lnTo>
                      <a:pt x="447" y="454"/>
                    </a:lnTo>
                    <a:lnTo>
                      <a:pt x="437" y="448"/>
                    </a:lnTo>
                    <a:lnTo>
                      <a:pt x="428" y="443"/>
                    </a:lnTo>
                    <a:lnTo>
                      <a:pt x="417" y="439"/>
                    </a:lnTo>
                    <a:lnTo>
                      <a:pt x="407" y="433"/>
                    </a:lnTo>
                    <a:lnTo>
                      <a:pt x="396" y="427"/>
                    </a:lnTo>
                    <a:lnTo>
                      <a:pt x="386" y="422"/>
                    </a:lnTo>
                    <a:lnTo>
                      <a:pt x="375" y="416"/>
                    </a:lnTo>
                    <a:lnTo>
                      <a:pt x="365" y="410"/>
                    </a:lnTo>
                    <a:lnTo>
                      <a:pt x="356" y="407"/>
                    </a:lnTo>
                    <a:lnTo>
                      <a:pt x="346" y="403"/>
                    </a:lnTo>
                    <a:lnTo>
                      <a:pt x="335" y="397"/>
                    </a:lnTo>
                    <a:lnTo>
                      <a:pt x="325" y="391"/>
                    </a:lnTo>
                    <a:lnTo>
                      <a:pt x="314" y="388"/>
                    </a:lnTo>
                    <a:lnTo>
                      <a:pt x="304" y="384"/>
                    </a:lnTo>
                    <a:lnTo>
                      <a:pt x="293" y="378"/>
                    </a:lnTo>
                    <a:lnTo>
                      <a:pt x="283" y="374"/>
                    </a:lnTo>
                    <a:lnTo>
                      <a:pt x="272" y="370"/>
                    </a:lnTo>
                    <a:lnTo>
                      <a:pt x="263" y="367"/>
                    </a:lnTo>
                    <a:lnTo>
                      <a:pt x="251" y="363"/>
                    </a:lnTo>
                    <a:lnTo>
                      <a:pt x="240" y="359"/>
                    </a:lnTo>
                    <a:lnTo>
                      <a:pt x="230" y="355"/>
                    </a:lnTo>
                    <a:lnTo>
                      <a:pt x="219" y="351"/>
                    </a:lnTo>
                    <a:lnTo>
                      <a:pt x="207" y="350"/>
                    </a:lnTo>
                    <a:lnTo>
                      <a:pt x="198" y="346"/>
                    </a:lnTo>
                    <a:lnTo>
                      <a:pt x="187" y="344"/>
                    </a:lnTo>
                    <a:lnTo>
                      <a:pt x="175" y="342"/>
                    </a:lnTo>
                    <a:lnTo>
                      <a:pt x="169" y="336"/>
                    </a:lnTo>
                    <a:lnTo>
                      <a:pt x="162" y="334"/>
                    </a:lnTo>
                    <a:lnTo>
                      <a:pt x="156" y="331"/>
                    </a:lnTo>
                    <a:lnTo>
                      <a:pt x="152" y="329"/>
                    </a:lnTo>
                    <a:lnTo>
                      <a:pt x="145" y="325"/>
                    </a:lnTo>
                    <a:lnTo>
                      <a:pt x="139" y="321"/>
                    </a:lnTo>
                    <a:lnTo>
                      <a:pt x="135" y="319"/>
                    </a:lnTo>
                    <a:lnTo>
                      <a:pt x="129" y="317"/>
                    </a:lnTo>
                    <a:lnTo>
                      <a:pt x="120" y="312"/>
                    </a:lnTo>
                    <a:lnTo>
                      <a:pt x="110" y="308"/>
                    </a:lnTo>
                    <a:lnTo>
                      <a:pt x="103" y="302"/>
                    </a:lnTo>
                    <a:lnTo>
                      <a:pt x="95" y="298"/>
                    </a:lnTo>
                    <a:lnTo>
                      <a:pt x="88" y="293"/>
                    </a:lnTo>
                    <a:lnTo>
                      <a:pt x="80" y="287"/>
                    </a:lnTo>
                    <a:lnTo>
                      <a:pt x="72" y="281"/>
                    </a:lnTo>
                    <a:lnTo>
                      <a:pt x="65" y="274"/>
                    </a:lnTo>
                    <a:lnTo>
                      <a:pt x="61" y="268"/>
                    </a:lnTo>
                    <a:lnTo>
                      <a:pt x="57" y="264"/>
                    </a:lnTo>
                    <a:lnTo>
                      <a:pt x="55" y="260"/>
                    </a:lnTo>
                    <a:lnTo>
                      <a:pt x="52" y="255"/>
                    </a:lnTo>
                    <a:lnTo>
                      <a:pt x="48" y="251"/>
                    </a:lnTo>
                    <a:lnTo>
                      <a:pt x="46" y="245"/>
                    </a:lnTo>
                    <a:lnTo>
                      <a:pt x="42" y="237"/>
                    </a:lnTo>
                    <a:lnTo>
                      <a:pt x="38" y="234"/>
                    </a:lnTo>
                    <a:lnTo>
                      <a:pt x="0" y="207"/>
                    </a:lnTo>
                    <a:close/>
                  </a:path>
                </a:pathLst>
              </a:custGeom>
              <a:solidFill>
                <a:srgbClr val="AB8FFC"/>
              </a:solidFill>
              <a:ln w="9525">
                <a:noFill/>
                <a:round/>
              </a:ln>
            </p:spPr>
            <p:txBody>
              <a:bodyPr/>
              <a:lstStyle/>
              <a:p>
                <a:endParaRPr lang="en-CA"/>
              </a:p>
            </p:txBody>
          </p:sp>
          <p:sp>
            <p:nvSpPr>
              <p:cNvPr id="8659" name="Freeform 64"/>
              <p:cNvSpPr/>
              <p:nvPr/>
            </p:nvSpPr>
            <p:spPr bwMode="auto">
              <a:xfrm>
                <a:off x="3853" y="3816"/>
                <a:ext cx="648" cy="356"/>
              </a:xfrm>
              <a:custGeom>
                <a:avLst/>
                <a:gdLst>
                  <a:gd name="T0" fmla="*/ 37 w 1296"/>
                  <a:gd name="T1" fmla="*/ 2 h 713"/>
                  <a:gd name="T2" fmla="*/ 29 w 1296"/>
                  <a:gd name="T3" fmla="*/ 2 h 713"/>
                  <a:gd name="T4" fmla="*/ 22 w 1296"/>
                  <a:gd name="T5" fmla="*/ 3 h 713"/>
                  <a:gd name="T6" fmla="*/ 15 w 1296"/>
                  <a:gd name="T7" fmla="*/ 4 h 713"/>
                  <a:gd name="T8" fmla="*/ 10 w 1296"/>
                  <a:gd name="T9" fmla="*/ 6 h 713"/>
                  <a:gd name="T10" fmla="*/ 4 w 1296"/>
                  <a:gd name="T11" fmla="*/ 11 h 713"/>
                  <a:gd name="T12" fmla="*/ 1 w 1296"/>
                  <a:gd name="T13" fmla="*/ 16 h 713"/>
                  <a:gd name="T14" fmla="*/ 0 w 1296"/>
                  <a:gd name="T15" fmla="*/ 23 h 713"/>
                  <a:gd name="T16" fmla="*/ 1 w 1296"/>
                  <a:gd name="T17" fmla="*/ 28 h 713"/>
                  <a:gd name="T18" fmla="*/ 1 w 1296"/>
                  <a:gd name="T19" fmla="*/ 33 h 713"/>
                  <a:gd name="T20" fmla="*/ 1 w 1296"/>
                  <a:gd name="T21" fmla="*/ 38 h 713"/>
                  <a:gd name="T22" fmla="*/ 3 w 1296"/>
                  <a:gd name="T23" fmla="*/ 44 h 713"/>
                  <a:gd name="T24" fmla="*/ 5 w 1296"/>
                  <a:gd name="T25" fmla="*/ 50 h 713"/>
                  <a:gd name="T26" fmla="*/ 9 w 1296"/>
                  <a:gd name="T27" fmla="*/ 58 h 713"/>
                  <a:gd name="T28" fmla="*/ 10 w 1296"/>
                  <a:gd name="T29" fmla="*/ 65 h 713"/>
                  <a:gd name="T30" fmla="*/ 11 w 1296"/>
                  <a:gd name="T31" fmla="*/ 72 h 713"/>
                  <a:gd name="T32" fmla="*/ 14 w 1296"/>
                  <a:gd name="T33" fmla="*/ 77 h 713"/>
                  <a:gd name="T34" fmla="*/ 20 w 1296"/>
                  <a:gd name="T35" fmla="*/ 79 h 713"/>
                  <a:gd name="T36" fmla="*/ 26 w 1296"/>
                  <a:gd name="T37" fmla="*/ 80 h 713"/>
                  <a:gd name="T38" fmla="*/ 31 w 1296"/>
                  <a:gd name="T39" fmla="*/ 83 h 713"/>
                  <a:gd name="T40" fmla="*/ 37 w 1296"/>
                  <a:gd name="T41" fmla="*/ 86 h 713"/>
                  <a:gd name="T42" fmla="*/ 42 w 1296"/>
                  <a:gd name="T43" fmla="*/ 87 h 713"/>
                  <a:gd name="T44" fmla="*/ 49 w 1296"/>
                  <a:gd name="T45" fmla="*/ 87 h 713"/>
                  <a:gd name="T46" fmla="*/ 55 w 1296"/>
                  <a:gd name="T47" fmla="*/ 87 h 713"/>
                  <a:gd name="T48" fmla="*/ 62 w 1296"/>
                  <a:gd name="T49" fmla="*/ 86 h 713"/>
                  <a:gd name="T50" fmla="*/ 70 w 1296"/>
                  <a:gd name="T51" fmla="*/ 86 h 713"/>
                  <a:gd name="T52" fmla="*/ 80 w 1296"/>
                  <a:gd name="T53" fmla="*/ 87 h 713"/>
                  <a:gd name="T54" fmla="*/ 86 w 1296"/>
                  <a:gd name="T55" fmla="*/ 88 h 713"/>
                  <a:gd name="T56" fmla="*/ 94 w 1296"/>
                  <a:gd name="T57" fmla="*/ 87 h 713"/>
                  <a:gd name="T58" fmla="*/ 101 w 1296"/>
                  <a:gd name="T59" fmla="*/ 87 h 713"/>
                  <a:gd name="T60" fmla="*/ 109 w 1296"/>
                  <a:gd name="T61" fmla="*/ 86 h 713"/>
                  <a:gd name="T62" fmla="*/ 116 w 1296"/>
                  <a:gd name="T63" fmla="*/ 85 h 713"/>
                  <a:gd name="T64" fmla="*/ 124 w 1296"/>
                  <a:gd name="T65" fmla="*/ 84 h 713"/>
                  <a:gd name="T66" fmla="*/ 132 w 1296"/>
                  <a:gd name="T67" fmla="*/ 83 h 713"/>
                  <a:gd name="T68" fmla="*/ 140 w 1296"/>
                  <a:gd name="T69" fmla="*/ 82 h 713"/>
                  <a:gd name="T70" fmla="*/ 147 w 1296"/>
                  <a:gd name="T71" fmla="*/ 81 h 713"/>
                  <a:gd name="T72" fmla="*/ 155 w 1296"/>
                  <a:gd name="T73" fmla="*/ 79 h 713"/>
                  <a:gd name="T74" fmla="*/ 161 w 1296"/>
                  <a:gd name="T75" fmla="*/ 75 h 713"/>
                  <a:gd name="T76" fmla="*/ 162 w 1296"/>
                  <a:gd name="T77" fmla="*/ 68 h 713"/>
                  <a:gd name="T78" fmla="*/ 161 w 1296"/>
                  <a:gd name="T79" fmla="*/ 62 h 713"/>
                  <a:gd name="T80" fmla="*/ 161 w 1296"/>
                  <a:gd name="T81" fmla="*/ 57 h 713"/>
                  <a:gd name="T82" fmla="*/ 161 w 1296"/>
                  <a:gd name="T83" fmla="*/ 51 h 713"/>
                  <a:gd name="T84" fmla="*/ 160 w 1296"/>
                  <a:gd name="T85" fmla="*/ 46 h 713"/>
                  <a:gd name="T86" fmla="*/ 158 w 1296"/>
                  <a:gd name="T87" fmla="*/ 40 h 713"/>
                  <a:gd name="T88" fmla="*/ 157 w 1296"/>
                  <a:gd name="T89" fmla="*/ 35 h 713"/>
                  <a:gd name="T90" fmla="*/ 157 w 1296"/>
                  <a:gd name="T91" fmla="*/ 30 h 713"/>
                  <a:gd name="T92" fmla="*/ 157 w 1296"/>
                  <a:gd name="T93" fmla="*/ 25 h 713"/>
                  <a:gd name="T94" fmla="*/ 155 w 1296"/>
                  <a:gd name="T95" fmla="*/ 19 h 713"/>
                  <a:gd name="T96" fmla="*/ 148 w 1296"/>
                  <a:gd name="T97" fmla="*/ 13 h 713"/>
                  <a:gd name="T98" fmla="*/ 142 w 1296"/>
                  <a:gd name="T99" fmla="*/ 11 h 713"/>
                  <a:gd name="T100" fmla="*/ 136 w 1296"/>
                  <a:gd name="T101" fmla="*/ 11 h 713"/>
                  <a:gd name="T102" fmla="*/ 130 w 1296"/>
                  <a:gd name="T103" fmla="*/ 10 h 713"/>
                  <a:gd name="T104" fmla="*/ 123 w 1296"/>
                  <a:gd name="T105" fmla="*/ 9 h 713"/>
                  <a:gd name="T106" fmla="*/ 117 w 1296"/>
                  <a:gd name="T107" fmla="*/ 8 h 713"/>
                  <a:gd name="T108" fmla="*/ 109 w 1296"/>
                  <a:gd name="T109" fmla="*/ 4 h 713"/>
                  <a:gd name="T110" fmla="*/ 101 w 1296"/>
                  <a:gd name="T111" fmla="*/ 2 h 713"/>
                  <a:gd name="T112" fmla="*/ 92 w 1296"/>
                  <a:gd name="T113" fmla="*/ 0 h 713"/>
                  <a:gd name="T114" fmla="*/ 84 w 1296"/>
                  <a:gd name="T115" fmla="*/ 0 h 713"/>
                  <a:gd name="T116" fmla="*/ 76 w 1296"/>
                  <a:gd name="T117" fmla="*/ 0 h 713"/>
                  <a:gd name="T118" fmla="*/ 68 w 1296"/>
                  <a:gd name="T119" fmla="*/ 0 h 713"/>
                  <a:gd name="T120" fmla="*/ 58 w 1296"/>
                  <a:gd name="T121" fmla="*/ 1 h 713"/>
                  <a:gd name="T122" fmla="*/ 50 w 1296"/>
                  <a:gd name="T123" fmla="*/ 2 h 7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96"/>
                  <a:gd name="T187" fmla="*/ 0 h 713"/>
                  <a:gd name="T188" fmla="*/ 1296 w 1296"/>
                  <a:gd name="T189" fmla="*/ 713 h 71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96" h="713">
                    <a:moveTo>
                      <a:pt x="336" y="21"/>
                    </a:moveTo>
                    <a:lnTo>
                      <a:pt x="328" y="21"/>
                    </a:lnTo>
                    <a:lnTo>
                      <a:pt x="323" y="21"/>
                    </a:lnTo>
                    <a:lnTo>
                      <a:pt x="317" y="21"/>
                    </a:lnTo>
                    <a:lnTo>
                      <a:pt x="309" y="21"/>
                    </a:lnTo>
                    <a:lnTo>
                      <a:pt x="304" y="21"/>
                    </a:lnTo>
                    <a:lnTo>
                      <a:pt x="296" y="21"/>
                    </a:lnTo>
                    <a:lnTo>
                      <a:pt x="290" y="21"/>
                    </a:lnTo>
                    <a:lnTo>
                      <a:pt x="283" y="21"/>
                    </a:lnTo>
                    <a:lnTo>
                      <a:pt x="275" y="21"/>
                    </a:lnTo>
                    <a:lnTo>
                      <a:pt x="269" y="21"/>
                    </a:lnTo>
                    <a:lnTo>
                      <a:pt x="262" y="21"/>
                    </a:lnTo>
                    <a:lnTo>
                      <a:pt x="256" y="21"/>
                    </a:lnTo>
                    <a:lnTo>
                      <a:pt x="249" y="21"/>
                    </a:lnTo>
                    <a:lnTo>
                      <a:pt x="241" y="23"/>
                    </a:lnTo>
                    <a:lnTo>
                      <a:pt x="235" y="23"/>
                    </a:lnTo>
                    <a:lnTo>
                      <a:pt x="228" y="23"/>
                    </a:lnTo>
                    <a:lnTo>
                      <a:pt x="220" y="23"/>
                    </a:lnTo>
                    <a:lnTo>
                      <a:pt x="214" y="23"/>
                    </a:lnTo>
                    <a:lnTo>
                      <a:pt x="207" y="25"/>
                    </a:lnTo>
                    <a:lnTo>
                      <a:pt x="201" y="25"/>
                    </a:lnTo>
                    <a:lnTo>
                      <a:pt x="193" y="25"/>
                    </a:lnTo>
                    <a:lnTo>
                      <a:pt x="188" y="27"/>
                    </a:lnTo>
                    <a:lnTo>
                      <a:pt x="180" y="27"/>
                    </a:lnTo>
                    <a:lnTo>
                      <a:pt x="173" y="29"/>
                    </a:lnTo>
                    <a:lnTo>
                      <a:pt x="167" y="29"/>
                    </a:lnTo>
                    <a:lnTo>
                      <a:pt x="159" y="31"/>
                    </a:lnTo>
                    <a:lnTo>
                      <a:pt x="154" y="31"/>
                    </a:lnTo>
                    <a:lnTo>
                      <a:pt x="146" y="33"/>
                    </a:lnTo>
                    <a:lnTo>
                      <a:pt x="140" y="33"/>
                    </a:lnTo>
                    <a:lnTo>
                      <a:pt x="133" y="34"/>
                    </a:lnTo>
                    <a:lnTo>
                      <a:pt x="127" y="36"/>
                    </a:lnTo>
                    <a:lnTo>
                      <a:pt x="121" y="40"/>
                    </a:lnTo>
                    <a:lnTo>
                      <a:pt x="114" y="40"/>
                    </a:lnTo>
                    <a:lnTo>
                      <a:pt x="108" y="42"/>
                    </a:lnTo>
                    <a:lnTo>
                      <a:pt x="102" y="44"/>
                    </a:lnTo>
                    <a:lnTo>
                      <a:pt x="97" y="48"/>
                    </a:lnTo>
                    <a:lnTo>
                      <a:pt x="91" y="48"/>
                    </a:lnTo>
                    <a:lnTo>
                      <a:pt x="85" y="52"/>
                    </a:lnTo>
                    <a:lnTo>
                      <a:pt x="79" y="53"/>
                    </a:lnTo>
                    <a:lnTo>
                      <a:pt x="74" y="57"/>
                    </a:lnTo>
                    <a:lnTo>
                      <a:pt x="70" y="61"/>
                    </a:lnTo>
                    <a:lnTo>
                      <a:pt x="64" y="63"/>
                    </a:lnTo>
                    <a:lnTo>
                      <a:pt x="59" y="65"/>
                    </a:lnTo>
                    <a:lnTo>
                      <a:pt x="55" y="71"/>
                    </a:lnTo>
                    <a:lnTo>
                      <a:pt x="45" y="78"/>
                    </a:lnTo>
                    <a:lnTo>
                      <a:pt x="38" y="86"/>
                    </a:lnTo>
                    <a:lnTo>
                      <a:pt x="32" y="90"/>
                    </a:lnTo>
                    <a:lnTo>
                      <a:pt x="28" y="95"/>
                    </a:lnTo>
                    <a:lnTo>
                      <a:pt x="24" y="99"/>
                    </a:lnTo>
                    <a:lnTo>
                      <a:pt x="20" y="105"/>
                    </a:lnTo>
                    <a:lnTo>
                      <a:pt x="19" y="109"/>
                    </a:lnTo>
                    <a:lnTo>
                      <a:pt x="15" y="114"/>
                    </a:lnTo>
                    <a:lnTo>
                      <a:pt x="13" y="120"/>
                    </a:lnTo>
                    <a:lnTo>
                      <a:pt x="11" y="128"/>
                    </a:lnTo>
                    <a:lnTo>
                      <a:pt x="7" y="131"/>
                    </a:lnTo>
                    <a:lnTo>
                      <a:pt x="5" y="139"/>
                    </a:lnTo>
                    <a:lnTo>
                      <a:pt x="3" y="145"/>
                    </a:lnTo>
                    <a:lnTo>
                      <a:pt x="3" y="152"/>
                    </a:lnTo>
                    <a:lnTo>
                      <a:pt x="1" y="160"/>
                    </a:lnTo>
                    <a:lnTo>
                      <a:pt x="0" y="166"/>
                    </a:lnTo>
                    <a:lnTo>
                      <a:pt x="0" y="175"/>
                    </a:lnTo>
                    <a:lnTo>
                      <a:pt x="0" y="183"/>
                    </a:lnTo>
                    <a:lnTo>
                      <a:pt x="0" y="187"/>
                    </a:lnTo>
                    <a:lnTo>
                      <a:pt x="0" y="192"/>
                    </a:lnTo>
                    <a:lnTo>
                      <a:pt x="0" y="198"/>
                    </a:lnTo>
                    <a:lnTo>
                      <a:pt x="1" y="202"/>
                    </a:lnTo>
                    <a:lnTo>
                      <a:pt x="1" y="207"/>
                    </a:lnTo>
                    <a:lnTo>
                      <a:pt x="1" y="213"/>
                    </a:lnTo>
                    <a:lnTo>
                      <a:pt x="1" y="217"/>
                    </a:lnTo>
                    <a:lnTo>
                      <a:pt x="3" y="223"/>
                    </a:lnTo>
                    <a:lnTo>
                      <a:pt x="3" y="228"/>
                    </a:lnTo>
                    <a:lnTo>
                      <a:pt x="3" y="234"/>
                    </a:lnTo>
                    <a:lnTo>
                      <a:pt x="3" y="238"/>
                    </a:lnTo>
                    <a:lnTo>
                      <a:pt x="5" y="244"/>
                    </a:lnTo>
                    <a:lnTo>
                      <a:pt x="5" y="249"/>
                    </a:lnTo>
                    <a:lnTo>
                      <a:pt x="5" y="253"/>
                    </a:lnTo>
                    <a:lnTo>
                      <a:pt x="7" y="259"/>
                    </a:lnTo>
                    <a:lnTo>
                      <a:pt x="7" y="264"/>
                    </a:lnTo>
                    <a:lnTo>
                      <a:pt x="7" y="270"/>
                    </a:lnTo>
                    <a:lnTo>
                      <a:pt x="9" y="274"/>
                    </a:lnTo>
                    <a:lnTo>
                      <a:pt x="9" y="280"/>
                    </a:lnTo>
                    <a:lnTo>
                      <a:pt x="11" y="285"/>
                    </a:lnTo>
                    <a:lnTo>
                      <a:pt x="11" y="289"/>
                    </a:lnTo>
                    <a:lnTo>
                      <a:pt x="11" y="295"/>
                    </a:lnTo>
                    <a:lnTo>
                      <a:pt x="13" y="299"/>
                    </a:lnTo>
                    <a:lnTo>
                      <a:pt x="15" y="304"/>
                    </a:lnTo>
                    <a:lnTo>
                      <a:pt x="15" y="308"/>
                    </a:lnTo>
                    <a:lnTo>
                      <a:pt x="17" y="314"/>
                    </a:lnTo>
                    <a:lnTo>
                      <a:pt x="17" y="320"/>
                    </a:lnTo>
                    <a:lnTo>
                      <a:pt x="19" y="323"/>
                    </a:lnTo>
                    <a:lnTo>
                      <a:pt x="19" y="329"/>
                    </a:lnTo>
                    <a:lnTo>
                      <a:pt x="20" y="335"/>
                    </a:lnTo>
                    <a:lnTo>
                      <a:pt x="20" y="339"/>
                    </a:lnTo>
                    <a:lnTo>
                      <a:pt x="22" y="344"/>
                    </a:lnTo>
                    <a:lnTo>
                      <a:pt x="24" y="354"/>
                    </a:lnTo>
                    <a:lnTo>
                      <a:pt x="28" y="363"/>
                    </a:lnTo>
                    <a:lnTo>
                      <a:pt x="28" y="369"/>
                    </a:lnTo>
                    <a:lnTo>
                      <a:pt x="30" y="373"/>
                    </a:lnTo>
                    <a:lnTo>
                      <a:pt x="32" y="378"/>
                    </a:lnTo>
                    <a:lnTo>
                      <a:pt x="34" y="384"/>
                    </a:lnTo>
                    <a:lnTo>
                      <a:pt x="36" y="392"/>
                    </a:lnTo>
                    <a:lnTo>
                      <a:pt x="38" y="403"/>
                    </a:lnTo>
                    <a:lnTo>
                      <a:pt x="39" y="407"/>
                    </a:lnTo>
                    <a:lnTo>
                      <a:pt x="41" y="411"/>
                    </a:lnTo>
                    <a:lnTo>
                      <a:pt x="43" y="416"/>
                    </a:lnTo>
                    <a:lnTo>
                      <a:pt x="47" y="422"/>
                    </a:lnTo>
                    <a:lnTo>
                      <a:pt x="49" y="432"/>
                    </a:lnTo>
                    <a:lnTo>
                      <a:pt x="55" y="441"/>
                    </a:lnTo>
                    <a:lnTo>
                      <a:pt x="57" y="451"/>
                    </a:lnTo>
                    <a:lnTo>
                      <a:pt x="62" y="460"/>
                    </a:lnTo>
                    <a:lnTo>
                      <a:pt x="66" y="470"/>
                    </a:lnTo>
                    <a:lnTo>
                      <a:pt x="72" y="479"/>
                    </a:lnTo>
                    <a:lnTo>
                      <a:pt x="78" y="489"/>
                    </a:lnTo>
                    <a:lnTo>
                      <a:pt x="83" y="498"/>
                    </a:lnTo>
                    <a:lnTo>
                      <a:pt x="83" y="502"/>
                    </a:lnTo>
                    <a:lnTo>
                      <a:pt x="83" y="508"/>
                    </a:lnTo>
                    <a:lnTo>
                      <a:pt x="83" y="513"/>
                    </a:lnTo>
                    <a:lnTo>
                      <a:pt x="83" y="521"/>
                    </a:lnTo>
                    <a:lnTo>
                      <a:pt x="83" y="527"/>
                    </a:lnTo>
                    <a:lnTo>
                      <a:pt x="83" y="532"/>
                    </a:lnTo>
                    <a:lnTo>
                      <a:pt x="85" y="540"/>
                    </a:lnTo>
                    <a:lnTo>
                      <a:pt x="87" y="546"/>
                    </a:lnTo>
                    <a:lnTo>
                      <a:pt x="87" y="551"/>
                    </a:lnTo>
                    <a:lnTo>
                      <a:pt x="87" y="559"/>
                    </a:lnTo>
                    <a:lnTo>
                      <a:pt x="89" y="565"/>
                    </a:lnTo>
                    <a:lnTo>
                      <a:pt x="91" y="572"/>
                    </a:lnTo>
                    <a:lnTo>
                      <a:pt x="93" y="578"/>
                    </a:lnTo>
                    <a:lnTo>
                      <a:pt x="95" y="586"/>
                    </a:lnTo>
                    <a:lnTo>
                      <a:pt x="98" y="591"/>
                    </a:lnTo>
                    <a:lnTo>
                      <a:pt x="102" y="597"/>
                    </a:lnTo>
                    <a:lnTo>
                      <a:pt x="104" y="603"/>
                    </a:lnTo>
                    <a:lnTo>
                      <a:pt x="106" y="608"/>
                    </a:lnTo>
                    <a:lnTo>
                      <a:pt x="110" y="612"/>
                    </a:lnTo>
                    <a:lnTo>
                      <a:pt x="114" y="618"/>
                    </a:lnTo>
                    <a:lnTo>
                      <a:pt x="117" y="622"/>
                    </a:lnTo>
                    <a:lnTo>
                      <a:pt x="123" y="626"/>
                    </a:lnTo>
                    <a:lnTo>
                      <a:pt x="127" y="627"/>
                    </a:lnTo>
                    <a:lnTo>
                      <a:pt x="133" y="631"/>
                    </a:lnTo>
                    <a:lnTo>
                      <a:pt x="136" y="631"/>
                    </a:lnTo>
                    <a:lnTo>
                      <a:pt x="142" y="633"/>
                    </a:lnTo>
                    <a:lnTo>
                      <a:pt x="150" y="633"/>
                    </a:lnTo>
                    <a:lnTo>
                      <a:pt x="157" y="635"/>
                    </a:lnTo>
                    <a:lnTo>
                      <a:pt x="163" y="633"/>
                    </a:lnTo>
                    <a:lnTo>
                      <a:pt x="171" y="631"/>
                    </a:lnTo>
                    <a:lnTo>
                      <a:pt x="178" y="629"/>
                    </a:lnTo>
                    <a:lnTo>
                      <a:pt x="186" y="627"/>
                    </a:lnTo>
                    <a:lnTo>
                      <a:pt x="190" y="629"/>
                    </a:lnTo>
                    <a:lnTo>
                      <a:pt x="195" y="631"/>
                    </a:lnTo>
                    <a:lnTo>
                      <a:pt x="201" y="635"/>
                    </a:lnTo>
                    <a:lnTo>
                      <a:pt x="207" y="637"/>
                    </a:lnTo>
                    <a:lnTo>
                      <a:pt x="211" y="641"/>
                    </a:lnTo>
                    <a:lnTo>
                      <a:pt x="216" y="645"/>
                    </a:lnTo>
                    <a:lnTo>
                      <a:pt x="220" y="646"/>
                    </a:lnTo>
                    <a:lnTo>
                      <a:pt x="226" y="650"/>
                    </a:lnTo>
                    <a:lnTo>
                      <a:pt x="230" y="652"/>
                    </a:lnTo>
                    <a:lnTo>
                      <a:pt x="235" y="656"/>
                    </a:lnTo>
                    <a:lnTo>
                      <a:pt x="239" y="660"/>
                    </a:lnTo>
                    <a:lnTo>
                      <a:pt x="245" y="664"/>
                    </a:lnTo>
                    <a:lnTo>
                      <a:pt x="250" y="665"/>
                    </a:lnTo>
                    <a:lnTo>
                      <a:pt x="254" y="669"/>
                    </a:lnTo>
                    <a:lnTo>
                      <a:pt x="260" y="673"/>
                    </a:lnTo>
                    <a:lnTo>
                      <a:pt x="266" y="677"/>
                    </a:lnTo>
                    <a:lnTo>
                      <a:pt x="269" y="679"/>
                    </a:lnTo>
                    <a:lnTo>
                      <a:pt x="275" y="681"/>
                    </a:lnTo>
                    <a:lnTo>
                      <a:pt x="279" y="683"/>
                    </a:lnTo>
                    <a:lnTo>
                      <a:pt x="285" y="686"/>
                    </a:lnTo>
                    <a:lnTo>
                      <a:pt x="290" y="688"/>
                    </a:lnTo>
                    <a:lnTo>
                      <a:pt x="296" y="690"/>
                    </a:lnTo>
                    <a:lnTo>
                      <a:pt x="302" y="692"/>
                    </a:lnTo>
                    <a:lnTo>
                      <a:pt x="308" y="694"/>
                    </a:lnTo>
                    <a:lnTo>
                      <a:pt x="313" y="694"/>
                    </a:lnTo>
                    <a:lnTo>
                      <a:pt x="319" y="696"/>
                    </a:lnTo>
                    <a:lnTo>
                      <a:pt x="323" y="696"/>
                    </a:lnTo>
                    <a:lnTo>
                      <a:pt x="330" y="696"/>
                    </a:lnTo>
                    <a:lnTo>
                      <a:pt x="336" y="696"/>
                    </a:lnTo>
                    <a:lnTo>
                      <a:pt x="342" y="696"/>
                    </a:lnTo>
                    <a:lnTo>
                      <a:pt x="349" y="696"/>
                    </a:lnTo>
                    <a:lnTo>
                      <a:pt x="357" y="696"/>
                    </a:lnTo>
                    <a:lnTo>
                      <a:pt x="365" y="696"/>
                    </a:lnTo>
                    <a:lnTo>
                      <a:pt x="374" y="698"/>
                    </a:lnTo>
                    <a:lnTo>
                      <a:pt x="384" y="700"/>
                    </a:lnTo>
                    <a:lnTo>
                      <a:pt x="393" y="700"/>
                    </a:lnTo>
                    <a:lnTo>
                      <a:pt x="399" y="700"/>
                    </a:lnTo>
                    <a:lnTo>
                      <a:pt x="403" y="700"/>
                    </a:lnTo>
                    <a:lnTo>
                      <a:pt x="408" y="700"/>
                    </a:lnTo>
                    <a:lnTo>
                      <a:pt x="414" y="700"/>
                    </a:lnTo>
                    <a:lnTo>
                      <a:pt x="418" y="700"/>
                    </a:lnTo>
                    <a:lnTo>
                      <a:pt x="423" y="700"/>
                    </a:lnTo>
                    <a:lnTo>
                      <a:pt x="427" y="700"/>
                    </a:lnTo>
                    <a:lnTo>
                      <a:pt x="433" y="700"/>
                    </a:lnTo>
                    <a:lnTo>
                      <a:pt x="442" y="700"/>
                    </a:lnTo>
                    <a:lnTo>
                      <a:pt x="452" y="698"/>
                    </a:lnTo>
                    <a:lnTo>
                      <a:pt x="461" y="698"/>
                    </a:lnTo>
                    <a:lnTo>
                      <a:pt x="471" y="696"/>
                    </a:lnTo>
                    <a:lnTo>
                      <a:pt x="475" y="696"/>
                    </a:lnTo>
                    <a:lnTo>
                      <a:pt x="480" y="696"/>
                    </a:lnTo>
                    <a:lnTo>
                      <a:pt x="486" y="694"/>
                    </a:lnTo>
                    <a:lnTo>
                      <a:pt x="490" y="694"/>
                    </a:lnTo>
                    <a:lnTo>
                      <a:pt x="496" y="694"/>
                    </a:lnTo>
                    <a:lnTo>
                      <a:pt x="499" y="694"/>
                    </a:lnTo>
                    <a:lnTo>
                      <a:pt x="505" y="694"/>
                    </a:lnTo>
                    <a:lnTo>
                      <a:pt x="511" y="694"/>
                    </a:lnTo>
                    <a:lnTo>
                      <a:pt x="520" y="692"/>
                    </a:lnTo>
                    <a:lnTo>
                      <a:pt x="530" y="690"/>
                    </a:lnTo>
                    <a:lnTo>
                      <a:pt x="539" y="690"/>
                    </a:lnTo>
                    <a:lnTo>
                      <a:pt x="549" y="690"/>
                    </a:lnTo>
                    <a:lnTo>
                      <a:pt x="557" y="690"/>
                    </a:lnTo>
                    <a:lnTo>
                      <a:pt x="568" y="690"/>
                    </a:lnTo>
                    <a:lnTo>
                      <a:pt x="577" y="690"/>
                    </a:lnTo>
                    <a:lnTo>
                      <a:pt x="587" y="692"/>
                    </a:lnTo>
                    <a:lnTo>
                      <a:pt x="595" y="692"/>
                    </a:lnTo>
                    <a:lnTo>
                      <a:pt x="604" y="694"/>
                    </a:lnTo>
                    <a:lnTo>
                      <a:pt x="614" y="696"/>
                    </a:lnTo>
                    <a:lnTo>
                      <a:pt x="623" y="698"/>
                    </a:lnTo>
                    <a:lnTo>
                      <a:pt x="633" y="700"/>
                    </a:lnTo>
                    <a:lnTo>
                      <a:pt x="642" y="703"/>
                    </a:lnTo>
                    <a:lnTo>
                      <a:pt x="650" y="707"/>
                    </a:lnTo>
                    <a:lnTo>
                      <a:pt x="659" y="713"/>
                    </a:lnTo>
                    <a:lnTo>
                      <a:pt x="667" y="711"/>
                    </a:lnTo>
                    <a:lnTo>
                      <a:pt x="674" y="709"/>
                    </a:lnTo>
                    <a:lnTo>
                      <a:pt x="680" y="709"/>
                    </a:lnTo>
                    <a:lnTo>
                      <a:pt x="690" y="709"/>
                    </a:lnTo>
                    <a:lnTo>
                      <a:pt x="695" y="707"/>
                    </a:lnTo>
                    <a:lnTo>
                      <a:pt x="703" y="705"/>
                    </a:lnTo>
                    <a:lnTo>
                      <a:pt x="710" y="705"/>
                    </a:lnTo>
                    <a:lnTo>
                      <a:pt x="718" y="705"/>
                    </a:lnTo>
                    <a:lnTo>
                      <a:pt x="726" y="703"/>
                    </a:lnTo>
                    <a:lnTo>
                      <a:pt x="731" y="703"/>
                    </a:lnTo>
                    <a:lnTo>
                      <a:pt x="739" y="702"/>
                    </a:lnTo>
                    <a:lnTo>
                      <a:pt x="747" y="702"/>
                    </a:lnTo>
                    <a:lnTo>
                      <a:pt x="754" y="702"/>
                    </a:lnTo>
                    <a:lnTo>
                      <a:pt x="762" y="700"/>
                    </a:lnTo>
                    <a:lnTo>
                      <a:pt x="769" y="700"/>
                    </a:lnTo>
                    <a:lnTo>
                      <a:pt x="777" y="700"/>
                    </a:lnTo>
                    <a:lnTo>
                      <a:pt x="785" y="700"/>
                    </a:lnTo>
                    <a:lnTo>
                      <a:pt x="792" y="698"/>
                    </a:lnTo>
                    <a:lnTo>
                      <a:pt x="798" y="698"/>
                    </a:lnTo>
                    <a:lnTo>
                      <a:pt x="807" y="696"/>
                    </a:lnTo>
                    <a:lnTo>
                      <a:pt x="813" y="696"/>
                    </a:lnTo>
                    <a:lnTo>
                      <a:pt x="821" y="694"/>
                    </a:lnTo>
                    <a:lnTo>
                      <a:pt x="828" y="694"/>
                    </a:lnTo>
                    <a:lnTo>
                      <a:pt x="838" y="694"/>
                    </a:lnTo>
                    <a:lnTo>
                      <a:pt x="844" y="692"/>
                    </a:lnTo>
                    <a:lnTo>
                      <a:pt x="851" y="692"/>
                    </a:lnTo>
                    <a:lnTo>
                      <a:pt x="859" y="690"/>
                    </a:lnTo>
                    <a:lnTo>
                      <a:pt x="866" y="690"/>
                    </a:lnTo>
                    <a:lnTo>
                      <a:pt x="874" y="690"/>
                    </a:lnTo>
                    <a:lnTo>
                      <a:pt x="882" y="688"/>
                    </a:lnTo>
                    <a:lnTo>
                      <a:pt x="889" y="688"/>
                    </a:lnTo>
                    <a:lnTo>
                      <a:pt x="897" y="688"/>
                    </a:lnTo>
                    <a:lnTo>
                      <a:pt x="904" y="686"/>
                    </a:lnTo>
                    <a:lnTo>
                      <a:pt x="912" y="684"/>
                    </a:lnTo>
                    <a:lnTo>
                      <a:pt x="920" y="684"/>
                    </a:lnTo>
                    <a:lnTo>
                      <a:pt x="927" y="684"/>
                    </a:lnTo>
                    <a:lnTo>
                      <a:pt x="935" y="683"/>
                    </a:lnTo>
                    <a:lnTo>
                      <a:pt x="942" y="683"/>
                    </a:lnTo>
                    <a:lnTo>
                      <a:pt x="948" y="681"/>
                    </a:lnTo>
                    <a:lnTo>
                      <a:pt x="958" y="681"/>
                    </a:lnTo>
                    <a:lnTo>
                      <a:pt x="963" y="679"/>
                    </a:lnTo>
                    <a:lnTo>
                      <a:pt x="971" y="679"/>
                    </a:lnTo>
                    <a:lnTo>
                      <a:pt x="978" y="677"/>
                    </a:lnTo>
                    <a:lnTo>
                      <a:pt x="986" y="677"/>
                    </a:lnTo>
                    <a:lnTo>
                      <a:pt x="994" y="675"/>
                    </a:lnTo>
                    <a:lnTo>
                      <a:pt x="1001" y="675"/>
                    </a:lnTo>
                    <a:lnTo>
                      <a:pt x="1009" y="673"/>
                    </a:lnTo>
                    <a:lnTo>
                      <a:pt x="1016" y="673"/>
                    </a:lnTo>
                    <a:lnTo>
                      <a:pt x="1024" y="671"/>
                    </a:lnTo>
                    <a:lnTo>
                      <a:pt x="1030" y="671"/>
                    </a:lnTo>
                    <a:lnTo>
                      <a:pt x="1037" y="669"/>
                    </a:lnTo>
                    <a:lnTo>
                      <a:pt x="1047" y="669"/>
                    </a:lnTo>
                    <a:lnTo>
                      <a:pt x="1053" y="667"/>
                    </a:lnTo>
                    <a:lnTo>
                      <a:pt x="1060" y="665"/>
                    </a:lnTo>
                    <a:lnTo>
                      <a:pt x="1068" y="665"/>
                    </a:lnTo>
                    <a:lnTo>
                      <a:pt x="1075" y="665"/>
                    </a:lnTo>
                    <a:lnTo>
                      <a:pt x="1083" y="664"/>
                    </a:lnTo>
                    <a:lnTo>
                      <a:pt x="1091" y="662"/>
                    </a:lnTo>
                    <a:lnTo>
                      <a:pt x="1096" y="660"/>
                    </a:lnTo>
                    <a:lnTo>
                      <a:pt x="1106" y="660"/>
                    </a:lnTo>
                    <a:lnTo>
                      <a:pt x="1113" y="658"/>
                    </a:lnTo>
                    <a:lnTo>
                      <a:pt x="1119" y="656"/>
                    </a:lnTo>
                    <a:lnTo>
                      <a:pt x="1127" y="654"/>
                    </a:lnTo>
                    <a:lnTo>
                      <a:pt x="1134" y="654"/>
                    </a:lnTo>
                    <a:lnTo>
                      <a:pt x="1142" y="654"/>
                    </a:lnTo>
                    <a:lnTo>
                      <a:pt x="1148" y="654"/>
                    </a:lnTo>
                    <a:lnTo>
                      <a:pt x="1155" y="654"/>
                    </a:lnTo>
                    <a:lnTo>
                      <a:pt x="1163" y="654"/>
                    </a:lnTo>
                    <a:lnTo>
                      <a:pt x="1170" y="652"/>
                    </a:lnTo>
                    <a:lnTo>
                      <a:pt x="1180" y="652"/>
                    </a:lnTo>
                    <a:lnTo>
                      <a:pt x="1188" y="650"/>
                    </a:lnTo>
                    <a:lnTo>
                      <a:pt x="1195" y="650"/>
                    </a:lnTo>
                    <a:lnTo>
                      <a:pt x="1203" y="648"/>
                    </a:lnTo>
                    <a:lnTo>
                      <a:pt x="1210" y="646"/>
                    </a:lnTo>
                    <a:lnTo>
                      <a:pt x="1218" y="643"/>
                    </a:lnTo>
                    <a:lnTo>
                      <a:pt x="1227" y="641"/>
                    </a:lnTo>
                    <a:lnTo>
                      <a:pt x="1233" y="637"/>
                    </a:lnTo>
                    <a:lnTo>
                      <a:pt x="1243" y="635"/>
                    </a:lnTo>
                    <a:lnTo>
                      <a:pt x="1250" y="631"/>
                    </a:lnTo>
                    <a:lnTo>
                      <a:pt x="1256" y="627"/>
                    </a:lnTo>
                    <a:lnTo>
                      <a:pt x="1262" y="624"/>
                    </a:lnTo>
                    <a:lnTo>
                      <a:pt x="1267" y="618"/>
                    </a:lnTo>
                    <a:lnTo>
                      <a:pt x="1273" y="612"/>
                    </a:lnTo>
                    <a:lnTo>
                      <a:pt x="1279" y="608"/>
                    </a:lnTo>
                    <a:lnTo>
                      <a:pt x="1281" y="603"/>
                    </a:lnTo>
                    <a:lnTo>
                      <a:pt x="1286" y="597"/>
                    </a:lnTo>
                    <a:lnTo>
                      <a:pt x="1288" y="591"/>
                    </a:lnTo>
                    <a:lnTo>
                      <a:pt x="1292" y="586"/>
                    </a:lnTo>
                    <a:lnTo>
                      <a:pt x="1294" y="578"/>
                    </a:lnTo>
                    <a:lnTo>
                      <a:pt x="1296" y="570"/>
                    </a:lnTo>
                    <a:lnTo>
                      <a:pt x="1296" y="563"/>
                    </a:lnTo>
                    <a:lnTo>
                      <a:pt x="1296" y="557"/>
                    </a:lnTo>
                    <a:lnTo>
                      <a:pt x="1294" y="548"/>
                    </a:lnTo>
                    <a:lnTo>
                      <a:pt x="1292" y="540"/>
                    </a:lnTo>
                    <a:lnTo>
                      <a:pt x="1288" y="532"/>
                    </a:lnTo>
                    <a:lnTo>
                      <a:pt x="1286" y="525"/>
                    </a:lnTo>
                    <a:lnTo>
                      <a:pt x="1286" y="519"/>
                    </a:lnTo>
                    <a:lnTo>
                      <a:pt x="1286" y="513"/>
                    </a:lnTo>
                    <a:lnTo>
                      <a:pt x="1286" y="508"/>
                    </a:lnTo>
                    <a:lnTo>
                      <a:pt x="1286" y="502"/>
                    </a:lnTo>
                    <a:lnTo>
                      <a:pt x="1286" y="496"/>
                    </a:lnTo>
                    <a:lnTo>
                      <a:pt x="1286" y="493"/>
                    </a:lnTo>
                    <a:lnTo>
                      <a:pt x="1286" y="487"/>
                    </a:lnTo>
                    <a:lnTo>
                      <a:pt x="1288" y="481"/>
                    </a:lnTo>
                    <a:lnTo>
                      <a:pt x="1286" y="477"/>
                    </a:lnTo>
                    <a:lnTo>
                      <a:pt x="1286" y="472"/>
                    </a:lnTo>
                    <a:lnTo>
                      <a:pt x="1286" y="466"/>
                    </a:lnTo>
                    <a:lnTo>
                      <a:pt x="1286" y="460"/>
                    </a:lnTo>
                    <a:lnTo>
                      <a:pt x="1286" y="456"/>
                    </a:lnTo>
                    <a:lnTo>
                      <a:pt x="1286" y="451"/>
                    </a:lnTo>
                    <a:lnTo>
                      <a:pt x="1285" y="445"/>
                    </a:lnTo>
                    <a:lnTo>
                      <a:pt x="1285" y="441"/>
                    </a:lnTo>
                    <a:lnTo>
                      <a:pt x="1285" y="436"/>
                    </a:lnTo>
                    <a:lnTo>
                      <a:pt x="1283" y="430"/>
                    </a:lnTo>
                    <a:lnTo>
                      <a:pt x="1283" y="426"/>
                    </a:lnTo>
                    <a:lnTo>
                      <a:pt x="1281" y="420"/>
                    </a:lnTo>
                    <a:lnTo>
                      <a:pt x="1281" y="415"/>
                    </a:lnTo>
                    <a:lnTo>
                      <a:pt x="1281" y="411"/>
                    </a:lnTo>
                    <a:lnTo>
                      <a:pt x="1279" y="405"/>
                    </a:lnTo>
                    <a:lnTo>
                      <a:pt x="1279" y="401"/>
                    </a:lnTo>
                    <a:lnTo>
                      <a:pt x="1277" y="396"/>
                    </a:lnTo>
                    <a:lnTo>
                      <a:pt x="1277" y="390"/>
                    </a:lnTo>
                    <a:lnTo>
                      <a:pt x="1275" y="384"/>
                    </a:lnTo>
                    <a:lnTo>
                      <a:pt x="1275" y="380"/>
                    </a:lnTo>
                    <a:lnTo>
                      <a:pt x="1273" y="371"/>
                    </a:lnTo>
                    <a:lnTo>
                      <a:pt x="1271" y="361"/>
                    </a:lnTo>
                    <a:lnTo>
                      <a:pt x="1269" y="356"/>
                    </a:lnTo>
                    <a:lnTo>
                      <a:pt x="1267" y="350"/>
                    </a:lnTo>
                    <a:lnTo>
                      <a:pt x="1265" y="344"/>
                    </a:lnTo>
                    <a:lnTo>
                      <a:pt x="1265" y="340"/>
                    </a:lnTo>
                    <a:lnTo>
                      <a:pt x="1264" y="335"/>
                    </a:lnTo>
                    <a:lnTo>
                      <a:pt x="1264" y="331"/>
                    </a:lnTo>
                    <a:lnTo>
                      <a:pt x="1262" y="325"/>
                    </a:lnTo>
                    <a:lnTo>
                      <a:pt x="1262" y="321"/>
                    </a:lnTo>
                    <a:lnTo>
                      <a:pt x="1260" y="316"/>
                    </a:lnTo>
                    <a:lnTo>
                      <a:pt x="1258" y="310"/>
                    </a:lnTo>
                    <a:lnTo>
                      <a:pt x="1258" y="304"/>
                    </a:lnTo>
                    <a:lnTo>
                      <a:pt x="1256" y="301"/>
                    </a:lnTo>
                    <a:lnTo>
                      <a:pt x="1256" y="295"/>
                    </a:lnTo>
                    <a:lnTo>
                      <a:pt x="1254" y="289"/>
                    </a:lnTo>
                    <a:lnTo>
                      <a:pt x="1254" y="285"/>
                    </a:lnTo>
                    <a:lnTo>
                      <a:pt x="1254" y="280"/>
                    </a:lnTo>
                    <a:lnTo>
                      <a:pt x="1252" y="274"/>
                    </a:lnTo>
                    <a:lnTo>
                      <a:pt x="1252" y="270"/>
                    </a:lnTo>
                    <a:lnTo>
                      <a:pt x="1250" y="264"/>
                    </a:lnTo>
                    <a:lnTo>
                      <a:pt x="1250" y="259"/>
                    </a:lnTo>
                    <a:lnTo>
                      <a:pt x="1250" y="253"/>
                    </a:lnTo>
                    <a:lnTo>
                      <a:pt x="1250" y="249"/>
                    </a:lnTo>
                    <a:lnTo>
                      <a:pt x="1250" y="244"/>
                    </a:lnTo>
                    <a:lnTo>
                      <a:pt x="1250" y="238"/>
                    </a:lnTo>
                    <a:lnTo>
                      <a:pt x="1250" y="234"/>
                    </a:lnTo>
                    <a:lnTo>
                      <a:pt x="1250" y="228"/>
                    </a:lnTo>
                    <a:lnTo>
                      <a:pt x="1250" y="223"/>
                    </a:lnTo>
                    <a:lnTo>
                      <a:pt x="1250" y="217"/>
                    </a:lnTo>
                    <a:lnTo>
                      <a:pt x="1250" y="213"/>
                    </a:lnTo>
                    <a:lnTo>
                      <a:pt x="1250" y="207"/>
                    </a:lnTo>
                    <a:lnTo>
                      <a:pt x="1252" y="202"/>
                    </a:lnTo>
                    <a:lnTo>
                      <a:pt x="1252" y="198"/>
                    </a:lnTo>
                    <a:lnTo>
                      <a:pt x="1250" y="188"/>
                    </a:lnTo>
                    <a:lnTo>
                      <a:pt x="1248" y="183"/>
                    </a:lnTo>
                    <a:lnTo>
                      <a:pt x="1246" y="175"/>
                    </a:lnTo>
                    <a:lnTo>
                      <a:pt x="1245" y="169"/>
                    </a:lnTo>
                    <a:lnTo>
                      <a:pt x="1241" y="164"/>
                    </a:lnTo>
                    <a:lnTo>
                      <a:pt x="1237" y="158"/>
                    </a:lnTo>
                    <a:lnTo>
                      <a:pt x="1233" y="152"/>
                    </a:lnTo>
                    <a:lnTo>
                      <a:pt x="1231" y="149"/>
                    </a:lnTo>
                    <a:lnTo>
                      <a:pt x="1224" y="139"/>
                    </a:lnTo>
                    <a:lnTo>
                      <a:pt x="1216" y="131"/>
                    </a:lnTo>
                    <a:lnTo>
                      <a:pt x="1207" y="124"/>
                    </a:lnTo>
                    <a:lnTo>
                      <a:pt x="1199" y="118"/>
                    </a:lnTo>
                    <a:lnTo>
                      <a:pt x="1193" y="114"/>
                    </a:lnTo>
                    <a:lnTo>
                      <a:pt x="1188" y="112"/>
                    </a:lnTo>
                    <a:lnTo>
                      <a:pt x="1182" y="109"/>
                    </a:lnTo>
                    <a:lnTo>
                      <a:pt x="1178" y="107"/>
                    </a:lnTo>
                    <a:lnTo>
                      <a:pt x="1172" y="105"/>
                    </a:lnTo>
                    <a:lnTo>
                      <a:pt x="1167" y="103"/>
                    </a:lnTo>
                    <a:lnTo>
                      <a:pt x="1161" y="101"/>
                    </a:lnTo>
                    <a:lnTo>
                      <a:pt x="1155" y="99"/>
                    </a:lnTo>
                    <a:lnTo>
                      <a:pt x="1150" y="97"/>
                    </a:lnTo>
                    <a:lnTo>
                      <a:pt x="1144" y="97"/>
                    </a:lnTo>
                    <a:lnTo>
                      <a:pt x="1136" y="95"/>
                    </a:lnTo>
                    <a:lnTo>
                      <a:pt x="1131" y="93"/>
                    </a:lnTo>
                    <a:lnTo>
                      <a:pt x="1125" y="93"/>
                    </a:lnTo>
                    <a:lnTo>
                      <a:pt x="1119" y="91"/>
                    </a:lnTo>
                    <a:lnTo>
                      <a:pt x="1113" y="91"/>
                    </a:lnTo>
                    <a:lnTo>
                      <a:pt x="1108" y="91"/>
                    </a:lnTo>
                    <a:lnTo>
                      <a:pt x="1100" y="90"/>
                    </a:lnTo>
                    <a:lnTo>
                      <a:pt x="1094" y="88"/>
                    </a:lnTo>
                    <a:lnTo>
                      <a:pt x="1087" y="88"/>
                    </a:lnTo>
                    <a:lnTo>
                      <a:pt x="1081" y="88"/>
                    </a:lnTo>
                    <a:lnTo>
                      <a:pt x="1075" y="86"/>
                    </a:lnTo>
                    <a:lnTo>
                      <a:pt x="1068" y="86"/>
                    </a:lnTo>
                    <a:lnTo>
                      <a:pt x="1062" y="86"/>
                    </a:lnTo>
                    <a:lnTo>
                      <a:pt x="1056" y="86"/>
                    </a:lnTo>
                    <a:lnTo>
                      <a:pt x="1049" y="84"/>
                    </a:lnTo>
                    <a:lnTo>
                      <a:pt x="1043" y="84"/>
                    </a:lnTo>
                    <a:lnTo>
                      <a:pt x="1036" y="82"/>
                    </a:lnTo>
                    <a:lnTo>
                      <a:pt x="1030" y="82"/>
                    </a:lnTo>
                    <a:lnTo>
                      <a:pt x="1022" y="82"/>
                    </a:lnTo>
                    <a:lnTo>
                      <a:pt x="1016" y="80"/>
                    </a:lnTo>
                    <a:lnTo>
                      <a:pt x="1011" y="80"/>
                    </a:lnTo>
                    <a:lnTo>
                      <a:pt x="1005" y="80"/>
                    </a:lnTo>
                    <a:lnTo>
                      <a:pt x="997" y="78"/>
                    </a:lnTo>
                    <a:lnTo>
                      <a:pt x="992" y="78"/>
                    </a:lnTo>
                    <a:lnTo>
                      <a:pt x="984" y="76"/>
                    </a:lnTo>
                    <a:lnTo>
                      <a:pt x="980" y="76"/>
                    </a:lnTo>
                    <a:lnTo>
                      <a:pt x="973" y="74"/>
                    </a:lnTo>
                    <a:lnTo>
                      <a:pt x="967" y="72"/>
                    </a:lnTo>
                    <a:lnTo>
                      <a:pt x="963" y="71"/>
                    </a:lnTo>
                    <a:lnTo>
                      <a:pt x="958" y="71"/>
                    </a:lnTo>
                    <a:lnTo>
                      <a:pt x="950" y="67"/>
                    </a:lnTo>
                    <a:lnTo>
                      <a:pt x="946" y="65"/>
                    </a:lnTo>
                    <a:lnTo>
                      <a:pt x="940" y="65"/>
                    </a:lnTo>
                    <a:lnTo>
                      <a:pt x="935" y="63"/>
                    </a:lnTo>
                    <a:lnTo>
                      <a:pt x="925" y="57"/>
                    </a:lnTo>
                    <a:lnTo>
                      <a:pt x="916" y="53"/>
                    </a:lnTo>
                    <a:lnTo>
                      <a:pt x="908" y="48"/>
                    </a:lnTo>
                    <a:lnTo>
                      <a:pt x="899" y="44"/>
                    </a:lnTo>
                    <a:lnTo>
                      <a:pt x="891" y="42"/>
                    </a:lnTo>
                    <a:lnTo>
                      <a:pt x="883" y="40"/>
                    </a:lnTo>
                    <a:lnTo>
                      <a:pt x="876" y="36"/>
                    </a:lnTo>
                    <a:lnTo>
                      <a:pt x="866" y="33"/>
                    </a:lnTo>
                    <a:lnTo>
                      <a:pt x="859" y="31"/>
                    </a:lnTo>
                    <a:lnTo>
                      <a:pt x="851" y="29"/>
                    </a:lnTo>
                    <a:lnTo>
                      <a:pt x="844" y="27"/>
                    </a:lnTo>
                    <a:lnTo>
                      <a:pt x="836" y="23"/>
                    </a:lnTo>
                    <a:lnTo>
                      <a:pt x="826" y="21"/>
                    </a:lnTo>
                    <a:lnTo>
                      <a:pt x="819" y="19"/>
                    </a:lnTo>
                    <a:lnTo>
                      <a:pt x="811" y="17"/>
                    </a:lnTo>
                    <a:lnTo>
                      <a:pt x="804" y="15"/>
                    </a:lnTo>
                    <a:lnTo>
                      <a:pt x="794" y="14"/>
                    </a:lnTo>
                    <a:lnTo>
                      <a:pt x="787" y="14"/>
                    </a:lnTo>
                    <a:lnTo>
                      <a:pt x="777" y="10"/>
                    </a:lnTo>
                    <a:lnTo>
                      <a:pt x="769" y="10"/>
                    </a:lnTo>
                    <a:lnTo>
                      <a:pt x="760" y="8"/>
                    </a:lnTo>
                    <a:lnTo>
                      <a:pt x="752" y="8"/>
                    </a:lnTo>
                    <a:lnTo>
                      <a:pt x="743" y="6"/>
                    </a:lnTo>
                    <a:lnTo>
                      <a:pt x="735" y="6"/>
                    </a:lnTo>
                    <a:lnTo>
                      <a:pt x="728" y="4"/>
                    </a:lnTo>
                    <a:lnTo>
                      <a:pt x="720" y="4"/>
                    </a:lnTo>
                    <a:lnTo>
                      <a:pt x="710" y="2"/>
                    </a:lnTo>
                    <a:lnTo>
                      <a:pt x="703" y="2"/>
                    </a:lnTo>
                    <a:lnTo>
                      <a:pt x="693" y="0"/>
                    </a:lnTo>
                    <a:lnTo>
                      <a:pt x="686" y="0"/>
                    </a:lnTo>
                    <a:lnTo>
                      <a:pt x="676" y="0"/>
                    </a:lnTo>
                    <a:lnTo>
                      <a:pt x="669" y="0"/>
                    </a:lnTo>
                    <a:lnTo>
                      <a:pt x="659" y="0"/>
                    </a:lnTo>
                    <a:lnTo>
                      <a:pt x="652" y="0"/>
                    </a:lnTo>
                    <a:lnTo>
                      <a:pt x="644" y="0"/>
                    </a:lnTo>
                    <a:lnTo>
                      <a:pt x="634" y="0"/>
                    </a:lnTo>
                    <a:lnTo>
                      <a:pt x="625" y="0"/>
                    </a:lnTo>
                    <a:lnTo>
                      <a:pt x="617" y="0"/>
                    </a:lnTo>
                    <a:lnTo>
                      <a:pt x="608" y="0"/>
                    </a:lnTo>
                    <a:lnTo>
                      <a:pt x="598" y="0"/>
                    </a:lnTo>
                    <a:lnTo>
                      <a:pt x="591" y="0"/>
                    </a:lnTo>
                    <a:lnTo>
                      <a:pt x="583" y="2"/>
                    </a:lnTo>
                    <a:lnTo>
                      <a:pt x="574" y="2"/>
                    </a:lnTo>
                    <a:lnTo>
                      <a:pt x="564" y="2"/>
                    </a:lnTo>
                    <a:lnTo>
                      <a:pt x="557" y="2"/>
                    </a:lnTo>
                    <a:lnTo>
                      <a:pt x="547" y="4"/>
                    </a:lnTo>
                    <a:lnTo>
                      <a:pt x="539" y="4"/>
                    </a:lnTo>
                    <a:lnTo>
                      <a:pt x="530" y="4"/>
                    </a:lnTo>
                    <a:lnTo>
                      <a:pt x="522" y="6"/>
                    </a:lnTo>
                    <a:lnTo>
                      <a:pt x="513" y="6"/>
                    </a:lnTo>
                    <a:lnTo>
                      <a:pt x="505" y="6"/>
                    </a:lnTo>
                    <a:lnTo>
                      <a:pt x="496" y="8"/>
                    </a:lnTo>
                    <a:lnTo>
                      <a:pt x="486" y="8"/>
                    </a:lnTo>
                    <a:lnTo>
                      <a:pt x="479" y="10"/>
                    </a:lnTo>
                    <a:lnTo>
                      <a:pt x="469" y="10"/>
                    </a:lnTo>
                    <a:lnTo>
                      <a:pt x="461" y="10"/>
                    </a:lnTo>
                    <a:lnTo>
                      <a:pt x="454" y="10"/>
                    </a:lnTo>
                    <a:lnTo>
                      <a:pt x="444" y="14"/>
                    </a:lnTo>
                    <a:lnTo>
                      <a:pt x="437" y="14"/>
                    </a:lnTo>
                    <a:lnTo>
                      <a:pt x="427" y="14"/>
                    </a:lnTo>
                    <a:lnTo>
                      <a:pt x="420" y="14"/>
                    </a:lnTo>
                    <a:lnTo>
                      <a:pt x="410" y="15"/>
                    </a:lnTo>
                    <a:lnTo>
                      <a:pt x="403" y="17"/>
                    </a:lnTo>
                    <a:lnTo>
                      <a:pt x="395" y="19"/>
                    </a:lnTo>
                    <a:lnTo>
                      <a:pt x="387" y="19"/>
                    </a:lnTo>
                    <a:lnTo>
                      <a:pt x="378" y="21"/>
                    </a:lnTo>
                    <a:lnTo>
                      <a:pt x="336" y="21"/>
                    </a:lnTo>
                    <a:close/>
                  </a:path>
                </a:pathLst>
              </a:custGeom>
              <a:solidFill>
                <a:srgbClr val="FF6640"/>
              </a:solidFill>
              <a:ln w="9525">
                <a:noFill/>
                <a:round/>
              </a:ln>
            </p:spPr>
            <p:txBody>
              <a:bodyPr/>
              <a:lstStyle/>
              <a:p>
                <a:endParaRPr lang="en-CA"/>
              </a:p>
            </p:txBody>
          </p:sp>
          <p:sp>
            <p:nvSpPr>
              <p:cNvPr id="8660" name="Freeform 65"/>
              <p:cNvSpPr/>
              <p:nvPr/>
            </p:nvSpPr>
            <p:spPr bwMode="auto">
              <a:xfrm>
                <a:off x="4156" y="3546"/>
                <a:ext cx="525" cy="349"/>
              </a:xfrm>
              <a:custGeom>
                <a:avLst/>
                <a:gdLst>
                  <a:gd name="T0" fmla="*/ 2 w 1049"/>
                  <a:gd name="T1" fmla="*/ 5 h 697"/>
                  <a:gd name="T2" fmla="*/ 4 w 1049"/>
                  <a:gd name="T3" fmla="*/ 11 h 697"/>
                  <a:gd name="T4" fmla="*/ 7 w 1049"/>
                  <a:gd name="T5" fmla="*/ 16 h 697"/>
                  <a:gd name="T6" fmla="*/ 10 w 1049"/>
                  <a:gd name="T7" fmla="*/ 22 h 697"/>
                  <a:gd name="T8" fmla="*/ 13 w 1049"/>
                  <a:gd name="T9" fmla="*/ 27 h 697"/>
                  <a:gd name="T10" fmla="*/ 17 w 1049"/>
                  <a:gd name="T11" fmla="*/ 32 h 697"/>
                  <a:gd name="T12" fmla="*/ 20 w 1049"/>
                  <a:gd name="T13" fmla="*/ 37 h 697"/>
                  <a:gd name="T14" fmla="*/ 23 w 1049"/>
                  <a:gd name="T15" fmla="*/ 41 h 697"/>
                  <a:gd name="T16" fmla="*/ 27 w 1049"/>
                  <a:gd name="T17" fmla="*/ 46 h 697"/>
                  <a:gd name="T18" fmla="*/ 30 w 1049"/>
                  <a:gd name="T19" fmla="*/ 50 h 697"/>
                  <a:gd name="T20" fmla="*/ 34 w 1049"/>
                  <a:gd name="T21" fmla="*/ 54 h 697"/>
                  <a:gd name="T22" fmla="*/ 38 w 1049"/>
                  <a:gd name="T23" fmla="*/ 58 h 697"/>
                  <a:gd name="T24" fmla="*/ 42 w 1049"/>
                  <a:gd name="T25" fmla="*/ 62 h 697"/>
                  <a:gd name="T26" fmla="*/ 47 w 1049"/>
                  <a:gd name="T27" fmla="*/ 66 h 697"/>
                  <a:gd name="T28" fmla="*/ 51 w 1049"/>
                  <a:gd name="T29" fmla="*/ 70 h 697"/>
                  <a:gd name="T30" fmla="*/ 56 w 1049"/>
                  <a:gd name="T31" fmla="*/ 73 h 697"/>
                  <a:gd name="T32" fmla="*/ 60 w 1049"/>
                  <a:gd name="T33" fmla="*/ 76 h 697"/>
                  <a:gd name="T34" fmla="*/ 65 w 1049"/>
                  <a:gd name="T35" fmla="*/ 78 h 697"/>
                  <a:gd name="T36" fmla="*/ 70 w 1049"/>
                  <a:gd name="T37" fmla="*/ 80 h 697"/>
                  <a:gd name="T38" fmla="*/ 74 w 1049"/>
                  <a:gd name="T39" fmla="*/ 83 h 697"/>
                  <a:gd name="T40" fmla="*/ 78 w 1049"/>
                  <a:gd name="T41" fmla="*/ 86 h 697"/>
                  <a:gd name="T42" fmla="*/ 82 w 1049"/>
                  <a:gd name="T43" fmla="*/ 87 h 697"/>
                  <a:gd name="T44" fmla="*/ 87 w 1049"/>
                  <a:gd name="T45" fmla="*/ 84 h 697"/>
                  <a:gd name="T46" fmla="*/ 92 w 1049"/>
                  <a:gd name="T47" fmla="*/ 82 h 697"/>
                  <a:gd name="T48" fmla="*/ 98 w 1049"/>
                  <a:gd name="T49" fmla="*/ 79 h 697"/>
                  <a:gd name="T50" fmla="*/ 103 w 1049"/>
                  <a:gd name="T51" fmla="*/ 76 h 697"/>
                  <a:gd name="T52" fmla="*/ 108 w 1049"/>
                  <a:gd name="T53" fmla="*/ 74 h 697"/>
                  <a:gd name="T54" fmla="*/ 114 w 1049"/>
                  <a:gd name="T55" fmla="*/ 71 h 697"/>
                  <a:gd name="T56" fmla="*/ 119 w 1049"/>
                  <a:gd name="T57" fmla="*/ 68 h 697"/>
                  <a:gd name="T58" fmla="*/ 123 w 1049"/>
                  <a:gd name="T59" fmla="*/ 63 h 697"/>
                  <a:gd name="T60" fmla="*/ 127 w 1049"/>
                  <a:gd name="T61" fmla="*/ 62 h 697"/>
                  <a:gd name="T62" fmla="*/ 131 w 1049"/>
                  <a:gd name="T63" fmla="*/ 59 h 697"/>
                  <a:gd name="T64" fmla="*/ 131 w 1049"/>
                  <a:gd name="T65" fmla="*/ 55 h 697"/>
                  <a:gd name="T66" fmla="*/ 128 w 1049"/>
                  <a:gd name="T67" fmla="*/ 53 h 697"/>
                  <a:gd name="T68" fmla="*/ 124 w 1049"/>
                  <a:gd name="T69" fmla="*/ 50 h 697"/>
                  <a:gd name="T70" fmla="*/ 121 w 1049"/>
                  <a:gd name="T71" fmla="*/ 49 h 697"/>
                  <a:gd name="T72" fmla="*/ 114 w 1049"/>
                  <a:gd name="T73" fmla="*/ 46 h 697"/>
                  <a:gd name="T74" fmla="*/ 108 w 1049"/>
                  <a:gd name="T75" fmla="*/ 44 h 697"/>
                  <a:gd name="T76" fmla="*/ 102 w 1049"/>
                  <a:gd name="T77" fmla="*/ 41 h 697"/>
                  <a:gd name="T78" fmla="*/ 96 w 1049"/>
                  <a:gd name="T79" fmla="*/ 39 h 697"/>
                  <a:gd name="T80" fmla="*/ 90 w 1049"/>
                  <a:gd name="T81" fmla="*/ 37 h 697"/>
                  <a:gd name="T82" fmla="*/ 83 w 1049"/>
                  <a:gd name="T83" fmla="*/ 34 h 697"/>
                  <a:gd name="T84" fmla="*/ 77 w 1049"/>
                  <a:gd name="T85" fmla="*/ 32 h 697"/>
                  <a:gd name="T86" fmla="*/ 71 w 1049"/>
                  <a:gd name="T87" fmla="*/ 29 h 697"/>
                  <a:gd name="T88" fmla="*/ 65 w 1049"/>
                  <a:gd name="T89" fmla="*/ 26 h 697"/>
                  <a:gd name="T90" fmla="*/ 59 w 1049"/>
                  <a:gd name="T91" fmla="*/ 23 h 697"/>
                  <a:gd name="T92" fmla="*/ 53 w 1049"/>
                  <a:gd name="T93" fmla="*/ 20 h 697"/>
                  <a:gd name="T94" fmla="*/ 47 w 1049"/>
                  <a:gd name="T95" fmla="*/ 16 h 697"/>
                  <a:gd name="T96" fmla="*/ 42 w 1049"/>
                  <a:gd name="T97" fmla="*/ 13 h 697"/>
                  <a:gd name="T98" fmla="*/ 36 w 1049"/>
                  <a:gd name="T99" fmla="*/ 12 h 697"/>
                  <a:gd name="T100" fmla="*/ 32 w 1049"/>
                  <a:gd name="T101" fmla="*/ 12 h 697"/>
                  <a:gd name="T102" fmla="*/ 29 w 1049"/>
                  <a:gd name="T103" fmla="*/ 11 h 697"/>
                  <a:gd name="T104" fmla="*/ 25 w 1049"/>
                  <a:gd name="T105" fmla="*/ 9 h 697"/>
                  <a:gd name="T106" fmla="*/ 21 w 1049"/>
                  <a:gd name="T107" fmla="*/ 5 h 697"/>
                  <a:gd name="T108" fmla="*/ 17 w 1049"/>
                  <a:gd name="T109" fmla="*/ 4 h 697"/>
                  <a:gd name="T110" fmla="*/ 13 w 1049"/>
                  <a:gd name="T111" fmla="*/ 3 h 697"/>
                  <a:gd name="T112" fmla="*/ 10 w 1049"/>
                  <a:gd name="T113" fmla="*/ 3 h 697"/>
                  <a:gd name="T114" fmla="*/ 6 w 1049"/>
                  <a:gd name="T115" fmla="*/ 1 h 697"/>
                  <a:gd name="T116" fmla="*/ 0 w 1049"/>
                  <a:gd name="T117" fmla="*/ 1 h 69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49"/>
                  <a:gd name="T178" fmla="*/ 0 h 697"/>
                  <a:gd name="T179" fmla="*/ 1049 w 1049"/>
                  <a:gd name="T180" fmla="*/ 697 h 69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49" h="697">
                    <a:moveTo>
                      <a:pt x="0" y="3"/>
                    </a:moveTo>
                    <a:lnTo>
                      <a:pt x="2" y="13"/>
                    </a:lnTo>
                    <a:lnTo>
                      <a:pt x="4" y="22"/>
                    </a:lnTo>
                    <a:lnTo>
                      <a:pt x="6" y="32"/>
                    </a:lnTo>
                    <a:lnTo>
                      <a:pt x="9" y="39"/>
                    </a:lnTo>
                    <a:lnTo>
                      <a:pt x="11" y="49"/>
                    </a:lnTo>
                    <a:lnTo>
                      <a:pt x="15" y="58"/>
                    </a:lnTo>
                    <a:lnTo>
                      <a:pt x="19" y="68"/>
                    </a:lnTo>
                    <a:lnTo>
                      <a:pt x="23" y="76"/>
                    </a:lnTo>
                    <a:lnTo>
                      <a:pt x="27" y="85"/>
                    </a:lnTo>
                    <a:lnTo>
                      <a:pt x="32" y="93"/>
                    </a:lnTo>
                    <a:lnTo>
                      <a:pt x="36" y="102"/>
                    </a:lnTo>
                    <a:lnTo>
                      <a:pt x="40" y="110"/>
                    </a:lnTo>
                    <a:lnTo>
                      <a:pt x="46" y="119"/>
                    </a:lnTo>
                    <a:lnTo>
                      <a:pt x="51" y="127"/>
                    </a:lnTo>
                    <a:lnTo>
                      <a:pt x="55" y="136"/>
                    </a:lnTo>
                    <a:lnTo>
                      <a:pt x="61" y="144"/>
                    </a:lnTo>
                    <a:lnTo>
                      <a:pt x="66" y="153"/>
                    </a:lnTo>
                    <a:lnTo>
                      <a:pt x="72" y="161"/>
                    </a:lnTo>
                    <a:lnTo>
                      <a:pt x="78" y="169"/>
                    </a:lnTo>
                    <a:lnTo>
                      <a:pt x="84" y="178"/>
                    </a:lnTo>
                    <a:lnTo>
                      <a:pt x="87" y="186"/>
                    </a:lnTo>
                    <a:lnTo>
                      <a:pt x="93" y="193"/>
                    </a:lnTo>
                    <a:lnTo>
                      <a:pt x="99" y="203"/>
                    </a:lnTo>
                    <a:lnTo>
                      <a:pt x="104" y="210"/>
                    </a:lnTo>
                    <a:lnTo>
                      <a:pt x="110" y="220"/>
                    </a:lnTo>
                    <a:lnTo>
                      <a:pt x="116" y="228"/>
                    </a:lnTo>
                    <a:lnTo>
                      <a:pt x="122" y="237"/>
                    </a:lnTo>
                    <a:lnTo>
                      <a:pt x="127" y="245"/>
                    </a:lnTo>
                    <a:lnTo>
                      <a:pt x="131" y="254"/>
                    </a:lnTo>
                    <a:lnTo>
                      <a:pt x="137" y="262"/>
                    </a:lnTo>
                    <a:lnTo>
                      <a:pt x="142" y="271"/>
                    </a:lnTo>
                    <a:lnTo>
                      <a:pt x="148" y="281"/>
                    </a:lnTo>
                    <a:lnTo>
                      <a:pt x="152" y="286"/>
                    </a:lnTo>
                    <a:lnTo>
                      <a:pt x="158" y="294"/>
                    </a:lnTo>
                    <a:lnTo>
                      <a:pt x="161" y="300"/>
                    </a:lnTo>
                    <a:lnTo>
                      <a:pt x="167" y="307"/>
                    </a:lnTo>
                    <a:lnTo>
                      <a:pt x="173" y="313"/>
                    </a:lnTo>
                    <a:lnTo>
                      <a:pt x="179" y="321"/>
                    </a:lnTo>
                    <a:lnTo>
                      <a:pt x="184" y="328"/>
                    </a:lnTo>
                    <a:lnTo>
                      <a:pt x="188" y="336"/>
                    </a:lnTo>
                    <a:lnTo>
                      <a:pt x="194" y="342"/>
                    </a:lnTo>
                    <a:lnTo>
                      <a:pt x="200" y="349"/>
                    </a:lnTo>
                    <a:lnTo>
                      <a:pt x="205" y="355"/>
                    </a:lnTo>
                    <a:lnTo>
                      <a:pt x="211" y="363"/>
                    </a:lnTo>
                    <a:lnTo>
                      <a:pt x="217" y="370"/>
                    </a:lnTo>
                    <a:lnTo>
                      <a:pt x="222" y="378"/>
                    </a:lnTo>
                    <a:lnTo>
                      <a:pt x="228" y="383"/>
                    </a:lnTo>
                    <a:lnTo>
                      <a:pt x="236" y="391"/>
                    </a:lnTo>
                    <a:lnTo>
                      <a:pt x="239" y="397"/>
                    </a:lnTo>
                    <a:lnTo>
                      <a:pt x="247" y="404"/>
                    </a:lnTo>
                    <a:lnTo>
                      <a:pt x="253" y="410"/>
                    </a:lnTo>
                    <a:lnTo>
                      <a:pt x="258" y="418"/>
                    </a:lnTo>
                    <a:lnTo>
                      <a:pt x="264" y="423"/>
                    </a:lnTo>
                    <a:lnTo>
                      <a:pt x="272" y="431"/>
                    </a:lnTo>
                    <a:lnTo>
                      <a:pt x="277" y="437"/>
                    </a:lnTo>
                    <a:lnTo>
                      <a:pt x="285" y="444"/>
                    </a:lnTo>
                    <a:lnTo>
                      <a:pt x="291" y="450"/>
                    </a:lnTo>
                    <a:lnTo>
                      <a:pt x="296" y="458"/>
                    </a:lnTo>
                    <a:lnTo>
                      <a:pt x="302" y="463"/>
                    </a:lnTo>
                    <a:lnTo>
                      <a:pt x="310" y="471"/>
                    </a:lnTo>
                    <a:lnTo>
                      <a:pt x="315" y="477"/>
                    </a:lnTo>
                    <a:lnTo>
                      <a:pt x="323" y="482"/>
                    </a:lnTo>
                    <a:lnTo>
                      <a:pt x="329" y="488"/>
                    </a:lnTo>
                    <a:lnTo>
                      <a:pt x="336" y="496"/>
                    </a:lnTo>
                    <a:lnTo>
                      <a:pt x="342" y="501"/>
                    </a:lnTo>
                    <a:lnTo>
                      <a:pt x="350" y="507"/>
                    </a:lnTo>
                    <a:lnTo>
                      <a:pt x="357" y="513"/>
                    </a:lnTo>
                    <a:lnTo>
                      <a:pt x="363" y="518"/>
                    </a:lnTo>
                    <a:lnTo>
                      <a:pt x="371" y="524"/>
                    </a:lnTo>
                    <a:lnTo>
                      <a:pt x="376" y="530"/>
                    </a:lnTo>
                    <a:lnTo>
                      <a:pt x="384" y="535"/>
                    </a:lnTo>
                    <a:lnTo>
                      <a:pt x="391" y="541"/>
                    </a:lnTo>
                    <a:lnTo>
                      <a:pt x="397" y="547"/>
                    </a:lnTo>
                    <a:lnTo>
                      <a:pt x="405" y="553"/>
                    </a:lnTo>
                    <a:lnTo>
                      <a:pt x="412" y="556"/>
                    </a:lnTo>
                    <a:lnTo>
                      <a:pt x="420" y="562"/>
                    </a:lnTo>
                    <a:lnTo>
                      <a:pt x="428" y="566"/>
                    </a:lnTo>
                    <a:lnTo>
                      <a:pt x="435" y="572"/>
                    </a:lnTo>
                    <a:lnTo>
                      <a:pt x="441" y="577"/>
                    </a:lnTo>
                    <a:lnTo>
                      <a:pt x="450" y="583"/>
                    </a:lnTo>
                    <a:lnTo>
                      <a:pt x="458" y="587"/>
                    </a:lnTo>
                    <a:lnTo>
                      <a:pt x="464" y="592"/>
                    </a:lnTo>
                    <a:lnTo>
                      <a:pt x="471" y="596"/>
                    </a:lnTo>
                    <a:lnTo>
                      <a:pt x="479" y="602"/>
                    </a:lnTo>
                    <a:lnTo>
                      <a:pt x="487" y="604"/>
                    </a:lnTo>
                    <a:lnTo>
                      <a:pt x="494" y="610"/>
                    </a:lnTo>
                    <a:lnTo>
                      <a:pt x="504" y="613"/>
                    </a:lnTo>
                    <a:lnTo>
                      <a:pt x="511" y="617"/>
                    </a:lnTo>
                    <a:lnTo>
                      <a:pt x="519" y="621"/>
                    </a:lnTo>
                    <a:lnTo>
                      <a:pt x="526" y="625"/>
                    </a:lnTo>
                    <a:lnTo>
                      <a:pt x="534" y="629"/>
                    </a:lnTo>
                    <a:lnTo>
                      <a:pt x="542" y="632"/>
                    </a:lnTo>
                    <a:lnTo>
                      <a:pt x="551" y="634"/>
                    </a:lnTo>
                    <a:lnTo>
                      <a:pt x="559" y="638"/>
                    </a:lnTo>
                    <a:lnTo>
                      <a:pt x="566" y="640"/>
                    </a:lnTo>
                    <a:lnTo>
                      <a:pt x="576" y="644"/>
                    </a:lnTo>
                    <a:lnTo>
                      <a:pt x="580" y="648"/>
                    </a:lnTo>
                    <a:lnTo>
                      <a:pt x="585" y="653"/>
                    </a:lnTo>
                    <a:lnTo>
                      <a:pt x="591" y="659"/>
                    </a:lnTo>
                    <a:lnTo>
                      <a:pt x="599" y="665"/>
                    </a:lnTo>
                    <a:lnTo>
                      <a:pt x="604" y="670"/>
                    </a:lnTo>
                    <a:lnTo>
                      <a:pt x="610" y="676"/>
                    </a:lnTo>
                    <a:lnTo>
                      <a:pt x="616" y="682"/>
                    </a:lnTo>
                    <a:lnTo>
                      <a:pt x="623" y="688"/>
                    </a:lnTo>
                    <a:lnTo>
                      <a:pt x="629" y="689"/>
                    </a:lnTo>
                    <a:lnTo>
                      <a:pt x="637" y="693"/>
                    </a:lnTo>
                    <a:lnTo>
                      <a:pt x="642" y="695"/>
                    </a:lnTo>
                    <a:lnTo>
                      <a:pt x="650" y="697"/>
                    </a:lnTo>
                    <a:lnTo>
                      <a:pt x="656" y="695"/>
                    </a:lnTo>
                    <a:lnTo>
                      <a:pt x="663" y="691"/>
                    </a:lnTo>
                    <a:lnTo>
                      <a:pt x="669" y="688"/>
                    </a:lnTo>
                    <a:lnTo>
                      <a:pt x="677" y="680"/>
                    </a:lnTo>
                    <a:lnTo>
                      <a:pt x="684" y="674"/>
                    </a:lnTo>
                    <a:lnTo>
                      <a:pt x="694" y="670"/>
                    </a:lnTo>
                    <a:lnTo>
                      <a:pt x="701" y="667"/>
                    </a:lnTo>
                    <a:lnTo>
                      <a:pt x="711" y="661"/>
                    </a:lnTo>
                    <a:lnTo>
                      <a:pt x="718" y="657"/>
                    </a:lnTo>
                    <a:lnTo>
                      <a:pt x="728" y="653"/>
                    </a:lnTo>
                    <a:lnTo>
                      <a:pt x="736" y="650"/>
                    </a:lnTo>
                    <a:lnTo>
                      <a:pt x="743" y="646"/>
                    </a:lnTo>
                    <a:lnTo>
                      <a:pt x="753" y="640"/>
                    </a:lnTo>
                    <a:lnTo>
                      <a:pt x="760" y="636"/>
                    </a:lnTo>
                    <a:lnTo>
                      <a:pt x="768" y="632"/>
                    </a:lnTo>
                    <a:lnTo>
                      <a:pt x="777" y="629"/>
                    </a:lnTo>
                    <a:lnTo>
                      <a:pt x="785" y="623"/>
                    </a:lnTo>
                    <a:lnTo>
                      <a:pt x="794" y="619"/>
                    </a:lnTo>
                    <a:lnTo>
                      <a:pt x="802" y="615"/>
                    </a:lnTo>
                    <a:lnTo>
                      <a:pt x="812" y="611"/>
                    </a:lnTo>
                    <a:lnTo>
                      <a:pt x="819" y="606"/>
                    </a:lnTo>
                    <a:lnTo>
                      <a:pt x="827" y="604"/>
                    </a:lnTo>
                    <a:lnTo>
                      <a:pt x="836" y="598"/>
                    </a:lnTo>
                    <a:lnTo>
                      <a:pt x="846" y="594"/>
                    </a:lnTo>
                    <a:lnTo>
                      <a:pt x="853" y="589"/>
                    </a:lnTo>
                    <a:lnTo>
                      <a:pt x="861" y="585"/>
                    </a:lnTo>
                    <a:lnTo>
                      <a:pt x="870" y="581"/>
                    </a:lnTo>
                    <a:lnTo>
                      <a:pt x="880" y="577"/>
                    </a:lnTo>
                    <a:lnTo>
                      <a:pt x="888" y="572"/>
                    </a:lnTo>
                    <a:lnTo>
                      <a:pt x="897" y="566"/>
                    </a:lnTo>
                    <a:lnTo>
                      <a:pt x="905" y="562"/>
                    </a:lnTo>
                    <a:lnTo>
                      <a:pt x="914" y="556"/>
                    </a:lnTo>
                    <a:lnTo>
                      <a:pt x="922" y="553"/>
                    </a:lnTo>
                    <a:lnTo>
                      <a:pt x="931" y="547"/>
                    </a:lnTo>
                    <a:lnTo>
                      <a:pt x="941" y="541"/>
                    </a:lnTo>
                    <a:lnTo>
                      <a:pt x="948" y="537"/>
                    </a:lnTo>
                    <a:lnTo>
                      <a:pt x="952" y="528"/>
                    </a:lnTo>
                    <a:lnTo>
                      <a:pt x="958" y="520"/>
                    </a:lnTo>
                    <a:lnTo>
                      <a:pt x="966" y="515"/>
                    </a:lnTo>
                    <a:lnTo>
                      <a:pt x="973" y="509"/>
                    </a:lnTo>
                    <a:lnTo>
                      <a:pt x="981" y="503"/>
                    </a:lnTo>
                    <a:lnTo>
                      <a:pt x="992" y="499"/>
                    </a:lnTo>
                    <a:lnTo>
                      <a:pt x="996" y="496"/>
                    </a:lnTo>
                    <a:lnTo>
                      <a:pt x="1002" y="494"/>
                    </a:lnTo>
                    <a:lnTo>
                      <a:pt x="1005" y="492"/>
                    </a:lnTo>
                    <a:lnTo>
                      <a:pt x="1011" y="490"/>
                    </a:lnTo>
                    <a:lnTo>
                      <a:pt x="1019" y="484"/>
                    </a:lnTo>
                    <a:lnTo>
                      <a:pt x="1028" y="480"/>
                    </a:lnTo>
                    <a:lnTo>
                      <a:pt x="1034" y="475"/>
                    </a:lnTo>
                    <a:lnTo>
                      <a:pt x="1042" y="471"/>
                    </a:lnTo>
                    <a:lnTo>
                      <a:pt x="1047" y="465"/>
                    </a:lnTo>
                    <a:lnTo>
                      <a:pt x="1049" y="458"/>
                    </a:lnTo>
                    <a:lnTo>
                      <a:pt x="1049" y="450"/>
                    </a:lnTo>
                    <a:lnTo>
                      <a:pt x="1049" y="444"/>
                    </a:lnTo>
                    <a:lnTo>
                      <a:pt x="1047" y="440"/>
                    </a:lnTo>
                    <a:lnTo>
                      <a:pt x="1045" y="439"/>
                    </a:lnTo>
                    <a:lnTo>
                      <a:pt x="1040" y="435"/>
                    </a:lnTo>
                    <a:lnTo>
                      <a:pt x="1036" y="433"/>
                    </a:lnTo>
                    <a:lnTo>
                      <a:pt x="1028" y="427"/>
                    </a:lnTo>
                    <a:lnTo>
                      <a:pt x="1023" y="423"/>
                    </a:lnTo>
                    <a:lnTo>
                      <a:pt x="1017" y="418"/>
                    </a:lnTo>
                    <a:lnTo>
                      <a:pt x="1011" y="414"/>
                    </a:lnTo>
                    <a:lnTo>
                      <a:pt x="1004" y="408"/>
                    </a:lnTo>
                    <a:lnTo>
                      <a:pt x="996" y="404"/>
                    </a:lnTo>
                    <a:lnTo>
                      <a:pt x="990" y="399"/>
                    </a:lnTo>
                    <a:lnTo>
                      <a:pt x="985" y="397"/>
                    </a:lnTo>
                    <a:lnTo>
                      <a:pt x="979" y="393"/>
                    </a:lnTo>
                    <a:lnTo>
                      <a:pt x="975" y="391"/>
                    </a:lnTo>
                    <a:lnTo>
                      <a:pt x="973" y="389"/>
                    </a:lnTo>
                    <a:lnTo>
                      <a:pt x="971" y="389"/>
                    </a:lnTo>
                    <a:lnTo>
                      <a:pt x="962" y="385"/>
                    </a:lnTo>
                    <a:lnTo>
                      <a:pt x="950" y="382"/>
                    </a:lnTo>
                    <a:lnTo>
                      <a:pt x="941" y="378"/>
                    </a:lnTo>
                    <a:lnTo>
                      <a:pt x="931" y="374"/>
                    </a:lnTo>
                    <a:lnTo>
                      <a:pt x="922" y="368"/>
                    </a:lnTo>
                    <a:lnTo>
                      <a:pt x="910" y="364"/>
                    </a:lnTo>
                    <a:lnTo>
                      <a:pt x="901" y="361"/>
                    </a:lnTo>
                    <a:lnTo>
                      <a:pt x="893" y="359"/>
                    </a:lnTo>
                    <a:lnTo>
                      <a:pt x="882" y="353"/>
                    </a:lnTo>
                    <a:lnTo>
                      <a:pt x="872" y="349"/>
                    </a:lnTo>
                    <a:lnTo>
                      <a:pt x="861" y="345"/>
                    </a:lnTo>
                    <a:lnTo>
                      <a:pt x="853" y="344"/>
                    </a:lnTo>
                    <a:lnTo>
                      <a:pt x="842" y="338"/>
                    </a:lnTo>
                    <a:lnTo>
                      <a:pt x="832" y="336"/>
                    </a:lnTo>
                    <a:lnTo>
                      <a:pt x="823" y="330"/>
                    </a:lnTo>
                    <a:lnTo>
                      <a:pt x="813" y="328"/>
                    </a:lnTo>
                    <a:lnTo>
                      <a:pt x="802" y="325"/>
                    </a:lnTo>
                    <a:lnTo>
                      <a:pt x="793" y="321"/>
                    </a:lnTo>
                    <a:lnTo>
                      <a:pt x="783" y="317"/>
                    </a:lnTo>
                    <a:lnTo>
                      <a:pt x="774" y="313"/>
                    </a:lnTo>
                    <a:lnTo>
                      <a:pt x="762" y="309"/>
                    </a:lnTo>
                    <a:lnTo>
                      <a:pt x="753" y="305"/>
                    </a:lnTo>
                    <a:lnTo>
                      <a:pt x="743" y="302"/>
                    </a:lnTo>
                    <a:lnTo>
                      <a:pt x="734" y="298"/>
                    </a:lnTo>
                    <a:lnTo>
                      <a:pt x="722" y="292"/>
                    </a:lnTo>
                    <a:lnTo>
                      <a:pt x="713" y="290"/>
                    </a:lnTo>
                    <a:lnTo>
                      <a:pt x="703" y="286"/>
                    </a:lnTo>
                    <a:lnTo>
                      <a:pt x="694" y="283"/>
                    </a:lnTo>
                    <a:lnTo>
                      <a:pt x="684" y="277"/>
                    </a:lnTo>
                    <a:lnTo>
                      <a:pt x="675" y="275"/>
                    </a:lnTo>
                    <a:lnTo>
                      <a:pt x="663" y="271"/>
                    </a:lnTo>
                    <a:lnTo>
                      <a:pt x="656" y="267"/>
                    </a:lnTo>
                    <a:lnTo>
                      <a:pt x="644" y="264"/>
                    </a:lnTo>
                    <a:lnTo>
                      <a:pt x="635" y="258"/>
                    </a:lnTo>
                    <a:lnTo>
                      <a:pt x="625" y="254"/>
                    </a:lnTo>
                    <a:lnTo>
                      <a:pt x="614" y="250"/>
                    </a:lnTo>
                    <a:lnTo>
                      <a:pt x="604" y="247"/>
                    </a:lnTo>
                    <a:lnTo>
                      <a:pt x="595" y="241"/>
                    </a:lnTo>
                    <a:lnTo>
                      <a:pt x="585" y="237"/>
                    </a:lnTo>
                    <a:lnTo>
                      <a:pt x="576" y="233"/>
                    </a:lnTo>
                    <a:lnTo>
                      <a:pt x="564" y="228"/>
                    </a:lnTo>
                    <a:lnTo>
                      <a:pt x="557" y="224"/>
                    </a:lnTo>
                    <a:lnTo>
                      <a:pt x="545" y="220"/>
                    </a:lnTo>
                    <a:lnTo>
                      <a:pt x="538" y="214"/>
                    </a:lnTo>
                    <a:lnTo>
                      <a:pt x="526" y="210"/>
                    </a:lnTo>
                    <a:lnTo>
                      <a:pt x="519" y="207"/>
                    </a:lnTo>
                    <a:lnTo>
                      <a:pt x="507" y="201"/>
                    </a:lnTo>
                    <a:lnTo>
                      <a:pt x="500" y="197"/>
                    </a:lnTo>
                    <a:lnTo>
                      <a:pt x="488" y="191"/>
                    </a:lnTo>
                    <a:lnTo>
                      <a:pt x="479" y="186"/>
                    </a:lnTo>
                    <a:lnTo>
                      <a:pt x="469" y="180"/>
                    </a:lnTo>
                    <a:lnTo>
                      <a:pt x="460" y="176"/>
                    </a:lnTo>
                    <a:lnTo>
                      <a:pt x="450" y="171"/>
                    </a:lnTo>
                    <a:lnTo>
                      <a:pt x="441" y="165"/>
                    </a:lnTo>
                    <a:lnTo>
                      <a:pt x="431" y="159"/>
                    </a:lnTo>
                    <a:lnTo>
                      <a:pt x="424" y="153"/>
                    </a:lnTo>
                    <a:lnTo>
                      <a:pt x="414" y="148"/>
                    </a:lnTo>
                    <a:lnTo>
                      <a:pt x="405" y="142"/>
                    </a:lnTo>
                    <a:lnTo>
                      <a:pt x="395" y="136"/>
                    </a:lnTo>
                    <a:lnTo>
                      <a:pt x="386" y="131"/>
                    </a:lnTo>
                    <a:lnTo>
                      <a:pt x="376" y="123"/>
                    </a:lnTo>
                    <a:lnTo>
                      <a:pt x="369" y="117"/>
                    </a:lnTo>
                    <a:lnTo>
                      <a:pt x="359" y="112"/>
                    </a:lnTo>
                    <a:lnTo>
                      <a:pt x="352" y="106"/>
                    </a:lnTo>
                    <a:lnTo>
                      <a:pt x="340" y="104"/>
                    </a:lnTo>
                    <a:lnTo>
                      <a:pt x="333" y="102"/>
                    </a:lnTo>
                    <a:lnTo>
                      <a:pt x="323" y="100"/>
                    </a:lnTo>
                    <a:lnTo>
                      <a:pt x="314" y="98"/>
                    </a:lnTo>
                    <a:lnTo>
                      <a:pt x="304" y="95"/>
                    </a:lnTo>
                    <a:lnTo>
                      <a:pt x="295" y="93"/>
                    </a:lnTo>
                    <a:lnTo>
                      <a:pt x="285" y="93"/>
                    </a:lnTo>
                    <a:lnTo>
                      <a:pt x="276" y="93"/>
                    </a:lnTo>
                    <a:lnTo>
                      <a:pt x="272" y="91"/>
                    </a:lnTo>
                    <a:lnTo>
                      <a:pt x="268" y="91"/>
                    </a:lnTo>
                    <a:lnTo>
                      <a:pt x="260" y="91"/>
                    </a:lnTo>
                    <a:lnTo>
                      <a:pt x="255" y="91"/>
                    </a:lnTo>
                    <a:lnTo>
                      <a:pt x="249" y="89"/>
                    </a:lnTo>
                    <a:lnTo>
                      <a:pt x="241" y="89"/>
                    </a:lnTo>
                    <a:lnTo>
                      <a:pt x="238" y="89"/>
                    </a:lnTo>
                    <a:lnTo>
                      <a:pt x="234" y="89"/>
                    </a:lnTo>
                    <a:lnTo>
                      <a:pt x="228" y="87"/>
                    </a:lnTo>
                    <a:lnTo>
                      <a:pt x="222" y="83"/>
                    </a:lnTo>
                    <a:lnTo>
                      <a:pt x="217" y="79"/>
                    </a:lnTo>
                    <a:lnTo>
                      <a:pt x="209" y="76"/>
                    </a:lnTo>
                    <a:lnTo>
                      <a:pt x="203" y="70"/>
                    </a:lnTo>
                    <a:lnTo>
                      <a:pt x="196" y="66"/>
                    </a:lnTo>
                    <a:lnTo>
                      <a:pt x="190" y="60"/>
                    </a:lnTo>
                    <a:lnTo>
                      <a:pt x="184" y="55"/>
                    </a:lnTo>
                    <a:lnTo>
                      <a:pt x="175" y="51"/>
                    </a:lnTo>
                    <a:lnTo>
                      <a:pt x="169" y="45"/>
                    </a:lnTo>
                    <a:lnTo>
                      <a:pt x="161" y="39"/>
                    </a:lnTo>
                    <a:lnTo>
                      <a:pt x="156" y="36"/>
                    </a:lnTo>
                    <a:lnTo>
                      <a:pt x="150" y="34"/>
                    </a:lnTo>
                    <a:lnTo>
                      <a:pt x="142" y="32"/>
                    </a:lnTo>
                    <a:lnTo>
                      <a:pt x="137" y="30"/>
                    </a:lnTo>
                    <a:lnTo>
                      <a:pt x="133" y="30"/>
                    </a:lnTo>
                    <a:lnTo>
                      <a:pt x="127" y="28"/>
                    </a:lnTo>
                    <a:lnTo>
                      <a:pt x="122" y="28"/>
                    </a:lnTo>
                    <a:lnTo>
                      <a:pt x="118" y="26"/>
                    </a:lnTo>
                    <a:lnTo>
                      <a:pt x="114" y="26"/>
                    </a:lnTo>
                    <a:lnTo>
                      <a:pt x="104" y="24"/>
                    </a:lnTo>
                    <a:lnTo>
                      <a:pt x="99" y="24"/>
                    </a:lnTo>
                    <a:lnTo>
                      <a:pt x="93" y="20"/>
                    </a:lnTo>
                    <a:lnTo>
                      <a:pt x="87" y="19"/>
                    </a:lnTo>
                    <a:lnTo>
                      <a:pt x="82" y="19"/>
                    </a:lnTo>
                    <a:lnTo>
                      <a:pt x="76" y="17"/>
                    </a:lnTo>
                    <a:lnTo>
                      <a:pt x="70" y="13"/>
                    </a:lnTo>
                    <a:lnTo>
                      <a:pt x="66" y="11"/>
                    </a:lnTo>
                    <a:lnTo>
                      <a:pt x="59" y="7"/>
                    </a:lnTo>
                    <a:lnTo>
                      <a:pt x="53" y="5"/>
                    </a:lnTo>
                    <a:lnTo>
                      <a:pt x="47" y="3"/>
                    </a:lnTo>
                    <a:lnTo>
                      <a:pt x="40" y="1"/>
                    </a:lnTo>
                    <a:lnTo>
                      <a:pt x="32" y="0"/>
                    </a:lnTo>
                    <a:lnTo>
                      <a:pt x="25" y="0"/>
                    </a:lnTo>
                    <a:lnTo>
                      <a:pt x="0" y="3"/>
                    </a:lnTo>
                    <a:close/>
                  </a:path>
                </a:pathLst>
              </a:custGeom>
              <a:solidFill>
                <a:srgbClr val="FFCC00"/>
              </a:solidFill>
              <a:ln w="9525">
                <a:noFill/>
                <a:round/>
              </a:ln>
            </p:spPr>
            <p:txBody>
              <a:bodyPr/>
              <a:lstStyle/>
              <a:p>
                <a:endParaRPr lang="en-CA"/>
              </a:p>
            </p:txBody>
          </p:sp>
          <p:sp>
            <p:nvSpPr>
              <p:cNvPr id="8661" name="Freeform 66"/>
              <p:cNvSpPr/>
              <p:nvPr/>
            </p:nvSpPr>
            <p:spPr bwMode="auto">
              <a:xfrm>
                <a:off x="3845" y="3530"/>
                <a:ext cx="625" cy="410"/>
              </a:xfrm>
              <a:custGeom>
                <a:avLst/>
                <a:gdLst>
                  <a:gd name="T0" fmla="*/ 3 w 1251"/>
                  <a:gd name="T1" fmla="*/ 88 h 821"/>
                  <a:gd name="T2" fmla="*/ 7 w 1251"/>
                  <a:gd name="T3" fmla="*/ 89 h 821"/>
                  <a:gd name="T4" fmla="*/ 13 w 1251"/>
                  <a:gd name="T5" fmla="*/ 89 h 821"/>
                  <a:gd name="T6" fmla="*/ 18 w 1251"/>
                  <a:gd name="T7" fmla="*/ 89 h 821"/>
                  <a:gd name="T8" fmla="*/ 23 w 1251"/>
                  <a:gd name="T9" fmla="*/ 92 h 821"/>
                  <a:gd name="T10" fmla="*/ 31 w 1251"/>
                  <a:gd name="T11" fmla="*/ 94 h 821"/>
                  <a:gd name="T12" fmla="*/ 36 w 1251"/>
                  <a:gd name="T13" fmla="*/ 95 h 821"/>
                  <a:gd name="T14" fmla="*/ 41 w 1251"/>
                  <a:gd name="T15" fmla="*/ 96 h 821"/>
                  <a:gd name="T16" fmla="*/ 47 w 1251"/>
                  <a:gd name="T17" fmla="*/ 97 h 821"/>
                  <a:gd name="T18" fmla="*/ 53 w 1251"/>
                  <a:gd name="T19" fmla="*/ 99 h 821"/>
                  <a:gd name="T20" fmla="*/ 60 w 1251"/>
                  <a:gd name="T21" fmla="*/ 101 h 821"/>
                  <a:gd name="T22" fmla="*/ 65 w 1251"/>
                  <a:gd name="T23" fmla="*/ 100 h 821"/>
                  <a:gd name="T24" fmla="*/ 73 w 1251"/>
                  <a:gd name="T25" fmla="*/ 100 h 821"/>
                  <a:gd name="T26" fmla="*/ 79 w 1251"/>
                  <a:gd name="T27" fmla="*/ 101 h 821"/>
                  <a:gd name="T28" fmla="*/ 85 w 1251"/>
                  <a:gd name="T29" fmla="*/ 101 h 821"/>
                  <a:gd name="T30" fmla="*/ 91 w 1251"/>
                  <a:gd name="T31" fmla="*/ 102 h 821"/>
                  <a:gd name="T32" fmla="*/ 97 w 1251"/>
                  <a:gd name="T33" fmla="*/ 102 h 821"/>
                  <a:gd name="T34" fmla="*/ 103 w 1251"/>
                  <a:gd name="T35" fmla="*/ 101 h 821"/>
                  <a:gd name="T36" fmla="*/ 107 w 1251"/>
                  <a:gd name="T37" fmla="*/ 100 h 821"/>
                  <a:gd name="T38" fmla="*/ 112 w 1251"/>
                  <a:gd name="T39" fmla="*/ 100 h 821"/>
                  <a:gd name="T40" fmla="*/ 117 w 1251"/>
                  <a:gd name="T41" fmla="*/ 100 h 821"/>
                  <a:gd name="T42" fmla="*/ 121 w 1251"/>
                  <a:gd name="T43" fmla="*/ 99 h 821"/>
                  <a:gd name="T44" fmla="*/ 126 w 1251"/>
                  <a:gd name="T45" fmla="*/ 98 h 821"/>
                  <a:gd name="T46" fmla="*/ 130 w 1251"/>
                  <a:gd name="T47" fmla="*/ 97 h 821"/>
                  <a:gd name="T48" fmla="*/ 134 w 1251"/>
                  <a:gd name="T49" fmla="*/ 96 h 821"/>
                  <a:gd name="T50" fmla="*/ 139 w 1251"/>
                  <a:gd name="T51" fmla="*/ 96 h 821"/>
                  <a:gd name="T52" fmla="*/ 143 w 1251"/>
                  <a:gd name="T53" fmla="*/ 95 h 821"/>
                  <a:gd name="T54" fmla="*/ 148 w 1251"/>
                  <a:gd name="T55" fmla="*/ 95 h 821"/>
                  <a:gd name="T56" fmla="*/ 154 w 1251"/>
                  <a:gd name="T57" fmla="*/ 92 h 821"/>
                  <a:gd name="T58" fmla="*/ 156 w 1251"/>
                  <a:gd name="T59" fmla="*/ 87 h 821"/>
                  <a:gd name="T60" fmla="*/ 154 w 1251"/>
                  <a:gd name="T61" fmla="*/ 82 h 821"/>
                  <a:gd name="T62" fmla="*/ 149 w 1251"/>
                  <a:gd name="T63" fmla="*/ 76 h 821"/>
                  <a:gd name="T64" fmla="*/ 142 w 1251"/>
                  <a:gd name="T65" fmla="*/ 70 h 821"/>
                  <a:gd name="T66" fmla="*/ 135 w 1251"/>
                  <a:gd name="T67" fmla="*/ 63 h 821"/>
                  <a:gd name="T68" fmla="*/ 127 w 1251"/>
                  <a:gd name="T69" fmla="*/ 57 h 821"/>
                  <a:gd name="T70" fmla="*/ 122 w 1251"/>
                  <a:gd name="T71" fmla="*/ 49 h 821"/>
                  <a:gd name="T72" fmla="*/ 117 w 1251"/>
                  <a:gd name="T73" fmla="*/ 45 h 821"/>
                  <a:gd name="T74" fmla="*/ 110 w 1251"/>
                  <a:gd name="T75" fmla="*/ 39 h 821"/>
                  <a:gd name="T76" fmla="*/ 107 w 1251"/>
                  <a:gd name="T77" fmla="*/ 34 h 821"/>
                  <a:gd name="T78" fmla="*/ 102 w 1251"/>
                  <a:gd name="T79" fmla="*/ 29 h 821"/>
                  <a:gd name="T80" fmla="*/ 98 w 1251"/>
                  <a:gd name="T81" fmla="*/ 23 h 821"/>
                  <a:gd name="T82" fmla="*/ 92 w 1251"/>
                  <a:gd name="T83" fmla="*/ 18 h 821"/>
                  <a:gd name="T84" fmla="*/ 87 w 1251"/>
                  <a:gd name="T85" fmla="*/ 14 h 821"/>
                  <a:gd name="T86" fmla="*/ 81 w 1251"/>
                  <a:gd name="T87" fmla="*/ 10 h 821"/>
                  <a:gd name="T88" fmla="*/ 79 w 1251"/>
                  <a:gd name="T89" fmla="*/ 4 h 821"/>
                  <a:gd name="T90" fmla="*/ 75 w 1251"/>
                  <a:gd name="T91" fmla="*/ 0 h 821"/>
                  <a:gd name="T92" fmla="*/ 68 w 1251"/>
                  <a:gd name="T93" fmla="*/ 3 h 821"/>
                  <a:gd name="T94" fmla="*/ 58 w 1251"/>
                  <a:gd name="T95" fmla="*/ 9 h 821"/>
                  <a:gd name="T96" fmla="*/ 48 w 1251"/>
                  <a:gd name="T97" fmla="*/ 16 h 821"/>
                  <a:gd name="T98" fmla="*/ 39 w 1251"/>
                  <a:gd name="T99" fmla="*/ 24 h 821"/>
                  <a:gd name="T100" fmla="*/ 30 w 1251"/>
                  <a:gd name="T101" fmla="*/ 33 h 821"/>
                  <a:gd name="T102" fmla="*/ 22 w 1251"/>
                  <a:gd name="T103" fmla="*/ 43 h 821"/>
                  <a:gd name="T104" fmla="*/ 16 w 1251"/>
                  <a:gd name="T105" fmla="*/ 53 h 821"/>
                  <a:gd name="T106" fmla="*/ 11 w 1251"/>
                  <a:gd name="T107" fmla="*/ 64 h 821"/>
                  <a:gd name="T108" fmla="*/ 7 w 1251"/>
                  <a:gd name="T109" fmla="*/ 75 h 821"/>
                  <a:gd name="T110" fmla="*/ 0 w 1251"/>
                  <a:gd name="T111" fmla="*/ 85 h 82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251"/>
                  <a:gd name="T169" fmla="*/ 0 h 821"/>
                  <a:gd name="T170" fmla="*/ 1251 w 1251"/>
                  <a:gd name="T171" fmla="*/ 821 h 82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251" h="821">
                    <a:moveTo>
                      <a:pt x="0" y="683"/>
                    </a:moveTo>
                    <a:lnTo>
                      <a:pt x="2" y="686"/>
                    </a:lnTo>
                    <a:lnTo>
                      <a:pt x="6" y="692"/>
                    </a:lnTo>
                    <a:lnTo>
                      <a:pt x="10" y="696"/>
                    </a:lnTo>
                    <a:lnTo>
                      <a:pt x="16" y="700"/>
                    </a:lnTo>
                    <a:lnTo>
                      <a:pt x="21" y="703"/>
                    </a:lnTo>
                    <a:lnTo>
                      <a:pt x="25" y="705"/>
                    </a:lnTo>
                    <a:lnTo>
                      <a:pt x="31" y="707"/>
                    </a:lnTo>
                    <a:lnTo>
                      <a:pt x="37" y="709"/>
                    </a:lnTo>
                    <a:lnTo>
                      <a:pt x="42" y="711"/>
                    </a:lnTo>
                    <a:lnTo>
                      <a:pt x="48" y="711"/>
                    </a:lnTo>
                    <a:lnTo>
                      <a:pt x="54" y="713"/>
                    </a:lnTo>
                    <a:lnTo>
                      <a:pt x="57" y="713"/>
                    </a:lnTo>
                    <a:lnTo>
                      <a:pt x="63" y="713"/>
                    </a:lnTo>
                    <a:lnTo>
                      <a:pt x="71" y="713"/>
                    </a:lnTo>
                    <a:lnTo>
                      <a:pt x="77" y="713"/>
                    </a:lnTo>
                    <a:lnTo>
                      <a:pt x="82" y="715"/>
                    </a:lnTo>
                    <a:lnTo>
                      <a:pt x="88" y="713"/>
                    </a:lnTo>
                    <a:lnTo>
                      <a:pt x="94" y="713"/>
                    </a:lnTo>
                    <a:lnTo>
                      <a:pt x="99" y="713"/>
                    </a:lnTo>
                    <a:lnTo>
                      <a:pt x="105" y="713"/>
                    </a:lnTo>
                    <a:lnTo>
                      <a:pt x="111" y="713"/>
                    </a:lnTo>
                    <a:lnTo>
                      <a:pt x="116" y="713"/>
                    </a:lnTo>
                    <a:lnTo>
                      <a:pt x="122" y="713"/>
                    </a:lnTo>
                    <a:lnTo>
                      <a:pt x="128" y="715"/>
                    </a:lnTo>
                    <a:lnTo>
                      <a:pt x="134" y="715"/>
                    </a:lnTo>
                    <a:lnTo>
                      <a:pt x="139" y="717"/>
                    </a:lnTo>
                    <a:lnTo>
                      <a:pt x="145" y="719"/>
                    </a:lnTo>
                    <a:lnTo>
                      <a:pt x="151" y="721"/>
                    </a:lnTo>
                    <a:lnTo>
                      <a:pt x="154" y="724"/>
                    </a:lnTo>
                    <a:lnTo>
                      <a:pt x="160" y="726"/>
                    </a:lnTo>
                    <a:lnTo>
                      <a:pt x="164" y="730"/>
                    </a:lnTo>
                    <a:lnTo>
                      <a:pt x="170" y="736"/>
                    </a:lnTo>
                    <a:lnTo>
                      <a:pt x="177" y="738"/>
                    </a:lnTo>
                    <a:lnTo>
                      <a:pt x="187" y="741"/>
                    </a:lnTo>
                    <a:lnTo>
                      <a:pt x="196" y="745"/>
                    </a:lnTo>
                    <a:lnTo>
                      <a:pt x="206" y="747"/>
                    </a:lnTo>
                    <a:lnTo>
                      <a:pt x="213" y="749"/>
                    </a:lnTo>
                    <a:lnTo>
                      <a:pt x="225" y="753"/>
                    </a:lnTo>
                    <a:lnTo>
                      <a:pt x="232" y="755"/>
                    </a:lnTo>
                    <a:lnTo>
                      <a:pt x="242" y="757"/>
                    </a:lnTo>
                    <a:lnTo>
                      <a:pt x="251" y="759"/>
                    </a:lnTo>
                    <a:lnTo>
                      <a:pt x="261" y="760"/>
                    </a:lnTo>
                    <a:lnTo>
                      <a:pt x="267" y="760"/>
                    </a:lnTo>
                    <a:lnTo>
                      <a:pt x="272" y="762"/>
                    </a:lnTo>
                    <a:lnTo>
                      <a:pt x="276" y="762"/>
                    </a:lnTo>
                    <a:lnTo>
                      <a:pt x="282" y="764"/>
                    </a:lnTo>
                    <a:lnTo>
                      <a:pt x="286" y="764"/>
                    </a:lnTo>
                    <a:lnTo>
                      <a:pt x="291" y="764"/>
                    </a:lnTo>
                    <a:lnTo>
                      <a:pt x="295" y="766"/>
                    </a:lnTo>
                    <a:lnTo>
                      <a:pt x="301" y="768"/>
                    </a:lnTo>
                    <a:lnTo>
                      <a:pt x="306" y="768"/>
                    </a:lnTo>
                    <a:lnTo>
                      <a:pt x="310" y="768"/>
                    </a:lnTo>
                    <a:lnTo>
                      <a:pt x="316" y="770"/>
                    </a:lnTo>
                    <a:lnTo>
                      <a:pt x="322" y="772"/>
                    </a:lnTo>
                    <a:lnTo>
                      <a:pt x="329" y="772"/>
                    </a:lnTo>
                    <a:lnTo>
                      <a:pt x="341" y="774"/>
                    </a:lnTo>
                    <a:lnTo>
                      <a:pt x="345" y="774"/>
                    </a:lnTo>
                    <a:lnTo>
                      <a:pt x="350" y="776"/>
                    </a:lnTo>
                    <a:lnTo>
                      <a:pt x="354" y="776"/>
                    </a:lnTo>
                    <a:lnTo>
                      <a:pt x="360" y="778"/>
                    </a:lnTo>
                    <a:lnTo>
                      <a:pt x="369" y="779"/>
                    </a:lnTo>
                    <a:lnTo>
                      <a:pt x="379" y="781"/>
                    </a:lnTo>
                    <a:lnTo>
                      <a:pt x="383" y="783"/>
                    </a:lnTo>
                    <a:lnTo>
                      <a:pt x="388" y="785"/>
                    </a:lnTo>
                    <a:lnTo>
                      <a:pt x="392" y="785"/>
                    </a:lnTo>
                    <a:lnTo>
                      <a:pt x="398" y="787"/>
                    </a:lnTo>
                    <a:lnTo>
                      <a:pt x="407" y="789"/>
                    </a:lnTo>
                    <a:lnTo>
                      <a:pt x="417" y="791"/>
                    </a:lnTo>
                    <a:lnTo>
                      <a:pt x="426" y="795"/>
                    </a:lnTo>
                    <a:lnTo>
                      <a:pt x="436" y="798"/>
                    </a:lnTo>
                    <a:lnTo>
                      <a:pt x="445" y="802"/>
                    </a:lnTo>
                    <a:lnTo>
                      <a:pt x="455" y="808"/>
                    </a:lnTo>
                    <a:lnTo>
                      <a:pt x="464" y="812"/>
                    </a:lnTo>
                    <a:lnTo>
                      <a:pt x="474" y="817"/>
                    </a:lnTo>
                    <a:lnTo>
                      <a:pt x="478" y="816"/>
                    </a:lnTo>
                    <a:lnTo>
                      <a:pt x="483" y="814"/>
                    </a:lnTo>
                    <a:lnTo>
                      <a:pt x="489" y="812"/>
                    </a:lnTo>
                    <a:lnTo>
                      <a:pt x="493" y="812"/>
                    </a:lnTo>
                    <a:lnTo>
                      <a:pt x="498" y="810"/>
                    </a:lnTo>
                    <a:lnTo>
                      <a:pt x="504" y="808"/>
                    </a:lnTo>
                    <a:lnTo>
                      <a:pt x="508" y="808"/>
                    </a:lnTo>
                    <a:lnTo>
                      <a:pt x="514" y="808"/>
                    </a:lnTo>
                    <a:lnTo>
                      <a:pt x="523" y="804"/>
                    </a:lnTo>
                    <a:lnTo>
                      <a:pt x="533" y="802"/>
                    </a:lnTo>
                    <a:lnTo>
                      <a:pt x="542" y="800"/>
                    </a:lnTo>
                    <a:lnTo>
                      <a:pt x="552" y="800"/>
                    </a:lnTo>
                    <a:lnTo>
                      <a:pt x="561" y="800"/>
                    </a:lnTo>
                    <a:lnTo>
                      <a:pt x="571" y="800"/>
                    </a:lnTo>
                    <a:lnTo>
                      <a:pt x="578" y="800"/>
                    </a:lnTo>
                    <a:lnTo>
                      <a:pt x="590" y="800"/>
                    </a:lnTo>
                    <a:lnTo>
                      <a:pt x="597" y="802"/>
                    </a:lnTo>
                    <a:lnTo>
                      <a:pt x="609" y="804"/>
                    </a:lnTo>
                    <a:lnTo>
                      <a:pt x="613" y="806"/>
                    </a:lnTo>
                    <a:lnTo>
                      <a:pt x="618" y="808"/>
                    </a:lnTo>
                    <a:lnTo>
                      <a:pt x="624" y="810"/>
                    </a:lnTo>
                    <a:lnTo>
                      <a:pt x="630" y="812"/>
                    </a:lnTo>
                    <a:lnTo>
                      <a:pt x="635" y="810"/>
                    </a:lnTo>
                    <a:lnTo>
                      <a:pt x="643" y="810"/>
                    </a:lnTo>
                    <a:lnTo>
                      <a:pt x="649" y="810"/>
                    </a:lnTo>
                    <a:lnTo>
                      <a:pt x="656" y="810"/>
                    </a:lnTo>
                    <a:lnTo>
                      <a:pt x="662" y="810"/>
                    </a:lnTo>
                    <a:lnTo>
                      <a:pt x="670" y="810"/>
                    </a:lnTo>
                    <a:lnTo>
                      <a:pt x="677" y="812"/>
                    </a:lnTo>
                    <a:lnTo>
                      <a:pt x="683" y="814"/>
                    </a:lnTo>
                    <a:lnTo>
                      <a:pt x="690" y="814"/>
                    </a:lnTo>
                    <a:lnTo>
                      <a:pt x="696" y="814"/>
                    </a:lnTo>
                    <a:lnTo>
                      <a:pt x="704" y="816"/>
                    </a:lnTo>
                    <a:lnTo>
                      <a:pt x="711" y="817"/>
                    </a:lnTo>
                    <a:lnTo>
                      <a:pt x="717" y="817"/>
                    </a:lnTo>
                    <a:lnTo>
                      <a:pt x="725" y="819"/>
                    </a:lnTo>
                    <a:lnTo>
                      <a:pt x="730" y="819"/>
                    </a:lnTo>
                    <a:lnTo>
                      <a:pt x="738" y="821"/>
                    </a:lnTo>
                    <a:lnTo>
                      <a:pt x="744" y="821"/>
                    </a:lnTo>
                    <a:lnTo>
                      <a:pt x="749" y="821"/>
                    </a:lnTo>
                    <a:lnTo>
                      <a:pt x="757" y="821"/>
                    </a:lnTo>
                    <a:lnTo>
                      <a:pt x="763" y="821"/>
                    </a:lnTo>
                    <a:lnTo>
                      <a:pt x="770" y="821"/>
                    </a:lnTo>
                    <a:lnTo>
                      <a:pt x="778" y="821"/>
                    </a:lnTo>
                    <a:lnTo>
                      <a:pt x="784" y="819"/>
                    </a:lnTo>
                    <a:lnTo>
                      <a:pt x="791" y="819"/>
                    </a:lnTo>
                    <a:lnTo>
                      <a:pt x="797" y="817"/>
                    </a:lnTo>
                    <a:lnTo>
                      <a:pt x="803" y="816"/>
                    </a:lnTo>
                    <a:lnTo>
                      <a:pt x="810" y="814"/>
                    </a:lnTo>
                    <a:lnTo>
                      <a:pt x="816" y="812"/>
                    </a:lnTo>
                    <a:lnTo>
                      <a:pt x="824" y="808"/>
                    </a:lnTo>
                    <a:lnTo>
                      <a:pt x="829" y="806"/>
                    </a:lnTo>
                    <a:lnTo>
                      <a:pt x="837" y="802"/>
                    </a:lnTo>
                    <a:lnTo>
                      <a:pt x="844" y="798"/>
                    </a:lnTo>
                    <a:lnTo>
                      <a:pt x="848" y="798"/>
                    </a:lnTo>
                    <a:lnTo>
                      <a:pt x="854" y="798"/>
                    </a:lnTo>
                    <a:lnTo>
                      <a:pt x="860" y="800"/>
                    </a:lnTo>
                    <a:lnTo>
                      <a:pt x="863" y="800"/>
                    </a:lnTo>
                    <a:lnTo>
                      <a:pt x="869" y="800"/>
                    </a:lnTo>
                    <a:lnTo>
                      <a:pt x="875" y="802"/>
                    </a:lnTo>
                    <a:lnTo>
                      <a:pt x="879" y="802"/>
                    </a:lnTo>
                    <a:lnTo>
                      <a:pt x="884" y="802"/>
                    </a:lnTo>
                    <a:lnTo>
                      <a:pt x="890" y="802"/>
                    </a:lnTo>
                    <a:lnTo>
                      <a:pt x="896" y="802"/>
                    </a:lnTo>
                    <a:lnTo>
                      <a:pt x="900" y="802"/>
                    </a:lnTo>
                    <a:lnTo>
                      <a:pt x="905" y="802"/>
                    </a:lnTo>
                    <a:lnTo>
                      <a:pt x="911" y="802"/>
                    </a:lnTo>
                    <a:lnTo>
                      <a:pt x="915" y="802"/>
                    </a:lnTo>
                    <a:lnTo>
                      <a:pt x="920" y="802"/>
                    </a:lnTo>
                    <a:lnTo>
                      <a:pt x="926" y="802"/>
                    </a:lnTo>
                    <a:lnTo>
                      <a:pt x="932" y="800"/>
                    </a:lnTo>
                    <a:lnTo>
                      <a:pt x="936" y="800"/>
                    </a:lnTo>
                    <a:lnTo>
                      <a:pt x="941" y="798"/>
                    </a:lnTo>
                    <a:lnTo>
                      <a:pt x="947" y="798"/>
                    </a:lnTo>
                    <a:lnTo>
                      <a:pt x="951" y="798"/>
                    </a:lnTo>
                    <a:lnTo>
                      <a:pt x="957" y="797"/>
                    </a:lnTo>
                    <a:lnTo>
                      <a:pt x="962" y="797"/>
                    </a:lnTo>
                    <a:lnTo>
                      <a:pt x="966" y="797"/>
                    </a:lnTo>
                    <a:lnTo>
                      <a:pt x="972" y="795"/>
                    </a:lnTo>
                    <a:lnTo>
                      <a:pt x="977" y="795"/>
                    </a:lnTo>
                    <a:lnTo>
                      <a:pt x="981" y="793"/>
                    </a:lnTo>
                    <a:lnTo>
                      <a:pt x="987" y="793"/>
                    </a:lnTo>
                    <a:lnTo>
                      <a:pt x="991" y="791"/>
                    </a:lnTo>
                    <a:lnTo>
                      <a:pt x="996" y="791"/>
                    </a:lnTo>
                    <a:lnTo>
                      <a:pt x="1002" y="789"/>
                    </a:lnTo>
                    <a:lnTo>
                      <a:pt x="1008" y="789"/>
                    </a:lnTo>
                    <a:lnTo>
                      <a:pt x="1012" y="787"/>
                    </a:lnTo>
                    <a:lnTo>
                      <a:pt x="1017" y="787"/>
                    </a:lnTo>
                    <a:lnTo>
                      <a:pt x="1021" y="785"/>
                    </a:lnTo>
                    <a:lnTo>
                      <a:pt x="1027" y="785"/>
                    </a:lnTo>
                    <a:lnTo>
                      <a:pt x="1031" y="783"/>
                    </a:lnTo>
                    <a:lnTo>
                      <a:pt x="1036" y="781"/>
                    </a:lnTo>
                    <a:lnTo>
                      <a:pt x="1042" y="779"/>
                    </a:lnTo>
                    <a:lnTo>
                      <a:pt x="1048" y="779"/>
                    </a:lnTo>
                    <a:lnTo>
                      <a:pt x="1052" y="778"/>
                    </a:lnTo>
                    <a:lnTo>
                      <a:pt x="1057" y="778"/>
                    </a:lnTo>
                    <a:lnTo>
                      <a:pt x="1063" y="776"/>
                    </a:lnTo>
                    <a:lnTo>
                      <a:pt x="1067" y="776"/>
                    </a:lnTo>
                    <a:lnTo>
                      <a:pt x="1073" y="774"/>
                    </a:lnTo>
                    <a:lnTo>
                      <a:pt x="1078" y="774"/>
                    </a:lnTo>
                    <a:lnTo>
                      <a:pt x="1082" y="772"/>
                    </a:lnTo>
                    <a:lnTo>
                      <a:pt x="1088" y="772"/>
                    </a:lnTo>
                    <a:lnTo>
                      <a:pt x="1093" y="772"/>
                    </a:lnTo>
                    <a:lnTo>
                      <a:pt x="1097" y="772"/>
                    </a:lnTo>
                    <a:lnTo>
                      <a:pt x="1103" y="770"/>
                    </a:lnTo>
                    <a:lnTo>
                      <a:pt x="1109" y="770"/>
                    </a:lnTo>
                    <a:lnTo>
                      <a:pt x="1112" y="770"/>
                    </a:lnTo>
                    <a:lnTo>
                      <a:pt x="1118" y="768"/>
                    </a:lnTo>
                    <a:lnTo>
                      <a:pt x="1124" y="768"/>
                    </a:lnTo>
                    <a:lnTo>
                      <a:pt x="1130" y="768"/>
                    </a:lnTo>
                    <a:lnTo>
                      <a:pt x="1133" y="768"/>
                    </a:lnTo>
                    <a:lnTo>
                      <a:pt x="1139" y="768"/>
                    </a:lnTo>
                    <a:lnTo>
                      <a:pt x="1145" y="766"/>
                    </a:lnTo>
                    <a:lnTo>
                      <a:pt x="1150" y="766"/>
                    </a:lnTo>
                    <a:lnTo>
                      <a:pt x="1156" y="766"/>
                    </a:lnTo>
                    <a:lnTo>
                      <a:pt x="1162" y="766"/>
                    </a:lnTo>
                    <a:lnTo>
                      <a:pt x="1166" y="766"/>
                    </a:lnTo>
                    <a:lnTo>
                      <a:pt x="1171" y="768"/>
                    </a:lnTo>
                    <a:lnTo>
                      <a:pt x="1179" y="766"/>
                    </a:lnTo>
                    <a:lnTo>
                      <a:pt x="1185" y="766"/>
                    </a:lnTo>
                    <a:lnTo>
                      <a:pt x="1190" y="764"/>
                    </a:lnTo>
                    <a:lnTo>
                      <a:pt x="1198" y="762"/>
                    </a:lnTo>
                    <a:lnTo>
                      <a:pt x="1202" y="760"/>
                    </a:lnTo>
                    <a:lnTo>
                      <a:pt x="1207" y="759"/>
                    </a:lnTo>
                    <a:lnTo>
                      <a:pt x="1213" y="755"/>
                    </a:lnTo>
                    <a:lnTo>
                      <a:pt x="1219" y="755"/>
                    </a:lnTo>
                    <a:lnTo>
                      <a:pt x="1228" y="747"/>
                    </a:lnTo>
                    <a:lnTo>
                      <a:pt x="1236" y="740"/>
                    </a:lnTo>
                    <a:lnTo>
                      <a:pt x="1242" y="730"/>
                    </a:lnTo>
                    <a:lnTo>
                      <a:pt x="1247" y="722"/>
                    </a:lnTo>
                    <a:lnTo>
                      <a:pt x="1249" y="717"/>
                    </a:lnTo>
                    <a:lnTo>
                      <a:pt x="1249" y="711"/>
                    </a:lnTo>
                    <a:lnTo>
                      <a:pt x="1251" y="705"/>
                    </a:lnTo>
                    <a:lnTo>
                      <a:pt x="1251" y="702"/>
                    </a:lnTo>
                    <a:lnTo>
                      <a:pt x="1251" y="696"/>
                    </a:lnTo>
                    <a:lnTo>
                      <a:pt x="1251" y="692"/>
                    </a:lnTo>
                    <a:lnTo>
                      <a:pt x="1249" y="686"/>
                    </a:lnTo>
                    <a:lnTo>
                      <a:pt x="1249" y="683"/>
                    </a:lnTo>
                    <a:lnTo>
                      <a:pt x="1245" y="677"/>
                    </a:lnTo>
                    <a:lnTo>
                      <a:pt x="1244" y="671"/>
                    </a:lnTo>
                    <a:lnTo>
                      <a:pt x="1240" y="665"/>
                    </a:lnTo>
                    <a:lnTo>
                      <a:pt x="1236" y="660"/>
                    </a:lnTo>
                    <a:lnTo>
                      <a:pt x="1232" y="654"/>
                    </a:lnTo>
                    <a:lnTo>
                      <a:pt x="1228" y="650"/>
                    </a:lnTo>
                    <a:lnTo>
                      <a:pt x="1223" y="646"/>
                    </a:lnTo>
                    <a:lnTo>
                      <a:pt x="1217" y="643"/>
                    </a:lnTo>
                    <a:lnTo>
                      <a:pt x="1209" y="633"/>
                    </a:lnTo>
                    <a:lnTo>
                      <a:pt x="1202" y="624"/>
                    </a:lnTo>
                    <a:lnTo>
                      <a:pt x="1196" y="614"/>
                    </a:lnTo>
                    <a:lnTo>
                      <a:pt x="1188" y="606"/>
                    </a:lnTo>
                    <a:lnTo>
                      <a:pt x="1181" y="599"/>
                    </a:lnTo>
                    <a:lnTo>
                      <a:pt x="1171" y="589"/>
                    </a:lnTo>
                    <a:lnTo>
                      <a:pt x="1164" y="582"/>
                    </a:lnTo>
                    <a:lnTo>
                      <a:pt x="1156" y="576"/>
                    </a:lnTo>
                    <a:lnTo>
                      <a:pt x="1149" y="567"/>
                    </a:lnTo>
                    <a:lnTo>
                      <a:pt x="1139" y="561"/>
                    </a:lnTo>
                    <a:lnTo>
                      <a:pt x="1131" y="553"/>
                    </a:lnTo>
                    <a:lnTo>
                      <a:pt x="1122" y="548"/>
                    </a:lnTo>
                    <a:lnTo>
                      <a:pt x="1114" y="540"/>
                    </a:lnTo>
                    <a:lnTo>
                      <a:pt x="1105" y="532"/>
                    </a:lnTo>
                    <a:lnTo>
                      <a:pt x="1097" y="527"/>
                    </a:lnTo>
                    <a:lnTo>
                      <a:pt x="1090" y="519"/>
                    </a:lnTo>
                    <a:lnTo>
                      <a:pt x="1080" y="511"/>
                    </a:lnTo>
                    <a:lnTo>
                      <a:pt x="1071" y="506"/>
                    </a:lnTo>
                    <a:lnTo>
                      <a:pt x="1063" y="498"/>
                    </a:lnTo>
                    <a:lnTo>
                      <a:pt x="1054" y="491"/>
                    </a:lnTo>
                    <a:lnTo>
                      <a:pt x="1046" y="483"/>
                    </a:lnTo>
                    <a:lnTo>
                      <a:pt x="1038" y="475"/>
                    </a:lnTo>
                    <a:lnTo>
                      <a:pt x="1031" y="468"/>
                    </a:lnTo>
                    <a:lnTo>
                      <a:pt x="1023" y="462"/>
                    </a:lnTo>
                    <a:lnTo>
                      <a:pt x="1015" y="453"/>
                    </a:lnTo>
                    <a:lnTo>
                      <a:pt x="1008" y="445"/>
                    </a:lnTo>
                    <a:lnTo>
                      <a:pt x="1000" y="435"/>
                    </a:lnTo>
                    <a:lnTo>
                      <a:pt x="995" y="428"/>
                    </a:lnTo>
                    <a:lnTo>
                      <a:pt x="987" y="418"/>
                    </a:lnTo>
                    <a:lnTo>
                      <a:pt x="981" y="409"/>
                    </a:lnTo>
                    <a:lnTo>
                      <a:pt x="977" y="399"/>
                    </a:lnTo>
                    <a:lnTo>
                      <a:pt x="972" y="390"/>
                    </a:lnTo>
                    <a:lnTo>
                      <a:pt x="966" y="386"/>
                    </a:lnTo>
                    <a:lnTo>
                      <a:pt x="960" y="380"/>
                    </a:lnTo>
                    <a:lnTo>
                      <a:pt x="955" y="377"/>
                    </a:lnTo>
                    <a:lnTo>
                      <a:pt x="949" y="373"/>
                    </a:lnTo>
                    <a:lnTo>
                      <a:pt x="945" y="367"/>
                    </a:lnTo>
                    <a:lnTo>
                      <a:pt x="939" y="363"/>
                    </a:lnTo>
                    <a:lnTo>
                      <a:pt x="934" y="359"/>
                    </a:lnTo>
                    <a:lnTo>
                      <a:pt x="928" y="356"/>
                    </a:lnTo>
                    <a:lnTo>
                      <a:pt x="919" y="344"/>
                    </a:lnTo>
                    <a:lnTo>
                      <a:pt x="911" y="337"/>
                    </a:lnTo>
                    <a:lnTo>
                      <a:pt x="900" y="327"/>
                    </a:lnTo>
                    <a:lnTo>
                      <a:pt x="892" y="318"/>
                    </a:lnTo>
                    <a:lnTo>
                      <a:pt x="886" y="312"/>
                    </a:lnTo>
                    <a:lnTo>
                      <a:pt x="882" y="308"/>
                    </a:lnTo>
                    <a:lnTo>
                      <a:pt x="879" y="302"/>
                    </a:lnTo>
                    <a:lnTo>
                      <a:pt x="875" y="299"/>
                    </a:lnTo>
                    <a:lnTo>
                      <a:pt x="869" y="293"/>
                    </a:lnTo>
                    <a:lnTo>
                      <a:pt x="865" y="287"/>
                    </a:lnTo>
                    <a:lnTo>
                      <a:pt x="862" y="283"/>
                    </a:lnTo>
                    <a:lnTo>
                      <a:pt x="858" y="278"/>
                    </a:lnTo>
                    <a:lnTo>
                      <a:pt x="854" y="274"/>
                    </a:lnTo>
                    <a:lnTo>
                      <a:pt x="850" y="268"/>
                    </a:lnTo>
                    <a:lnTo>
                      <a:pt x="844" y="262"/>
                    </a:lnTo>
                    <a:lnTo>
                      <a:pt x="843" y="259"/>
                    </a:lnTo>
                    <a:lnTo>
                      <a:pt x="833" y="249"/>
                    </a:lnTo>
                    <a:lnTo>
                      <a:pt x="825" y="240"/>
                    </a:lnTo>
                    <a:lnTo>
                      <a:pt x="822" y="234"/>
                    </a:lnTo>
                    <a:lnTo>
                      <a:pt x="816" y="228"/>
                    </a:lnTo>
                    <a:lnTo>
                      <a:pt x="812" y="223"/>
                    </a:lnTo>
                    <a:lnTo>
                      <a:pt x="808" y="219"/>
                    </a:lnTo>
                    <a:lnTo>
                      <a:pt x="801" y="209"/>
                    </a:lnTo>
                    <a:lnTo>
                      <a:pt x="793" y="200"/>
                    </a:lnTo>
                    <a:lnTo>
                      <a:pt x="787" y="194"/>
                    </a:lnTo>
                    <a:lnTo>
                      <a:pt x="784" y="190"/>
                    </a:lnTo>
                    <a:lnTo>
                      <a:pt x="778" y="185"/>
                    </a:lnTo>
                    <a:lnTo>
                      <a:pt x="774" y="181"/>
                    </a:lnTo>
                    <a:lnTo>
                      <a:pt x="765" y="171"/>
                    </a:lnTo>
                    <a:lnTo>
                      <a:pt x="757" y="164"/>
                    </a:lnTo>
                    <a:lnTo>
                      <a:pt x="751" y="158"/>
                    </a:lnTo>
                    <a:lnTo>
                      <a:pt x="747" y="154"/>
                    </a:lnTo>
                    <a:lnTo>
                      <a:pt x="742" y="148"/>
                    </a:lnTo>
                    <a:lnTo>
                      <a:pt x="738" y="145"/>
                    </a:lnTo>
                    <a:lnTo>
                      <a:pt x="728" y="137"/>
                    </a:lnTo>
                    <a:lnTo>
                      <a:pt x="719" y="129"/>
                    </a:lnTo>
                    <a:lnTo>
                      <a:pt x="711" y="126"/>
                    </a:lnTo>
                    <a:lnTo>
                      <a:pt x="708" y="122"/>
                    </a:lnTo>
                    <a:lnTo>
                      <a:pt x="702" y="118"/>
                    </a:lnTo>
                    <a:lnTo>
                      <a:pt x="696" y="116"/>
                    </a:lnTo>
                    <a:lnTo>
                      <a:pt x="690" y="112"/>
                    </a:lnTo>
                    <a:lnTo>
                      <a:pt x="685" y="109"/>
                    </a:lnTo>
                    <a:lnTo>
                      <a:pt x="679" y="105"/>
                    </a:lnTo>
                    <a:lnTo>
                      <a:pt x="675" y="103"/>
                    </a:lnTo>
                    <a:lnTo>
                      <a:pt x="666" y="95"/>
                    </a:lnTo>
                    <a:lnTo>
                      <a:pt x="658" y="88"/>
                    </a:lnTo>
                    <a:lnTo>
                      <a:pt x="651" y="80"/>
                    </a:lnTo>
                    <a:lnTo>
                      <a:pt x="647" y="71"/>
                    </a:lnTo>
                    <a:lnTo>
                      <a:pt x="645" y="65"/>
                    </a:lnTo>
                    <a:lnTo>
                      <a:pt x="641" y="59"/>
                    </a:lnTo>
                    <a:lnTo>
                      <a:pt x="639" y="53"/>
                    </a:lnTo>
                    <a:lnTo>
                      <a:pt x="637" y="50"/>
                    </a:lnTo>
                    <a:lnTo>
                      <a:pt x="635" y="44"/>
                    </a:lnTo>
                    <a:lnTo>
                      <a:pt x="633" y="38"/>
                    </a:lnTo>
                    <a:lnTo>
                      <a:pt x="632" y="34"/>
                    </a:lnTo>
                    <a:lnTo>
                      <a:pt x="630" y="31"/>
                    </a:lnTo>
                    <a:lnTo>
                      <a:pt x="626" y="19"/>
                    </a:lnTo>
                    <a:lnTo>
                      <a:pt x="622" y="13"/>
                    </a:lnTo>
                    <a:lnTo>
                      <a:pt x="616" y="6"/>
                    </a:lnTo>
                    <a:lnTo>
                      <a:pt x="611" y="2"/>
                    </a:lnTo>
                    <a:lnTo>
                      <a:pt x="603" y="0"/>
                    </a:lnTo>
                    <a:lnTo>
                      <a:pt x="595" y="2"/>
                    </a:lnTo>
                    <a:lnTo>
                      <a:pt x="590" y="2"/>
                    </a:lnTo>
                    <a:lnTo>
                      <a:pt x="584" y="6"/>
                    </a:lnTo>
                    <a:lnTo>
                      <a:pt x="578" y="10"/>
                    </a:lnTo>
                    <a:lnTo>
                      <a:pt x="575" y="15"/>
                    </a:lnTo>
                    <a:lnTo>
                      <a:pt x="561" y="19"/>
                    </a:lnTo>
                    <a:lnTo>
                      <a:pt x="550" y="25"/>
                    </a:lnTo>
                    <a:lnTo>
                      <a:pt x="536" y="33"/>
                    </a:lnTo>
                    <a:lnTo>
                      <a:pt x="525" y="38"/>
                    </a:lnTo>
                    <a:lnTo>
                      <a:pt x="512" y="44"/>
                    </a:lnTo>
                    <a:lnTo>
                      <a:pt x="500" y="52"/>
                    </a:lnTo>
                    <a:lnTo>
                      <a:pt x="489" y="59"/>
                    </a:lnTo>
                    <a:lnTo>
                      <a:pt x="478" y="67"/>
                    </a:lnTo>
                    <a:lnTo>
                      <a:pt x="466" y="74"/>
                    </a:lnTo>
                    <a:lnTo>
                      <a:pt x="455" y="82"/>
                    </a:lnTo>
                    <a:lnTo>
                      <a:pt x="441" y="90"/>
                    </a:lnTo>
                    <a:lnTo>
                      <a:pt x="432" y="99"/>
                    </a:lnTo>
                    <a:lnTo>
                      <a:pt x="421" y="107"/>
                    </a:lnTo>
                    <a:lnTo>
                      <a:pt x="409" y="114"/>
                    </a:lnTo>
                    <a:lnTo>
                      <a:pt x="398" y="124"/>
                    </a:lnTo>
                    <a:lnTo>
                      <a:pt x="386" y="133"/>
                    </a:lnTo>
                    <a:lnTo>
                      <a:pt x="375" y="141"/>
                    </a:lnTo>
                    <a:lnTo>
                      <a:pt x="364" y="150"/>
                    </a:lnTo>
                    <a:lnTo>
                      <a:pt x="354" y="158"/>
                    </a:lnTo>
                    <a:lnTo>
                      <a:pt x="343" y="169"/>
                    </a:lnTo>
                    <a:lnTo>
                      <a:pt x="331" y="177"/>
                    </a:lnTo>
                    <a:lnTo>
                      <a:pt x="322" y="186"/>
                    </a:lnTo>
                    <a:lnTo>
                      <a:pt x="312" y="196"/>
                    </a:lnTo>
                    <a:lnTo>
                      <a:pt x="303" y="207"/>
                    </a:lnTo>
                    <a:lnTo>
                      <a:pt x="291" y="217"/>
                    </a:lnTo>
                    <a:lnTo>
                      <a:pt x="282" y="226"/>
                    </a:lnTo>
                    <a:lnTo>
                      <a:pt x="272" y="238"/>
                    </a:lnTo>
                    <a:lnTo>
                      <a:pt x="263" y="247"/>
                    </a:lnTo>
                    <a:lnTo>
                      <a:pt x="253" y="259"/>
                    </a:lnTo>
                    <a:lnTo>
                      <a:pt x="244" y="270"/>
                    </a:lnTo>
                    <a:lnTo>
                      <a:pt x="234" y="280"/>
                    </a:lnTo>
                    <a:lnTo>
                      <a:pt x="227" y="291"/>
                    </a:lnTo>
                    <a:lnTo>
                      <a:pt x="217" y="302"/>
                    </a:lnTo>
                    <a:lnTo>
                      <a:pt x="208" y="314"/>
                    </a:lnTo>
                    <a:lnTo>
                      <a:pt x="200" y="325"/>
                    </a:lnTo>
                    <a:lnTo>
                      <a:pt x="191" y="335"/>
                    </a:lnTo>
                    <a:lnTo>
                      <a:pt x="183" y="346"/>
                    </a:lnTo>
                    <a:lnTo>
                      <a:pt x="175" y="358"/>
                    </a:lnTo>
                    <a:lnTo>
                      <a:pt x="168" y="369"/>
                    </a:lnTo>
                    <a:lnTo>
                      <a:pt x="160" y="382"/>
                    </a:lnTo>
                    <a:lnTo>
                      <a:pt x="153" y="394"/>
                    </a:lnTo>
                    <a:lnTo>
                      <a:pt x="143" y="405"/>
                    </a:lnTo>
                    <a:lnTo>
                      <a:pt x="137" y="416"/>
                    </a:lnTo>
                    <a:lnTo>
                      <a:pt x="130" y="430"/>
                    </a:lnTo>
                    <a:lnTo>
                      <a:pt x="122" y="441"/>
                    </a:lnTo>
                    <a:lnTo>
                      <a:pt x="116" y="453"/>
                    </a:lnTo>
                    <a:lnTo>
                      <a:pt x="111" y="464"/>
                    </a:lnTo>
                    <a:lnTo>
                      <a:pt x="105" y="477"/>
                    </a:lnTo>
                    <a:lnTo>
                      <a:pt x="99" y="489"/>
                    </a:lnTo>
                    <a:lnTo>
                      <a:pt x="92" y="502"/>
                    </a:lnTo>
                    <a:lnTo>
                      <a:pt x="88" y="513"/>
                    </a:lnTo>
                    <a:lnTo>
                      <a:pt x="82" y="527"/>
                    </a:lnTo>
                    <a:lnTo>
                      <a:pt x="77" y="538"/>
                    </a:lnTo>
                    <a:lnTo>
                      <a:pt x="71" y="549"/>
                    </a:lnTo>
                    <a:lnTo>
                      <a:pt x="67" y="563"/>
                    </a:lnTo>
                    <a:lnTo>
                      <a:pt x="63" y="576"/>
                    </a:lnTo>
                    <a:lnTo>
                      <a:pt x="57" y="587"/>
                    </a:lnTo>
                    <a:lnTo>
                      <a:pt x="56" y="601"/>
                    </a:lnTo>
                    <a:lnTo>
                      <a:pt x="50" y="612"/>
                    </a:lnTo>
                    <a:lnTo>
                      <a:pt x="48" y="625"/>
                    </a:lnTo>
                    <a:lnTo>
                      <a:pt x="44" y="639"/>
                    </a:lnTo>
                    <a:lnTo>
                      <a:pt x="40" y="652"/>
                    </a:lnTo>
                    <a:lnTo>
                      <a:pt x="38" y="663"/>
                    </a:lnTo>
                    <a:lnTo>
                      <a:pt x="37" y="677"/>
                    </a:lnTo>
                    <a:lnTo>
                      <a:pt x="0" y="683"/>
                    </a:lnTo>
                    <a:close/>
                  </a:path>
                </a:pathLst>
              </a:custGeom>
              <a:solidFill>
                <a:srgbClr val="FF4040"/>
              </a:solidFill>
              <a:ln w="9525">
                <a:noFill/>
                <a:round/>
              </a:ln>
            </p:spPr>
            <p:txBody>
              <a:bodyPr/>
              <a:lstStyle/>
              <a:p>
                <a:endParaRPr lang="en-CA"/>
              </a:p>
            </p:txBody>
          </p:sp>
          <p:sp>
            <p:nvSpPr>
              <p:cNvPr id="8662" name="Freeform 67"/>
              <p:cNvSpPr/>
              <p:nvPr/>
            </p:nvSpPr>
            <p:spPr bwMode="auto">
              <a:xfrm>
                <a:off x="3537" y="3564"/>
                <a:ext cx="371" cy="569"/>
              </a:xfrm>
              <a:custGeom>
                <a:avLst/>
                <a:gdLst>
                  <a:gd name="T0" fmla="*/ 0 w 743"/>
                  <a:gd name="T1" fmla="*/ 5 h 1138"/>
                  <a:gd name="T2" fmla="*/ 0 w 743"/>
                  <a:gd name="T3" fmla="*/ 10 h 1138"/>
                  <a:gd name="T4" fmla="*/ 0 w 743"/>
                  <a:gd name="T5" fmla="*/ 15 h 1138"/>
                  <a:gd name="T6" fmla="*/ 0 w 743"/>
                  <a:gd name="T7" fmla="*/ 19 h 1138"/>
                  <a:gd name="T8" fmla="*/ 1 w 743"/>
                  <a:gd name="T9" fmla="*/ 24 h 1138"/>
                  <a:gd name="T10" fmla="*/ 2 w 743"/>
                  <a:gd name="T11" fmla="*/ 28 h 1138"/>
                  <a:gd name="T12" fmla="*/ 2 w 743"/>
                  <a:gd name="T13" fmla="*/ 34 h 1138"/>
                  <a:gd name="T14" fmla="*/ 1 w 743"/>
                  <a:gd name="T15" fmla="*/ 37 h 1138"/>
                  <a:gd name="T16" fmla="*/ 1 w 743"/>
                  <a:gd name="T17" fmla="*/ 42 h 1138"/>
                  <a:gd name="T18" fmla="*/ 1 w 743"/>
                  <a:gd name="T19" fmla="*/ 47 h 1138"/>
                  <a:gd name="T20" fmla="*/ 2 w 743"/>
                  <a:gd name="T21" fmla="*/ 51 h 1138"/>
                  <a:gd name="T22" fmla="*/ 2 w 743"/>
                  <a:gd name="T23" fmla="*/ 56 h 1138"/>
                  <a:gd name="T24" fmla="*/ 2 w 743"/>
                  <a:gd name="T25" fmla="*/ 61 h 1138"/>
                  <a:gd name="T26" fmla="*/ 3 w 743"/>
                  <a:gd name="T27" fmla="*/ 66 h 1138"/>
                  <a:gd name="T28" fmla="*/ 4 w 743"/>
                  <a:gd name="T29" fmla="*/ 71 h 1138"/>
                  <a:gd name="T30" fmla="*/ 6 w 743"/>
                  <a:gd name="T31" fmla="*/ 75 h 1138"/>
                  <a:gd name="T32" fmla="*/ 8 w 743"/>
                  <a:gd name="T33" fmla="*/ 79 h 1138"/>
                  <a:gd name="T34" fmla="*/ 10 w 743"/>
                  <a:gd name="T35" fmla="*/ 85 h 1138"/>
                  <a:gd name="T36" fmla="*/ 12 w 743"/>
                  <a:gd name="T37" fmla="*/ 90 h 1138"/>
                  <a:gd name="T38" fmla="*/ 16 w 743"/>
                  <a:gd name="T39" fmla="*/ 95 h 1138"/>
                  <a:gd name="T40" fmla="*/ 20 w 743"/>
                  <a:gd name="T41" fmla="*/ 100 h 1138"/>
                  <a:gd name="T42" fmla="*/ 23 w 743"/>
                  <a:gd name="T43" fmla="*/ 105 h 1138"/>
                  <a:gd name="T44" fmla="*/ 30 w 743"/>
                  <a:gd name="T45" fmla="*/ 109 h 1138"/>
                  <a:gd name="T46" fmla="*/ 37 w 743"/>
                  <a:gd name="T47" fmla="*/ 114 h 1138"/>
                  <a:gd name="T48" fmla="*/ 43 w 743"/>
                  <a:gd name="T49" fmla="*/ 120 h 1138"/>
                  <a:gd name="T50" fmla="*/ 50 w 743"/>
                  <a:gd name="T51" fmla="*/ 124 h 1138"/>
                  <a:gd name="T52" fmla="*/ 56 w 743"/>
                  <a:gd name="T53" fmla="*/ 126 h 1138"/>
                  <a:gd name="T54" fmla="*/ 63 w 743"/>
                  <a:gd name="T55" fmla="*/ 132 h 1138"/>
                  <a:gd name="T56" fmla="*/ 71 w 743"/>
                  <a:gd name="T57" fmla="*/ 136 h 1138"/>
                  <a:gd name="T58" fmla="*/ 77 w 743"/>
                  <a:gd name="T59" fmla="*/ 137 h 1138"/>
                  <a:gd name="T60" fmla="*/ 82 w 743"/>
                  <a:gd name="T61" fmla="*/ 139 h 1138"/>
                  <a:gd name="T62" fmla="*/ 89 w 743"/>
                  <a:gd name="T63" fmla="*/ 141 h 1138"/>
                  <a:gd name="T64" fmla="*/ 92 w 743"/>
                  <a:gd name="T65" fmla="*/ 140 h 1138"/>
                  <a:gd name="T66" fmla="*/ 91 w 743"/>
                  <a:gd name="T67" fmla="*/ 136 h 1138"/>
                  <a:gd name="T68" fmla="*/ 90 w 743"/>
                  <a:gd name="T69" fmla="*/ 130 h 1138"/>
                  <a:gd name="T70" fmla="*/ 90 w 743"/>
                  <a:gd name="T71" fmla="*/ 125 h 1138"/>
                  <a:gd name="T72" fmla="*/ 90 w 743"/>
                  <a:gd name="T73" fmla="*/ 121 h 1138"/>
                  <a:gd name="T74" fmla="*/ 90 w 743"/>
                  <a:gd name="T75" fmla="*/ 116 h 1138"/>
                  <a:gd name="T76" fmla="*/ 90 w 743"/>
                  <a:gd name="T77" fmla="*/ 111 h 1138"/>
                  <a:gd name="T78" fmla="*/ 90 w 743"/>
                  <a:gd name="T79" fmla="*/ 106 h 1138"/>
                  <a:gd name="T80" fmla="*/ 88 w 743"/>
                  <a:gd name="T81" fmla="*/ 100 h 1138"/>
                  <a:gd name="T82" fmla="*/ 86 w 743"/>
                  <a:gd name="T83" fmla="*/ 93 h 1138"/>
                  <a:gd name="T84" fmla="*/ 86 w 743"/>
                  <a:gd name="T85" fmla="*/ 86 h 1138"/>
                  <a:gd name="T86" fmla="*/ 86 w 743"/>
                  <a:gd name="T87" fmla="*/ 79 h 1138"/>
                  <a:gd name="T88" fmla="*/ 86 w 743"/>
                  <a:gd name="T89" fmla="*/ 72 h 1138"/>
                  <a:gd name="T90" fmla="*/ 79 w 743"/>
                  <a:gd name="T91" fmla="*/ 67 h 1138"/>
                  <a:gd name="T92" fmla="*/ 72 w 743"/>
                  <a:gd name="T93" fmla="*/ 59 h 1138"/>
                  <a:gd name="T94" fmla="*/ 64 w 743"/>
                  <a:gd name="T95" fmla="*/ 52 h 1138"/>
                  <a:gd name="T96" fmla="*/ 57 w 743"/>
                  <a:gd name="T97" fmla="*/ 45 h 1138"/>
                  <a:gd name="T98" fmla="*/ 50 w 743"/>
                  <a:gd name="T99" fmla="*/ 37 h 1138"/>
                  <a:gd name="T100" fmla="*/ 43 w 743"/>
                  <a:gd name="T101" fmla="*/ 30 h 1138"/>
                  <a:gd name="T102" fmla="*/ 35 w 743"/>
                  <a:gd name="T103" fmla="*/ 23 h 1138"/>
                  <a:gd name="T104" fmla="*/ 28 w 743"/>
                  <a:gd name="T105" fmla="*/ 17 h 1138"/>
                  <a:gd name="T106" fmla="*/ 20 w 743"/>
                  <a:gd name="T107" fmla="*/ 11 h 1138"/>
                  <a:gd name="T108" fmla="*/ 14 w 743"/>
                  <a:gd name="T109" fmla="*/ 9 h 1138"/>
                  <a:gd name="T110" fmla="*/ 9 w 743"/>
                  <a:gd name="T111" fmla="*/ 9 h 1138"/>
                  <a:gd name="T112" fmla="*/ 3 w 743"/>
                  <a:gd name="T113" fmla="*/ 0 h 113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43"/>
                  <a:gd name="T172" fmla="*/ 0 h 1138"/>
                  <a:gd name="T173" fmla="*/ 743 w 743"/>
                  <a:gd name="T174" fmla="*/ 1138 h 113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43" h="1138">
                    <a:moveTo>
                      <a:pt x="28" y="0"/>
                    </a:moveTo>
                    <a:lnTo>
                      <a:pt x="21" y="7"/>
                    </a:lnTo>
                    <a:lnTo>
                      <a:pt x="17" y="17"/>
                    </a:lnTo>
                    <a:lnTo>
                      <a:pt x="11" y="26"/>
                    </a:lnTo>
                    <a:lnTo>
                      <a:pt x="7" y="36"/>
                    </a:lnTo>
                    <a:lnTo>
                      <a:pt x="5" y="40"/>
                    </a:lnTo>
                    <a:lnTo>
                      <a:pt x="3" y="45"/>
                    </a:lnTo>
                    <a:lnTo>
                      <a:pt x="2" y="51"/>
                    </a:lnTo>
                    <a:lnTo>
                      <a:pt x="2" y="55"/>
                    </a:lnTo>
                    <a:lnTo>
                      <a:pt x="2" y="60"/>
                    </a:lnTo>
                    <a:lnTo>
                      <a:pt x="0" y="64"/>
                    </a:lnTo>
                    <a:lnTo>
                      <a:pt x="0" y="70"/>
                    </a:lnTo>
                    <a:lnTo>
                      <a:pt x="0" y="76"/>
                    </a:lnTo>
                    <a:lnTo>
                      <a:pt x="0" y="83"/>
                    </a:lnTo>
                    <a:lnTo>
                      <a:pt x="0" y="95"/>
                    </a:lnTo>
                    <a:lnTo>
                      <a:pt x="0" y="98"/>
                    </a:lnTo>
                    <a:lnTo>
                      <a:pt x="0" y="104"/>
                    </a:lnTo>
                    <a:lnTo>
                      <a:pt x="0" y="110"/>
                    </a:lnTo>
                    <a:lnTo>
                      <a:pt x="0" y="116"/>
                    </a:lnTo>
                    <a:lnTo>
                      <a:pt x="0" y="119"/>
                    </a:lnTo>
                    <a:lnTo>
                      <a:pt x="2" y="125"/>
                    </a:lnTo>
                    <a:lnTo>
                      <a:pt x="2" y="129"/>
                    </a:lnTo>
                    <a:lnTo>
                      <a:pt x="3" y="135"/>
                    </a:lnTo>
                    <a:lnTo>
                      <a:pt x="3" y="138"/>
                    </a:lnTo>
                    <a:lnTo>
                      <a:pt x="3" y="144"/>
                    </a:lnTo>
                    <a:lnTo>
                      <a:pt x="5" y="150"/>
                    </a:lnTo>
                    <a:lnTo>
                      <a:pt x="7" y="155"/>
                    </a:lnTo>
                    <a:lnTo>
                      <a:pt x="7" y="159"/>
                    </a:lnTo>
                    <a:lnTo>
                      <a:pt x="7" y="165"/>
                    </a:lnTo>
                    <a:lnTo>
                      <a:pt x="9" y="171"/>
                    </a:lnTo>
                    <a:lnTo>
                      <a:pt x="9" y="174"/>
                    </a:lnTo>
                    <a:lnTo>
                      <a:pt x="9" y="180"/>
                    </a:lnTo>
                    <a:lnTo>
                      <a:pt x="11" y="186"/>
                    </a:lnTo>
                    <a:lnTo>
                      <a:pt x="11" y="190"/>
                    </a:lnTo>
                    <a:lnTo>
                      <a:pt x="13" y="195"/>
                    </a:lnTo>
                    <a:lnTo>
                      <a:pt x="13" y="201"/>
                    </a:lnTo>
                    <a:lnTo>
                      <a:pt x="13" y="205"/>
                    </a:lnTo>
                    <a:lnTo>
                      <a:pt x="13" y="211"/>
                    </a:lnTo>
                    <a:lnTo>
                      <a:pt x="15" y="216"/>
                    </a:lnTo>
                    <a:lnTo>
                      <a:pt x="15" y="222"/>
                    </a:lnTo>
                    <a:lnTo>
                      <a:pt x="17" y="226"/>
                    </a:lnTo>
                    <a:lnTo>
                      <a:pt x="17" y="231"/>
                    </a:lnTo>
                    <a:lnTo>
                      <a:pt x="17" y="237"/>
                    </a:lnTo>
                    <a:lnTo>
                      <a:pt x="17" y="241"/>
                    </a:lnTo>
                    <a:lnTo>
                      <a:pt x="17" y="247"/>
                    </a:lnTo>
                    <a:lnTo>
                      <a:pt x="17" y="252"/>
                    </a:lnTo>
                    <a:lnTo>
                      <a:pt x="17" y="256"/>
                    </a:lnTo>
                    <a:lnTo>
                      <a:pt x="17" y="262"/>
                    </a:lnTo>
                    <a:lnTo>
                      <a:pt x="17" y="268"/>
                    </a:lnTo>
                    <a:lnTo>
                      <a:pt x="15" y="271"/>
                    </a:lnTo>
                    <a:lnTo>
                      <a:pt x="15" y="277"/>
                    </a:lnTo>
                    <a:lnTo>
                      <a:pt x="13" y="281"/>
                    </a:lnTo>
                    <a:lnTo>
                      <a:pt x="13" y="287"/>
                    </a:lnTo>
                    <a:lnTo>
                      <a:pt x="11" y="290"/>
                    </a:lnTo>
                    <a:lnTo>
                      <a:pt x="11" y="296"/>
                    </a:lnTo>
                    <a:lnTo>
                      <a:pt x="9" y="302"/>
                    </a:lnTo>
                    <a:lnTo>
                      <a:pt x="7" y="308"/>
                    </a:lnTo>
                    <a:lnTo>
                      <a:pt x="5" y="311"/>
                    </a:lnTo>
                    <a:lnTo>
                      <a:pt x="5" y="317"/>
                    </a:lnTo>
                    <a:lnTo>
                      <a:pt x="5" y="323"/>
                    </a:lnTo>
                    <a:lnTo>
                      <a:pt x="7" y="327"/>
                    </a:lnTo>
                    <a:lnTo>
                      <a:pt x="7" y="332"/>
                    </a:lnTo>
                    <a:lnTo>
                      <a:pt x="9" y="338"/>
                    </a:lnTo>
                    <a:lnTo>
                      <a:pt x="9" y="344"/>
                    </a:lnTo>
                    <a:lnTo>
                      <a:pt x="11" y="349"/>
                    </a:lnTo>
                    <a:lnTo>
                      <a:pt x="11" y="355"/>
                    </a:lnTo>
                    <a:lnTo>
                      <a:pt x="13" y="361"/>
                    </a:lnTo>
                    <a:lnTo>
                      <a:pt x="13" y="365"/>
                    </a:lnTo>
                    <a:lnTo>
                      <a:pt x="13" y="370"/>
                    </a:lnTo>
                    <a:lnTo>
                      <a:pt x="13" y="376"/>
                    </a:lnTo>
                    <a:lnTo>
                      <a:pt x="13" y="382"/>
                    </a:lnTo>
                    <a:lnTo>
                      <a:pt x="13" y="387"/>
                    </a:lnTo>
                    <a:lnTo>
                      <a:pt x="15" y="393"/>
                    </a:lnTo>
                    <a:lnTo>
                      <a:pt x="17" y="397"/>
                    </a:lnTo>
                    <a:lnTo>
                      <a:pt x="17" y="403"/>
                    </a:lnTo>
                    <a:lnTo>
                      <a:pt x="17" y="408"/>
                    </a:lnTo>
                    <a:lnTo>
                      <a:pt x="17" y="414"/>
                    </a:lnTo>
                    <a:lnTo>
                      <a:pt x="17" y="420"/>
                    </a:lnTo>
                    <a:lnTo>
                      <a:pt x="17" y="425"/>
                    </a:lnTo>
                    <a:lnTo>
                      <a:pt x="17" y="429"/>
                    </a:lnTo>
                    <a:lnTo>
                      <a:pt x="19" y="435"/>
                    </a:lnTo>
                    <a:lnTo>
                      <a:pt x="19" y="441"/>
                    </a:lnTo>
                    <a:lnTo>
                      <a:pt x="19" y="446"/>
                    </a:lnTo>
                    <a:lnTo>
                      <a:pt x="19" y="452"/>
                    </a:lnTo>
                    <a:lnTo>
                      <a:pt x="19" y="458"/>
                    </a:lnTo>
                    <a:lnTo>
                      <a:pt x="19" y="463"/>
                    </a:lnTo>
                    <a:lnTo>
                      <a:pt x="21" y="467"/>
                    </a:lnTo>
                    <a:lnTo>
                      <a:pt x="21" y="473"/>
                    </a:lnTo>
                    <a:lnTo>
                      <a:pt x="21" y="479"/>
                    </a:lnTo>
                    <a:lnTo>
                      <a:pt x="22" y="484"/>
                    </a:lnTo>
                    <a:lnTo>
                      <a:pt x="22" y="490"/>
                    </a:lnTo>
                    <a:lnTo>
                      <a:pt x="22" y="496"/>
                    </a:lnTo>
                    <a:lnTo>
                      <a:pt x="22" y="499"/>
                    </a:lnTo>
                    <a:lnTo>
                      <a:pt x="24" y="505"/>
                    </a:lnTo>
                    <a:lnTo>
                      <a:pt x="24" y="511"/>
                    </a:lnTo>
                    <a:lnTo>
                      <a:pt x="24" y="517"/>
                    </a:lnTo>
                    <a:lnTo>
                      <a:pt x="26" y="522"/>
                    </a:lnTo>
                    <a:lnTo>
                      <a:pt x="26" y="528"/>
                    </a:lnTo>
                    <a:lnTo>
                      <a:pt x="28" y="534"/>
                    </a:lnTo>
                    <a:lnTo>
                      <a:pt x="28" y="537"/>
                    </a:lnTo>
                    <a:lnTo>
                      <a:pt x="30" y="543"/>
                    </a:lnTo>
                    <a:lnTo>
                      <a:pt x="30" y="549"/>
                    </a:lnTo>
                    <a:lnTo>
                      <a:pt x="32" y="555"/>
                    </a:lnTo>
                    <a:lnTo>
                      <a:pt x="34" y="560"/>
                    </a:lnTo>
                    <a:lnTo>
                      <a:pt x="36" y="566"/>
                    </a:lnTo>
                    <a:lnTo>
                      <a:pt x="36" y="570"/>
                    </a:lnTo>
                    <a:lnTo>
                      <a:pt x="40" y="575"/>
                    </a:lnTo>
                    <a:lnTo>
                      <a:pt x="40" y="581"/>
                    </a:lnTo>
                    <a:lnTo>
                      <a:pt x="41" y="585"/>
                    </a:lnTo>
                    <a:lnTo>
                      <a:pt x="43" y="591"/>
                    </a:lnTo>
                    <a:lnTo>
                      <a:pt x="47" y="596"/>
                    </a:lnTo>
                    <a:lnTo>
                      <a:pt x="49" y="600"/>
                    </a:lnTo>
                    <a:lnTo>
                      <a:pt x="51" y="606"/>
                    </a:lnTo>
                    <a:lnTo>
                      <a:pt x="53" y="612"/>
                    </a:lnTo>
                    <a:lnTo>
                      <a:pt x="57" y="617"/>
                    </a:lnTo>
                    <a:lnTo>
                      <a:pt x="59" y="621"/>
                    </a:lnTo>
                    <a:lnTo>
                      <a:pt x="62" y="627"/>
                    </a:lnTo>
                    <a:lnTo>
                      <a:pt x="64" y="633"/>
                    </a:lnTo>
                    <a:lnTo>
                      <a:pt x="68" y="636"/>
                    </a:lnTo>
                    <a:lnTo>
                      <a:pt x="70" y="642"/>
                    </a:lnTo>
                    <a:lnTo>
                      <a:pt x="74" y="648"/>
                    </a:lnTo>
                    <a:lnTo>
                      <a:pt x="78" y="652"/>
                    </a:lnTo>
                    <a:lnTo>
                      <a:pt x="83" y="657"/>
                    </a:lnTo>
                    <a:lnTo>
                      <a:pt x="81" y="665"/>
                    </a:lnTo>
                    <a:lnTo>
                      <a:pt x="81" y="672"/>
                    </a:lnTo>
                    <a:lnTo>
                      <a:pt x="81" y="680"/>
                    </a:lnTo>
                    <a:lnTo>
                      <a:pt x="83" y="686"/>
                    </a:lnTo>
                    <a:lnTo>
                      <a:pt x="83" y="693"/>
                    </a:lnTo>
                    <a:lnTo>
                      <a:pt x="85" y="699"/>
                    </a:lnTo>
                    <a:lnTo>
                      <a:pt x="87" y="705"/>
                    </a:lnTo>
                    <a:lnTo>
                      <a:pt x="91" y="712"/>
                    </a:lnTo>
                    <a:lnTo>
                      <a:pt x="95" y="718"/>
                    </a:lnTo>
                    <a:lnTo>
                      <a:pt x="98" y="724"/>
                    </a:lnTo>
                    <a:lnTo>
                      <a:pt x="100" y="729"/>
                    </a:lnTo>
                    <a:lnTo>
                      <a:pt x="106" y="735"/>
                    </a:lnTo>
                    <a:lnTo>
                      <a:pt x="110" y="741"/>
                    </a:lnTo>
                    <a:lnTo>
                      <a:pt x="114" y="747"/>
                    </a:lnTo>
                    <a:lnTo>
                      <a:pt x="117" y="752"/>
                    </a:lnTo>
                    <a:lnTo>
                      <a:pt x="123" y="758"/>
                    </a:lnTo>
                    <a:lnTo>
                      <a:pt x="129" y="762"/>
                    </a:lnTo>
                    <a:lnTo>
                      <a:pt x="133" y="767"/>
                    </a:lnTo>
                    <a:lnTo>
                      <a:pt x="136" y="773"/>
                    </a:lnTo>
                    <a:lnTo>
                      <a:pt x="142" y="779"/>
                    </a:lnTo>
                    <a:lnTo>
                      <a:pt x="148" y="785"/>
                    </a:lnTo>
                    <a:lnTo>
                      <a:pt x="152" y="790"/>
                    </a:lnTo>
                    <a:lnTo>
                      <a:pt x="155" y="796"/>
                    </a:lnTo>
                    <a:lnTo>
                      <a:pt x="161" y="802"/>
                    </a:lnTo>
                    <a:lnTo>
                      <a:pt x="165" y="807"/>
                    </a:lnTo>
                    <a:lnTo>
                      <a:pt x="167" y="813"/>
                    </a:lnTo>
                    <a:lnTo>
                      <a:pt x="171" y="819"/>
                    </a:lnTo>
                    <a:lnTo>
                      <a:pt x="176" y="826"/>
                    </a:lnTo>
                    <a:lnTo>
                      <a:pt x="178" y="832"/>
                    </a:lnTo>
                    <a:lnTo>
                      <a:pt x="182" y="840"/>
                    </a:lnTo>
                    <a:lnTo>
                      <a:pt x="184" y="847"/>
                    </a:lnTo>
                    <a:lnTo>
                      <a:pt x="186" y="857"/>
                    </a:lnTo>
                    <a:lnTo>
                      <a:pt x="195" y="857"/>
                    </a:lnTo>
                    <a:lnTo>
                      <a:pt x="205" y="859"/>
                    </a:lnTo>
                    <a:lnTo>
                      <a:pt x="214" y="861"/>
                    </a:lnTo>
                    <a:lnTo>
                      <a:pt x="224" y="866"/>
                    </a:lnTo>
                    <a:lnTo>
                      <a:pt x="233" y="870"/>
                    </a:lnTo>
                    <a:lnTo>
                      <a:pt x="241" y="874"/>
                    </a:lnTo>
                    <a:lnTo>
                      <a:pt x="251" y="880"/>
                    </a:lnTo>
                    <a:lnTo>
                      <a:pt x="258" y="885"/>
                    </a:lnTo>
                    <a:lnTo>
                      <a:pt x="266" y="891"/>
                    </a:lnTo>
                    <a:lnTo>
                      <a:pt x="273" y="897"/>
                    </a:lnTo>
                    <a:lnTo>
                      <a:pt x="281" y="904"/>
                    </a:lnTo>
                    <a:lnTo>
                      <a:pt x="289" y="912"/>
                    </a:lnTo>
                    <a:lnTo>
                      <a:pt x="296" y="918"/>
                    </a:lnTo>
                    <a:lnTo>
                      <a:pt x="304" y="925"/>
                    </a:lnTo>
                    <a:lnTo>
                      <a:pt x="311" y="931"/>
                    </a:lnTo>
                    <a:lnTo>
                      <a:pt x="319" y="939"/>
                    </a:lnTo>
                    <a:lnTo>
                      <a:pt x="325" y="946"/>
                    </a:lnTo>
                    <a:lnTo>
                      <a:pt x="332" y="952"/>
                    </a:lnTo>
                    <a:lnTo>
                      <a:pt x="340" y="958"/>
                    </a:lnTo>
                    <a:lnTo>
                      <a:pt x="347" y="965"/>
                    </a:lnTo>
                    <a:lnTo>
                      <a:pt x="355" y="971"/>
                    </a:lnTo>
                    <a:lnTo>
                      <a:pt x="363" y="977"/>
                    </a:lnTo>
                    <a:lnTo>
                      <a:pt x="370" y="982"/>
                    </a:lnTo>
                    <a:lnTo>
                      <a:pt x="378" y="988"/>
                    </a:lnTo>
                    <a:lnTo>
                      <a:pt x="385" y="992"/>
                    </a:lnTo>
                    <a:lnTo>
                      <a:pt x="395" y="996"/>
                    </a:lnTo>
                    <a:lnTo>
                      <a:pt x="403" y="999"/>
                    </a:lnTo>
                    <a:lnTo>
                      <a:pt x="412" y="1003"/>
                    </a:lnTo>
                    <a:lnTo>
                      <a:pt x="420" y="1005"/>
                    </a:lnTo>
                    <a:lnTo>
                      <a:pt x="431" y="1007"/>
                    </a:lnTo>
                    <a:lnTo>
                      <a:pt x="435" y="1007"/>
                    </a:lnTo>
                    <a:lnTo>
                      <a:pt x="441" y="1007"/>
                    </a:lnTo>
                    <a:lnTo>
                      <a:pt x="446" y="1007"/>
                    </a:lnTo>
                    <a:lnTo>
                      <a:pt x="452" y="1009"/>
                    </a:lnTo>
                    <a:lnTo>
                      <a:pt x="458" y="1015"/>
                    </a:lnTo>
                    <a:lnTo>
                      <a:pt x="465" y="1022"/>
                    </a:lnTo>
                    <a:lnTo>
                      <a:pt x="473" y="1028"/>
                    </a:lnTo>
                    <a:lnTo>
                      <a:pt x="481" y="1035"/>
                    </a:lnTo>
                    <a:lnTo>
                      <a:pt x="488" y="1041"/>
                    </a:lnTo>
                    <a:lnTo>
                      <a:pt x="498" y="1047"/>
                    </a:lnTo>
                    <a:lnTo>
                      <a:pt x="505" y="1051"/>
                    </a:lnTo>
                    <a:lnTo>
                      <a:pt x="515" y="1056"/>
                    </a:lnTo>
                    <a:lnTo>
                      <a:pt x="522" y="1060"/>
                    </a:lnTo>
                    <a:lnTo>
                      <a:pt x="534" y="1064"/>
                    </a:lnTo>
                    <a:lnTo>
                      <a:pt x="541" y="1068"/>
                    </a:lnTo>
                    <a:lnTo>
                      <a:pt x="553" y="1073"/>
                    </a:lnTo>
                    <a:lnTo>
                      <a:pt x="560" y="1077"/>
                    </a:lnTo>
                    <a:lnTo>
                      <a:pt x="570" y="1081"/>
                    </a:lnTo>
                    <a:lnTo>
                      <a:pt x="576" y="1081"/>
                    </a:lnTo>
                    <a:lnTo>
                      <a:pt x="579" y="1083"/>
                    </a:lnTo>
                    <a:lnTo>
                      <a:pt x="585" y="1085"/>
                    </a:lnTo>
                    <a:lnTo>
                      <a:pt x="591" y="1087"/>
                    </a:lnTo>
                    <a:lnTo>
                      <a:pt x="600" y="1091"/>
                    </a:lnTo>
                    <a:lnTo>
                      <a:pt x="610" y="1092"/>
                    </a:lnTo>
                    <a:lnTo>
                      <a:pt x="619" y="1096"/>
                    </a:lnTo>
                    <a:lnTo>
                      <a:pt x="629" y="1098"/>
                    </a:lnTo>
                    <a:lnTo>
                      <a:pt x="633" y="1098"/>
                    </a:lnTo>
                    <a:lnTo>
                      <a:pt x="636" y="1100"/>
                    </a:lnTo>
                    <a:lnTo>
                      <a:pt x="642" y="1102"/>
                    </a:lnTo>
                    <a:lnTo>
                      <a:pt x="648" y="1104"/>
                    </a:lnTo>
                    <a:lnTo>
                      <a:pt x="653" y="1104"/>
                    </a:lnTo>
                    <a:lnTo>
                      <a:pt x="657" y="1106"/>
                    </a:lnTo>
                    <a:lnTo>
                      <a:pt x="663" y="1108"/>
                    </a:lnTo>
                    <a:lnTo>
                      <a:pt x="669" y="1110"/>
                    </a:lnTo>
                    <a:lnTo>
                      <a:pt x="676" y="1113"/>
                    </a:lnTo>
                    <a:lnTo>
                      <a:pt x="688" y="1115"/>
                    </a:lnTo>
                    <a:lnTo>
                      <a:pt x="695" y="1119"/>
                    </a:lnTo>
                    <a:lnTo>
                      <a:pt x="705" y="1123"/>
                    </a:lnTo>
                    <a:lnTo>
                      <a:pt x="714" y="1125"/>
                    </a:lnTo>
                    <a:lnTo>
                      <a:pt x="724" y="1129"/>
                    </a:lnTo>
                    <a:lnTo>
                      <a:pt x="733" y="1132"/>
                    </a:lnTo>
                    <a:lnTo>
                      <a:pt x="743" y="1138"/>
                    </a:lnTo>
                    <a:lnTo>
                      <a:pt x="741" y="1132"/>
                    </a:lnTo>
                    <a:lnTo>
                      <a:pt x="739" y="1127"/>
                    </a:lnTo>
                    <a:lnTo>
                      <a:pt x="737" y="1123"/>
                    </a:lnTo>
                    <a:lnTo>
                      <a:pt x="737" y="1117"/>
                    </a:lnTo>
                    <a:lnTo>
                      <a:pt x="735" y="1113"/>
                    </a:lnTo>
                    <a:lnTo>
                      <a:pt x="733" y="1108"/>
                    </a:lnTo>
                    <a:lnTo>
                      <a:pt x="731" y="1102"/>
                    </a:lnTo>
                    <a:lnTo>
                      <a:pt x="731" y="1098"/>
                    </a:lnTo>
                    <a:lnTo>
                      <a:pt x="730" y="1092"/>
                    </a:lnTo>
                    <a:lnTo>
                      <a:pt x="728" y="1089"/>
                    </a:lnTo>
                    <a:lnTo>
                      <a:pt x="728" y="1083"/>
                    </a:lnTo>
                    <a:lnTo>
                      <a:pt x="728" y="1079"/>
                    </a:lnTo>
                    <a:lnTo>
                      <a:pt x="726" y="1068"/>
                    </a:lnTo>
                    <a:lnTo>
                      <a:pt x="724" y="1060"/>
                    </a:lnTo>
                    <a:lnTo>
                      <a:pt x="724" y="1054"/>
                    </a:lnTo>
                    <a:lnTo>
                      <a:pt x="722" y="1049"/>
                    </a:lnTo>
                    <a:lnTo>
                      <a:pt x="722" y="1043"/>
                    </a:lnTo>
                    <a:lnTo>
                      <a:pt x="722" y="1039"/>
                    </a:lnTo>
                    <a:lnTo>
                      <a:pt x="720" y="1034"/>
                    </a:lnTo>
                    <a:lnTo>
                      <a:pt x="720" y="1030"/>
                    </a:lnTo>
                    <a:lnTo>
                      <a:pt x="720" y="1024"/>
                    </a:lnTo>
                    <a:lnTo>
                      <a:pt x="720" y="1018"/>
                    </a:lnTo>
                    <a:lnTo>
                      <a:pt x="720" y="1013"/>
                    </a:lnTo>
                    <a:lnTo>
                      <a:pt x="720" y="1009"/>
                    </a:lnTo>
                    <a:lnTo>
                      <a:pt x="720" y="1003"/>
                    </a:lnTo>
                    <a:lnTo>
                      <a:pt x="720" y="999"/>
                    </a:lnTo>
                    <a:lnTo>
                      <a:pt x="720" y="994"/>
                    </a:lnTo>
                    <a:lnTo>
                      <a:pt x="720" y="988"/>
                    </a:lnTo>
                    <a:lnTo>
                      <a:pt x="720" y="984"/>
                    </a:lnTo>
                    <a:lnTo>
                      <a:pt x="720" y="980"/>
                    </a:lnTo>
                    <a:lnTo>
                      <a:pt x="720" y="975"/>
                    </a:lnTo>
                    <a:lnTo>
                      <a:pt x="720" y="969"/>
                    </a:lnTo>
                    <a:lnTo>
                      <a:pt x="720" y="963"/>
                    </a:lnTo>
                    <a:lnTo>
                      <a:pt x="720" y="959"/>
                    </a:lnTo>
                    <a:lnTo>
                      <a:pt x="720" y="954"/>
                    </a:lnTo>
                    <a:lnTo>
                      <a:pt x="720" y="948"/>
                    </a:lnTo>
                    <a:lnTo>
                      <a:pt x="720" y="942"/>
                    </a:lnTo>
                    <a:lnTo>
                      <a:pt x="720" y="939"/>
                    </a:lnTo>
                    <a:lnTo>
                      <a:pt x="720" y="933"/>
                    </a:lnTo>
                    <a:lnTo>
                      <a:pt x="720" y="929"/>
                    </a:lnTo>
                    <a:lnTo>
                      <a:pt x="720" y="923"/>
                    </a:lnTo>
                    <a:lnTo>
                      <a:pt x="720" y="918"/>
                    </a:lnTo>
                    <a:lnTo>
                      <a:pt x="720" y="908"/>
                    </a:lnTo>
                    <a:lnTo>
                      <a:pt x="722" y="899"/>
                    </a:lnTo>
                    <a:lnTo>
                      <a:pt x="722" y="893"/>
                    </a:lnTo>
                    <a:lnTo>
                      <a:pt x="722" y="889"/>
                    </a:lnTo>
                    <a:lnTo>
                      <a:pt x="722" y="883"/>
                    </a:lnTo>
                    <a:lnTo>
                      <a:pt x="722" y="878"/>
                    </a:lnTo>
                    <a:lnTo>
                      <a:pt x="722" y="874"/>
                    </a:lnTo>
                    <a:lnTo>
                      <a:pt x="722" y="868"/>
                    </a:lnTo>
                    <a:lnTo>
                      <a:pt x="722" y="862"/>
                    </a:lnTo>
                    <a:lnTo>
                      <a:pt x="722" y="859"/>
                    </a:lnTo>
                    <a:lnTo>
                      <a:pt x="720" y="853"/>
                    </a:lnTo>
                    <a:lnTo>
                      <a:pt x="720" y="847"/>
                    </a:lnTo>
                    <a:lnTo>
                      <a:pt x="720" y="842"/>
                    </a:lnTo>
                    <a:lnTo>
                      <a:pt x="720" y="838"/>
                    </a:lnTo>
                    <a:lnTo>
                      <a:pt x="720" y="828"/>
                    </a:lnTo>
                    <a:lnTo>
                      <a:pt x="720" y="819"/>
                    </a:lnTo>
                    <a:lnTo>
                      <a:pt x="714" y="811"/>
                    </a:lnTo>
                    <a:lnTo>
                      <a:pt x="711" y="804"/>
                    </a:lnTo>
                    <a:lnTo>
                      <a:pt x="705" y="796"/>
                    </a:lnTo>
                    <a:lnTo>
                      <a:pt x="703" y="790"/>
                    </a:lnTo>
                    <a:lnTo>
                      <a:pt x="699" y="781"/>
                    </a:lnTo>
                    <a:lnTo>
                      <a:pt x="697" y="773"/>
                    </a:lnTo>
                    <a:lnTo>
                      <a:pt x="695" y="766"/>
                    </a:lnTo>
                    <a:lnTo>
                      <a:pt x="693" y="758"/>
                    </a:lnTo>
                    <a:lnTo>
                      <a:pt x="692" y="750"/>
                    </a:lnTo>
                    <a:lnTo>
                      <a:pt x="692" y="743"/>
                    </a:lnTo>
                    <a:lnTo>
                      <a:pt x="690" y="735"/>
                    </a:lnTo>
                    <a:lnTo>
                      <a:pt x="690" y="728"/>
                    </a:lnTo>
                    <a:lnTo>
                      <a:pt x="690" y="720"/>
                    </a:lnTo>
                    <a:lnTo>
                      <a:pt x="690" y="710"/>
                    </a:lnTo>
                    <a:lnTo>
                      <a:pt x="692" y="703"/>
                    </a:lnTo>
                    <a:lnTo>
                      <a:pt x="692" y="695"/>
                    </a:lnTo>
                    <a:lnTo>
                      <a:pt x="692" y="686"/>
                    </a:lnTo>
                    <a:lnTo>
                      <a:pt x="692" y="678"/>
                    </a:lnTo>
                    <a:lnTo>
                      <a:pt x="693" y="671"/>
                    </a:lnTo>
                    <a:lnTo>
                      <a:pt x="693" y="663"/>
                    </a:lnTo>
                    <a:lnTo>
                      <a:pt x="693" y="653"/>
                    </a:lnTo>
                    <a:lnTo>
                      <a:pt x="695" y="646"/>
                    </a:lnTo>
                    <a:lnTo>
                      <a:pt x="695" y="638"/>
                    </a:lnTo>
                    <a:lnTo>
                      <a:pt x="695" y="631"/>
                    </a:lnTo>
                    <a:lnTo>
                      <a:pt x="695" y="621"/>
                    </a:lnTo>
                    <a:lnTo>
                      <a:pt x="695" y="614"/>
                    </a:lnTo>
                    <a:lnTo>
                      <a:pt x="693" y="606"/>
                    </a:lnTo>
                    <a:lnTo>
                      <a:pt x="693" y="598"/>
                    </a:lnTo>
                    <a:lnTo>
                      <a:pt x="692" y="591"/>
                    </a:lnTo>
                    <a:lnTo>
                      <a:pt x="690" y="583"/>
                    </a:lnTo>
                    <a:lnTo>
                      <a:pt x="688" y="575"/>
                    </a:lnTo>
                    <a:lnTo>
                      <a:pt x="688" y="568"/>
                    </a:lnTo>
                    <a:lnTo>
                      <a:pt x="676" y="560"/>
                    </a:lnTo>
                    <a:lnTo>
                      <a:pt x="669" y="553"/>
                    </a:lnTo>
                    <a:lnTo>
                      <a:pt x="657" y="547"/>
                    </a:lnTo>
                    <a:lnTo>
                      <a:pt x="650" y="539"/>
                    </a:lnTo>
                    <a:lnTo>
                      <a:pt x="638" y="532"/>
                    </a:lnTo>
                    <a:lnTo>
                      <a:pt x="631" y="524"/>
                    </a:lnTo>
                    <a:lnTo>
                      <a:pt x="619" y="517"/>
                    </a:lnTo>
                    <a:lnTo>
                      <a:pt x="612" y="511"/>
                    </a:lnTo>
                    <a:lnTo>
                      <a:pt x="602" y="501"/>
                    </a:lnTo>
                    <a:lnTo>
                      <a:pt x="593" y="494"/>
                    </a:lnTo>
                    <a:lnTo>
                      <a:pt x="585" y="486"/>
                    </a:lnTo>
                    <a:lnTo>
                      <a:pt x="576" y="479"/>
                    </a:lnTo>
                    <a:lnTo>
                      <a:pt x="568" y="471"/>
                    </a:lnTo>
                    <a:lnTo>
                      <a:pt x="558" y="463"/>
                    </a:lnTo>
                    <a:lnTo>
                      <a:pt x="551" y="454"/>
                    </a:lnTo>
                    <a:lnTo>
                      <a:pt x="541" y="446"/>
                    </a:lnTo>
                    <a:lnTo>
                      <a:pt x="534" y="439"/>
                    </a:lnTo>
                    <a:lnTo>
                      <a:pt x="524" y="429"/>
                    </a:lnTo>
                    <a:lnTo>
                      <a:pt x="517" y="422"/>
                    </a:lnTo>
                    <a:lnTo>
                      <a:pt x="507" y="412"/>
                    </a:lnTo>
                    <a:lnTo>
                      <a:pt x="500" y="404"/>
                    </a:lnTo>
                    <a:lnTo>
                      <a:pt x="492" y="395"/>
                    </a:lnTo>
                    <a:lnTo>
                      <a:pt x="484" y="387"/>
                    </a:lnTo>
                    <a:lnTo>
                      <a:pt x="475" y="378"/>
                    </a:lnTo>
                    <a:lnTo>
                      <a:pt x="467" y="370"/>
                    </a:lnTo>
                    <a:lnTo>
                      <a:pt x="460" y="361"/>
                    </a:lnTo>
                    <a:lnTo>
                      <a:pt x="452" y="351"/>
                    </a:lnTo>
                    <a:lnTo>
                      <a:pt x="443" y="344"/>
                    </a:lnTo>
                    <a:lnTo>
                      <a:pt x="435" y="334"/>
                    </a:lnTo>
                    <a:lnTo>
                      <a:pt x="427" y="325"/>
                    </a:lnTo>
                    <a:lnTo>
                      <a:pt x="420" y="317"/>
                    </a:lnTo>
                    <a:lnTo>
                      <a:pt x="410" y="309"/>
                    </a:lnTo>
                    <a:lnTo>
                      <a:pt x="403" y="300"/>
                    </a:lnTo>
                    <a:lnTo>
                      <a:pt x="393" y="290"/>
                    </a:lnTo>
                    <a:lnTo>
                      <a:pt x="385" y="283"/>
                    </a:lnTo>
                    <a:lnTo>
                      <a:pt x="378" y="273"/>
                    </a:lnTo>
                    <a:lnTo>
                      <a:pt x="370" y="266"/>
                    </a:lnTo>
                    <a:lnTo>
                      <a:pt x="361" y="256"/>
                    </a:lnTo>
                    <a:lnTo>
                      <a:pt x="353" y="249"/>
                    </a:lnTo>
                    <a:lnTo>
                      <a:pt x="346" y="241"/>
                    </a:lnTo>
                    <a:lnTo>
                      <a:pt x="336" y="231"/>
                    </a:lnTo>
                    <a:lnTo>
                      <a:pt x="328" y="224"/>
                    </a:lnTo>
                    <a:lnTo>
                      <a:pt x="319" y="216"/>
                    </a:lnTo>
                    <a:lnTo>
                      <a:pt x="311" y="207"/>
                    </a:lnTo>
                    <a:lnTo>
                      <a:pt x="304" y="199"/>
                    </a:lnTo>
                    <a:lnTo>
                      <a:pt x="296" y="192"/>
                    </a:lnTo>
                    <a:lnTo>
                      <a:pt x="287" y="184"/>
                    </a:lnTo>
                    <a:lnTo>
                      <a:pt x="279" y="176"/>
                    </a:lnTo>
                    <a:lnTo>
                      <a:pt x="270" y="169"/>
                    </a:lnTo>
                    <a:lnTo>
                      <a:pt x="262" y="161"/>
                    </a:lnTo>
                    <a:lnTo>
                      <a:pt x="252" y="154"/>
                    </a:lnTo>
                    <a:lnTo>
                      <a:pt x="245" y="148"/>
                    </a:lnTo>
                    <a:lnTo>
                      <a:pt x="235" y="140"/>
                    </a:lnTo>
                    <a:lnTo>
                      <a:pt x="228" y="135"/>
                    </a:lnTo>
                    <a:lnTo>
                      <a:pt x="218" y="127"/>
                    </a:lnTo>
                    <a:lnTo>
                      <a:pt x="211" y="121"/>
                    </a:lnTo>
                    <a:lnTo>
                      <a:pt x="199" y="114"/>
                    </a:lnTo>
                    <a:lnTo>
                      <a:pt x="192" y="106"/>
                    </a:lnTo>
                    <a:lnTo>
                      <a:pt x="182" y="100"/>
                    </a:lnTo>
                    <a:lnTo>
                      <a:pt x="173" y="97"/>
                    </a:lnTo>
                    <a:lnTo>
                      <a:pt x="163" y="89"/>
                    </a:lnTo>
                    <a:lnTo>
                      <a:pt x="154" y="83"/>
                    </a:lnTo>
                    <a:lnTo>
                      <a:pt x="146" y="79"/>
                    </a:lnTo>
                    <a:lnTo>
                      <a:pt x="136" y="76"/>
                    </a:lnTo>
                    <a:lnTo>
                      <a:pt x="131" y="72"/>
                    </a:lnTo>
                    <a:lnTo>
                      <a:pt x="123" y="72"/>
                    </a:lnTo>
                    <a:lnTo>
                      <a:pt x="117" y="72"/>
                    </a:lnTo>
                    <a:lnTo>
                      <a:pt x="114" y="72"/>
                    </a:lnTo>
                    <a:lnTo>
                      <a:pt x="108" y="72"/>
                    </a:lnTo>
                    <a:lnTo>
                      <a:pt x="102" y="72"/>
                    </a:lnTo>
                    <a:lnTo>
                      <a:pt x="98" y="72"/>
                    </a:lnTo>
                    <a:lnTo>
                      <a:pt x="93" y="72"/>
                    </a:lnTo>
                    <a:lnTo>
                      <a:pt x="87" y="72"/>
                    </a:lnTo>
                    <a:lnTo>
                      <a:pt x="83" y="74"/>
                    </a:lnTo>
                    <a:lnTo>
                      <a:pt x="78" y="74"/>
                    </a:lnTo>
                    <a:lnTo>
                      <a:pt x="72" y="76"/>
                    </a:lnTo>
                    <a:lnTo>
                      <a:pt x="66" y="76"/>
                    </a:lnTo>
                    <a:lnTo>
                      <a:pt x="60" y="76"/>
                    </a:lnTo>
                    <a:lnTo>
                      <a:pt x="55" y="76"/>
                    </a:lnTo>
                    <a:lnTo>
                      <a:pt x="49" y="76"/>
                    </a:lnTo>
                    <a:lnTo>
                      <a:pt x="28" y="0"/>
                    </a:lnTo>
                    <a:close/>
                  </a:path>
                </a:pathLst>
              </a:custGeom>
              <a:solidFill>
                <a:srgbClr val="949EFF"/>
              </a:solidFill>
              <a:ln w="9525">
                <a:noFill/>
                <a:round/>
              </a:ln>
            </p:spPr>
            <p:txBody>
              <a:bodyPr/>
              <a:lstStyle/>
              <a:p>
                <a:endParaRPr lang="en-CA"/>
              </a:p>
            </p:txBody>
          </p:sp>
          <p:sp>
            <p:nvSpPr>
              <p:cNvPr id="8663" name="Freeform 68"/>
              <p:cNvSpPr/>
              <p:nvPr/>
            </p:nvSpPr>
            <p:spPr bwMode="auto">
              <a:xfrm>
                <a:off x="3533" y="3196"/>
                <a:ext cx="641" cy="683"/>
              </a:xfrm>
              <a:custGeom>
                <a:avLst/>
                <a:gdLst>
                  <a:gd name="T0" fmla="*/ 105 w 1281"/>
                  <a:gd name="T1" fmla="*/ 5 h 1367"/>
                  <a:gd name="T2" fmla="*/ 113 w 1281"/>
                  <a:gd name="T3" fmla="*/ 10 h 1367"/>
                  <a:gd name="T4" fmla="*/ 112 w 1281"/>
                  <a:gd name="T5" fmla="*/ 16 h 1367"/>
                  <a:gd name="T6" fmla="*/ 115 w 1281"/>
                  <a:gd name="T7" fmla="*/ 23 h 1367"/>
                  <a:gd name="T8" fmla="*/ 121 w 1281"/>
                  <a:gd name="T9" fmla="*/ 31 h 1367"/>
                  <a:gd name="T10" fmla="*/ 129 w 1281"/>
                  <a:gd name="T11" fmla="*/ 39 h 1367"/>
                  <a:gd name="T12" fmla="*/ 133 w 1281"/>
                  <a:gd name="T13" fmla="*/ 48 h 1367"/>
                  <a:gd name="T14" fmla="*/ 138 w 1281"/>
                  <a:gd name="T15" fmla="*/ 54 h 1367"/>
                  <a:gd name="T16" fmla="*/ 142 w 1281"/>
                  <a:gd name="T17" fmla="*/ 62 h 1367"/>
                  <a:gd name="T18" fmla="*/ 146 w 1281"/>
                  <a:gd name="T19" fmla="*/ 69 h 1367"/>
                  <a:gd name="T20" fmla="*/ 152 w 1281"/>
                  <a:gd name="T21" fmla="*/ 76 h 1367"/>
                  <a:gd name="T22" fmla="*/ 158 w 1281"/>
                  <a:gd name="T23" fmla="*/ 83 h 1367"/>
                  <a:gd name="T24" fmla="*/ 160 w 1281"/>
                  <a:gd name="T25" fmla="*/ 90 h 1367"/>
                  <a:gd name="T26" fmla="*/ 154 w 1281"/>
                  <a:gd name="T27" fmla="*/ 93 h 1367"/>
                  <a:gd name="T28" fmla="*/ 148 w 1281"/>
                  <a:gd name="T29" fmla="*/ 99 h 1367"/>
                  <a:gd name="T30" fmla="*/ 143 w 1281"/>
                  <a:gd name="T31" fmla="*/ 107 h 1367"/>
                  <a:gd name="T32" fmla="*/ 138 w 1281"/>
                  <a:gd name="T33" fmla="*/ 115 h 1367"/>
                  <a:gd name="T34" fmla="*/ 131 w 1281"/>
                  <a:gd name="T35" fmla="*/ 120 h 1367"/>
                  <a:gd name="T36" fmla="*/ 125 w 1281"/>
                  <a:gd name="T37" fmla="*/ 125 h 1367"/>
                  <a:gd name="T38" fmla="*/ 119 w 1281"/>
                  <a:gd name="T39" fmla="*/ 131 h 1367"/>
                  <a:gd name="T40" fmla="*/ 114 w 1281"/>
                  <a:gd name="T41" fmla="*/ 137 h 1367"/>
                  <a:gd name="T42" fmla="*/ 108 w 1281"/>
                  <a:gd name="T43" fmla="*/ 143 h 1367"/>
                  <a:gd name="T44" fmla="*/ 103 w 1281"/>
                  <a:gd name="T45" fmla="*/ 150 h 1367"/>
                  <a:gd name="T46" fmla="*/ 96 w 1281"/>
                  <a:gd name="T47" fmla="*/ 155 h 1367"/>
                  <a:gd name="T48" fmla="*/ 89 w 1281"/>
                  <a:gd name="T49" fmla="*/ 160 h 1367"/>
                  <a:gd name="T50" fmla="*/ 85 w 1281"/>
                  <a:gd name="T51" fmla="*/ 167 h 1367"/>
                  <a:gd name="T52" fmla="*/ 80 w 1281"/>
                  <a:gd name="T53" fmla="*/ 170 h 1367"/>
                  <a:gd name="T54" fmla="*/ 73 w 1281"/>
                  <a:gd name="T55" fmla="*/ 168 h 1367"/>
                  <a:gd name="T56" fmla="*/ 68 w 1281"/>
                  <a:gd name="T57" fmla="*/ 165 h 1367"/>
                  <a:gd name="T58" fmla="*/ 62 w 1281"/>
                  <a:gd name="T59" fmla="*/ 162 h 1367"/>
                  <a:gd name="T60" fmla="*/ 56 w 1281"/>
                  <a:gd name="T61" fmla="*/ 160 h 1367"/>
                  <a:gd name="T62" fmla="*/ 49 w 1281"/>
                  <a:gd name="T63" fmla="*/ 158 h 1367"/>
                  <a:gd name="T64" fmla="*/ 43 w 1281"/>
                  <a:gd name="T65" fmla="*/ 155 h 1367"/>
                  <a:gd name="T66" fmla="*/ 38 w 1281"/>
                  <a:gd name="T67" fmla="*/ 151 h 1367"/>
                  <a:gd name="T68" fmla="*/ 33 w 1281"/>
                  <a:gd name="T69" fmla="*/ 148 h 1367"/>
                  <a:gd name="T70" fmla="*/ 27 w 1281"/>
                  <a:gd name="T71" fmla="*/ 143 h 1367"/>
                  <a:gd name="T72" fmla="*/ 20 w 1281"/>
                  <a:gd name="T73" fmla="*/ 135 h 1367"/>
                  <a:gd name="T74" fmla="*/ 16 w 1281"/>
                  <a:gd name="T75" fmla="*/ 130 h 1367"/>
                  <a:gd name="T76" fmla="*/ 13 w 1281"/>
                  <a:gd name="T77" fmla="*/ 123 h 1367"/>
                  <a:gd name="T78" fmla="*/ 9 w 1281"/>
                  <a:gd name="T79" fmla="*/ 116 h 1367"/>
                  <a:gd name="T80" fmla="*/ 3 w 1281"/>
                  <a:gd name="T81" fmla="*/ 109 h 1367"/>
                  <a:gd name="T82" fmla="*/ 0 w 1281"/>
                  <a:gd name="T83" fmla="*/ 102 h 1367"/>
                  <a:gd name="T84" fmla="*/ 2 w 1281"/>
                  <a:gd name="T85" fmla="*/ 95 h 1367"/>
                  <a:gd name="T86" fmla="*/ 2 w 1281"/>
                  <a:gd name="T87" fmla="*/ 88 h 1367"/>
                  <a:gd name="T88" fmla="*/ 2 w 1281"/>
                  <a:gd name="T89" fmla="*/ 82 h 1367"/>
                  <a:gd name="T90" fmla="*/ 1 w 1281"/>
                  <a:gd name="T91" fmla="*/ 75 h 1367"/>
                  <a:gd name="T92" fmla="*/ 2 w 1281"/>
                  <a:gd name="T93" fmla="*/ 69 h 1367"/>
                  <a:gd name="T94" fmla="*/ 3 w 1281"/>
                  <a:gd name="T95" fmla="*/ 63 h 1367"/>
                  <a:gd name="T96" fmla="*/ 6 w 1281"/>
                  <a:gd name="T97" fmla="*/ 58 h 1367"/>
                  <a:gd name="T98" fmla="*/ 10 w 1281"/>
                  <a:gd name="T99" fmla="*/ 53 h 1367"/>
                  <a:gd name="T100" fmla="*/ 15 w 1281"/>
                  <a:gd name="T101" fmla="*/ 47 h 1367"/>
                  <a:gd name="T102" fmla="*/ 20 w 1281"/>
                  <a:gd name="T103" fmla="*/ 39 h 1367"/>
                  <a:gd name="T104" fmla="*/ 26 w 1281"/>
                  <a:gd name="T105" fmla="*/ 33 h 1367"/>
                  <a:gd name="T106" fmla="*/ 34 w 1281"/>
                  <a:gd name="T107" fmla="*/ 28 h 1367"/>
                  <a:gd name="T108" fmla="*/ 42 w 1281"/>
                  <a:gd name="T109" fmla="*/ 23 h 1367"/>
                  <a:gd name="T110" fmla="*/ 49 w 1281"/>
                  <a:gd name="T111" fmla="*/ 18 h 1367"/>
                  <a:gd name="T112" fmla="*/ 56 w 1281"/>
                  <a:gd name="T113" fmla="*/ 14 h 1367"/>
                  <a:gd name="T114" fmla="*/ 64 w 1281"/>
                  <a:gd name="T115" fmla="*/ 11 h 1367"/>
                  <a:gd name="T116" fmla="*/ 72 w 1281"/>
                  <a:gd name="T117" fmla="*/ 8 h 1367"/>
                  <a:gd name="T118" fmla="*/ 80 w 1281"/>
                  <a:gd name="T119" fmla="*/ 6 h 1367"/>
                  <a:gd name="T120" fmla="*/ 88 w 1281"/>
                  <a:gd name="T121" fmla="*/ 4 h 1367"/>
                  <a:gd name="T122" fmla="*/ 96 w 1281"/>
                  <a:gd name="T123" fmla="*/ 1 h 1367"/>
                  <a:gd name="T124" fmla="*/ 104 w 1281"/>
                  <a:gd name="T125" fmla="*/ 0 h 136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281"/>
                  <a:gd name="T190" fmla="*/ 0 h 1367"/>
                  <a:gd name="T191" fmla="*/ 1281 w 1281"/>
                  <a:gd name="T192" fmla="*/ 1367 h 136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281" h="1367">
                    <a:moveTo>
                      <a:pt x="833" y="0"/>
                    </a:moveTo>
                    <a:lnTo>
                      <a:pt x="829" y="6"/>
                    </a:lnTo>
                    <a:lnTo>
                      <a:pt x="825" y="11"/>
                    </a:lnTo>
                    <a:lnTo>
                      <a:pt x="823" y="17"/>
                    </a:lnTo>
                    <a:lnTo>
                      <a:pt x="823" y="23"/>
                    </a:lnTo>
                    <a:lnTo>
                      <a:pt x="823" y="30"/>
                    </a:lnTo>
                    <a:lnTo>
                      <a:pt x="829" y="38"/>
                    </a:lnTo>
                    <a:lnTo>
                      <a:pt x="833" y="44"/>
                    </a:lnTo>
                    <a:lnTo>
                      <a:pt x="840" y="50"/>
                    </a:lnTo>
                    <a:lnTo>
                      <a:pt x="850" y="55"/>
                    </a:lnTo>
                    <a:lnTo>
                      <a:pt x="859" y="59"/>
                    </a:lnTo>
                    <a:lnTo>
                      <a:pt x="869" y="63"/>
                    </a:lnTo>
                    <a:lnTo>
                      <a:pt x="878" y="67"/>
                    </a:lnTo>
                    <a:lnTo>
                      <a:pt x="886" y="72"/>
                    </a:lnTo>
                    <a:lnTo>
                      <a:pt x="893" y="78"/>
                    </a:lnTo>
                    <a:lnTo>
                      <a:pt x="897" y="84"/>
                    </a:lnTo>
                    <a:lnTo>
                      <a:pt x="901" y="93"/>
                    </a:lnTo>
                    <a:lnTo>
                      <a:pt x="899" y="97"/>
                    </a:lnTo>
                    <a:lnTo>
                      <a:pt x="899" y="101"/>
                    </a:lnTo>
                    <a:lnTo>
                      <a:pt x="897" y="107"/>
                    </a:lnTo>
                    <a:lnTo>
                      <a:pt x="897" y="114"/>
                    </a:lnTo>
                    <a:lnTo>
                      <a:pt x="895" y="118"/>
                    </a:lnTo>
                    <a:lnTo>
                      <a:pt x="895" y="124"/>
                    </a:lnTo>
                    <a:lnTo>
                      <a:pt x="895" y="129"/>
                    </a:lnTo>
                    <a:lnTo>
                      <a:pt x="897" y="135"/>
                    </a:lnTo>
                    <a:lnTo>
                      <a:pt x="897" y="139"/>
                    </a:lnTo>
                    <a:lnTo>
                      <a:pt x="897" y="145"/>
                    </a:lnTo>
                    <a:lnTo>
                      <a:pt x="899" y="150"/>
                    </a:lnTo>
                    <a:lnTo>
                      <a:pt x="901" y="156"/>
                    </a:lnTo>
                    <a:lnTo>
                      <a:pt x="905" y="165"/>
                    </a:lnTo>
                    <a:lnTo>
                      <a:pt x="909" y="175"/>
                    </a:lnTo>
                    <a:lnTo>
                      <a:pt x="914" y="184"/>
                    </a:lnTo>
                    <a:lnTo>
                      <a:pt x="918" y="194"/>
                    </a:lnTo>
                    <a:lnTo>
                      <a:pt x="924" y="202"/>
                    </a:lnTo>
                    <a:lnTo>
                      <a:pt x="929" y="209"/>
                    </a:lnTo>
                    <a:lnTo>
                      <a:pt x="935" y="219"/>
                    </a:lnTo>
                    <a:lnTo>
                      <a:pt x="945" y="226"/>
                    </a:lnTo>
                    <a:lnTo>
                      <a:pt x="950" y="236"/>
                    </a:lnTo>
                    <a:lnTo>
                      <a:pt x="958" y="243"/>
                    </a:lnTo>
                    <a:lnTo>
                      <a:pt x="966" y="251"/>
                    </a:lnTo>
                    <a:lnTo>
                      <a:pt x="975" y="259"/>
                    </a:lnTo>
                    <a:lnTo>
                      <a:pt x="981" y="266"/>
                    </a:lnTo>
                    <a:lnTo>
                      <a:pt x="990" y="274"/>
                    </a:lnTo>
                    <a:lnTo>
                      <a:pt x="998" y="281"/>
                    </a:lnTo>
                    <a:lnTo>
                      <a:pt x="1006" y="289"/>
                    </a:lnTo>
                    <a:lnTo>
                      <a:pt x="1013" y="298"/>
                    </a:lnTo>
                    <a:lnTo>
                      <a:pt x="1021" y="306"/>
                    </a:lnTo>
                    <a:lnTo>
                      <a:pt x="1028" y="314"/>
                    </a:lnTo>
                    <a:lnTo>
                      <a:pt x="1034" y="323"/>
                    </a:lnTo>
                    <a:lnTo>
                      <a:pt x="1040" y="331"/>
                    </a:lnTo>
                    <a:lnTo>
                      <a:pt x="1047" y="340"/>
                    </a:lnTo>
                    <a:lnTo>
                      <a:pt x="1051" y="350"/>
                    </a:lnTo>
                    <a:lnTo>
                      <a:pt x="1057" y="359"/>
                    </a:lnTo>
                    <a:lnTo>
                      <a:pt x="1061" y="369"/>
                    </a:lnTo>
                    <a:lnTo>
                      <a:pt x="1064" y="378"/>
                    </a:lnTo>
                    <a:lnTo>
                      <a:pt x="1064" y="384"/>
                    </a:lnTo>
                    <a:lnTo>
                      <a:pt x="1066" y="390"/>
                    </a:lnTo>
                    <a:lnTo>
                      <a:pt x="1068" y="394"/>
                    </a:lnTo>
                    <a:lnTo>
                      <a:pt x="1070" y="401"/>
                    </a:lnTo>
                    <a:lnTo>
                      <a:pt x="1076" y="407"/>
                    </a:lnTo>
                    <a:lnTo>
                      <a:pt x="1082" y="413"/>
                    </a:lnTo>
                    <a:lnTo>
                      <a:pt x="1085" y="420"/>
                    </a:lnTo>
                    <a:lnTo>
                      <a:pt x="1091" y="428"/>
                    </a:lnTo>
                    <a:lnTo>
                      <a:pt x="1097" y="435"/>
                    </a:lnTo>
                    <a:lnTo>
                      <a:pt x="1101" y="441"/>
                    </a:lnTo>
                    <a:lnTo>
                      <a:pt x="1104" y="451"/>
                    </a:lnTo>
                    <a:lnTo>
                      <a:pt x="1110" y="458"/>
                    </a:lnTo>
                    <a:lnTo>
                      <a:pt x="1114" y="466"/>
                    </a:lnTo>
                    <a:lnTo>
                      <a:pt x="1118" y="473"/>
                    </a:lnTo>
                    <a:lnTo>
                      <a:pt x="1121" y="481"/>
                    </a:lnTo>
                    <a:lnTo>
                      <a:pt x="1125" y="490"/>
                    </a:lnTo>
                    <a:lnTo>
                      <a:pt x="1129" y="496"/>
                    </a:lnTo>
                    <a:lnTo>
                      <a:pt x="1135" y="506"/>
                    </a:lnTo>
                    <a:lnTo>
                      <a:pt x="1137" y="513"/>
                    </a:lnTo>
                    <a:lnTo>
                      <a:pt x="1142" y="521"/>
                    </a:lnTo>
                    <a:lnTo>
                      <a:pt x="1146" y="528"/>
                    </a:lnTo>
                    <a:lnTo>
                      <a:pt x="1150" y="536"/>
                    </a:lnTo>
                    <a:lnTo>
                      <a:pt x="1154" y="544"/>
                    </a:lnTo>
                    <a:lnTo>
                      <a:pt x="1159" y="551"/>
                    </a:lnTo>
                    <a:lnTo>
                      <a:pt x="1165" y="559"/>
                    </a:lnTo>
                    <a:lnTo>
                      <a:pt x="1169" y="565"/>
                    </a:lnTo>
                    <a:lnTo>
                      <a:pt x="1175" y="572"/>
                    </a:lnTo>
                    <a:lnTo>
                      <a:pt x="1182" y="580"/>
                    </a:lnTo>
                    <a:lnTo>
                      <a:pt x="1186" y="587"/>
                    </a:lnTo>
                    <a:lnTo>
                      <a:pt x="1192" y="593"/>
                    </a:lnTo>
                    <a:lnTo>
                      <a:pt x="1198" y="599"/>
                    </a:lnTo>
                    <a:lnTo>
                      <a:pt x="1207" y="606"/>
                    </a:lnTo>
                    <a:lnTo>
                      <a:pt x="1213" y="612"/>
                    </a:lnTo>
                    <a:lnTo>
                      <a:pt x="1220" y="618"/>
                    </a:lnTo>
                    <a:lnTo>
                      <a:pt x="1230" y="623"/>
                    </a:lnTo>
                    <a:lnTo>
                      <a:pt x="1239" y="629"/>
                    </a:lnTo>
                    <a:lnTo>
                      <a:pt x="1241" y="635"/>
                    </a:lnTo>
                    <a:lnTo>
                      <a:pt x="1245" y="642"/>
                    </a:lnTo>
                    <a:lnTo>
                      <a:pt x="1249" y="650"/>
                    </a:lnTo>
                    <a:lnTo>
                      <a:pt x="1255" y="658"/>
                    </a:lnTo>
                    <a:lnTo>
                      <a:pt x="1260" y="665"/>
                    </a:lnTo>
                    <a:lnTo>
                      <a:pt x="1266" y="675"/>
                    </a:lnTo>
                    <a:lnTo>
                      <a:pt x="1270" y="682"/>
                    </a:lnTo>
                    <a:lnTo>
                      <a:pt x="1275" y="690"/>
                    </a:lnTo>
                    <a:lnTo>
                      <a:pt x="1277" y="698"/>
                    </a:lnTo>
                    <a:lnTo>
                      <a:pt x="1281" y="705"/>
                    </a:lnTo>
                    <a:lnTo>
                      <a:pt x="1281" y="713"/>
                    </a:lnTo>
                    <a:lnTo>
                      <a:pt x="1279" y="720"/>
                    </a:lnTo>
                    <a:lnTo>
                      <a:pt x="1275" y="726"/>
                    </a:lnTo>
                    <a:lnTo>
                      <a:pt x="1268" y="734"/>
                    </a:lnTo>
                    <a:lnTo>
                      <a:pt x="1264" y="736"/>
                    </a:lnTo>
                    <a:lnTo>
                      <a:pt x="1258" y="739"/>
                    </a:lnTo>
                    <a:lnTo>
                      <a:pt x="1253" y="741"/>
                    </a:lnTo>
                    <a:lnTo>
                      <a:pt x="1247" y="745"/>
                    </a:lnTo>
                    <a:lnTo>
                      <a:pt x="1241" y="747"/>
                    </a:lnTo>
                    <a:lnTo>
                      <a:pt x="1236" y="749"/>
                    </a:lnTo>
                    <a:lnTo>
                      <a:pt x="1232" y="749"/>
                    </a:lnTo>
                    <a:lnTo>
                      <a:pt x="1228" y="753"/>
                    </a:lnTo>
                    <a:lnTo>
                      <a:pt x="1218" y="757"/>
                    </a:lnTo>
                    <a:lnTo>
                      <a:pt x="1211" y="762"/>
                    </a:lnTo>
                    <a:lnTo>
                      <a:pt x="1203" y="768"/>
                    </a:lnTo>
                    <a:lnTo>
                      <a:pt x="1196" y="772"/>
                    </a:lnTo>
                    <a:lnTo>
                      <a:pt x="1190" y="779"/>
                    </a:lnTo>
                    <a:lnTo>
                      <a:pt x="1184" y="787"/>
                    </a:lnTo>
                    <a:lnTo>
                      <a:pt x="1178" y="793"/>
                    </a:lnTo>
                    <a:lnTo>
                      <a:pt x="1173" y="802"/>
                    </a:lnTo>
                    <a:lnTo>
                      <a:pt x="1167" y="810"/>
                    </a:lnTo>
                    <a:lnTo>
                      <a:pt x="1163" y="817"/>
                    </a:lnTo>
                    <a:lnTo>
                      <a:pt x="1158" y="825"/>
                    </a:lnTo>
                    <a:lnTo>
                      <a:pt x="1154" y="834"/>
                    </a:lnTo>
                    <a:lnTo>
                      <a:pt x="1150" y="844"/>
                    </a:lnTo>
                    <a:lnTo>
                      <a:pt x="1146" y="853"/>
                    </a:lnTo>
                    <a:lnTo>
                      <a:pt x="1140" y="861"/>
                    </a:lnTo>
                    <a:lnTo>
                      <a:pt x="1137" y="871"/>
                    </a:lnTo>
                    <a:lnTo>
                      <a:pt x="1131" y="878"/>
                    </a:lnTo>
                    <a:lnTo>
                      <a:pt x="1127" y="888"/>
                    </a:lnTo>
                    <a:lnTo>
                      <a:pt x="1121" y="895"/>
                    </a:lnTo>
                    <a:lnTo>
                      <a:pt x="1116" y="903"/>
                    </a:lnTo>
                    <a:lnTo>
                      <a:pt x="1110" y="910"/>
                    </a:lnTo>
                    <a:lnTo>
                      <a:pt x="1104" y="920"/>
                    </a:lnTo>
                    <a:lnTo>
                      <a:pt x="1099" y="926"/>
                    </a:lnTo>
                    <a:lnTo>
                      <a:pt x="1091" y="933"/>
                    </a:lnTo>
                    <a:lnTo>
                      <a:pt x="1083" y="939"/>
                    </a:lnTo>
                    <a:lnTo>
                      <a:pt x="1076" y="945"/>
                    </a:lnTo>
                    <a:lnTo>
                      <a:pt x="1066" y="950"/>
                    </a:lnTo>
                    <a:lnTo>
                      <a:pt x="1059" y="956"/>
                    </a:lnTo>
                    <a:lnTo>
                      <a:pt x="1053" y="958"/>
                    </a:lnTo>
                    <a:lnTo>
                      <a:pt x="1047" y="960"/>
                    </a:lnTo>
                    <a:lnTo>
                      <a:pt x="1044" y="962"/>
                    </a:lnTo>
                    <a:lnTo>
                      <a:pt x="1038" y="966"/>
                    </a:lnTo>
                    <a:lnTo>
                      <a:pt x="1032" y="971"/>
                    </a:lnTo>
                    <a:lnTo>
                      <a:pt x="1025" y="975"/>
                    </a:lnTo>
                    <a:lnTo>
                      <a:pt x="1019" y="981"/>
                    </a:lnTo>
                    <a:lnTo>
                      <a:pt x="1013" y="986"/>
                    </a:lnTo>
                    <a:lnTo>
                      <a:pt x="1007" y="992"/>
                    </a:lnTo>
                    <a:lnTo>
                      <a:pt x="1000" y="998"/>
                    </a:lnTo>
                    <a:lnTo>
                      <a:pt x="994" y="1004"/>
                    </a:lnTo>
                    <a:lnTo>
                      <a:pt x="988" y="1009"/>
                    </a:lnTo>
                    <a:lnTo>
                      <a:pt x="983" y="1015"/>
                    </a:lnTo>
                    <a:lnTo>
                      <a:pt x="977" y="1021"/>
                    </a:lnTo>
                    <a:lnTo>
                      <a:pt x="971" y="1026"/>
                    </a:lnTo>
                    <a:lnTo>
                      <a:pt x="966" y="1034"/>
                    </a:lnTo>
                    <a:lnTo>
                      <a:pt x="960" y="1040"/>
                    </a:lnTo>
                    <a:lnTo>
                      <a:pt x="954" y="1045"/>
                    </a:lnTo>
                    <a:lnTo>
                      <a:pt x="949" y="1051"/>
                    </a:lnTo>
                    <a:lnTo>
                      <a:pt x="945" y="1059"/>
                    </a:lnTo>
                    <a:lnTo>
                      <a:pt x="937" y="1063"/>
                    </a:lnTo>
                    <a:lnTo>
                      <a:pt x="931" y="1068"/>
                    </a:lnTo>
                    <a:lnTo>
                      <a:pt x="928" y="1076"/>
                    </a:lnTo>
                    <a:lnTo>
                      <a:pt x="922" y="1082"/>
                    </a:lnTo>
                    <a:lnTo>
                      <a:pt x="916" y="1087"/>
                    </a:lnTo>
                    <a:lnTo>
                      <a:pt x="910" y="1093"/>
                    </a:lnTo>
                    <a:lnTo>
                      <a:pt x="905" y="1099"/>
                    </a:lnTo>
                    <a:lnTo>
                      <a:pt x="899" y="1106"/>
                    </a:lnTo>
                    <a:lnTo>
                      <a:pt x="895" y="1112"/>
                    </a:lnTo>
                    <a:lnTo>
                      <a:pt x="890" y="1116"/>
                    </a:lnTo>
                    <a:lnTo>
                      <a:pt x="884" y="1123"/>
                    </a:lnTo>
                    <a:lnTo>
                      <a:pt x="878" y="1129"/>
                    </a:lnTo>
                    <a:lnTo>
                      <a:pt x="872" y="1135"/>
                    </a:lnTo>
                    <a:lnTo>
                      <a:pt x="867" y="1140"/>
                    </a:lnTo>
                    <a:lnTo>
                      <a:pt x="863" y="1148"/>
                    </a:lnTo>
                    <a:lnTo>
                      <a:pt x="857" y="1154"/>
                    </a:lnTo>
                    <a:lnTo>
                      <a:pt x="853" y="1161"/>
                    </a:lnTo>
                    <a:lnTo>
                      <a:pt x="850" y="1169"/>
                    </a:lnTo>
                    <a:lnTo>
                      <a:pt x="846" y="1177"/>
                    </a:lnTo>
                    <a:lnTo>
                      <a:pt x="840" y="1184"/>
                    </a:lnTo>
                    <a:lnTo>
                      <a:pt x="834" y="1192"/>
                    </a:lnTo>
                    <a:lnTo>
                      <a:pt x="831" y="1199"/>
                    </a:lnTo>
                    <a:lnTo>
                      <a:pt x="823" y="1205"/>
                    </a:lnTo>
                    <a:lnTo>
                      <a:pt x="817" y="1211"/>
                    </a:lnTo>
                    <a:lnTo>
                      <a:pt x="812" y="1216"/>
                    </a:lnTo>
                    <a:lnTo>
                      <a:pt x="804" y="1220"/>
                    </a:lnTo>
                    <a:lnTo>
                      <a:pt x="796" y="1226"/>
                    </a:lnTo>
                    <a:lnTo>
                      <a:pt x="791" y="1232"/>
                    </a:lnTo>
                    <a:lnTo>
                      <a:pt x="781" y="1235"/>
                    </a:lnTo>
                    <a:lnTo>
                      <a:pt x="776" y="1241"/>
                    </a:lnTo>
                    <a:lnTo>
                      <a:pt x="768" y="1247"/>
                    </a:lnTo>
                    <a:lnTo>
                      <a:pt x="760" y="1253"/>
                    </a:lnTo>
                    <a:lnTo>
                      <a:pt x="753" y="1254"/>
                    </a:lnTo>
                    <a:lnTo>
                      <a:pt x="745" y="1260"/>
                    </a:lnTo>
                    <a:lnTo>
                      <a:pt x="738" y="1264"/>
                    </a:lnTo>
                    <a:lnTo>
                      <a:pt x="730" y="1270"/>
                    </a:lnTo>
                    <a:lnTo>
                      <a:pt x="722" y="1275"/>
                    </a:lnTo>
                    <a:lnTo>
                      <a:pt x="717" y="1281"/>
                    </a:lnTo>
                    <a:lnTo>
                      <a:pt x="709" y="1287"/>
                    </a:lnTo>
                    <a:lnTo>
                      <a:pt x="703" y="1292"/>
                    </a:lnTo>
                    <a:lnTo>
                      <a:pt x="698" y="1298"/>
                    </a:lnTo>
                    <a:lnTo>
                      <a:pt x="692" y="1304"/>
                    </a:lnTo>
                    <a:lnTo>
                      <a:pt x="686" y="1311"/>
                    </a:lnTo>
                    <a:lnTo>
                      <a:pt x="682" y="1319"/>
                    </a:lnTo>
                    <a:lnTo>
                      <a:pt x="679" y="1327"/>
                    </a:lnTo>
                    <a:lnTo>
                      <a:pt x="675" y="1336"/>
                    </a:lnTo>
                    <a:lnTo>
                      <a:pt x="673" y="1340"/>
                    </a:lnTo>
                    <a:lnTo>
                      <a:pt x="671" y="1346"/>
                    </a:lnTo>
                    <a:lnTo>
                      <a:pt x="669" y="1351"/>
                    </a:lnTo>
                    <a:lnTo>
                      <a:pt x="669" y="1355"/>
                    </a:lnTo>
                    <a:lnTo>
                      <a:pt x="663" y="1361"/>
                    </a:lnTo>
                    <a:lnTo>
                      <a:pt x="658" y="1365"/>
                    </a:lnTo>
                    <a:lnTo>
                      <a:pt x="650" y="1367"/>
                    </a:lnTo>
                    <a:lnTo>
                      <a:pt x="644" y="1367"/>
                    </a:lnTo>
                    <a:lnTo>
                      <a:pt x="635" y="1365"/>
                    </a:lnTo>
                    <a:lnTo>
                      <a:pt x="627" y="1365"/>
                    </a:lnTo>
                    <a:lnTo>
                      <a:pt x="620" y="1363"/>
                    </a:lnTo>
                    <a:lnTo>
                      <a:pt x="614" y="1365"/>
                    </a:lnTo>
                    <a:lnTo>
                      <a:pt x="608" y="1361"/>
                    </a:lnTo>
                    <a:lnTo>
                      <a:pt x="603" y="1359"/>
                    </a:lnTo>
                    <a:lnTo>
                      <a:pt x="595" y="1355"/>
                    </a:lnTo>
                    <a:lnTo>
                      <a:pt x="591" y="1353"/>
                    </a:lnTo>
                    <a:lnTo>
                      <a:pt x="584" y="1350"/>
                    </a:lnTo>
                    <a:lnTo>
                      <a:pt x="578" y="1346"/>
                    </a:lnTo>
                    <a:lnTo>
                      <a:pt x="572" y="1342"/>
                    </a:lnTo>
                    <a:lnTo>
                      <a:pt x="566" y="1340"/>
                    </a:lnTo>
                    <a:lnTo>
                      <a:pt x="561" y="1336"/>
                    </a:lnTo>
                    <a:lnTo>
                      <a:pt x="555" y="1332"/>
                    </a:lnTo>
                    <a:lnTo>
                      <a:pt x="549" y="1329"/>
                    </a:lnTo>
                    <a:lnTo>
                      <a:pt x="544" y="1325"/>
                    </a:lnTo>
                    <a:lnTo>
                      <a:pt x="538" y="1321"/>
                    </a:lnTo>
                    <a:lnTo>
                      <a:pt x="532" y="1319"/>
                    </a:lnTo>
                    <a:lnTo>
                      <a:pt x="527" y="1315"/>
                    </a:lnTo>
                    <a:lnTo>
                      <a:pt x="521" y="1313"/>
                    </a:lnTo>
                    <a:lnTo>
                      <a:pt x="515" y="1310"/>
                    </a:lnTo>
                    <a:lnTo>
                      <a:pt x="509" y="1306"/>
                    </a:lnTo>
                    <a:lnTo>
                      <a:pt x="502" y="1304"/>
                    </a:lnTo>
                    <a:lnTo>
                      <a:pt x="496" y="1300"/>
                    </a:lnTo>
                    <a:lnTo>
                      <a:pt x="490" y="1298"/>
                    </a:lnTo>
                    <a:lnTo>
                      <a:pt x="485" y="1294"/>
                    </a:lnTo>
                    <a:lnTo>
                      <a:pt x="479" y="1292"/>
                    </a:lnTo>
                    <a:lnTo>
                      <a:pt x="473" y="1291"/>
                    </a:lnTo>
                    <a:lnTo>
                      <a:pt x="466" y="1289"/>
                    </a:lnTo>
                    <a:lnTo>
                      <a:pt x="460" y="1287"/>
                    </a:lnTo>
                    <a:lnTo>
                      <a:pt x="454" y="1285"/>
                    </a:lnTo>
                    <a:lnTo>
                      <a:pt x="449" y="1285"/>
                    </a:lnTo>
                    <a:lnTo>
                      <a:pt x="441" y="1283"/>
                    </a:lnTo>
                    <a:lnTo>
                      <a:pt x="435" y="1283"/>
                    </a:lnTo>
                    <a:lnTo>
                      <a:pt x="428" y="1283"/>
                    </a:lnTo>
                    <a:lnTo>
                      <a:pt x="422" y="1283"/>
                    </a:lnTo>
                    <a:lnTo>
                      <a:pt x="414" y="1279"/>
                    </a:lnTo>
                    <a:lnTo>
                      <a:pt x="409" y="1277"/>
                    </a:lnTo>
                    <a:lnTo>
                      <a:pt x="403" y="1273"/>
                    </a:lnTo>
                    <a:lnTo>
                      <a:pt x="397" y="1272"/>
                    </a:lnTo>
                    <a:lnTo>
                      <a:pt x="392" y="1268"/>
                    </a:lnTo>
                    <a:lnTo>
                      <a:pt x="384" y="1266"/>
                    </a:lnTo>
                    <a:lnTo>
                      <a:pt x="378" y="1262"/>
                    </a:lnTo>
                    <a:lnTo>
                      <a:pt x="373" y="1260"/>
                    </a:lnTo>
                    <a:lnTo>
                      <a:pt x="367" y="1256"/>
                    </a:lnTo>
                    <a:lnTo>
                      <a:pt x="361" y="1253"/>
                    </a:lnTo>
                    <a:lnTo>
                      <a:pt x="355" y="1249"/>
                    </a:lnTo>
                    <a:lnTo>
                      <a:pt x="350" y="1247"/>
                    </a:lnTo>
                    <a:lnTo>
                      <a:pt x="342" y="1243"/>
                    </a:lnTo>
                    <a:lnTo>
                      <a:pt x="338" y="1239"/>
                    </a:lnTo>
                    <a:lnTo>
                      <a:pt x="333" y="1235"/>
                    </a:lnTo>
                    <a:lnTo>
                      <a:pt x="327" y="1234"/>
                    </a:lnTo>
                    <a:lnTo>
                      <a:pt x="321" y="1230"/>
                    </a:lnTo>
                    <a:lnTo>
                      <a:pt x="316" y="1226"/>
                    </a:lnTo>
                    <a:lnTo>
                      <a:pt x="310" y="1222"/>
                    </a:lnTo>
                    <a:lnTo>
                      <a:pt x="304" y="1218"/>
                    </a:lnTo>
                    <a:lnTo>
                      <a:pt x="298" y="1215"/>
                    </a:lnTo>
                    <a:lnTo>
                      <a:pt x="293" y="1213"/>
                    </a:lnTo>
                    <a:lnTo>
                      <a:pt x="289" y="1207"/>
                    </a:lnTo>
                    <a:lnTo>
                      <a:pt x="283" y="1205"/>
                    </a:lnTo>
                    <a:lnTo>
                      <a:pt x="278" y="1199"/>
                    </a:lnTo>
                    <a:lnTo>
                      <a:pt x="272" y="1197"/>
                    </a:lnTo>
                    <a:lnTo>
                      <a:pt x="266" y="1192"/>
                    </a:lnTo>
                    <a:lnTo>
                      <a:pt x="260" y="1188"/>
                    </a:lnTo>
                    <a:lnTo>
                      <a:pt x="257" y="1184"/>
                    </a:lnTo>
                    <a:lnTo>
                      <a:pt x="251" y="1180"/>
                    </a:lnTo>
                    <a:lnTo>
                      <a:pt x="245" y="1177"/>
                    </a:lnTo>
                    <a:lnTo>
                      <a:pt x="241" y="1173"/>
                    </a:lnTo>
                    <a:lnTo>
                      <a:pt x="236" y="1167"/>
                    </a:lnTo>
                    <a:lnTo>
                      <a:pt x="230" y="1165"/>
                    </a:lnTo>
                    <a:lnTo>
                      <a:pt x="224" y="1159"/>
                    </a:lnTo>
                    <a:lnTo>
                      <a:pt x="221" y="1156"/>
                    </a:lnTo>
                    <a:lnTo>
                      <a:pt x="211" y="1146"/>
                    </a:lnTo>
                    <a:lnTo>
                      <a:pt x="203" y="1137"/>
                    </a:lnTo>
                    <a:lnTo>
                      <a:pt x="192" y="1127"/>
                    </a:lnTo>
                    <a:lnTo>
                      <a:pt x="184" y="1118"/>
                    </a:lnTo>
                    <a:lnTo>
                      <a:pt x="175" y="1108"/>
                    </a:lnTo>
                    <a:lnTo>
                      <a:pt x="167" y="1099"/>
                    </a:lnTo>
                    <a:lnTo>
                      <a:pt x="162" y="1095"/>
                    </a:lnTo>
                    <a:lnTo>
                      <a:pt x="158" y="1089"/>
                    </a:lnTo>
                    <a:lnTo>
                      <a:pt x="154" y="1083"/>
                    </a:lnTo>
                    <a:lnTo>
                      <a:pt x="150" y="1078"/>
                    </a:lnTo>
                    <a:lnTo>
                      <a:pt x="146" y="1072"/>
                    </a:lnTo>
                    <a:lnTo>
                      <a:pt x="143" y="1066"/>
                    </a:lnTo>
                    <a:lnTo>
                      <a:pt x="139" y="1061"/>
                    </a:lnTo>
                    <a:lnTo>
                      <a:pt x="135" y="1057"/>
                    </a:lnTo>
                    <a:lnTo>
                      <a:pt x="131" y="1049"/>
                    </a:lnTo>
                    <a:lnTo>
                      <a:pt x="127" y="1044"/>
                    </a:lnTo>
                    <a:lnTo>
                      <a:pt x="124" y="1040"/>
                    </a:lnTo>
                    <a:lnTo>
                      <a:pt x="122" y="1034"/>
                    </a:lnTo>
                    <a:lnTo>
                      <a:pt x="118" y="1026"/>
                    </a:lnTo>
                    <a:lnTo>
                      <a:pt x="114" y="1023"/>
                    </a:lnTo>
                    <a:lnTo>
                      <a:pt x="110" y="1015"/>
                    </a:lnTo>
                    <a:lnTo>
                      <a:pt x="108" y="1009"/>
                    </a:lnTo>
                    <a:lnTo>
                      <a:pt x="108" y="1002"/>
                    </a:lnTo>
                    <a:lnTo>
                      <a:pt x="106" y="992"/>
                    </a:lnTo>
                    <a:lnTo>
                      <a:pt x="103" y="985"/>
                    </a:lnTo>
                    <a:lnTo>
                      <a:pt x="101" y="977"/>
                    </a:lnTo>
                    <a:lnTo>
                      <a:pt x="97" y="969"/>
                    </a:lnTo>
                    <a:lnTo>
                      <a:pt x="93" y="962"/>
                    </a:lnTo>
                    <a:lnTo>
                      <a:pt x="89" y="956"/>
                    </a:lnTo>
                    <a:lnTo>
                      <a:pt x="86" y="948"/>
                    </a:lnTo>
                    <a:lnTo>
                      <a:pt x="78" y="941"/>
                    </a:lnTo>
                    <a:lnTo>
                      <a:pt x="74" y="935"/>
                    </a:lnTo>
                    <a:lnTo>
                      <a:pt x="68" y="928"/>
                    </a:lnTo>
                    <a:lnTo>
                      <a:pt x="63" y="922"/>
                    </a:lnTo>
                    <a:lnTo>
                      <a:pt x="57" y="914"/>
                    </a:lnTo>
                    <a:lnTo>
                      <a:pt x="49" y="909"/>
                    </a:lnTo>
                    <a:lnTo>
                      <a:pt x="44" y="903"/>
                    </a:lnTo>
                    <a:lnTo>
                      <a:pt x="38" y="897"/>
                    </a:lnTo>
                    <a:lnTo>
                      <a:pt x="32" y="890"/>
                    </a:lnTo>
                    <a:lnTo>
                      <a:pt x="27" y="884"/>
                    </a:lnTo>
                    <a:lnTo>
                      <a:pt x="21" y="876"/>
                    </a:lnTo>
                    <a:lnTo>
                      <a:pt x="17" y="871"/>
                    </a:lnTo>
                    <a:lnTo>
                      <a:pt x="13" y="863"/>
                    </a:lnTo>
                    <a:lnTo>
                      <a:pt x="10" y="857"/>
                    </a:lnTo>
                    <a:lnTo>
                      <a:pt x="6" y="850"/>
                    </a:lnTo>
                    <a:lnTo>
                      <a:pt x="4" y="844"/>
                    </a:lnTo>
                    <a:lnTo>
                      <a:pt x="2" y="836"/>
                    </a:lnTo>
                    <a:lnTo>
                      <a:pt x="2" y="829"/>
                    </a:lnTo>
                    <a:lnTo>
                      <a:pt x="0" y="821"/>
                    </a:lnTo>
                    <a:lnTo>
                      <a:pt x="2" y="814"/>
                    </a:lnTo>
                    <a:lnTo>
                      <a:pt x="4" y="806"/>
                    </a:lnTo>
                    <a:lnTo>
                      <a:pt x="8" y="798"/>
                    </a:lnTo>
                    <a:lnTo>
                      <a:pt x="10" y="789"/>
                    </a:lnTo>
                    <a:lnTo>
                      <a:pt x="17" y="781"/>
                    </a:lnTo>
                    <a:lnTo>
                      <a:pt x="15" y="774"/>
                    </a:lnTo>
                    <a:lnTo>
                      <a:pt x="15" y="768"/>
                    </a:lnTo>
                    <a:lnTo>
                      <a:pt x="15" y="760"/>
                    </a:lnTo>
                    <a:lnTo>
                      <a:pt x="15" y="755"/>
                    </a:lnTo>
                    <a:lnTo>
                      <a:pt x="15" y="749"/>
                    </a:lnTo>
                    <a:lnTo>
                      <a:pt x="15" y="741"/>
                    </a:lnTo>
                    <a:lnTo>
                      <a:pt x="13" y="736"/>
                    </a:lnTo>
                    <a:lnTo>
                      <a:pt x="13" y="730"/>
                    </a:lnTo>
                    <a:lnTo>
                      <a:pt x="13" y="722"/>
                    </a:lnTo>
                    <a:lnTo>
                      <a:pt x="13" y="717"/>
                    </a:lnTo>
                    <a:lnTo>
                      <a:pt x="11" y="709"/>
                    </a:lnTo>
                    <a:lnTo>
                      <a:pt x="11" y="703"/>
                    </a:lnTo>
                    <a:lnTo>
                      <a:pt x="11" y="696"/>
                    </a:lnTo>
                    <a:lnTo>
                      <a:pt x="11" y="690"/>
                    </a:lnTo>
                    <a:lnTo>
                      <a:pt x="11" y="684"/>
                    </a:lnTo>
                    <a:lnTo>
                      <a:pt x="11" y="679"/>
                    </a:lnTo>
                    <a:lnTo>
                      <a:pt x="10" y="671"/>
                    </a:lnTo>
                    <a:lnTo>
                      <a:pt x="10" y="665"/>
                    </a:lnTo>
                    <a:lnTo>
                      <a:pt x="10" y="658"/>
                    </a:lnTo>
                    <a:lnTo>
                      <a:pt x="10" y="650"/>
                    </a:lnTo>
                    <a:lnTo>
                      <a:pt x="8" y="644"/>
                    </a:lnTo>
                    <a:lnTo>
                      <a:pt x="8" y="639"/>
                    </a:lnTo>
                    <a:lnTo>
                      <a:pt x="8" y="631"/>
                    </a:lnTo>
                    <a:lnTo>
                      <a:pt x="8" y="625"/>
                    </a:lnTo>
                    <a:lnTo>
                      <a:pt x="8" y="618"/>
                    </a:lnTo>
                    <a:lnTo>
                      <a:pt x="8" y="612"/>
                    </a:lnTo>
                    <a:lnTo>
                      <a:pt x="8" y="606"/>
                    </a:lnTo>
                    <a:lnTo>
                      <a:pt x="8" y="599"/>
                    </a:lnTo>
                    <a:lnTo>
                      <a:pt x="8" y="593"/>
                    </a:lnTo>
                    <a:lnTo>
                      <a:pt x="10" y="587"/>
                    </a:lnTo>
                    <a:lnTo>
                      <a:pt x="10" y="580"/>
                    </a:lnTo>
                    <a:lnTo>
                      <a:pt x="11" y="576"/>
                    </a:lnTo>
                    <a:lnTo>
                      <a:pt x="11" y="568"/>
                    </a:lnTo>
                    <a:lnTo>
                      <a:pt x="11" y="563"/>
                    </a:lnTo>
                    <a:lnTo>
                      <a:pt x="11" y="555"/>
                    </a:lnTo>
                    <a:lnTo>
                      <a:pt x="13" y="549"/>
                    </a:lnTo>
                    <a:lnTo>
                      <a:pt x="13" y="544"/>
                    </a:lnTo>
                    <a:lnTo>
                      <a:pt x="15" y="538"/>
                    </a:lnTo>
                    <a:lnTo>
                      <a:pt x="17" y="532"/>
                    </a:lnTo>
                    <a:lnTo>
                      <a:pt x="19" y="527"/>
                    </a:lnTo>
                    <a:lnTo>
                      <a:pt x="19" y="521"/>
                    </a:lnTo>
                    <a:lnTo>
                      <a:pt x="21" y="513"/>
                    </a:lnTo>
                    <a:lnTo>
                      <a:pt x="23" y="509"/>
                    </a:lnTo>
                    <a:lnTo>
                      <a:pt x="25" y="504"/>
                    </a:lnTo>
                    <a:lnTo>
                      <a:pt x="27" y="498"/>
                    </a:lnTo>
                    <a:lnTo>
                      <a:pt x="30" y="492"/>
                    </a:lnTo>
                    <a:lnTo>
                      <a:pt x="32" y="487"/>
                    </a:lnTo>
                    <a:lnTo>
                      <a:pt x="36" y="481"/>
                    </a:lnTo>
                    <a:lnTo>
                      <a:pt x="38" y="475"/>
                    </a:lnTo>
                    <a:lnTo>
                      <a:pt x="40" y="471"/>
                    </a:lnTo>
                    <a:lnTo>
                      <a:pt x="44" y="466"/>
                    </a:lnTo>
                    <a:lnTo>
                      <a:pt x="48" y="460"/>
                    </a:lnTo>
                    <a:lnTo>
                      <a:pt x="51" y="454"/>
                    </a:lnTo>
                    <a:lnTo>
                      <a:pt x="55" y="449"/>
                    </a:lnTo>
                    <a:lnTo>
                      <a:pt x="59" y="445"/>
                    </a:lnTo>
                    <a:lnTo>
                      <a:pt x="65" y="441"/>
                    </a:lnTo>
                    <a:lnTo>
                      <a:pt x="68" y="435"/>
                    </a:lnTo>
                    <a:lnTo>
                      <a:pt x="74" y="430"/>
                    </a:lnTo>
                    <a:lnTo>
                      <a:pt x="78" y="426"/>
                    </a:lnTo>
                    <a:lnTo>
                      <a:pt x="84" y="422"/>
                    </a:lnTo>
                    <a:lnTo>
                      <a:pt x="89" y="416"/>
                    </a:lnTo>
                    <a:lnTo>
                      <a:pt x="95" y="413"/>
                    </a:lnTo>
                    <a:lnTo>
                      <a:pt x="101" y="407"/>
                    </a:lnTo>
                    <a:lnTo>
                      <a:pt x="108" y="405"/>
                    </a:lnTo>
                    <a:lnTo>
                      <a:pt x="110" y="395"/>
                    </a:lnTo>
                    <a:lnTo>
                      <a:pt x="114" y="388"/>
                    </a:lnTo>
                    <a:lnTo>
                      <a:pt x="118" y="378"/>
                    </a:lnTo>
                    <a:lnTo>
                      <a:pt x="124" y="371"/>
                    </a:lnTo>
                    <a:lnTo>
                      <a:pt x="125" y="363"/>
                    </a:lnTo>
                    <a:lnTo>
                      <a:pt x="131" y="355"/>
                    </a:lnTo>
                    <a:lnTo>
                      <a:pt x="137" y="348"/>
                    </a:lnTo>
                    <a:lnTo>
                      <a:pt x="141" y="340"/>
                    </a:lnTo>
                    <a:lnTo>
                      <a:pt x="146" y="333"/>
                    </a:lnTo>
                    <a:lnTo>
                      <a:pt x="152" y="325"/>
                    </a:lnTo>
                    <a:lnTo>
                      <a:pt x="158" y="317"/>
                    </a:lnTo>
                    <a:lnTo>
                      <a:pt x="163" y="312"/>
                    </a:lnTo>
                    <a:lnTo>
                      <a:pt x="169" y="304"/>
                    </a:lnTo>
                    <a:lnTo>
                      <a:pt x="175" y="298"/>
                    </a:lnTo>
                    <a:lnTo>
                      <a:pt x="182" y="291"/>
                    </a:lnTo>
                    <a:lnTo>
                      <a:pt x="190" y="287"/>
                    </a:lnTo>
                    <a:lnTo>
                      <a:pt x="194" y="279"/>
                    </a:lnTo>
                    <a:lnTo>
                      <a:pt x="201" y="272"/>
                    </a:lnTo>
                    <a:lnTo>
                      <a:pt x="207" y="268"/>
                    </a:lnTo>
                    <a:lnTo>
                      <a:pt x="217" y="262"/>
                    </a:lnTo>
                    <a:lnTo>
                      <a:pt x="222" y="257"/>
                    </a:lnTo>
                    <a:lnTo>
                      <a:pt x="230" y="251"/>
                    </a:lnTo>
                    <a:lnTo>
                      <a:pt x="238" y="245"/>
                    </a:lnTo>
                    <a:lnTo>
                      <a:pt x="245" y="241"/>
                    </a:lnTo>
                    <a:lnTo>
                      <a:pt x="253" y="236"/>
                    </a:lnTo>
                    <a:lnTo>
                      <a:pt x="260" y="230"/>
                    </a:lnTo>
                    <a:lnTo>
                      <a:pt x="268" y="226"/>
                    </a:lnTo>
                    <a:lnTo>
                      <a:pt x="276" y="222"/>
                    </a:lnTo>
                    <a:lnTo>
                      <a:pt x="285" y="219"/>
                    </a:lnTo>
                    <a:lnTo>
                      <a:pt x="293" y="215"/>
                    </a:lnTo>
                    <a:lnTo>
                      <a:pt x="300" y="209"/>
                    </a:lnTo>
                    <a:lnTo>
                      <a:pt x="308" y="207"/>
                    </a:lnTo>
                    <a:lnTo>
                      <a:pt x="316" y="202"/>
                    </a:lnTo>
                    <a:lnTo>
                      <a:pt x="323" y="194"/>
                    </a:lnTo>
                    <a:lnTo>
                      <a:pt x="329" y="188"/>
                    </a:lnTo>
                    <a:lnTo>
                      <a:pt x="336" y="184"/>
                    </a:lnTo>
                    <a:lnTo>
                      <a:pt x="342" y="179"/>
                    </a:lnTo>
                    <a:lnTo>
                      <a:pt x="350" y="173"/>
                    </a:lnTo>
                    <a:lnTo>
                      <a:pt x="357" y="167"/>
                    </a:lnTo>
                    <a:lnTo>
                      <a:pt x="365" y="164"/>
                    </a:lnTo>
                    <a:lnTo>
                      <a:pt x="371" y="158"/>
                    </a:lnTo>
                    <a:lnTo>
                      <a:pt x="378" y="154"/>
                    </a:lnTo>
                    <a:lnTo>
                      <a:pt x="386" y="150"/>
                    </a:lnTo>
                    <a:lnTo>
                      <a:pt x="393" y="145"/>
                    </a:lnTo>
                    <a:lnTo>
                      <a:pt x="401" y="141"/>
                    </a:lnTo>
                    <a:lnTo>
                      <a:pt x="409" y="137"/>
                    </a:lnTo>
                    <a:lnTo>
                      <a:pt x="416" y="133"/>
                    </a:lnTo>
                    <a:lnTo>
                      <a:pt x="424" y="129"/>
                    </a:lnTo>
                    <a:lnTo>
                      <a:pt x="431" y="126"/>
                    </a:lnTo>
                    <a:lnTo>
                      <a:pt x="439" y="122"/>
                    </a:lnTo>
                    <a:lnTo>
                      <a:pt x="445" y="118"/>
                    </a:lnTo>
                    <a:lnTo>
                      <a:pt x="454" y="116"/>
                    </a:lnTo>
                    <a:lnTo>
                      <a:pt x="460" y="112"/>
                    </a:lnTo>
                    <a:lnTo>
                      <a:pt x="470" y="108"/>
                    </a:lnTo>
                    <a:lnTo>
                      <a:pt x="477" y="105"/>
                    </a:lnTo>
                    <a:lnTo>
                      <a:pt x="485" y="101"/>
                    </a:lnTo>
                    <a:lnTo>
                      <a:pt x="492" y="97"/>
                    </a:lnTo>
                    <a:lnTo>
                      <a:pt x="500" y="95"/>
                    </a:lnTo>
                    <a:lnTo>
                      <a:pt x="509" y="93"/>
                    </a:lnTo>
                    <a:lnTo>
                      <a:pt x="517" y="89"/>
                    </a:lnTo>
                    <a:lnTo>
                      <a:pt x="525" y="88"/>
                    </a:lnTo>
                    <a:lnTo>
                      <a:pt x="532" y="84"/>
                    </a:lnTo>
                    <a:lnTo>
                      <a:pt x="542" y="82"/>
                    </a:lnTo>
                    <a:lnTo>
                      <a:pt x="549" y="80"/>
                    </a:lnTo>
                    <a:lnTo>
                      <a:pt x="557" y="76"/>
                    </a:lnTo>
                    <a:lnTo>
                      <a:pt x="565" y="74"/>
                    </a:lnTo>
                    <a:lnTo>
                      <a:pt x="572" y="70"/>
                    </a:lnTo>
                    <a:lnTo>
                      <a:pt x="580" y="69"/>
                    </a:lnTo>
                    <a:lnTo>
                      <a:pt x="589" y="65"/>
                    </a:lnTo>
                    <a:lnTo>
                      <a:pt x="597" y="63"/>
                    </a:lnTo>
                    <a:lnTo>
                      <a:pt x="604" y="61"/>
                    </a:lnTo>
                    <a:lnTo>
                      <a:pt x="612" y="59"/>
                    </a:lnTo>
                    <a:lnTo>
                      <a:pt x="622" y="55"/>
                    </a:lnTo>
                    <a:lnTo>
                      <a:pt x="629" y="53"/>
                    </a:lnTo>
                    <a:lnTo>
                      <a:pt x="637" y="51"/>
                    </a:lnTo>
                    <a:lnTo>
                      <a:pt x="644" y="50"/>
                    </a:lnTo>
                    <a:lnTo>
                      <a:pt x="654" y="46"/>
                    </a:lnTo>
                    <a:lnTo>
                      <a:pt x="661" y="44"/>
                    </a:lnTo>
                    <a:lnTo>
                      <a:pt x="669" y="42"/>
                    </a:lnTo>
                    <a:lnTo>
                      <a:pt x="679" y="40"/>
                    </a:lnTo>
                    <a:lnTo>
                      <a:pt x="684" y="38"/>
                    </a:lnTo>
                    <a:lnTo>
                      <a:pt x="694" y="34"/>
                    </a:lnTo>
                    <a:lnTo>
                      <a:pt x="701" y="32"/>
                    </a:lnTo>
                    <a:lnTo>
                      <a:pt x="709" y="30"/>
                    </a:lnTo>
                    <a:lnTo>
                      <a:pt x="717" y="29"/>
                    </a:lnTo>
                    <a:lnTo>
                      <a:pt x="726" y="27"/>
                    </a:lnTo>
                    <a:lnTo>
                      <a:pt x="734" y="23"/>
                    </a:lnTo>
                    <a:lnTo>
                      <a:pt x="741" y="21"/>
                    </a:lnTo>
                    <a:lnTo>
                      <a:pt x="749" y="19"/>
                    </a:lnTo>
                    <a:lnTo>
                      <a:pt x="758" y="15"/>
                    </a:lnTo>
                    <a:lnTo>
                      <a:pt x="766" y="13"/>
                    </a:lnTo>
                    <a:lnTo>
                      <a:pt x="774" y="11"/>
                    </a:lnTo>
                    <a:lnTo>
                      <a:pt x="781" y="8"/>
                    </a:lnTo>
                    <a:lnTo>
                      <a:pt x="791" y="6"/>
                    </a:lnTo>
                    <a:lnTo>
                      <a:pt x="798" y="2"/>
                    </a:lnTo>
                    <a:lnTo>
                      <a:pt x="806" y="0"/>
                    </a:lnTo>
                    <a:lnTo>
                      <a:pt x="812" y="0"/>
                    </a:lnTo>
                    <a:lnTo>
                      <a:pt x="819" y="0"/>
                    </a:lnTo>
                    <a:lnTo>
                      <a:pt x="827" y="0"/>
                    </a:lnTo>
                    <a:lnTo>
                      <a:pt x="833" y="0"/>
                    </a:lnTo>
                    <a:close/>
                  </a:path>
                </a:pathLst>
              </a:custGeom>
              <a:solidFill>
                <a:srgbClr val="5E75FC"/>
              </a:solidFill>
              <a:ln w="9525">
                <a:noFill/>
                <a:round/>
              </a:ln>
            </p:spPr>
            <p:txBody>
              <a:bodyPr/>
              <a:lstStyle/>
              <a:p>
                <a:endParaRPr lang="en-CA"/>
              </a:p>
            </p:txBody>
          </p:sp>
          <p:sp>
            <p:nvSpPr>
              <p:cNvPr id="8664" name="Freeform 69"/>
              <p:cNvSpPr/>
              <p:nvPr/>
            </p:nvSpPr>
            <p:spPr bwMode="auto">
              <a:xfrm>
                <a:off x="3552" y="3216"/>
                <a:ext cx="585" cy="638"/>
              </a:xfrm>
              <a:custGeom>
                <a:avLst/>
                <a:gdLst>
                  <a:gd name="T0" fmla="*/ 83 w 1169"/>
                  <a:gd name="T1" fmla="*/ 2 h 1275"/>
                  <a:gd name="T2" fmla="*/ 74 w 1169"/>
                  <a:gd name="T3" fmla="*/ 5 h 1275"/>
                  <a:gd name="T4" fmla="*/ 66 w 1169"/>
                  <a:gd name="T5" fmla="*/ 9 h 1275"/>
                  <a:gd name="T6" fmla="*/ 58 w 1169"/>
                  <a:gd name="T7" fmla="*/ 12 h 1275"/>
                  <a:gd name="T8" fmla="*/ 50 w 1169"/>
                  <a:gd name="T9" fmla="*/ 17 h 1275"/>
                  <a:gd name="T10" fmla="*/ 42 w 1169"/>
                  <a:gd name="T11" fmla="*/ 21 h 1275"/>
                  <a:gd name="T12" fmla="*/ 35 w 1169"/>
                  <a:gd name="T13" fmla="*/ 26 h 1275"/>
                  <a:gd name="T14" fmla="*/ 27 w 1169"/>
                  <a:gd name="T15" fmla="*/ 32 h 1275"/>
                  <a:gd name="T16" fmla="*/ 21 w 1169"/>
                  <a:gd name="T17" fmla="*/ 37 h 1275"/>
                  <a:gd name="T18" fmla="*/ 15 w 1169"/>
                  <a:gd name="T19" fmla="*/ 42 h 1275"/>
                  <a:gd name="T20" fmla="*/ 9 w 1169"/>
                  <a:gd name="T21" fmla="*/ 47 h 1275"/>
                  <a:gd name="T22" fmla="*/ 6 w 1169"/>
                  <a:gd name="T23" fmla="*/ 54 h 1275"/>
                  <a:gd name="T24" fmla="*/ 3 w 1169"/>
                  <a:gd name="T25" fmla="*/ 60 h 1275"/>
                  <a:gd name="T26" fmla="*/ 1 w 1169"/>
                  <a:gd name="T27" fmla="*/ 66 h 1275"/>
                  <a:gd name="T28" fmla="*/ 0 w 1169"/>
                  <a:gd name="T29" fmla="*/ 72 h 1275"/>
                  <a:gd name="T30" fmla="*/ 1 w 1169"/>
                  <a:gd name="T31" fmla="*/ 78 h 1275"/>
                  <a:gd name="T32" fmla="*/ 2 w 1169"/>
                  <a:gd name="T33" fmla="*/ 84 h 1275"/>
                  <a:gd name="T34" fmla="*/ 4 w 1169"/>
                  <a:gd name="T35" fmla="*/ 90 h 1275"/>
                  <a:gd name="T36" fmla="*/ 5 w 1169"/>
                  <a:gd name="T37" fmla="*/ 96 h 1275"/>
                  <a:gd name="T38" fmla="*/ 5 w 1169"/>
                  <a:gd name="T39" fmla="*/ 103 h 1275"/>
                  <a:gd name="T40" fmla="*/ 7 w 1169"/>
                  <a:gd name="T41" fmla="*/ 109 h 1275"/>
                  <a:gd name="T42" fmla="*/ 11 w 1169"/>
                  <a:gd name="T43" fmla="*/ 114 h 1275"/>
                  <a:gd name="T44" fmla="*/ 16 w 1169"/>
                  <a:gd name="T45" fmla="*/ 120 h 1275"/>
                  <a:gd name="T46" fmla="*/ 18 w 1169"/>
                  <a:gd name="T47" fmla="*/ 127 h 1275"/>
                  <a:gd name="T48" fmla="*/ 22 w 1169"/>
                  <a:gd name="T49" fmla="*/ 132 h 1275"/>
                  <a:gd name="T50" fmla="*/ 27 w 1169"/>
                  <a:gd name="T51" fmla="*/ 137 h 1275"/>
                  <a:gd name="T52" fmla="*/ 33 w 1169"/>
                  <a:gd name="T53" fmla="*/ 142 h 1275"/>
                  <a:gd name="T54" fmla="*/ 40 w 1169"/>
                  <a:gd name="T55" fmla="*/ 144 h 1275"/>
                  <a:gd name="T56" fmla="*/ 47 w 1169"/>
                  <a:gd name="T57" fmla="*/ 149 h 1275"/>
                  <a:gd name="T58" fmla="*/ 55 w 1169"/>
                  <a:gd name="T59" fmla="*/ 154 h 1275"/>
                  <a:gd name="T60" fmla="*/ 62 w 1169"/>
                  <a:gd name="T61" fmla="*/ 156 h 1275"/>
                  <a:gd name="T62" fmla="*/ 68 w 1169"/>
                  <a:gd name="T63" fmla="*/ 159 h 1275"/>
                  <a:gd name="T64" fmla="*/ 74 w 1169"/>
                  <a:gd name="T65" fmla="*/ 160 h 1275"/>
                  <a:gd name="T66" fmla="*/ 80 w 1169"/>
                  <a:gd name="T67" fmla="*/ 155 h 1275"/>
                  <a:gd name="T68" fmla="*/ 84 w 1169"/>
                  <a:gd name="T69" fmla="*/ 148 h 1275"/>
                  <a:gd name="T70" fmla="*/ 89 w 1169"/>
                  <a:gd name="T71" fmla="*/ 143 h 1275"/>
                  <a:gd name="T72" fmla="*/ 95 w 1169"/>
                  <a:gd name="T73" fmla="*/ 138 h 1275"/>
                  <a:gd name="T74" fmla="*/ 101 w 1169"/>
                  <a:gd name="T75" fmla="*/ 133 h 1275"/>
                  <a:gd name="T76" fmla="*/ 107 w 1169"/>
                  <a:gd name="T77" fmla="*/ 128 h 1275"/>
                  <a:gd name="T78" fmla="*/ 113 w 1169"/>
                  <a:gd name="T79" fmla="*/ 122 h 1275"/>
                  <a:gd name="T80" fmla="*/ 118 w 1169"/>
                  <a:gd name="T81" fmla="*/ 117 h 1275"/>
                  <a:gd name="T82" fmla="*/ 122 w 1169"/>
                  <a:gd name="T83" fmla="*/ 110 h 1275"/>
                  <a:gd name="T84" fmla="*/ 128 w 1169"/>
                  <a:gd name="T85" fmla="*/ 103 h 1275"/>
                  <a:gd name="T86" fmla="*/ 134 w 1169"/>
                  <a:gd name="T87" fmla="*/ 96 h 1275"/>
                  <a:gd name="T88" fmla="*/ 140 w 1169"/>
                  <a:gd name="T89" fmla="*/ 89 h 1275"/>
                  <a:gd name="T90" fmla="*/ 146 w 1169"/>
                  <a:gd name="T91" fmla="*/ 83 h 1275"/>
                  <a:gd name="T92" fmla="*/ 144 w 1169"/>
                  <a:gd name="T93" fmla="*/ 76 h 1275"/>
                  <a:gd name="T94" fmla="*/ 140 w 1169"/>
                  <a:gd name="T95" fmla="*/ 69 h 1275"/>
                  <a:gd name="T96" fmla="*/ 135 w 1169"/>
                  <a:gd name="T97" fmla="*/ 63 h 1275"/>
                  <a:gd name="T98" fmla="*/ 130 w 1169"/>
                  <a:gd name="T99" fmla="*/ 57 h 1275"/>
                  <a:gd name="T100" fmla="*/ 124 w 1169"/>
                  <a:gd name="T101" fmla="*/ 51 h 1275"/>
                  <a:gd name="T102" fmla="*/ 119 w 1169"/>
                  <a:gd name="T103" fmla="*/ 44 h 1275"/>
                  <a:gd name="T104" fmla="*/ 116 w 1169"/>
                  <a:gd name="T105" fmla="*/ 37 h 1275"/>
                  <a:gd name="T106" fmla="*/ 114 w 1169"/>
                  <a:gd name="T107" fmla="*/ 30 h 1275"/>
                  <a:gd name="T108" fmla="*/ 109 w 1169"/>
                  <a:gd name="T109" fmla="*/ 24 h 1275"/>
                  <a:gd name="T110" fmla="*/ 104 w 1169"/>
                  <a:gd name="T111" fmla="*/ 18 h 1275"/>
                  <a:gd name="T112" fmla="*/ 100 w 1169"/>
                  <a:gd name="T113" fmla="*/ 11 h 1275"/>
                  <a:gd name="T114" fmla="*/ 99 w 1169"/>
                  <a:gd name="T115" fmla="*/ 4 h 127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69"/>
                  <a:gd name="T175" fmla="*/ 0 h 1275"/>
                  <a:gd name="T176" fmla="*/ 1169 w 1169"/>
                  <a:gd name="T177" fmla="*/ 1275 h 1275"/>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69" h="1275">
                    <a:moveTo>
                      <a:pt x="719" y="0"/>
                    </a:moveTo>
                    <a:lnTo>
                      <a:pt x="709" y="2"/>
                    </a:lnTo>
                    <a:lnTo>
                      <a:pt x="700" y="4"/>
                    </a:lnTo>
                    <a:lnTo>
                      <a:pt x="690" y="6"/>
                    </a:lnTo>
                    <a:lnTo>
                      <a:pt x="682" y="8"/>
                    </a:lnTo>
                    <a:lnTo>
                      <a:pt x="673" y="10"/>
                    </a:lnTo>
                    <a:lnTo>
                      <a:pt x="665" y="11"/>
                    </a:lnTo>
                    <a:lnTo>
                      <a:pt x="658" y="15"/>
                    </a:lnTo>
                    <a:lnTo>
                      <a:pt x="648" y="17"/>
                    </a:lnTo>
                    <a:lnTo>
                      <a:pt x="641" y="21"/>
                    </a:lnTo>
                    <a:lnTo>
                      <a:pt x="631" y="23"/>
                    </a:lnTo>
                    <a:lnTo>
                      <a:pt x="623" y="25"/>
                    </a:lnTo>
                    <a:lnTo>
                      <a:pt x="614" y="29"/>
                    </a:lnTo>
                    <a:lnTo>
                      <a:pt x="606" y="30"/>
                    </a:lnTo>
                    <a:lnTo>
                      <a:pt x="599" y="34"/>
                    </a:lnTo>
                    <a:lnTo>
                      <a:pt x="589" y="38"/>
                    </a:lnTo>
                    <a:lnTo>
                      <a:pt x="582" y="42"/>
                    </a:lnTo>
                    <a:lnTo>
                      <a:pt x="574" y="44"/>
                    </a:lnTo>
                    <a:lnTo>
                      <a:pt x="565" y="48"/>
                    </a:lnTo>
                    <a:lnTo>
                      <a:pt x="557" y="51"/>
                    </a:lnTo>
                    <a:lnTo>
                      <a:pt x="549" y="55"/>
                    </a:lnTo>
                    <a:lnTo>
                      <a:pt x="540" y="57"/>
                    </a:lnTo>
                    <a:lnTo>
                      <a:pt x="532" y="61"/>
                    </a:lnTo>
                    <a:lnTo>
                      <a:pt x="525" y="65"/>
                    </a:lnTo>
                    <a:lnTo>
                      <a:pt x="517" y="68"/>
                    </a:lnTo>
                    <a:lnTo>
                      <a:pt x="508" y="72"/>
                    </a:lnTo>
                    <a:lnTo>
                      <a:pt x="500" y="76"/>
                    </a:lnTo>
                    <a:lnTo>
                      <a:pt x="492" y="80"/>
                    </a:lnTo>
                    <a:lnTo>
                      <a:pt x="485" y="84"/>
                    </a:lnTo>
                    <a:lnTo>
                      <a:pt x="477" y="87"/>
                    </a:lnTo>
                    <a:lnTo>
                      <a:pt x="470" y="93"/>
                    </a:lnTo>
                    <a:lnTo>
                      <a:pt x="460" y="95"/>
                    </a:lnTo>
                    <a:lnTo>
                      <a:pt x="454" y="101"/>
                    </a:lnTo>
                    <a:lnTo>
                      <a:pt x="445" y="105"/>
                    </a:lnTo>
                    <a:lnTo>
                      <a:pt x="437" y="110"/>
                    </a:lnTo>
                    <a:lnTo>
                      <a:pt x="430" y="112"/>
                    </a:lnTo>
                    <a:lnTo>
                      <a:pt x="422" y="118"/>
                    </a:lnTo>
                    <a:lnTo>
                      <a:pt x="413" y="122"/>
                    </a:lnTo>
                    <a:lnTo>
                      <a:pt x="407" y="127"/>
                    </a:lnTo>
                    <a:lnTo>
                      <a:pt x="397" y="129"/>
                    </a:lnTo>
                    <a:lnTo>
                      <a:pt x="390" y="135"/>
                    </a:lnTo>
                    <a:lnTo>
                      <a:pt x="382" y="141"/>
                    </a:lnTo>
                    <a:lnTo>
                      <a:pt x="374" y="144"/>
                    </a:lnTo>
                    <a:lnTo>
                      <a:pt x="367" y="148"/>
                    </a:lnTo>
                    <a:lnTo>
                      <a:pt x="359" y="154"/>
                    </a:lnTo>
                    <a:lnTo>
                      <a:pt x="352" y="160"/>
                    </a:lnTo>
                    <a:lnTo>
                      <a:pt x="344" y="163"/>
                    </a:lnTo>
                    <a:lnTo>
                      <a:pt x="336" y="167"/>
                    </a:lnTo>
                    <a:lnTo>
                      <a:pt x="329" y="173"/>
                    </a:lnTo>
                    <a:lnTo>
                      <a:pt x="321" y="179"/>
                    </a:lnTo>
                    <a:lnTo>
                      <a:pt x="314" y="182"/>
                    </a:lnTo>
                    <a:lnTo>
                      <a:pt x="304" y="186"/>
                    </a:lnTo>
                    <a:lnTo>
                      <a:pt x="298" y="192"/>
                    </a:lnTo>
                    <a:lnTo>
                      <a:pt x="289" y="196"/>
                    </a:lnTo>
                    <a:lnTo>
                      <a:pt x="283" y="201"/>
                    </a:lnTo>
                    <a:lnTo>
                      <a:pt x="274" y="207"/>
                    </a:lnTo>
                    <a:lnTo>
                      <a:pt x="268" y="213"/>
                    </a:lnTo>
                    <a:lnTo>
                      <a:pt x="259" y="217"/>
                    </a:lnTo>
                    <a:lnTo>
                      <a:pt x="253" y="222"/>
                    </a:lnTo>
                    <a:lnTo>
                      <a:pt x="243" y="228"/>
                    </a:lnTo>
                    <a:lnTo>
                      <a:pt x="238" y="234"/>
                    </a:lnTo>
                    <a:lnTo>
                      <a:pt x="228" y="239"/>
                    </a:lnTo>
                    <a:lnTo>
                      <a:pt x="221" y="245"/>
                    </a:lnTo>
                    <a:lnTo>
                      <a:pt x="215" y="249"/>
                    </a:lnTo>
                    <a:lnTo>
                      <a:pt x="207" y="255"/>
                    </a:lnTo>
                    <a:lnTo>
                      <a:pt x="202" y="260"/>
                    </a:lnTo>
                    <a:lnTo>
                      <a:pt x="196" y="266"/>
                    </a:lnTo>
                    <a:lnTo>
                      <a:pt x="190" y="272"/>
                    </a:lnTo>
                    <a:lnTo>
                      <a:pt x="184" y="279"/>
                    </a:lnTo>
                    <a:lnTo>
                      <a:pt x="177" y="283"/>
                    </a:lnTo>
                    <a:lnTo>
                      <a:pt x="171" y="289"/>
                    </a:lnTo>
                    <a:lnTo>
                      <a:pt x="165" y="295"/>
                    </a:lnTo>
                    <a:lnTo>
                      <a:pt x="160" y="300"/>
                    </a:lnTo>
                    <a:lnTo>
                      <a:pt x="152" y="304"/>
                    </a:lnTo>
                    <a:lnTo>
                      <a:pt x="146" y="310"/>
                    </a:lnTo>
                    <a:lnTo>
                      <a:pt x="139" y="314"/>
                    </a:lnTo>
                    <a:lnTo>
                      <a:pt x="133" y="317"/>
                    </a:lnTo>
                    <a:lnTo>
                      <a:pt x="125" y="323"/>
                    </a:lnTo>
                    <a:lnTo>
                      <a:pt x="120" y="327"/>
                    </a:lnTo>
                    <a:lnTo>
                      <a:pt x="114" y="333"/>
                    </a:lnTo>
                    <a:lnTo>
                      <a:pt x="108" y="336"/>
                    </a:lnTo>
                    <a:lnTo>
                      <a:pt x="103" y="342"/>
                    </a:lnTo>
                    <a:lnTo>
                      <a:pt x="95" y="346"/>
                    </a:lnTo>
                    <a:lnTo>
                      <a:pt x="89" y="352"/>
                    </a:lnTo>
                    <a:lnTo>
                      <a:pt x="86" y="357"/>
                    </a:lnTo>
                    <a:lnTo>
                      <a:pt x="80" y="361"/>
                    </a:lnTo>
                    <a:lnTo>
                      <a:pt x="74" y="367"/>
                    </a:lnTo>
                    <a:lnTo>
                      <a:pt x="70" y="373"/>
                    </a:lnTo>
                    <a:lnTo>
                      <a:pt x="67" y="380"/>
                    </a:lnTo>
                    <a:lnTo>
                      <a:pt x="61" y="384"/>
                    </a:lnTo>
                    <a:lnTo>
                      <a:pt x="57" y="392"/>
                    </a:lnTo>
                    <a:lnTo>
                      <a:pt x="55" y="397"/>
                    </a:lnTo>
                    <a:lnTo>
                      <a:pt x="53" y="405"/>
                    </a:lnTo>
                    <a:lnTo>
                      <a:pt x="49" y="412"/>
                    </a:lnTo>
                    <a:lnTo>
                      <a:pt x="49" y="420"/>
                    </a:lnTo>
                    <a:lnTo>
                      <a:pt x="48" y="430"/>
                    </a:lnTo>
                    <a:lnTo>
                      <a:pt x="48" y="439"/>
                    </a:lnTo>
                    <a:lnTo>
                      <a:pt x="42" y="445"/>
                    </a:lnTo>
                    <a:lnTo>
                      <a:pt x="38" y="450"/>
                    </a:lnTo>
                    <a:lnTo>
                      <a:pt x="34" y="454"/>
                    </a:lnTo>
                    <a:lnTo>
                      <a:pt x="30" y="460"/>
                    </a:lnTo>
                    <a:lnTo>
                      <a:pt x="25" y="466"/>
                    </a:lnTo>
                    <a:lnTo>
                      <a:pt x="23" y="471"/>
                    </a:lnTo>
                    <a:lnTo>
                      <a:pt x="19" y="477"/>
                    </a:lnTo>
                    <a:lnTo>
                      <a:pt x="17" y="483"/>
                    </a:lnTo>
                    <a:lnTo>
                      <a:pt x="15" y="488"/>
                    </a:lnTo>
                    <a:lnTo>
                      <a:pt x="11" y="492"/>
                    </a:lnTo>
                    <a:lnTo>
                      <a:pt x="10" y="498"/>
                    </a:lnTo>
                    <a:lnTo>
                      <a:pt x="8" y="506"/>
                    </a:lnTo>
                    <a:lnTo>
                      <a:pt x="6" y="509"/>
                    </a:lnTo>
                    <a:lnTo>
                      <a:pt x="4" y="517"/>
                    </a:lnTo>
                    <a:lnTo>
                      <a:pt x="2" y="523"/>
                    </a:lnTo>
                    <a:lnTo>
                      <a:pt x="2" y="528"/>
                    </a:lnTo>
                    <a:lnTo>
                      <a:pt x="0" y="534"/>
                    </a:lnTo>
                    <a:lnTo>
                      <a:pt x="0" y="540"/>
                    </a:lnTo>
                    <a:lnTo>
                      <a:pt x="0" y="545"/>
                    </a:lnTo>
                    <a:lnTo>
                      <a:pt x="0" y="551"/>
                    </a:lnTo>
                    <a:lnTo>
                      <a:pt x="0" y="557"/>
                    </a:lnTo>
                    <a:lnTo>
                      <a:pt x="0" y="563"/>
                    </a:lnTo>
                    <a:lnTo>
                      <a:pt x="0" y="570"/>
                    </a:lnTo>
                    <a:lnTo>
                      <a:pt x="0" y="576"/>
                    </a:lnTo>
                    <a:lnTo>
                      <a:pt x="0" y="582"/>
                    </a:lnTo>
                    <a:lnTo>
                      <a:pt x="0" y="587"/>
                    </a:lnTo>
                    <a:lnTo>
                      <a:pt x="2" y="593"/>
                    </a:lnTo>
                    <a:lnTo>
                      <a:pt x="2" y="601"/>
                    </a:lnTo>
                    <a:lnTo>
                      <a:pt x="2" y="606"/>
                    </a:lnTo>
                    <a:lnTo>
                      <a:pt x="4" y="612"/>
                    </a:lnTo>
                    <a:lnTo>
                      <a:pt x="6" y="618"/>
                    </a:lnTo>
                    <a:lnTo>
                      <a:pt x="8" y="625"/>
                    </a:lnTo>
                    <a:lnTo>
                      <a:pt x="8" y="629"/>
                    </a:lnTo>
                    <a:lnTo>
                      <a:pt x="10" y="637"/>
                    </a:lnTo>
                    <a:lnTo>
                      <a:pt x="10" y="642"/>
                    </a:lnTo>
                    <a:lnTo>
                      <a:pt x="11" y="648"/>
                    </a:lnTo>
                    <a:lnTo>
                      <a:pt x="13" y="654"/>
                    </a:lnTo>
                    <a:lnTo>
                      <a:pt x="15" y="661"/>
                    </a:lnTo>
                    <a:lnTo>
                      <a:pt x="15" y="667"/>
                    </a:lnTo>
                    <a:lnTo>
                      <a:pt x="17" y="673"/>
                    </a:lnTo>
                    <a:lnTo>
                      <a:pt x="19" y="679"/>
                    </a:lnTo>
                    <a:lnTo>
                      <a:pt x="19" y="686"/>
                    </a:lnTo>
                    <a:lnTo>
                      <a:pt x="21" y="692"/>
                    </a:lnTo>
                    <a:lnTo>
                      <a:pt x="23" y="698"/>
                    </a:lnTo>
                    <a:lnTo>
                      <a:pt x="23" y="705"/>
                    </a:lnTo>
                    <a:lnTo>
                      <a:pt x="25" y="711"/>
                    </a:lnTo>
                    <a:lnTo>
                      <a:pt x="27" y="717"/>
                    </a:lnTo>
                    <a:lnTo>
                      <a:pt x="29" y="724"/>
                    </a:lnTo>
                    <a:lnTo>
                      <a:pt x="29" y="730"/>
                    </a:lnTo>
                    <a:lnTo>
                      <a:pt x="30" y="737"/>
                    </a:lnTo>
                    <a:lnTo>
                      <a:pt x="30" y="743"/>
                    </a:lnTo>
                    <a:lnTo>
                      <a:pt x="32" y="749"/>
                    </a:lnTo>
                    <a:lnTo>
                      <a:pt x="32" y="756"/>
                    </a:lnTo>
                    <a:lnTo>
                      <a:pt x="32" y="762"/>
                    </a:lnTo>
                    <a:lnTo>
                      <a:pt x="34" y="768"/>
                    </a:lnTo>
                    <a:lnTo>
                      <a:pt x="34" y="775"/>
                    </a:lnTo>
                    <a:lnTo>
                      <a:pt x="34" y="781"/>
                    </a:lnTo>
                    <a:lnTo>
                      <a:pt x="34" y="789"/>
                    </a:lnTo>
                    <a:lnTo>
                      <a:pt x="34" y="794"/>
                    </a:lnTo>
                    <a:lnTo>
                      <a:pt x="34" y="800"/>
                    </a:lnTo>
                    <a:lnTo>
                      <a:pt x="34" y="808"/>
                    </a:lnTo>
                    <a:lnTo>
                      <a:pt x="34" y="813"/>
                    </a:lnTo>
                    <a:lnTo>
                      <a:pt x="34" y="821"/>
                    </a:lnTo>
                    <a:lnTo>
                      <a:pt x="34" y="829"/>
                    </a:lnTo>
                    <a:lnTo>
                      <a:pt x="34" y="834"/>
                    </a:lnTo>
                    <a:lnTo>
                      <a:pt x="36" y="840"/>
                    </a:lnTo>
                    <a:lnTo>
                      <a:pt x="38" y="846"/>
                    </a:lnTo>
                    <a:lnTo>
                      <a:pt x="42" y="851"/>
                    </a:lnTo>
                    <a:lnTo>
                      <a:pt x="44" y="857"/>
                    </a:lnTo>
                    <a:lnTo>
                      <a:pt x="48" y="863"/>
                    </a:lnTo>
                    <a:lnTo>
                      <a:pt x="51" y="869"/>
                    </a:lnTo>
                    <a:lnTo>
                      <a:pt x="55" y="874"/>
                    </a:lnTo>
                    <a:lnTo>
                      <a:pt x="59" y="880"/>
                    </a:lnTo>
                    <a:lnTo>
                      <a:pt x="65" y="886"/>
                    </a:lnTo>
                    <a:lnTo>
                      <a:pt x="68" y="891"/>
                    </a:lnTo>
                    <a:lnTo>
                      <a:pt x="72" y="897"/>
                    </a:lnTo>
                    <a:lnTo>
                      <a:pt x="78" y="901"/>
                    </a:lnTo>
                    <a:lnTo>
                      <a:pt x="84" y="907"/>
                    </a:lnTo>
                    <a:lnTo>
                      <a:pt x="87" y="912"/>
                    </a:lnTo>
                    <a:lnTo>
                      <a:pt x="93" y="918"/>
                    </a:lnTo>
                    <a:lnTo>
                      <a:pt x="97" y="924"/>
                    </a:lnTo>
                    <a:lnTo>
                      <a:pt x="101" y="929"/>
                    </a:lnTo>
                    <a:lnTo>
                      <a:pt x="105" y="935"/>
                    </a:lnTo>
                    <a:lnTo>
                      <a:pt x="110" y="941"/>
                    </a:lnTo>
                    <a:lnTo>
                      <a:pt x="114" y="946"/>
                    </a:lnTo>
                    <a:lnTo>
                      <a:pt x="118" y="952"/>
                    </a:lnTo>
                    <a:lnTo>
                      <a:pt x="122" y="960"/>
                    </a:lnTo>
                    <a:lnTo>
                      <a:pt x="125" y="965"/>
                    </a:lnTo>
                    <a:lnTo>
                      <a:pt x="127" y="971"/>
                    </a:lnTo>
                    <a:lnTo>
                      <a:pt x="131" y="979"/>
                    </a:lnTo>
                    <a:lnTo>
                      <a:pt x="133" y="985"/>
                    </a:lnTo>
                    <a:lnTo>
                      <a:pt x="135" y="992"/>
                    </a:lnTo>
                    <a:lnTo>
                      <a:pt x="137" y="998"/>
                    </a:lnTo>
                    <a:lnTo>
                      <a:pt x="137" y="1005"/>
                    </a:lnTo>
                    <a:lnTo>
                      <a:pt x="139" y="1013"/>
                    </a:lnTo>
                    <a:lnTo>
                      <a:pt x="139" y="1021"/>
                    </a:lnTo>
                    <a:lnTo>
                      <a:pt x="144" y="1024"/>
                    </a:lnTo>
                    <a:lnTo>
                      <a:pt x="150" y="1030"/>
                    </a:lnTo>
                    <a:lnTo>
                      <a:pt x="154" y="1034"/>
                    </a:lnTo>
                    <a:lnTo>
                      <a:pt x="160" y="1040"/>
                    </a:lnTo>
                    <a:lnTo>
                      <a:pt x="163" y="1043"/>
                    </a:lnTo>
                    <a:lnTo>
                      <a:pt x="169" y="1049"/>
                    </a:lnTo>
                    <a:lnTo>
                      <a:pt x="173" y="1053"/>
                    </a:lnTo>
                    <a:lnTo>
                      <a:pt x="179" y="1059"/>
                    </a:lnTo>
                    <a:lnTo>
                      <a:pt x="183" y="1062"/>
                    </a:lnTo>
                    <a:lnTo>
                      <a:pt x="186" y="1068"/>
                    </a:lnTo>
                    <a:lnTo>
                      <a:pt x="190" y="1074"/>
                    </a:lnTo>
                    <a:lnTo>
                      <a:pt x="196" y="1078"/>
                    </a:lnTo>
                    <a:lnTo>
                      <a:pt x="200" y="1083"/>
                    </a:lnTo>
                    <a:lnTo>
                      <a:pt x="203" y="1089"/>
                    </a:lnTo>
                    <a:lnTo>
                      <a:pt x="209" y="1093"/>
                    </a:lnTo>
                    <a:lnTo>
                      <a:pt x="215" y="1099"/>
                    </a:lnTo>
                    <a:lnTo>
                      <a:pt x="222" y="1108"/>
                    </a:lnTo>
                    <a:lnTo>
                      <a:pt x="232" y="1116"/>
                    </a:lnTo>
                    <a:lnTo>
                      <a:pt x="238" y="1119"/>
                    </a:lnTo>
                    <a:lnTo>
                      <a:pt x="243" y="1123"/>
                    </a:lnTo>
                    <a:lnTo>
                      <a:pt x="249" y="1125"/>
                    </a:lnTo>
                    <a:lnTo>
                      <a:pt x="253" y="1129"/>
                    </a:lnTo>
                    <a:lnTo>
                      <a:pt x="259" y="1131"/>
                    </a:lnTo>
                    <a:lnTo>
                      <a:pt x="264" y="1135"/>
                    </a:lnTo>
                    <a:lnTo>
                      <a:pt x="270" y="1137"/>
                    </a:lnTo>
                    <a:lnTo>
                      <a:pt x="278" y="1138"/>
                    </a:lnTo>
                    <a:lnTo>
                      <a:pt x="285" y="1140"/>
                    </a:lnTo>
                    <a:lnTo>
                      <a:pt x="291" y="1142"/>
                    </a:lnTo>
                    <a:lnTo>
                      <a:pt x="298" y="1142"/>
                    </a:lnTo>
                    <a:lnTo>
                      <a:pt x="306" y="1142"/>
                    </a:lnTo>
                    <a:lnTo>
                      <a:pt x="314" y="1148"/>
                    </a:lnTo>
                    <a:lnTo>
                      <a:pt x="319" y="1156"/>
                    </a:lnTo>
                    <a:lnTo>
                      <a:pt x="327" y="1159"/>
                    </a:lnTo>
                    <a:lnTo>
                      <a:pt x="335" y="1165"/>
                    </a:lnTo>
                    <a:lnTo>
                      <a:pt x="342" y="1171"/>
                    </a:lnTo>
                    <a:lnTo>
                      <a:pt x="350" y="1175"/>
                    </a:lnTo>
                    <a:lnTo>
                      <a:pt x="357" y="1178"/>
                    </a:lnTo>
                    <a:lnTo>
                      <a:pt x="367" y="1184"/>
                    </a:lnTo>
                    <a:lnTo>
                      <a:pt x="374" y="1190"/>
                    </a:lnTo>
                    <a:lnTo>
                      <a:pt x="382" y="1194"/>
                    </a:lnTo>
                    <a:lnTo>
                      <a:pt x="390" y="1199"/>
                    </a:lnTo>
                    <a:lnTo>
                      <a:pt x="399" y="1205"/>
                    </a:lnTo>
                    <a:lnTo>
                      <a:pt x="407" y="1209"/>
                    </a:lnTo>
                    <a:lnTo>
                      <a:pt x="414" y="1216"/>
                    </a:lnTo>
                    <a:lnTo>
                      <a:pt x="422" y="1224"/>
                    </a:lnTo>
                    <a:lnTo>
                      <a:pt x="432" y="1233"/>
                    </a:lnTo>
                    <a:lnTo>
                      <a:pt x="437" y="1232"/>
                    </a:lnTo>
                    <a:lnTo>
                      <a:pt x="443" y="1232"/>
                    </a:lnTo>
                    <a:lnTo>
                      <a:pt x="451" y="1232"/>
                    </a:lnTo>
                    <a:lnTo>
                      <a:pt x="456" y="1232"/>
                    </a:lnTo>
                    <a:lnTo>
                      <a:pt x="464" y="1233"/>
                    </a:lnTo>
                    <a:lnTo>
                      <a:pt x="470" y="1235"/>
                    </a:lnTo>
                    <a:lnTo>
                      <a:pt x="475" y="1237"/>
                    </a:lnTo>
                    <a:lnTo>
                      <a:pt x="483" y="1241"/>
                    </a:lnTo>
                    <a:lnTo>
                      <a:pt x="489" y="1243"/>
                    </a:lnTo>
                    <a:lnTo>
                      <a:pt x="496" y="1245"/>
                    </a:lnTo>
                    <a:lnTo>
                      <a:pt x="502" y="1247"/>
                    </a:lnTo>
                    <a:lnTo>
                      <a:pt x="508" y="1251"/>
                    </a:lnTo>
                    <a:lnTo>
                      <a:pt x="515" y="1254"/>
                    </a:lnTo>
                    <a:lnTo>
                      <a:pt x="521" y="1258"/>
                    </a:lnTo>
                    <a:lnTo>
                      <a:pt x="527" y="1262"/>
                    </a:lnTo>
                    <a:lnTo>
                      <a:pt x="534" y="1264"/>
                    </a:lnTo>
                    <a:lnTo>
                      <a:pt x="540" y="1266"/>
                    </a:lnTo>
                    <a:lnTo>
                      <a:pt x="546" y="1270"/>
                    </a:lnTo>
                    <a:lnTo>
                      <a:pt x="553" y="1271"/>
                    </a:lnTo>
                    <a:lnTo>
                      <a:pt x="559" y="1273"/>
                    </a:lnTo>
                    <a:lnTo>
                      <a:pt x="565" y="1273"/>
                    </a:lnTo>
                    <a:lnTo>
                      <a:pt x="570" y="1275"/>
                    </a:lnTo>
                    <a:lnTo>
                      <a:pt x="576" y="1275"/>
                    </a:lnTo>
                    <a:lnTo>
                      <a:pt x="584" y="1275"/>
                    </a:lnTo>
                    <a:lnTo>
                      <a:pt x="589" y="1273"/>
                    </a:lnTo>
                    <a:lnTo>
                      <a:pt x="595" y="1273"/>
                    </a:lnTo>
                    <a:lnTo>
                      <a:pt x="601" y="1270"/>
                    </a:lnTo>
                    <a:lnTo>
                      <a:pt x="606" y="1268"/>
                    </a:lnTo>
                    <a:lnTo>
                      <a:pt x="612" y="1264"/>
                    </a:lnTo>
                    <a:lnTo>
                      <a:pt x="620" y="1258"/>
                    </a:lnTo>
                    <a:lnTo>
                      <a:pt x="625" y="1252"/>
                    </a:lnTo>
                    <a:lnTo>
                      <a:pt x="631" y="1247"/>
                    </a:lnTo>
                    <a:lnTo>
                      <a:pt x="635" y="1239"/>
                    </a:lnTo>
                    <a:lnTo>
                      <a:pt x="639" y="1232"/>
                    </a:lnTo>
                    <a:lnTo>
                      <a:pt x="641" y="1224"/>
                    </a:lnTo>
                    <a:lnTo>
                      <a:pt x="646" y="1216"/>
                    </a:lnTo>
                    <a:lnTo>
                      <a:pt x="650" y="1209"/>
                    </a:lnTo>
                    <a:lnTo>
                      <a:pt x="654" y="1203"/>
                    </a:lnTo>
                    <a:lnTo>
                      <a:pt x="658" y="1195"/>
                    </a:lnTo>
                    <a:lnTo>
                      <a:pt x="663" y="1192"/>
                    </a:lnTo>
                    <a:lnTo>
                      <a:pt x="667" y="1184"/>
                    </a:lnTo>
                    <a:lnTo>
                      <a:pt x="673" y="1178"/>
                    </a:lnTo>
                    <a:lnTo>
                      <a:pt x="677" y="1173"/>
                    </a:lnTo>
                    <a:lnTo>
                      <a:pt x="682" y="1167"/>
                    </a:lnTo>
                    <a:lnTo>
                      <a:pt x="688" y="1159"/>
                    </a:lnTo>
                    <a:lnTo>
                      <a:pt x="692" y="1156"/>
                    </a:lnTo>
                    <a:lnTo>
                      <a:pt x="698" y="1150"/>
                    </a:lnTo>
                    <a:lnTo>
                      <a:pt x="705" y="1144"/>
                    </a:lnTo>
                    <a:lnTo>
                      <a:pt x="709" y="1138"/>
                    </a:lnTo>
                    <a:lnTo>
                      <a:pt x="715" y="1133"/>
                    </a:lnTo>
                    <a:lnTo>
                      <a:pt x="720" y="1127"/>
                    </a:lnTo>
                    <a:lnTo>
                      <a:pt x="726" y="1123"/>
                    </a:lnTo>
                    <a:lnTo>
                      <a:pt x="732" y="1118"/>
                    </a:lnTo>
                    <a:lnTo>
                      <a:pt x="738" y="1112"/>
                    </a:lnTo>
                    <a:lnTo>
                      <a:pt x="743" y="1106"/>
                    </a:lnTo>
                    <a:lnTo>
                      <a:pt x="751" y="1102"/>
                    </a:lnTo>
                    <a:lnTo>
                      <a:pt x="757" y="1097"/>
                    </a:lnTo>
                    <a:lnTo>
                      <a:pt x="762" y="1091"/>
                    </a:lnTo>
                    <a:lnTo>
                      <a:pt x="768" y="1087"/>
                    </a:lnTo>
                    <a:lnTo>
                      <a:pt x="776" y="1081"/>
                    </a:lnTo>
                    <a:lnTo>
                      <a:pt x="779" y="1076"/>
                    </a:lnTo>
                    <a:lnTo>
                      <a:pt x="787" y="1072"/>
                    </a:lnTo>
                    <a:lnTo>
                      <a:pt x="793" y="1068"/>
                    </a:lnTo>
                    <a:lnTo>
                      <a:pt x="800" y="1062"/>
                    </a:lnTo>
                    <a:lnTo>
                      <a:pt x="806" y="1057"/>
                    </a:lnTo>
                    <a:lnTo>
                      <a:pt x="812" y="1053"/>
                    </a:lnTo>
                    <a:lnTo>
                      <a:pt x="817" y="1047"/>
                    </a:lnTo>
                    <a:lnTo>
                      <a:pt x="825" y="1043"/>
                    </a:lnTo>
                    <a:lnTo>
                      <a:pt x="829" y="1038"/>
                    </a:lnTo>
                    <a:lnTo>
                      <a:pt x="836" y="1032"/>
                    </a:lnTo>
                    <a:lnTo>
                      <a:pt x="842" y="1028"/>
                    </a:lnTo>
                    <a:lnTo>
                      <a:pt x="848" y="1023"/>
                    </a:lnTo>
                    <a:lnTo>
                      <a:pt x="853" y="1019"/>
                    </a:lnTo>
                    <a:lnTo>
                      <a:pt x="859" y="1013"/>
                    </a:lnTo>
                    <a:lnTo>
                      <a:pt x="865" y="1007"/>
                    </a:lnTo>
                    <a:lnTo>
                      <a:pt x="872" y="1004"/>
                    </a:lnTo>
                    <a:lnTo>
                      <a:pt x="876" y="998"/>
                    </a:lnTo>
                    <a:lnTo>
                      <a:pt x="884" y="992"/>
                    </a:lnTo>
                    <a:lnTo>
                      <a:pt x="890" y="986"/>
                    </a:lnTo>
                    <a:lnTo>
                      <a:pt x="895" y="983"/>
                    </a:lnTo>
                    <a:lnTo>
                      <a:pt x="899" y="975"/>
                    </a:lnTo>
                    <a:lnTo>
                      <a:pt x="905" y="969"/>
                    </a:lnTo>
                    <a:lnTo>
                      <a:pt x="911" y="965"/>
                    </a:lnTo>
                    <a:lnTo>
                      <a:pt x="916" y="960"/>
                    </a:lnTo>
                    <a:lnTo>
                      <a:pt x="920" y="952"/>
                    </a:lnTo>
                    <a:lnTo>
                      <a:pt x="926" y="948"/>
                    </a:lnTo>
                    <a:lnTo>
                      <a:pt x="930" y="941"/>
                    </a:lnTo>
                    <a:lnTo>
                      <a:pt x="935" y="935"/>
                    </a:lnTo>
                    <a:lnTo>
                      <a:pt x="939" y="929"/>
                    </a:lnTo>
                    <a:lnTo>
                      <a:pt x="943" y="924"/>
                    </a:lnTo>
                    <a:lnTo>
                      <a:pt x="949" y="916"/>
                    </a:lnTo>
                    <a:lnTo>
                      <a:pt x="952" y="910"/>
                    </a:lnTo>
                    <a:lnTo>
                      <a:pt x="956" y="903"/>
                    </a:lnTo>
                    <a:lnTo>
                      <a:pt x="960" y="897"/>
                    </a:lnTo>
                    <a:lnTo>
                      <a:pt x="964" y="889"/>
                    </a:lnTo>
                    <a:lnTo>
                      <a:pt x="969" y="884"/>
                    </a:lnTo>
                    <a:lnTo>
                      <a:pt x="975" y="876"/>
                    </a:lnTo>
                    <a:lnTo>
                      <a:pt x="981" y="869"/>
                    </a:lnTo>
                    <a:lnTo>
                      <a:pt x="987" y="861"/>
                    </a:lnTo>
                    <a:lnTo>
                      <a:pt x="992" y="855"/>
                    </a:lnTo>
                    <a:lnTo>
                      <a:pt x="998" y="848"/>
                    </a:lnTo>
                    <a:lnTo>
                      <a:pt x="1004" y="840"/>
                    </a:lnTo>
                    <a:lnTo>
                      <a:pt x="1009" y="834"/>
                    </a:lnTo>
                    <a:lnTo>
                      <a:pt x="1017" y="827"/>
                    </a:lnTo>
                    <a:lnTo>
                      <a:pt x="1023" y="819"/>
                    </a:lnTo>
                    <a:lnTo>
                      <a:pt x="1026" y="813"/>
                    </a:lnTo>
                    <a:lnTo>
                      <a:pt x="1032" y="804"/>
                    </a:lnTo>
                    <a:lnTo>
                      <a:pt x="1040" y="798"/>
                    </a:lnTo>
                    <a:lnTo>
                      <a:pt x="1044" y="791"/>
                    </a:lnTo>
                    <a:lnTo>
                      <a:pt x="1051" y="785"/>
                    </a:lnTo>
                    <a:lnTo>
                      <a:pt x="1057" y="777"/>
                    </a:lnTo>
                    <a:lnTo>
                      <a:pt x="1063" y="772"/>
                    </a:lnTo>
                    <a:lnTo>
                      <a:pt x="1068" y="764"/>
                    </a:lnTo>
                    <a:lnTo>
                      <a:pt x="1074" y="756"/>
                    </a:lnTo>
                    <a:lnTo>
                      <a:pt x="1080" y="749"/>
                    </a:lnTo>
                    <a:lnTo>
                      <a:pt x="1087" y="743"/>
                    </a:lnTo>
                    <a:lnTo>
                      <a:pt x="1093" y="736"/>
                    </a:lnTo>
                    <a:lnTo>
                      <a:pt x="1099" y="730"/>
                    </a:lnTo>
                    <a:lnTo>
                      <a:pt x="1104" y="722"/>
                    </a:lnTo>
                    <a:lnTo>
                      <a:pt x="1112" y="717"/>
                    </a:lnTo>
                    <a:lnTo>
                      <a:pt x="1118" y="709"/>
                    </a:lnTo>
                    <a:lnTo>
                      <a:pt x="1125" y="703"/>
                    </a:lnTo>
                    <a:lnTo>
                      <a:pt x="1131" y="696"/>
                    </a:lnTo>
                    <a:lnTo>
                      <a:pt x="1139" y="690"/>
                    </a:lnTo>
                    <a:lnTo>
                      <a:pt x="1146" y="684"/>
                    </a:lnTo>
                    <a:lnTo>
                      <a:pt x="1154" y="679"/>
                    </a:lnTo>
                    <a:lnTo>
                      <a:pt x="1161" y="673"/>
                    </a:lnTo>
                    <a:lnTo>
                      <a:pt x="1169" y="667"/>
                    </a:lnTo>
                    <a:lnTo>
                      <a:pt x="1167" y="660"/>
                    </a:lnTo>
                    <a:lnTo>
                      <a:pt x="1165" y="650"/>
                    </a:lnTo>
                    <a:lnTo>
                      <a:pt x="1163" y="644"/>
                    </a:lnTo>
                    <a:lnTo>
                      <a:pt x="1161" y="637"/>
                    </a:lnTo>
                    <a:lnTo>
                      <a:pt x="1160" y="629"/>
                    </a:lnTo>
                    <a:lnTo>
                      <a:pt x="1156" y="621"/>
                    </a:lnTo>
                    <a:lnTo>
                      <a:pt x="1154" y="614"/>
                    </a:lnTo>
                    <a:lnTo>
                      <a:pt x="1152" y="608"/>
                    </a:lnTo>
                    <a:lnTo>
                      <a:pt x="1148" y="601"/>
                    </a:lnTo>
                    <a:lnTo>
                      <a:pt x="1144" y="595"/>
                    </a:lnTo>
                    <a:lnTo>
                      <a:pt x="1140" y="587"/>
                    </a:lnTo>
                    <a:lnTo>
                      <a:pt x="1139" y="582"/>
                    </a:lnTo>
                    <a:lnTo>
                      <a:pt x="1133" y="574"/>
                    </a:lnTo>
                    <a:lnTo>
                      <a:pt x="1129" y="568"/>
                    </a:lnTo>
                    <a:lnTo>
                      <a:pt x="1125" y="561"/>
                    </a:lnTo>
                    <a:lnTo>
                      <a:pt x="1121" y="557"/>
                    </a:lnTo>
                    <a:lnTo>
                      <a:pt x="1116" y="549"/>
                    </a:lnTo>
                    <a:lnTo>
                      <a:pt x="1112" y="542"/>
                    </a:lnTo>
                    <a:lnTo>
                      <a:pt x="1108" y="536"/>
                    </a:lnTo>
                    <a:lnTo>
                      <a:pt x="1102" y="530"/>
                    </a:lnTo>
                    <a:lnTo>
                      <a:pt x="1097" y="523"/>
                    </a:lnTo>
                    <a:lnTo>
                      <a:pt x="1093" y="517"/>
                    </a:lnTo>
                    <a:lnTo>
                      <a:pt x="1087" y="511"/>
                    </a:lnTo>
                    <a:lnTo>
                      <a:pt x="1082" y="506"/>
                    </a:lnTo>
                    <a:lnTo>
                      <a:pt x="1078" y="500"/>
                    </a:lnTo>
                    <a:lnTo>
                      <a:pt x="1072" y="492"/>
                    </a:lnTo>
                    <a:lnTo>
                      <a:pt x="1066" y="487"/>
                    </a:lnTo>
                    <a:lnTo>
                      <a:pt x="1061" y="481"/>
                    </a:lnTo>
                    <a:lnTo>
                      <a:pt x="1055" y="475"/>
                    </a:lnTo>
                    <a:lnTo>
                      <a:pt x="1049" y="469"/>
                    </a:lnTo>
                    <a:lnTo>
                      <a:pt x="1044" y="464"/>
                    </a:lnTo>
                    <a:lnTo>
                      <a:pt x="1040" y="458"/>
                    </a:lnTo>
                    <a:lnTo>
                      <a:pt x="1034" y="450"/>
                    </a:lnTo>
                    <a:lnTo>
                      <a:pt x="1028" y="445"/>
                    </a:lnTo>
                    <a:lnTo>
                      <a:pt x="1023" y="437"/>
                    </a:lnTo>
                    <a:lnTo>
                      <a:pt x="1017" y="433"/>
                    </a:lnTo>
                    <a:lnTo>
                      <a:pt x="1011" y="426"/>
                    </a:lnTo>
                    <a:lnTo>
                      <a:pt x="1007" y="420"/>
                    </a:lnTo>
                    <a:lnTo>
                      <a:pt x="1002" y="414"/>
                    </a:lnTo>
                    <a:lnTo>
                      <a:pt x="996" y="409"/>
                    </a:lnTo>
                    <a:lnTo>
                      <a:pt x="990" y="401"/>
                    </a:lnTo>
                    <a:lnTo>
                      <a:pt x="985" y="395"/>
                    </a:lnTo>
                    <a:lnTo>
                      <a:pt x="981" y="388"/>
                    </a:lnTo>
                    <a:lnTo>
                      <a:pt x="977" y="384"/>
                    </a:lnTo>
                    <a:lnTo>
                      <a:pt x="971" y="376"/>
                    </a:lnTo>
                    <a:lnTo>
                      <a:pt x="966" y="369"/>
                    </a:lnTo>
                    <a:lnTo>
                      <a:pt x="962" y="363"/>
                    </a:lnTo>
                    <a:lnTo>
                      <a:pt x="958" y="357"/>
                    </a:lnTo>
                    <a:lnTo>
                      <a:pt x="952" y="350"/>
                    </a:lnTo>
                    <a:lnTo>
                      <a:pt x="949" y="344"/>
                    </a:lnTo>
                    <a:lnTo>
                      <a:pt x="945" y="336"/>
                    </a:lnTo>
                    <a:lnTo>
                      <a:pt x="943" y="331"/>
                    </a:lnTo>
                    <a:lnTo>
                      <a:pt x="937" y="323"/>
                    </a:lnTo>
                    <a:lnTo>
                      <a:pt x="933" y="317"/>
                    </a:lnTo>
                    <a:lnTo>
                      <a:pt x="931" y="310"/>
                    </a:lnTo>
                    <a:lnTo>
                      <a:pt x="928" y="302"/>
                    </a:lnTo>
                    <a:lnTo>
                      <a:pt x="926" y="295"/>
                    </a:lnTo>
                    <a:lnTo>
                      <a:pt x="924" y="289"/>
                    </a:lnTo>
                    <a:lnTo>
                      <a:pt x="920" y="279"/>
                    </a:lnTo>
                    <a:lnTo>
                      <a:pt x="918" y="274"/>
                    </a:lnTo>
                    <a:lnTo>
                      <a:pt x="916" y="266"/>
                    </a:lnTo>
                    <a:lnTo>
                      <a:pt x="916" y="258"/>
                    </a:lnTo>
                    <a:lnTo>
                      <a:pt x="914" y="251"/>
                    </a:lnTo>
                    <a:lnTo>
                      <a:pt x="914" y="245"/>
                    </a:lnTo>
                    <a:lnTo>
                      <a:pt x="909" y="238"/>
                    </a:lnTo>
                    <a:lnTo>
                      <a:pt x="903" y="230"/>
                    </a:lnTo>
                    <a:lnTo>
                      <a:pt x="897" y="224"/>
                    </a:lnTo>
                    <a:lnTo>
                      <a:pt x="893" y="219"/>
                    </a:lnTo>
                    <a:lnTo>
                      <a:pt x="888" y="213"/>
                    </a:lnTo>
                    <a:lnTo>
                      <a:pt x="882" y="207"/>
                    </a:lnTo>
                    <a:lnTo>
                      <a:pt x="876" y="201"/>
                    </a:lnTo>
                    <a:lnTo>
                      <a:pt x="872" y="196"/>
                    </a:lnTo>
                    <a:lnTo>
                      <a:pt x="867" y="190"/>
                    </a:lnTo>
                    <a:lnTo>
                      <a:pt x="861" y="182"/>
                    </a:lnTo>
                    <a:lnTo>
                      <a:pt x="855" y="177"/>
                    </a:lnTo>
                    <a:lnTo>
                      <a:pt x="850" y="171"/>
                    </a:lnTo>
                    <a:lnTo>
                      <a:pt x="844" y="165"/>
                    </a:lnTo>
                    <a:lnTo>
                      <a:pt x="840" y="160"/>
                    </a:lnTo>
                    <a:lnTo>
                      <a:pt x="834" y="152"/>
                    </a:lnTo>
                    <a:lnTo>
                      <a:pt x="831" y="146"/>
                    </a:lnTo>
                    <a:lnTo>
                      <a:pt x="825" y="141"/>
                    </a:lnTo>
                    <a:lnTo>
                      <a:pt x="819" y="135"/>
                    </a:lnTo>
                    <a:lnTo>
                      <a:pt x="815" y="127"/>
                    </a:lnTo>
                    <a:lnTo>
                      <a:pt x="812" y="122"/>
                    </a:lnTo>
                    <a:lnTo>
                      <a:pt x="808" y="114"/>
                    </a:lnTo>
                    <a:lnTo>
                      <a:pt x="804" y="108"/>
                    </a:lnTo>
                    <a:lnTo>
                      <a:pt x="802" y="101"/>
                    </a:lnTo>
                    <a:lnTo>
                      <a:pt x="798" y="95"/>
                    </a:lnTo>
                    <a:lnTo>
                      <a:pt x="796" y="87"/>
                    </a:lnTo>
                    <a:lnTo>
                      <a:pt x="793" y="80"/>
                    </a:lnTo>
                    <a:lnTo>
                      <a:pt x="793" y="72"/>
                    </a:lnTo>
                    <a:lnTo>
                      <a:pt x="791" y="65"/>
                    </a:lnTo>
                    <a:lnTo>
                      <a:pt x="789" y="57"/>
                    </a:lnTo>
                    <a:lnTo>
                      <a:pt x="789" y="49"/>
                    </a:lnTo>
                    <a:lnTo>
                      <a:pt x="789" y="40"/>
                    </a:lnTo>
                    <a:lnTo>
                      <a:pt x="791" y="34"/>
                    </a:lnTo>
                    <a:lnTo>
                      <a:pt x="787" y="30"/>
                    </a:lnTo>
                    <a:lnTo>
                      <a:pt x="781" y="29"/>
                    </a:lnTo>
                    <a:lnTo>
                      <a:pt x="777" y="25"/>
                    </a:lnTo>
                    <a:lnTo>
                      <a:pt x="774" y="21"/>
                    </a:lnTo>
                    <a:lnTo>
                      <a:pt x="764" y="13"/>
                    </a:lnTo>
                    <a:lnTo>
                      <a:pt x="758" y="8"/>
                    </a:lnTo>
                    <a:lnTo>
                      <a:pt x="719" y="0"/>
                    </a:lnTo>
                    <a:close/>
                  </a:path>
                </a:pathLst>
              </a:custGeom>
              <a:solidFill>
                <a:srgbClr val="0017EB"/>
              </a:solidFill>
              <a:ln w="9525">
                <a:noFill/>
                <a:round/>
              </a:ln>
            </p:spPr>
            <p:txBody>
              <a:bodyPr/>
              <a:lstStyle/>
              <a:p>
                <a:endParaRPr lang="en-CA"/>
              </a:p>
            </p:txBody>
          </p:sp>
          <p:sp>
            <p:nvSpPr>
              <p:cNvPr id="8665" name="Freeform 70"/>
              <p:cNvSpPr/>
              <p:nvPr/>
            </p:nvSpPr>
            <p:spPr bwMode="auto">
              <a:xfrm>
                <a:off x="3887" y="3583"/>
                <a:ext cx="569" cy="342"/>
              </a:xfrm>
              <a:custGeom>
                <a:avLst/>
                <a:gdLst>
                  <a:gd name="T0" fmla="*/ 2 w 1139"/>
                  <a:gd name="T1" fmla="*/ 68 h 684"/>
                  <a:gd name="T2" fmla="*/ 6 w 1139"/>
                  <a:gd name="T3" fmla="*/ 65 h 684"/>
                  <a:gd name="T4" fmla="*/ 10 w 1139"/>
                  <a:gd name="T5" fmla="*/ 62 h 684"/>
                  <a:gd name="T6" fmla="*/ 14 w 1139"/>
                  <a:gd name="T7" fmla="*/ 60 h 684"/>
                  <a:gd name="T8" fmla="*/ 17 w 1139"/>
                  <a:gd name="T9" fmla="*/ 56 h 684"/>
                  <a:gd name="T10" fmla="*/ 19 w 1139"/>
                  <a:gd name="T11" fmla="*/ 51 h 684"/>
                  <a:gd name="T12" fmla="*/ 22 w 1139"/>
                  <a:gd name="T13" fmla="*/ 47 h 684"/>
                  <a:gd name="T14" fmla="*/ 25 w 1139"/>
                  <a:gd name="T15" fmla="*/ 43 h 684"/>
                  <a:gd name="T16" fmla="*/ 28 w 1139"/>
                  <a:gd name="T17" fmla="*/ 40 h 684"/>
                  <a:gd name="T18" fmla="*/ 35 w 1139"/>
                  <a:gd name="T19" fmla="*/ 33 h 684"/>
                  <a:gd name="T20" fmla="*/ 39 w 1139"/>
                  <a:gd name="T21" fmla="*/ 28 h 684"/>
                  <a:gd name="T22" fmla="*/ 43 w 1139"/>
                  <a:gd name="T23" fmla="*/ 25 h 684"/>
                  <a:gd name="T24" fmla="*/ 47 w 1139"/>
                  <a:gd name="T25" fmla="*/ 23 h 684"/>
                  <a:gd name="T26" fmla="*/ 51 w 1139"/>
                  <a:gd name="T27" fmla="*/ 21 h 684"/>
                  <a:gd name="T28" fmla="*/ 56 w 1139"/>
                  <a:gd name="T29" fmla="*/ 18 h 684"/>
                  <a:gd name="T30" fmla="*/ 61 w 1139"/>
                  <a:gd name="T31" fmla="*/ 11 h 684"/>
                  <a:gd name="T32" fmla="*/ 63 w 1139"/>
                  <a:gd name="T33" fmla="*/ 5 h 684"/>
                  <a:gd name="T34" fmla="*/ 68 w 1139"/>
                  <a:gd name="T35" fmla="*/ 1 h 684"/>
                  <a:gd name="T36" fmla="*/ 73 w 1139"/>
                  <a:gd name="T37" fmla="*/ 5 h 684"/>
                  <a:gd name="T38" fmla="*/ 78 w 1139"/>
                  <a:gd name="T39" fmla="*/ 9 h 684"/>
                  <a:gd name="T40" fmla="*/ 82 w 1139"/>
                  <a:gd name="T41" fmla="*/ 13 h 684"/>
                  <a:gd name="T42" fmla="*/ 87 w 1139"/>
                  <a:gd name="T43" fmla="*/ 19 h 684"/>
                  <a:gd name="T44" fmla="*/ 92 w 1139"/>
                  <a:gd name="T45" fmla="*/ 23 h 684"/>
                  <a:gd name="T46" fmla="*/ 95 w 1139"/>
                  <a:gd name="T47" fmla="*/ 28 h 684"/>
                  <a:gd name="T48" fmla="*/ 98 w 1139"/>
                  <a:gd name="T49" fmla="*/ 34 h 684"/>
                  <a:gd name="T50" fmla="*/ 102 w 1139"/>
                  <a:gd name="T51" fmla="*/ 39 h 684"/>
                  <a:gd name="T52" fmla="*/ 107 w 1139"/>
                  <a:gd name="T53" fmla="*/ 43 h 684"/>
                  <a:gd name="T54" fmla="*/ 111 w 1139"/>
                  <a:gd name="T55" fmla="*/ 47 h 684"/>
                  <a:gd name="T56" fmla="*/ 116 w 1139"/>
                  <a:gd name="T57" fmla="*/ 51 h 684"/>
                  <a:gd name="T58" fmla="*/ 122 w 1139"/>
                  <a:gd name="T59" fmla="*/ 55 h 684"/>
                  <a:gd name="T60" fmla="*/ 127 w 1139"/>
                  <a:gd name="T61" fmla="*/ 59 h 684"/>
                  <a:gd name="T62" fmla="*/ 132 w 1139"/>
                  <a:gd name="T63" fmla="*/ 65 h 684"/>
                  <a:gd name="T64" fmla="*/ 138 w 1139"/>
                  <a:gd name="T65" fmla="*/ 69 h 684"/>
                  <a:gd name="T66" fmla="*/ 142 w 1139"/>
                  <a:gd name="T67" fmla="*/ 74 h 684"/>
                  <a:gd name="T68" fmla="*/ 137 w 1139"/>
                  <a:gd name="T69" fmla="*/ 78 h 684"/>
                  <a:gd name="T70" fmla="*/ 132 w 1139"/>
                  <a:gd name="T71" fmla="*/ 77 h 684"/>
                  <a:gd name="T72" fmla="*/ 127 w 1139"/>
                  <a:gd name="T73" fmla="*/ 76 h 684"/>
                  <a:gd name="T74" fmla="*/ 122 w 1139"/>
                  <a:gd name="T75" fmla="*/ 77 h 684"/>
                  <a:gd name="T76" fmla="*/ 117 w 1139"/>
                  <a:gd name="T77" fmla="*/ 77 h 684"/>
                  <a:gd name="T78" fmla="*/ 113 w 1139"/>
                  <a:gd name="T79" fmla="*/ 79 h 684"/>
                  <a:gd name="T80" fmla="*/ 108 w 1139"/>
                  <a:gd name="T81" fmla="*/ 80 h 684"/>
                  <a:gd name="T82" fmla="*/ 103 w 1139"/>
                  <a:gd name="T83" fmla="*/ 82 h 684"/>
                  <a:gd name="T84" fmla="*/ 98 w 1139"/>
                  <a:gd name="T85" fmla="*/ 83 h 684"/>
                  <a:gd name="T86" fmla="*/ 94 w 1139"/>
                  <a:gd name="T87" fmla="*/ 84 h 684"/>
                  <a:gd name="T88" fmla="*/ 89 w 1139"/>
                  <a:gd name="T89" fmla="*/ 85 h 684"/>
                  <a:gd name="T90" fmla="*/ 84 w 1139"/>
                  <a:gd name="T91" fmla="*/ 86 h 684"/>
                  <a:gd name="T92" fmla="*/ 78 w 1139"/>
                  <a:gd name="T93" fmla="*/ 86 h 684"/>
                  <a:gd name="T94" fmla="*/ 72 w 1139"/>
                  <a:gd name="T95" fmla="*/ 84 h 684"/>
                  <a:gd name="T96" fmla="*/ 66 w 1139"/>
                  <a:gd name="T97" fmla="*/ 82 h 684"/>
                  <a:gd name="T98" fmla="*/ 60 w 1139"/>
                  <a:gd name="T99" fmla="*/ 81 h 684"/>
                  <a:gd name="T100" fmla="*/ 54 w 1139"/>
                  <a:gd name="T101" fmla="*/ 81 h 684"/>
                  <a:gd name="T102" fmla="*/ 47 w 1139"/>
                  <a:gd name="T103" fmla="*/ 81 h 684"/>
                  <a:gd name="T104" fmla="*/ 40 w 1139"/>
                  <a:gd name="T105" fmla="*/ 79 h 684"/>
                  <a:gd name="T106" fmla="*/ 34 w 1139"/>
                  <a:gd name="T107" fmla="*/ 78 h 684"/>
                  <a:gd name="T108" fmla="*/ 29 w 1139"/>
                  <a:gd name="T109" fmla="*/ 78 h 684"/>
                  <a:gd name="T110" fmla="*/ 25 w 1139"/>
                  <a:gd name="T111" fmla="*/ 77 h 684"/>
                  <a:gd name="T112" fmla="*/ 20 w 1139"/>
                  <a:gd name="T113" fmla="*/ 76 h 684"/>
                  <a:gd name="T114" fmla="*/ 14 w 1139"/>
                  <a:gd name="T115" fmla="*/ 75 h 684"/>
                  <a:gd name="T116" fmla="*/ 8 w 1139"/>
                  <a:gd name="T117" fmla="*/ 75 h 684"/>
                  <a:gd name="T118" fmla="*/ 3 w 1139"/>
                  <a:gd name="T119" fmla="*/ 75 h 684"/>
                  <a:gd name="T120" fmla="*/ 0 w 1139"/>
                  <a:gd name="T121" fmla="*/ 72 h 6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139"/>
                  <a:gd name="T184" fmla="*/ 0 h 684"/>
                  <a:gd name="T185" fmla="*/ 1139 w 1139"/>
                  <a:gd name="T186" fmla="*/ 684 h 6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139" h="684">
                    <a:moveTo>
                      <a:pt x="4" y="570"/>
                    </a:moveTo>
                    <a:lnTo>
                      <a:pt x="4" y="562"/>
                    </a:lnTo>
                    <a:lnTo>
                      <a:pt x="8" y="556"/>
                    </a:lnTo>
                    <a:lnTo>
                      <a:pt x="12" y="551"/>
                    </a:lnTo>
                    <a:lnTo>
                      <a:pt x="15" y="547"/>
                    </a:lnTo>
                    <a:lnTo>
                      <a:pt x="19" y="541"/>
                    </a:lnTo>
                    <a:lnTo>
                      <a:pt x="23" y="537"/>
                    </a:lnTo>
                    <a:lnTo>
                      <a:pt x="29" y="532"/>
                    </a:lnTo>
                    <a:lnTo>
                      <a:pt x="34" y="530"/>
                    </a:lnTo>
                    <a:lnTo>
                      <a:pt x="38" y="526"/>
                    </a:lnTo>
                    <a:lnTo>
                      <a:pt x="44" y="522"/>
                    </a:lnTo>
                    <a:lnTo>
                      <a:pt x="50" y="518"/>
                    </a:lnTo>
                    <a:lnTo>
                      <a:pt x="55" y="517"/>
                    </a:lnTo>
                    <a:lnTo>
                      <a:pt x="61" y="513"/>
                    </a:lnTo>
                    <a:lnTo>
                      <a:pt x="67" y="511"/>
                    </a:lnTo>
                    <a:lnTo>
                      <a:pt x="72" y="509"/>
                    </a:lnTo>
                    <a:lnTo>
                      <a:pt x="78" y="505"/>
                    </a:lnTo>
                    <a:lnTo>
                      <a:pt x="84" y="501"/>
                    </a:lnTo>
                    <a:lnTo>
                      <a:pt x="89" y="499"/>
                    </a:lnTo>
                    <a:lnTo>
                      <a:pt x="95" y="496"/>
                    </a:lnTo>
                    <a:lnTo>
                      <a:pt x="101" y="492"/>
                    </a:lnTo>
                    <a:lnTo>
                      <a:pt x="107" y="490"/>
                    </a:lnTo>
                    <a:lnTo>
                      <a:pt x="110" y="486"/>
                    </a:lnTo>
                    <a:lnTo>
                      <a:pt x="116" y="482"/>
                    </a:lnTo>
                    <a:lnTo>
                      <a:pt x="122" y="479"/>
                    </a:lnTo>
                    <a:lnTo>
                      <a:pt x="126" y="473"/>
                    </a:lnTo>
                    <a:lnTo>
                      <a:pt x="129" y="469"/>
                    </a:lnTo>
                    <a:lnTo>
                      <a:pt x="133" y="463"/>
                    </a:lnTo>
                    <a:lnTo>
                      <a:pt x="139" y="458"/>
                    </a:lnTo>
                    <a:lnTo>
                      <a:pt x="141" y="452"/>
                    </a:lnTo>
                    <a:lnTo>
                      <a:pt x="145" y="444"/>
                    </a:lnTo>
                    <a:lnTo>
                      <a:pt x="146" y="439"/>
                    </a:lnTo>
                    <a:lnTo>
                      <a:pt x="150" y="431"/>
                    </a:lnTo>
                    <a:lnTo>
                      <a:pt x="152" y="425"/>
                    </a:lnTo>
                    <a:lnTo>
                      <a:pt x="156" y="420"/>
                    </a:lnTo>
                    <a:lnTo>
                      <a:pt x="158" y="412"/>
                    </a:lnTo>
                    <a:lnTo>
                      <a:pt x="162" y="408"/>
                    </a:lnTo>
                    <a:lnTo>
                      <a:pt x="164" y="403"/>
                    </a:lnTo>
                    <a:lnTo>
                      <a:pt x="167" y="397"/>
                    </a:lnTo>
                    <a:lnTo>
                      <a:pt x="171" y="391"/>
                    </a:lnTo>
                    <a:lnTo>
                      <a:pt x="175" y="385"/>
                    </a:lnTo>
                    <a:lnTo>
                      <a:pt x="177" y="380"/>
                    </a:lnTo>
                    <a:lnTo>
                      <a:pt x="181" y="374"/>
                    </a:lnTo>
                    <a:lnTo>
                      <a:pt x="184" y="368"/>
                    </a:lnTo>
                    <a:lnTo>
                      <a:pt x="188" y="363"/>
                    </a:lnTo>
                    <a:lnTo>
                      <a:pt x="192" y="357"/>
                    </a:lnTo>
                    <a:lnTo>
                      <a:pt x="196" y="353"/>
                    </a:lnTo>
                    <a:lnTo>
                      <a:pt x="200" y="347"/>
                    </a:lnTo>
                    <a:lnTo>
                      <a:pt x="205" y="344"/>
                    </a:lnTo>
                    <a:lnTo>
                      <a:pt x="207" y="338"/>
                    </a:lnTo>
                    <a:lnTo>
                      <a:pt x="213" y="332"/>
                    </a:lnTo>
                    <a:lnTo>
                      <a:pt x="217" y="327"/>
                    </a:lnTo>
                    <a:lnTo>
                      <a:pt x="221" y="323"/>
                    </a:lnTo>
                    <a:lnTo>
                      <a:pt x="228" y="313"/>
                    </a:lnTo>
                    <a:lnTo>
                      <a:pt x="238" y="304"/>
                    </a:lnTo>
                    <a:lnTo>
                      <a:pt x="245" y="294"/>
                    </a:lnTo>
                    <a:lnTo>
                      <a:pt x="257" y="285"/>
                    </a:lnTo>
                    <a:lnTo>
                      <a:pt x="264" y="277"/>
                    </a:lnTo>
                    <a:lnTo>
                      <a:pt x="274" y="270"/>
                    </a:lnTo>
                    <a:lnTo>
                      <a:pt x="283" y="260"/>
                    </a:lnTo>
                    <a:lnTo>
                      <a:pt x="293" y="251"/>
                    </a:lnTo>
                    <a:lnTo>
                      <a:pt x="299" y="247"/>
                    </a:lnTo>
                    <a:lnTo>
                      <a:pt x="302" y="243"/>
                    </a:lnTo>
                    <a:lnTo>
                      <a:pt x="308" y="237"/>
                    </a:lnTo>
                    <a:lnTo>
                      <a:pt x="314" y="235"/>
                    </a:lnTo>
                    <a:lnTo>
                      <a:pt x="318" y="230"/>
                    </a:lnTo>
                    <a:lnTo>
                      <a:pt x="323" y="226"/>
                    </a:lnTo>
                    <a:lnTo>
                      <a:pt x="329" y="222"/>
                    </a:lnTo>
                    <a:lnTo>
                      <a:pt x="335" y="218"/>
                    </a:lnTo>
                    <a:lnTo>
                      <a:pt x="340" y="214"/>
                    </a:lnTo>
                    <a:lnTo>
                      <a:pt x="344" y="211"/>
                    </a:lnTo>
                    <a:lnTo>
                      <a:pt x="350" y="207"/>
                    </a:lnTo>
                    <a:lnTo>
                      <a:pt x="356" y="203"/>
                    </a:lnTo>
                    <a:lnTo>
                      <a:pt x="361" y="199"/>
                    </a:lnTo>
                    <a:lnTo>
                      <a:pt x="367" y="195"/>
                    </a:lnTo>
                    <a:lnTo>
                      <a:pt x="373" y="192"/>
                    </a:lnTo>
                    <a:lnTo>
                      <a:pt x="376" y="188"/>
                    </a:lnTo>
                    <a:lnTo>
                      <a:pt x="382" y="184"/>
                    </a:lnTo>
                    <a:lnTo>
                      <a:pt x="388" y="182"/>
                    </a:lnTo>
                    <a:lnTo>
                      <a:pt x="394" y="178"/>
                    </a:lnTo>
                    <a:lnTo>
                      <a:pt x="399" y="174"/>
                    </a:lnTo>
                    <a:lnTo>
                      <a:pt x="405" y="171"/>
                    </a:lnTo>
                    <a:lnTo>
                      <a:pt x="409" y="167"/>
                    </a:lnTo>
                    <a:lnTo>
                      <a:pt x="414" y="165"/>
                    </a:lnTo>
                    <a:lnTo>
                      <a:pt x="422" y="161"/>
                    </a:lnTo>
                    <a:lnTo>
                      <a:pt x="428" y="157"/>
                    </a:lnTo>
                    <a:lnTo>
                      <a:pt x="433" y="155"/>
                    </a:lnTo>
                    <a:lnTo>
                      <a:pt x="439" y="152"/>
                    </a:lnTo>
                    <a:lnTo>
                      <a:pt x="445" y="150"/>
                    </a:lnTo>
                    <a:lnTo>
                      <a:pt x="452" y="140"/>
                    </a:lnTo>
                    <a:lnTo>
                      <a:pt x="460" y="133"/>
                    </a:lnTo>
                    <a:lnTo>
                      <a:pt x="466" y="123"/>
                    </a:lnTo>
                    <a:lnTo>
                      <a:pt x="473" y="114"/>
                    </a:lnTo>
                    <a:lnTo>
                      <a:pt x="477" y="104"/>
                    </a:lnTo>
                    <a:lnTo>
                      <a:pt x="483" y="95"/>
                    </a:lnTo>
                    <a:lnTo>
                      <a:pt x="489" y="85"/>
                    </a:lnTo>
                    <a:lnTo>
                      <a:pt x="494" y="78"/>
                    </a:lnTo>
                    <a:lnTo>
                      <a:pt x="496" y="72"/>
                    </a:lnTo>
                    <a:lnTo>
                      <a:pt x="500" y="66"/>
                    </a:lnTo>
                    <a:lnTo>
                      <a:pt x="502" y="62"/>
                    </a:lnTo>
                    <a:lnTo>
                      <a:pt x="504" y="57"/>
                    </a:lnTo>
                    <a:lnTo>
                      <a:pt x="510" y="47"/>
                    </a:lnTo>
                    <a:lnTo>
                      <a:pt x="513" y="38"/>
                    </a:lnTo>
                    <a:lnTo>
                      <a:pt x="519" y="28"/>
                    </a:lnTo>
                    <a:lnTo>
                      <a:pt x="525" y="19"/>
                    </a:lnTo>
                    <a:lnTo>
                      <a:pt x="530" y="9"/>
                    </a:lnTo>
                    <a:lnTo>
                      <a:pt x="536" y="0"/>
                    </a:lnTo>
                    <a:lnTo>
                      <a:pt x="544" y="3"/>
                    </a:lnTo>
                    <a:lnTo>
                      <a:pt x="551" y="9"/>
                    </a:lnTo>
                    <a:lnTo>
                      <a:pt x="557" y="13"/>
                    </a:lnTo>
                    <a:lnTo>
                      <a:pt x="565" y="19"/>
                    </a:lnTo>
                    <a:lnTo>
                      <a:pt x="572" y="24"/>
                    </a:lnTo>
                    <a:lnTo>
                      <a:pt x="578" y="30"/>
                    </a:lnTo>
                    <a:lnTo>
                      <a:pt x="586" y="34"/>
                    </a:lnTo>
                    <a:lnTo>
                      <a:pt x="593" y="41"/>
                    </a:lnTo>
                    <a:lnTo>
                      <a:pt x="597" y="45"/>
                    </a:lnTo>
                    <a:lnTo>
                      <a:pt x="605" y="51"/>
                    </a:lnTo>
                    <a:lnTo>
                      <a:pt x="610" y="59"/>
                    </a:lnTo>
                    <a:lnTo>
                      <a:pt x="618" y="64"/>
                    </a:lnTo>
                    <a:lnTo>
                      <a:pt x="624" y="70"/>
                    </a:lnTo>
                    <a:lnTo>
                      <a:pt x="629" y="78"/>
                    </a:lnTo>
                    <a:lnTo>
                      <a:pt x="635" y="83"/>
                    </a:lnTo>
                    <a:lnTo>
                      <a:pt x="643" y="91"/>
                    </a:lnTo>
                    <a:lnTo>
                      <a:pt x="648" y="97"/>
                    </a:lnTo>
                    <a:lnTo>
                      <a:pt x="654" y="104"/>
                    </a:lnTo>
                    <a:lnTo>
                      <a:pt x="660" y="110"/>
                    </a:lnTo>
                    <a:lnTo>
                      <a:pt x="665" y="116"/>
                    </a:lnTo>
                    <a:lnTo>
                      <a:pt x="671" y="123"/>
                    </a:lnTo>
                    <a:lnTo>
                      <a:pt x="677" y="129"/>
                    </a:lnTo>
                    <a:lnTo>
                      <a:pt x="684" y="135"/>
                    </a:lnTo>
                    <a:lnTo>
                      <a:pt x="692" y="142"/>
                    </a:lnTo>
                    <a:lnTo>
                      <a:pt x="696" y="148"/>
                    </a:lnTo>
                    <a:lnTo>
                      <a:pt x="703" y="154"/>
                    </a:lnTo>
                    <a:lnTo>
                      <a:pt x="711" y="161"/>
                    </a:lnTo>
                    <a:lnTo>
                      <a:pt x="717" y="167"/>
                    </a:lnTo>
                    <a:lnTo>
                      <a:pt x="724" y="173"/>
                    </a:lnTo>
                    <a:lnTo>
                      <a:pt x="730" y="178"/>
                    </a:lnTo>
                    <a:lnTo>
                      <a:pt x="738" y="184"/>
                    </a:lnTo>
                    <a:lnTo>
                      <a:pt x="745" y="190"/>
                    </a:lnTo>
                    <a:lnTo>
                      <a:pt x="749" y="197"/>
                    </a:lnTo>
                    <a:lnTo>
                      <a:pt x="751" y="203"/>
                    </a:lnTo>
                    <a:lnTo>
                      <a:pt x="755" y="211"/>
                    </a:lnTo>
                    <a:lnTo>
                      <a:pt x="760" y="218"/>
                    </a:lnTo>
                    <a:lnTo>
                      <a:pt x="762" y="226"/>
                    </a:lnTo>
                    <a:lnTo>
                      <a:pt x="768" y="233"/>
                    </a:lnTo>
                    <a:lnTo>
                      <a:pt x="772" y="241"/>
                    </a:lnTo>
                    <a:lnTo>
                      <a:pt x="778" y="249"/>
                    </a:lnTo>
                    <a:lnTo>
                      <a:pt x="779" y="254"/>
                    </a:lnTo>
                    <a:lnTo>
                      <a:pt x="785" y="262"/>
                    </a:lnTo>
                    <a:lnTo>
                      <a:pt x="789" y="270"/>
                    </a:lnTo>
                    <a:lnTo>
                      <a:pt x="795" y="275"/>
                    </a:lnTo>
                    <a:lnTo>
                      <a:pt x="800" y="283"/>
                    </a:lnTo>
                    <a:lnTo>
                      <a:pt x="806" y="289"/>
                    </a:lnTo>
                    <a:lnTo>
                      <a:pt x="812" y="296"/>
                    </a:lnTo>
                    <a:lnTo>
                      <a:pt x="816" y="304"/>
                    </a:lnTo>
                    <a:lnTo>
                      <a:pt x="821" y="308"/>
                    </a:lnTo>
                    <a:lnTo>
                      <a:pt x="827" y="315"/>
                    </a:lnTo>
                    <a:lnTo>
                      <a:pt x="833" y="321"/>
                    </a:lnTo>
                    <a:lnTo>
                      <a:pt x="838" y="327"/>
                    </a:lnTo>
                    <a:lnTo>
                      <a:pt x="844" y="332"/>
                    </a:lnTo>
                    <a:lnTo>
                      <a:pt x="850" y="340"/>
                    </a:lnTo>
                    <a:lnTo>
                      <a:pt x="857" y="346"/>
                    </a:lnTo>
                    <a:lnTo>
                      <a:pt x="863" y="351"/>
                    </a:lnTo>
                    <a:lnTo>
                      <a:pt x="869" y="357"/>
                    </a:lnTo>
                    <a:lnTo>
                      <a:pt x="876" y="363"/>
                    </a:lnTo>
                    <a:lnTo>
                      <a:pt x="882" y="368"/>
                    </a:lnTo>
                    <a:lnTo>
                      <a:pt x="890" y="374"/>
                    </a:lnTo>
                    <a:lnTo>
                      <a:pt x="895" y="380"/>
                    </a:lnTo>
                    <a:lnTo>
                      <a:pt x="903" y="385"/>
                    </a:lnTo>
                    <a:lnTo>
                      <a:pt x="909" y="391"/>
                    </a:lnTo>
                    <a:lnTo>
                      <a:pt x="916" y="397"/>
                    </a:lnTo>
                    <a:lnTo>
                      <a:pt x="922" y="403"/>
                    </a:lnTo>
                    <a:lnTo>
                      <a:pt x="930" y="408"/>
                    </a:lnTo>
                    <a:lnTo>
                      <a:pt x="935" y="414"/>
                    </a:lnTo>
                    <a:lnTo>
                      <a:pt x="943" y="420"/>
                    </a:lnTo>
                    <a:lnTo>
                      <a:pt x="949" y="425"/>
                    </a:lnTo>
                    <a:lnTo>
                      <a:pt x="956" y="429"/>
                    </a:lnTo>
                    <a:lnTo>
                      <a:pt x="964" y="435"/>
                    </a:lnTo>
                    <a:lnTo>
                      <a:pt x="971" y="442"/>
                    </a:lnTo>
                    <a:lnTo>
                      <a:pt x="977" y="446"/>
                    </a:lnTo>
                    <a:lnTo>
                      <a:pt x="985" y="452"/>
                    </a:lnTo>
                    <a:lnTo>
                      <a:pt x="992" y="458"/>
                    </a:lnTo>
                    <a:lnTo>
                      <a:pt x="1000" y="463"/>
                    </a:lnTo>
                    <a:lnTo>
                      <a:pt x="1006" y="469"/>
                    </a:lnTo>
                    <a:lnTo>
                      <a:pt x="1013" y="475"/>
                    </a:lnTo>
                    <a:lnTo>
                      <a:pt x="1021" y="479"/>
                    </a:lnTo>
                    <a:lnTo>
                      <a:pt x="1028" y="486"/>
                    </a:lnTo>
                    <a:lnTo>
                      <a:pt x="1034" y="492"/>
                    </a:lnTo>
                    <a:lnTo>
                      <a:pt x="1042" y="496"/>
                    </a:lnTo>
                    <a:lnTo>
                      <a:pt x="1049" y="501"/>
                    </a:lnTo>
                    <a:lnTo>
                      <a:pt x="1057" y="507"/>
                    </a:lnTo>
                    <a:lnTo>
                      <a:pt x="1063" y="513"/>
                    </a:lnTo>
                    <a:lnTo>
                      <a:pt x="1070" y="518"/>
                    </a:lnTo>
                    <a:lnTo>
                      <a:pt x="1078" y="524"/>
                    </a:lnTo>
                    <a:lnTo>
                      <a:pt x="1084" y="530"/>
                    </a:lnTo>
                    <a:lnTo>
                      <a:pt x="1091" y="536"/>
                    </a:lnTo>
                    <a:lnTo>
                      <a:pt x="1097" y="543"/>
                    </a:lnTo>
                    <a:lnTo>
                      <a:pt x="1104" y="549"/>
                    </a:lnTo>
                    <a:lnTo>
                      <a:pt x="1112" y="555"/>
                    </a:lnTo>
                    <a:lnTo>
                      <a:pt x="1118" y="560"/>
                    </a:lnTo>
                    <a:lnTo>
                      <a:pt x="1125" y="566"/>
                    </a:lnTo>
                    <a:lnTo>
                      <a:pt x="1131" y="574"/>
                    </a:lnTo>
                    <a:lnTo>
                      <a:pt x="1139" y="579"/>
                    </a:lnTo>
                    <a:lnTo>
                      <a:pt x="1139" y="589"/>
                    </a:lnTo>
                    <a:lnTo>
                      <a:pt x="1137" y="598"/>
                    </a:lnTo>
                    <a:lnTo>
                      <a:pt x="1133" y="606"/>
                    </a:lnTo>
                    <a:lnTo>
                      <a:pt x="1127" y="614"/>
                    </a:lnTo>
                    <a:lnTo>
                      <a:pt x="1118" y="617"/>
                    </a:lnTo>
                    <a:lnTo>
                      <a:pt x="1110" y="623"/>
                    </a:lnTo>
                    <a:lnTo>
                      <a:pt x="1101" y="623"/>
                    </a:lnTo>
                    <a:lnTo>
                      <a:pt x="1093" y="623"/>
                    </a:lnTo>
                    <a:lnTo>
                      <a:pt x="1085" y="621"/>
                    </a:lnTo>
                    <a:lnTo>
                      <a:pt x="1080" y="617"/>
                    </a:lnTo>
                    <a:lnTo>
                      <a:pt x="1072" y="615"/>
                    </a:lnTo>
                    <a:lnTo>
                      <a:pt x="1066" y="614"/>
                    </a:lnTo>
                    <a:lnTo>
                      <a:pt x="1059" y="612"/>
                    </a:lnTo>
                    <a:lnTo>
                      <a:pt x="1053" y="612"/>
                    </a:lnTo>
                    <a:lnTo>
                      <a:pt x="1046" y="610"/>
                    </a:lnTo>
                    <a:lnTo>
                      <a:pt x="1040" y="610"/>
                    </a:lnTo>
                    <a:lnTo>
                      <a:pt x="1032" y="608"/>
                    </a:lnTo>
                    <a:lnTo>
                      <a:pt x="1027" y="608"/>
                    </a:lnTo>
                    <a:lnTo>
                      <a:pt x="1021" y="608"/>
                    </a:lnTo>
                    <a:lnTo>
                      <a:pt x="1013" y="608"/>
                    </a:lnTo>
                    <a:lnTo>
                      <a:pt x="1008" y="608"/>
                    </a:lnTo>
                    <a:lnTo>
                      <a:pt x="1002" y="608"/>
                    </a:lnTo>
                    <a:lnTo>
                      <a:pt x="994" y="608"/>
                    </a:lnTo>
                    <a:lnTo>
                      <a:pt x="989" y="610"/>
                    </a:lnTo>
                    <a:lnTo>
                      <a:pt x="981" y="610"/>
                    </a:lnTo>
                    <a:lnTo>
                      <a:pt x="975" y="610"/>
                    </a:lnTo>
                    <a:lnTo>
                      <a:pt x="970" y="610"/>
                    </a:lnTo>
                    <a:lnTo>
                      <a:pt x="964" y="612"/>
                    </a:lnTo>
                    <a:lnTo>
                      <a:pt x="956" y="612"/>
                    </a:lnTo>
                    <a:lnTo>
                      <a:pt x="950" y="614"/>
                    </a:lnTo>
                    <a:lnTo>
                      <a:pt x="943" y="614"/>
                    </a:lnTo>
                    <a:lnTo>
                      <a:pt x="937" y="617"/>
                    </a:lnTo>
                    <a:lnTo>
                      <a:pt x="931" y="617"/>
                    </a:lnTo>
                    <a:lnTo>
                      <a:pt x="924" y="619"/>
                    </a:lnTo>
                    <a:lnTo>
                      <a:pt x="918" y="621"/>
                    </a:lnTo>
                    <a:lnTo>
                      <a:pt x="912" y="623"/>
                    </a:lnTo>
                    <a:lnTo>
                      <a:pt x="905" y="625"/>
                    </a:lnTo>
                    <a:lnTo>
                      <a:pt x="899" y="627"/>
                    </a:lnTo>
                    <a:lnTo>
                      <a:pt x="893" y="629"/>
                    </a:lnTo>
                    <a:lnTo>
                      <a:pt x="888" y="631"/>
                    </a:lnTo>
                    <a:lnTo>
                      <a:pt x="880" y="633"/>
                    </a:lnTo>
                    <a:lnTo>
                      <a:pt x="874" y="634"/>
                    </a:lnTo>
                    <a:lnTo>
                      <a:pt x="867" y="636"/>
                    </a:lnTo>
                    <a:lnTo>
                      <a:pt x="861" y="638"/>
                    </a:lnTo>
                    <a:lnTo>
                      <a:pt x="854" y="640"/>
                    </a:lnTo>
                    <a:lnTo>
                      <a:pt x="848" y="642"/>
                    </a:lnTo>
                    <a:lnTo>
                      <a:pt x="842" y="646"/>
                    </a:lnTo>
                    <a:lnTo>
                      <a:pt x="836" y="648"/>
                    </a:lnTo>
                    <a:lnTo>
                      <a:pt x="829" y="650"/>
                    </a:lnTo>
                    <a:lnTo>
                      <a:pt x="823" y="652"/>
                    </a:lnTo>
                    <a:lnTo>
                      <a:pt x="816" y="653"/>
                    </a:lnTo>
                    <a:lnTo>
                      <a:pt x="812" y="655"/>
                    </a:lnTo>
                    <a:lnTo>
                      <a:pt x="804" y="657"/>
                    </a:lnTo>
                    <a:lnTo>
                      <a:pt x="797" y="659"/>
                    </a:lnTo>
                    <a:lnTo>
                      <a:pt x="791" y="661"/>
                    </a:lnTo>
                    <a:lnTo>
                      <a:pt x="785" y="665"/>
                    </a:lnTo>
                    <a:lnTo>
                      <a:pt x="778" y="665"/>
                    </a:lnTo>
                    <a:lnTo>
                      <a:pt x="772" y="667"/>
                    </a:lnTo>
                    <a:lnTo>
                      <a:pt x="766" y="669"/>
                    </a:lnTo>
                    <a:lnTo>
                      <a:pt x="760" y="671"/>
                    </a:lnTo>
                    <a:lnTo>
                      <a:pt x="753" y="671"/>
                    </a:lnTo>
                    <a:lnTo>
                      <a:pt x="745" y="672"/>
                    </a:lnTo>
                    <a:lnTo>
                      <a:pt x="740" y="674"/>
                    </a:lnTo>
                    <a:lnTo>
                      <a:pt x="734" y="676"/>
                    </a:lnTo>
                    <a:lnTo>
                      <a:pt x="726" y="678"/>
                    </a:lnTo>
                    <a:lnTo>
                      <a:pt x="721" y="678"/>
                    </a:lnTo>
                    <a:lnTo>
                      <a:pt x="713" y="680"/>
                    </a:lnTo>
                    <a:lnTo>
                      <a:pt x="707" y="680"/>
                    </a:lnTo>
                    <a:lnTo>
                      <a:pt x="700" y="680"/>
                    </a:lnTo>
                    <a:lnTo>
                      <a:pt x="694" y="682"/>
                    </a:lnTo>
                    <a:lnTo>
                      <a:pt x="688" y="682"/>
                    </a:lnTo>
                    <a:lnTo>
                      <a:pt x="682" y="682"/>
                    </a:lnTo>
                    <a:lnTo>
                      <a:pt x="673" y="684"/>
                    </a:lnTo>
                    <a:lnTo>
                      <a:pt x="663" y="684"/>
                    </a:lnTo>
                    <a:lnTo>
                      <a:pt x="656" y="684"/>
                    </a:lnTo>
                    <a:lnTo>
                      <a:pt x="648" y="684"/>
                    </a:lnTo>
                    <a:lnTo>
                      <a:pt x="641" y="684"/>
                    </a:lnTo>
                    <a:lnTo>
                      <a:pt x="631" y="682"/>
                    </a:lnTo>
                    <a:lnTo>
                      <a:pt x="624" y="682"/>
                    </a:lnTo>
                    <a:lnTo>
                      <a:pt x="616" y="682"/>
                    </a:lnTo>
                    <a:lnTo>
                      <a:pt x="608" y="680"/>
                    </a:lnTo>
                    <a:lnTo>
                      <a:pt x="601" y="678"/>
                    </a:lnTo>
                    <a:lnTo>
                      <a:pt x="593" y="674"/>
                    </a:lnTo>
                    <a:lnTo>
                      <a:pt x="586" y="672"/>
                    </a:lnTo>
                    <a:lnTo>
                      <a:pt x="578" y="671"/>
                    </a:lnTo>
                    <a:lnTo>
                      <a:pt x="570" y="667"/>
                    </a:lnTo>
                    <a:lnTo>
                      <a:pt x="563" y="665"/>
                    </a:lnTo>
                    <a:lnTo>
                      <a:pt x="557" y="663"/>
                    </a:lnTo>
                    <a:lnTo>
                      <a:pt x="548" y="661"/>
                    </a:lnTo>
                    <a:lnTo>
                      <a:pt x="540" y="657"/>
                    </a:lnTo>
                    <a:lnTo>
                      <a:pt x="532" y="655"/>
                    </a:lnTo>
                    <a:lnTo>
                      <a:pt x="525" y="653"/>
                    </a:lnTo>
                    <a:lnTo>
                      <a:pt x="517" y="650"/>
                    </a:lnTo>
                    <a:lnTo>
                      <a:pt x="510" y="648"/>
                    </a:lnTo>
                    <a:lnTo>
                      <a:pt x="502" y="648"/>
                    </a:lnTo>
                    <a:lnTo>
                      <a:pt x="494" y="646"/>
                    </a:lnTo>
                    <a:lnTo>
                      <a:pt x="487" y="644"/>
                    </a:lnTo>
                    <a:lnTo>
                      <a:pt x="477" y="644"/>
                    </a:lnTo>
                    <a:lnTo>
                      <a:pt x="470" y="644"/>
                    </a:lnTo>
                    <a:lnTo>
                      <a:pt x="462" y="644"/>
                    </a:lnTo>
                    <a:lnTo>
                      <a:pt x="452" y="644"/>
                    </a:lnTo>
                    <a:lnTo>
                      <a:pt x="445" y="646"/>
                    </a:lnTo>
                    <a:lnTo>
                      <a:pt x="435" y="648"/>
                    </a:lnTo>
                    <a:lnTo>
                      <a:pt x="428" y="652"/>
                    </a:lnTo>
                    <a:lnTo>
                      <a:pt x="418" y="650"/>
                    </a:lnTo>
                    <a:lnTo>
                      <a:pt x="409" y="648"/>
                    </a:lnTo>
                    <a:lnTo>
                      <a:pt x="399" y="646"/>
                    </a:lnTo>
                    <a:lnTo>
                      <a:pt x="390" y="646"/>
                    </a:lnTo>
                    <a:lnTo>
                      <a:pt x="380" y="642"/>
                    </a:lnTo>
                    <a:lnTo>
                      <a:pt x="371" y="640"/>
                    </a:lnTo>
                    <a:lnTo>
                      <a:pt x="361" y="638"/>
                    </a:lnTo>
                    <a:lnTo>
                      <a:pt x="352" y="636"/>
                    </a:lnTo>
                    <a:lnTo>
                      <a:pt x="342" y="634"/>
                    </a:lnTo>
                    <a:lnTo>
                      <a:pt x="333" y="633"/>
                    </a:lnTo>
                    <a:lnTo>
                      <a:pt x="323" y="631"/>
                    </a:lnTo>
                    <a:lnTo>
                      <a:pt x="314" y="629"/>
                    </a:lnTo>
                    <a:lnTo>
                      <a:pt x="304" y="627"/>
                    </a:lnTo>
                    <a:lnTo>
                      <a:pt x="295" y="625"/>
                    </a:lnTo>
                    <a:lnTo>
                      <a:pt x="287" y="623"/>
                    </a:lnTo>
                    <a:lnTo>
                      <a:pt x="278" y="623"/>
                    </a:lnTo>
                    <a:lnTo>
                      <a:pt x="272" y="623"/>
                    </a:lnTo>
                    <a:lnTo>
                      <a:pt x="262" y="621"/>
                    </a:lnTo>
                    <a:lnTo>
                      <a:pt x="255" y="619"/>
                    </a:lnTo>
                    <a:lnTo>
                      <a:pt x="249" y="619"/>
                    </a:lnTo>
                    <a:lnTo>
                      <a:pt x="245" y="619"/>
                    </a:lnTo>
                    <a:lnTo>
                      <a:pt x="242" y="617"/>
                    </a:lnTo>
                    <a:lnTo>
                      <a:pt x="236" y="617"/>
                    </a:lnTo>
                    <a:lnTo>
                      <a:pt x="230" y="617"/>
                    </a:lnTo>
                    <a:lnTo>
                      <a:pt x="222" y="615"/>
                    </a:lnTo>
                    <a:lnTo>
                      <a:pt x="217" y="615"/>
                    </a:lnTo>
                    <a:lnTo>
                      <a:pt x="211" y="615"/>
                    </a:lnTo>
                    <a:lnTo>
                      <a:pt x="207" y="615"/>
                    </a:lnTo>
                    <a:lnTo>
                      <a:pt x="202" y="614"/>
                    </a:lnTo>
                    <a:lnTo>
                      <a:pt x="194" y="614"/>
                    </a:lnTo>
                    <a:lnTo>
                      <a:pt x="186" y="612"/>
                    </a:lnTo>
                    <a:lnTo>
                      <a:pt x="181" y="612"/>
                    </a:lnTo>
                    <a:lnTo>
                      <a:pt x="173" y="610"/>
                    </a:lnTo>
                    <a:lnTo>
                      <a:pt x="167" y="608"/>
                    </a:lnTo>
                    <a:lnTo>
                      <a:pt x="160" y="606"/>
                    </a:lnTo>
                    <a:lnTo>
                      <a:pt x="154" y="606"/>
                    </a:lnTo>
                    <a:lnTo>
                      <a:pt x="145" y="604"/>
                    </a:lnTo>
                    <a:lnTo>
                      <a:pt x="139" y="602"/>
                    </a:lnTo>
                    <a:lnTo>
                      <a:pt x="131" y="600"/>
                    </a:lnTo>
                    <a:lnTo>
                      <a:pt x="124" y="600"/>
                    </a:lnTo>
                    <a:lnTo>
                      <a:pt x="116" y="600"/>
                    </a:lnTo>
                    <a:lnTo>
                      <a:pt x="108" y="600"/>
                    </a:lnTo>
                    <a:lnTo>
                      <a:pt x="101" y="600"/>
                    </a:lnTo>
                    <a:lnTo>
                      <a:pt x="93" y="602"/>
                    </a:lnTo>
                    <a:lnTo>
                      <a:pt x="86" y="598"/>
                    </a:lnTo>
                    <a:lnTo>
                      <a:pt x="78" y="596"/>
                    </a:lnTo>
                    <a:lnTo>
                      <a:pt x="70" y="596"/>
                    </a:lnTo>
                    <a:lnTo>
                      <a:pt x="63" y="596"/>
                    </a:lnTo>
                    <a:lnTo>
                      <a:pt x="55" y="596"/>
                    </a:lnTo>
                    <a:lnTo>
                      <a:pt x="46" y="596"/>
                    </a:lnTo>
                    <a:lnTo>
                      <a:pt x="38" y="596"/>
                    </a:lnTo>
                    <a:lnTo>
                      <a:pt x="31" y="596"/>
                    </a:lnTo>
                    <a:lnTo>
                      <a:pt x="25" y="595"/>
                    </a:lnTo>
                    <a:lnTo>
                      <a:pt x="21" y="593"/>
                    </a:lnTo>
                    <a:lnTo>
                      <a:pt x="15" y="591"/>
                    </a:lnTo>
                    <a:lnTo>
                      <a:pt x="10" y="589"/>
                    </a:lnTo>
                    <a:lnTo>
                      <a:pt x="4" y="585"/>
                    </a:lnTo>
                    <a:lnTo>
                      <a:pt x="2" y="581"/>
                    </a:lnTo>
                    <a:lnTo>
                      <a:pt x="0" y="576"/>
                    </a:lnTo>
                    <a:lnTo>
                      <a:pt x="4" y="570"/>
                    </a:lnTo>
                    <a:close/>
                  </a:path>
                </a:pathLst>
              </a:custGeom>
              <a:solidFill>
                <a:srgbClr val="D90000"/>
              </a:solidFill>
              <a:ln w="9525">
                <a:noFill/>
                <a:round/>
              </a:ln>
            </p:spPr>
            <p:txBody>
              <a:bodyPr/>
              <a:lstStyle/>
              <a:p>
                <a:endParaRPr lang="en-CA"/>
              </a:p>
            </p:txBody>
          </p:sp>
          <p:sp>
            <p:nvSpPr>
              <p:cNvPr id="8666" name="Freeform 71"/>
              <p:cNvSpPr/>
              <p:nvPr/>
            </p:nvSpPr>
            <p:spPr bwMode="auto">
              <a:xfrm>
                <a:off x="4187" y="3564"/>
                <a:ext cx="455" cy="304"/>
              </a:xfrm>
              <a:custGeom>
                <a:avLst/>
                <a:gdLst>
                  <a:gd name="T0" fmla="*/ 2 w 910"/>
                  <a:gd name="T1" fmla="*/ 5 h 608"/>
                  <a:gd name="T2" fmla="*/ 5 w 910"/>
                  <a:gd name="T3" fmla="*/ 7 h 608"/>
                  <a:gd name="T4" fmla="*/ 9 w 910"/>
                  <a:gd name="T5" fmla="*/ 10 h 608"/>
                  <a:gd name="T6" fmla="*/ 13 w 910"/>
                  <a:gd name="T7" fmla="*/ 12 h 608"/>
                  <a:gd name="T8" fmla="*/ 17 w 910"/>
                  <a:gd name="T9" fmla="*/ 15 h 608"/>
                  <a:gd name="T10" fmla="*/ 21 w 910"/>
                  <a:gd name="T11" fmla="*/ 19 h 608"/>
                  <a:gd name="T12" fmla="*/ 23 w 910"/>
                  <a:gd name="T13" fmla="*/ 24 h 608"/>
                  <a:gd name="T14" fmla="*/ 26 w 910"/>
                  <a:gd name="T15" fmla="*/ 29 h 608"/>
                  <a:gd name="T16" fmla="*/ 29 w 910"/>
                  <a:gd name="T17" fmla="*/ 33 h 608"/>
                  <a:gd name="T18" fmla="*/ 35 w 910"/>
                  <a:gd name="T19" fmla="*/ 37 h 608"/>
                  <a:gd name="T20" fmla="*/ 40 w 910"/>
                  <a:gd name="T21" fmla="*/ 39 h 608"/>
                  <a:gd name="T22" fmla="*/ 44 w 910"/>
                  <a:gd name="T23" fmla="*/ 43 h 608"/>
                  <a:gd name="T24" fmla="*/ 47 w 910"/>
                  <a:gd name="T25" fmla="*/ 48 h 608"/>
                  <a:gd name="T26" fmla="*/ 51 w 910"/>
                  <a:gd name="T27" fmla="*/ 53 h 608"/>
                  <a:gd name="T28" fmla="*/ 56 w 910"/>
                  <a:gd name="T29" fmla="*/ 57 h 608"/>
                  <a:gd name="T30" fmla="*/ 60 w 910"/>
                  <a:gd name="T31" fmla="*/ 62 h 608"/>
                  <a:gd name="T32" fmla="*/ 66 w 910"/>
                  <a:gd name="T33" fmla="*/ 66 h 608"/>
                  <a:gd name="T34" fmla="*/ 71 w 910"/>
                  <a:gd name="T35" fmla="*/ 70 h 608"/>
                  <a:gd name="T36" fmla="*/ 76 w 910"/>
                  <a:gd name="T37" fmla="*/ 75 h 608"/>
                  <a:gd name="T38" fmla="*/ 81 w 910"/>
                  <a:gd name="T39" fmla="*/ 74 h 608"/>
                  <a:gd name="T40" fmla="*/ 86 w 910"/>
                  <a:gd name="T41" fmla="*/ 71 h 608"/>
                  <a:gd name="T42" fmla="*/ 90 w 910"/>
                  <a:gd name="T43" fmla="*/ 69 h 608"/>
                  <a:gd name="T44" fmla="*/ 93 w 910"/>
                  <a:gd name="T45" fmla="*/ 68 h 608"/>
                  <a:gd name="T46" fmla="*/ 96 w 910"/>
                  <a:gd name="T47" fmla="*/ 67 h 608"/>
                  <a:gd name="T48" fmla="*/ 101 w 910"/>
                  <a:gd name="T49" fmla="*/ 65 h 608"/>
                  <a:gd name="T50" fmla="*/ 105 w 910"/>
                  <a:gd name="T51" fmla="*/ 61 h 608"/>
                  <a:gd name="T52" fmla="*/ 111 w 910"/>
                  <a:gd name="T53" fmla="*/ 57 h 608"/>
                  <a:gd name="T54" fmla="*/ 114 w 910"/>
                  <a:gd name="T55" fmla="*/ 52 h 608"/>
                  <a:gd name="T56" fmla="*/ 110 w 910"/>
                  <a:gd name="T57" fmla="*/ 47 h 608"/>
                  <a:gd name="T58" fmla="*/ 104 w 910"/>
                  <a:gd name="T59" fmla="*/ 43 h 608"/>
                  <a:gd name="T60" fmla="*/ 99 w 910"/>
                  <a:gd name="T61" fmla="*/ 41 h 608"/>
                  <a:gd name="T62" fmla="*/ 94 w 910"/>
                  <a:gd name="T63" fmla="*/ 41 h 608"/>
                  <a:gd name="T64" fmla="*/ 91 w 910"/>
                  <a:gd name="T65" fmla="*/ 41 h 608"/>
                  <a:gd name="T66" fmla="*/ 88 w 910"/>
                  <a:gd name="T67" fmla="*/ 40 h 608"/>
                  <a:gd name="T68" fmla="*/ 85 w 910"/>
                  <a:gd name="T69" fmla="*/ 38 h 608"/>
                  <a:gd name="T70" fmla="*/ 81 w 910"/>
                  <a:gd name="T71" fmla="*/ 38 h 608"/>
                  <a:gd name="T72" fmla="*/ 78 w 910"/>
                  <a:gd name="T73" fmla="*/ 36 h 608"/>
                  <a:gd name="T74" fmla="*/ 74 w 910"/>
                  <a:gd name="T75" fmla="*/ 34 h 608"/>
                  <a:gd name="T76" fmla="*/ 71 w 910"/>
                  <a:gd name="T77" fmla="*/ 32 h 608"/>
                  <a:gd name="T78" fmla="*/ 67 w 910"/>
                  <a:gd name="T79" fmla="*/ 30 h 608"/>
                  <a:gd name="T80" fmla="*/ 63 w 910"/>
                  <a:gd name="T81" fmla="*/ 28 h 608"/>
                  <a:gd name="T82" fmla="*/ 60 w 910"/>
                  <a:gd name="T83" fmla="*/ 27 h 608"/>
                  <a:gd name="T84" fmla="*/ 57 w 910"/>
                  <a:gd name="T85" fmla="*/ 25 h 608"/>
                  <a:gd name="T86" fmla="*/ 54 w 910"/>
                  <a:gd name="T87" fmla="*/ 23 h 608"/>
                  <a:gd name="T88" fmla="*/ 51 w 910"/>
                  <a:gd name="T89" fmla="*/ 21 h 608"/>
                  <a:gd name="T90" fmla="*/ 47 w 910"/>
                  <a:gd name="T91" fmla="*/ 19 h 608"/>
                  <a:gd name="T92" fmla="*/ 42 w 910"/>
                  <a:gd name="T93" fmla="*/ 18 h 608"/>
                  <a:gd name="T94" fmla="*/ 38 w 910"/>
                  <a:gd name="T95" fmla="*/ 15 h 608"/>
                  <a:gd name="T96" fmla="*/ 33 w 910"/>
                  <a:gd name="T97" fmla="*/ 14 h 608"/>
                  <a:gd name="T98" fmla="*/ 29 w 910"/>
                  <a:gd name="T99" fmla="*/ 12 h 608"/>
                  <a:gd name="T100" fmla="*/ 25 w 910"/>
                  <a:gd name="T101" fmla="*/ 10 h 608"/>
                  <a:gd name="T102" fmla="*/ 21 w 910"/>
                  <a:gd name="T103" fmla="*/ 9 h 608"/>
                  <a:gd name="T104" fmla="*/ 17 w 910"/>
                  <a:gd name="T105" fmla="*/ 6 h 608"/>
                  <a:gd name="T106" fmla="*/ 13 w 910"/>
                  <a:gd name="T107" fmla="*/ 3 h 608"/>
                  <a:gd name="T108" fmla="*/ 7 w 910"/>
                  <a:gd name="T109" fmla="*/ 1 h 608"/>
                  <a:gd name="T110" fmla="*/ 5 w 910"/>
                  <a:gd name="T111" fmla="*/ 0 h 608"/>
                  <a:gd name="T112" fmla="*/ 1 w 910"/>
                  <a:gd name="T113" fmla="*/ 1 h 60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910"/>
                  <a:gd name="T172" fmla="*/ 0 h 608"/>
                  <a:gd name="T173" fmla="*/ 910 w 910"/>
                  <a:gd name="T174" fmla="*/ 608 h 60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910" h="608">
                    <a:moveTo>
                      <a:pt x="0" y="15"/>
                    </a:moveTo>
                    <a:lnTo>
                      <a:pt x="2" y="19"/>
                    </a:lnTo>
                    <a:lnTo>
                      <a:pt x="5" y="24"/>
                    </a:lnTo>
                    <a:lnTo>
                      <a:pt x="9" y="30"/>
                    </a:lnTo>
                    <a:lnTo>
                      <a:pt x="13" y="34"/>
                    </a:lnTo>
                    <a:lnTo>
                      <a:pt x="17" y="40"/>
                    </a:lnTo>
                    <a:lnTo>
                      <a:pt x="21" y="43"/>
                    </a:lnTo>
                    <a:lnTo>
                      <a:pt x="26" y="49"/>
                    </a:lnTo>
                    <a:lnTo>
                      <a:pt x="32" y="53"/>
                    </a:lnTo>
                    <a:lnTo>
                      <a:pt x="38" y="57"/>
                    </a:lnTo>
                    <a:lnTo>
                      <a:pt x="43" y="62"/>
                    </a:lnTo>
                    <a:lnTo>
                      <a:pt x="47" y="66"/>
                    </a:lnTo>
                    <a:lnTo>
                      <a:pt x="55" y="70"/>
                    </a:lnTo>
                    <a:lnTo>
                      <a:pt x="61" y="74"/>
                    </a:lnTo>
                    <a:lnTo>
                      <a:pt x="66" y="78"/>
                    </a:lnTo>
                    <a:lnTo>
                      <a:pt x="72" y="81"/>
                    </a:lnTo>
                    <a:lnTo>
                      <a:pt x="80" y="87"/>
                    </a:lnTo>
                    <a:lnTo>
                      <a:pt x="85" y="91"/>
                    </a:lnTo>
                    <a:lnTo>
                      <a:pt x="93" y="95"/>
                    </a:lnTo>
                    <a:lnTo>
                      <a:pt x="97" y="98"/>
                    </a:lnTo>
                    <a:lnTo>
                      <a:pt x="104" y="104"/>
                    </a:lnTo>
                    <a:lnTo>
                      <a:pt x="110" y="108"/>
                    </a:lnTo>
                    <a:lnTo>
                      <a:pt x="118" y="114"/>
                    </a:lnTo>
                    <a:lnTo>
                      <a:pt x="123" y="119"/>
                    </a:lnTo>
                    <a:lnTo>
                      <a:pt x="131" y="125"/>
                    </a:lnTo>
                    <a:lnTo>
                      <a:pt x="137" y="131"/>
                    </a:lnTo>
                    <a:lnTo>
                      <a:pt x="144" y="136"/>
                    </a:lnTo>
                    <a:lnTo>
                      <a:pt x="148" y="142"/>
                    </a:lnTo>
                    <a:lnTo>
                      <a:pt x="156" y="152"/>
                    </a:lnTo>
                    <a:lnTo>
                      <a:pt x="161" y="157"/>
                    </a:lnTo>
                    <a:lnTo>
                      <a:pt x="167" y="165"/>
                    </a:lnTo>
                    <a:lnTo>
                      <a:pt x="173" y="173"/>
                    </a:lnTo>
                    <a:lnTo>
                      <a:pt x="178" y="182"/>
                    </a:lnTo>
                    <a:lnTo>
                      <a:pt x="180" y="190"/>
                    </a:lnTo>
                    <a:lnTo>
                      <a:pt x="184" y="199"/>
                    </a:lnTo>
                    <a:lnTo>
                      <a:pt x="188" y="207"/>
                    </a:lnTo>
                    <a:lnTo>
                      <a:pt x="192" y="214"/>
                    </a:lnTo>
                    <a:lnTo>
                      <a:pt x="196" y="222"/>
                    </a:lnTo>
                    <a:lnTo>
                      <a:pt x="201" y="228"/>
                    </a:lnTo>
                    <a:lnTo>
                      <a:pt x="207" y="235"/>
                    </a:lnTo>
                    <a:lnTo>
                      <a:pt x="213" y="241"/>
                    </a:lnTo>
                    <a:lnTo>
                      <a:pt x="218" y="247"/>
                    </a:lnTo>
                    <a:lnTo>
                      <a:pt x="226" y="252"/>
                    </a:lnTo>
                    <a:lnTo>
                      <a:pt x="232" y="258"/>
                    </a:lnTo>
                    <a:lnTo>
                      <a:pt x="239" y="264"/>
                    </a:lnTo>
                    <a:lnTo>
                      <a:pt x="247" y="269"/>
                    </a:lnTo>
                    <a:lnTo>
                      <a:pt x="254" y="273"/>
                    </a:lnTo>
                    <a:lnTo>
                      <a:pt x="262" y="279"/>
                    </a:lnTo>
                    <a:lnTo>
                      <a:pt x="270" y="285"/>
                    </a:lnTo>
                    <a:lnTo>
                      <a:pt x="277" y="290"/>
                    </a:lnTo>
                    <a:lnTo>
                      <a:pt x="285" y="294"/>
                    </a:lnTo>
                    <a:lnTo>
                      <a:pt x="292" y="300"/>
                    </a:lnTo>
                    <a:lnTo>
                      <a:pt x="300" y="306"/>
                    </a:lnTo>
                    <a:lnTo>
                      <a:pt x="306" y="309"/>
                    </a:lnTo>
                    <a:lnTo>
                      <a:pt x="313" y="315"/>
                    </a:lnTo>
                    <a:lnTo>
                      <a:pt x="321" y="323"/>
                    </a:lnTo>
                    <a:lnTo>
                      <a:pt x="329" y="328"/>
                    </a:lnTo>
                    <a:lnTo>
                      <a:pt x="334" y="334"/>
                    </a:lnTo>
                    <a:lnTo>
                      <a:pt x="340" y="340"/>
                    </a:lnTo>
                    <a:lnTo>
                      <a:pt x="346" y="346"/>
                    </a:lnTo>
                    <a:lnTo>
                      <a:pt x="351" y="355"/>
                    </a:lnTo>
                    <a:lnTo>
                      <a:pt x="355" y="361"/>
                    </a:lnTo>
                    <a:lnTo>
                      <a:pt x="361" y="370"/>
                    </a:lnTo>
                    <a:lnTo>
                      <a:pt x="363" y="378"/>
                    </a:lnTo>
                    <a:lnTo>
                      <a:pt x="369" y="389"/>
                    </a:lnTo>
                    <a:lnTo>
                      <a:pt x="376" y="395"/>
                    </a:lnTo>
                    <a:lnTo>
                      <a:pt x="384" y="404"/>
                    </a:lnTo>
                    <a:lnTo>
                      <a:pt x="391" y="412"/>
                    </a:lnTo>
                    <a:lnTo>
                      <a:pt x="399" y="420"/>
                    </a:lnTo>
                    <a:lnTo>
                      <a:pt x="407" y="425"/>
                    </a:lnTo>
                    <a:lnTo>
                      <a:pt x="414" y="433"/>
                    </a:lnTo>
                    <a:lnTo>
                      <a:pt x="422" y="441"/>
                    </a:lnTo>
                    <a:lnTo>
                      <a:pt x="429" y="448"/>
                    </a:lnTo>
                    <a:lnTo>
                      <a:pt x="437" y="454"/>
                    </a:lnTo>
                    <a:lnTo>
                      <a:pt x="446" y="461"/>
                    </a:lnTo>
                    <a:lnTo>
                      <a:pt x="454" y="467"/>
                    </a:lnTo>
                    <a:lnTo>
                      <a:pt x="462" y="475"/>
                    </a:lnTo>
                    <a:lnTo>
                      <a:pt x="469" y="480"/>
                    </a:lnTo>
                    <a:lnTo>
                      <a:pt x="477" y="488"/>
                    </a:lnTo>
                    <a:lnTo>
                      <a:pt x="484" y="496"/>
                    </a:lnTo>
                    <a:lnTo>
                      <a:pt x="494" y="501"/>
                    </a:lnTo>
                    <a:lnTo>
                      <a:pt x="500" y="507"/>
                    </a:lnTo>
                    <a:lnTo>
                      <a:pt x="509" y="513"/>
                    </a:lnTo>
                    <a:lnTo>
                      <a:pt x="517" y="520"/>
                    </a:lnTo>
                    <a:lnTo>
                      <a:pt x="524" y="528"/>
                    </a:lnTo>
                    <a:lnTo>
                      <a:pt x="532" y="534"/>
                    </a:lnTo>
                    <a:lnTo>
                      <a:pt x="540" y="539"/>
                    </a:lnTo>
                    <a:lnTo>
                      <a:pt x="547" y="547"/>
                    </a:lnTo>
                    <a:lnTo>
                      <a:pt x="557" y="553"/>
                    </a:lnTo>
                    <a:lnTo>
                      <a:pt x="564" y="558"/>
                    </a:lnTo>
                    <a:lnTo>
                      <a:pt x="572" y="566"/>
                    </a:lnTo>
                    <a:lnTo>
                      <a:pt x="579" y="572"/>
                    </a:lnTo>
                    <a:lnTo>
                      <a:pt x="587" y="579"/>
                    </a:lnTo>
                    <a:lnTo>
                      <a:pt x="595" y="585"/>
                    </a:lnTo>
                    <a:lnTo>
                      <a:pt x="602" y="593"/>
                    </a:lnTo>
                    <a:lnTo>
                      <a:pt x="612" y="600"/>
                    </a:lnTo>
                    <a:lnTo>
                      <a:pt x="619" y="608"/>
                    </a:lnTo>
                    <a:lnTo>
                      <a:pt x="627" y="600"/>
                    </a:lnTo>
                    <a:lnTo>
                      <a:pt x="635" y="594"/>
                    </a:lnTo>
                    <a:lnTo>
                      <a:pt x="644" y="589"/>
                    </a:lnTo>
                    <a:lnTo>
                      <a:pt x="654" y="583"/>
                    </a:lnTo>
                    <a:lnTo>
                      <a:pt x="663" y="577"/>
                    </a:lnTo>
                    <a:lnTo>
                      <a:pt x="673" y="572"/>
                    </a:lnTo>
                    <a:lnTo>
                      <a:pt x="678" y="570"/>
                    </a:lnTo>
                    <a:lnTo>
                      <a:pt x="682" y="568"/>
                    </a:lnTo>
                    <a:lnTo>
                      <a:pt x="688" y="566"/>
                    </a:lnTo>
                    <a:lnTo>
                      <a:pt x="694" y="564"/>
                    </a:lnTo>
                    <a:lnTo>
                      <a:pt x="701" y="558"/>
                    </a:lnTo>
                    <a:lnTo>
                      <a:pt x="713" y="555"/>
                    </a:lnTo>
                    <a:lnTo>
                      <a:pt x="716" y="551"/>
                    </a:lnTo>
                    <a:lnTo>
                      <a:pt x="722" y="551"/>
                    </a:lnTo>
                    <a:lnTo>
                      <a:pt x="728" y="547"/>
                    </a:lnTo>
                    <a:lnTo>
                      <a:pt x="733" y="547"/>
                    </a:lnTo>
                    <a:lnTo>
                      <a:pt x="737" y="543"/>
                    </a:lnTo>
                    <a:lnTo>
                      <a:pt x="743" y="541"/>
                    </a:lnTo>
                    <a:lnTo>
                      <a:pt x="747" y="539"/>
                    </a:lnTo>
                    <a:lnTo>
                      <a:pt x="752" y="537"/>
                    </a:lnTo>
                    <a:lnTo>
                      <a:pt x="756" y="536"/>
                    </a:lnTo>
                    <a:lnTo>
                      <a:pt x="762" y="534"/>
                    </a:lnTo>
                    <a:lnTo>
                      <a:pt x="768" y="532"/>
                    </a:lnTo>
                    <a:lnTo>
                      <a:pt x="773" y="530"/>
                    </a:lnTo>
                    <a:lnTo>
                      <a:pt x="783" y="524"/>
                    </a:lnTo>
                    <a:lnTo>
                      <a:pt x="792" y="520"/>
                    </a:lnTo>
                    <a:lnTo>
                      <a:pt x="796" y="517"/>
                    </a:lnTo>
                    <a:lnTo>
                      <a:pt x="802" y="515"/>
                    </a:lnTo>
                    <a:lnTo>
                      <a:pt x="806" y="513"/>
                    </a:lnTo>
                    <a:lnTo>
                      <a:pt x="811" y="511"/>
                    </a:lnTo>
                    <a:lnTo>
                      <a:pt x="821" y="503"/>
                    </a:lnTo>
                    <a:lnTo>
                      <a:pt x="830" y="498"/>
                    </a:lnTo>
                    <a:lnTo>
                      <a:pt x="838" y="494"/>
                    </a:lnTo>
                    <a:lnTo>
                      <a:pt x="849" y="488"/>
                    </a:lnTo>
                    <a:lnTo>
                      <a:pt x="857" y="480"/>
                    </a:lnTo>
                    <a:lnTo>
                      <a:pt x="865" y="475"/>
                    </a:lnTo>
                    <a:lnTo>
                      <a:pt x="872" y="467"/>
                    </a:lnTo>
                    <a:lnTo>
                      <a:pt x="882" y="460"/>
                    </a:lnTo>
                    <a:lnTo>
                      <a:pt x="889" y="450"/>
                    </a:lnTo>
                    <a:lnTo>
                      <a:pt x="897" y="442"/>
                    </a:lnTo>
                    <a:lnTo>
                      <a:pt x="903" y="433"/>
                    </a:lnTo>
                    <a:lnTo>
                      <a:pt x="910" y="425"/>
                    </a:lnTo>
                    <a:lnTo>
                      <a:pt x="905" y="416"/>
                    </a:lnTo>
                    <a:lnTo>
                      <a:pt x="901" y="408"/>
                    </a:lnTo>
                    <a:lnTo>
                      <a:pt x="893" y="401"/>
                    </a:lnTo>
                    <a:lnTo>
                      <a:pt x="887" y="393"/>
                    </a:lnTo>
                    <a:lnTo>
                      <a:pt x="882" y="385"/>
                    </a:lnTo>
                    <a:lnTo>
                      <a:pt x="874" y="378"/>
                    </a:lnTo>
                    <a:lnTo>
                      <a:pt x="867" y="370"/>
                    </a:lnTo>
                    <a:lnTo>
                      <a:pt x="859" y="365"/>
                    </a:lnTo>
                    <a:lnTo>
                      <a:pt x="849" y="357"/>
                    </a:lnTo>
                    <a:lnTo>
                      <a:pt x="842" y="351"/>
                    </a:lnTo>
                    <a:lnTo>
                      <a:pt x="832" y="346"/>
                    </a:lnTo>
                    <a:lnTo>
                      <a:pt x="825" y="344"/>
                    </a:lnTo>
                    <a:lnTo>
                      <a:pt x="815" y="338"/>
                    </a:lnTo>
                    <a:lnTo>
                      <a:pt x="806" y="336"/>
                    </a:lnTo>
                    <a:lnTo>
                      <a:pt x="798" y="334"/>
                    </a:lnTo>
                    <a:lnTo>
                      <a:pt x="789" y="334"/>
                    </a:lnTo>
                    <a:lnTo>
                      <a:pt x="779" y="330"/>
                    </a:lnTo>
                    <a:lnTo>
                      <a:pt x="770" y="330"/>
                    </a:lnTo>
                    <a:lnTo>
                      <a:pt x="764" y="328"/>
                    </a:lnTo>
                    <a:lnTo>
                      <a:pt x="758" y="328"/>
                    </a:lnTo>
                    <a:lnTo>
                      <a:pt x="752" y="328"/>
                    </a:lnTo>
                    <a:lnTo>
                      <a:pt x="749" y="328"/>
                    </a:lnTo>
                    <a:lnTo>
                      <a:pt x="743" y="328"/>
                    </a:lnTo>
                    <a:lnTo>
                      <a:pt x="737" y="328"/>
                    </a:lnTo>
                    <a:lnTo>
                      <a:pt x="732" y="328"/>
                    </a:lnTo>
                    <a:lnTo>
                      <a:pt x="726" y="330"/>
                    </a:lnTo>
                    <a:lnTo>
                      <a:pt x="720" y="330"/>
                    </a:lnTo>
                    <a:lnTo>
                      <a:pt x="716" y="330"/>
                    </a:lnTo>
                    <a:lnTo>
                      <a:pt x="711" y="330"/>
                    </a:lnTo>
                    <a:lnTo>
                      <a:pt x="705" y="330"/>
                    </a:lnTo>
                    <a:lnTo>
                      <a:pt x="699" y="327"/>
                    </a:lnTo>
                    <a:lnTo>
                      <a:pt x="694" y="325"/>
                    </a:lnTo>
                    <a:lnTo>
                      <a:pt x="688" y="321"/>
                    </a:lnTo>
                    <a:lnTo>
                      <a:pt x="682" y="317"/>
                    </a:lnTo>
                    <a:lnTo>
                      <a:pt x="678" y="313"/>
                    </a:lnTo>
                    <a:lnTo>
                      <a:pt x="673" y="311"/>
                    </a:lnTo>
                    <a:lnTo>
                      <a:pt x="667" y="308"/>
                    </a:lnTo>
                    <a:lnTo>
                      <a:pt x="661" y="306"/>
                    </a:lnTo>
                    <a:lnTo>
                      <a:pt x="656" y="304"/>
                    </a:lnTo>
                    <a:lnTo>
                      <a:pt x="650" y="300"/>
                    </a:lnTo>
                    <a:lnTo>
                      <a:pt x="646" y="298"/>
                    </a:lnTo>
                    <a:lnTo>
                      <a:pt x="640" y="294"/>
                    </a:lnTo>
                    <a:lnTo>
                      <a:pt x="635" y="292"/>
                    </a:lnTo>
                    <a:lnTo>
                      <a:pt x="629" y="290"/>
                    </a:lnTo>
                    <a:lnTo>
                      <a:pt x="623" y="287"/>
                    </a:lnTo>
                    <a:lnTo>
                      <a:pt x="618" y="285"/>
                    </a:lnTo>
                    <a:lnTo>
                      <a:pt x="612" y="281"/>
                    </a:lnTo>
                    <a:lnTo>
                      <a:pt x="606" y="279"/>
                    </a:lnTo>
                    <a:lnTo>
                      <a:pt x="600" y="275"/>
                    </a:lnTo>
                    <a:lnTo>
                      <a:pt x="597" y="273"/>
                    </a:lnTo>
                    <a:lnTo>
                      <a:pt x="591" y="271"/>
                    </a:lnTo>
                    <a:lnTo>
                      <a:pt x="585" y="268"/>
                    </a:lnTo>
                    <a:lnTo>
                      <a:pt x="579" y="266"/>
                    </a:lnTo>
                    <a:lnTo>
                      <a:pt x="574" y="262"/>
                    </a:lnTo>
                    <a:lnTo>
                      <a:pt x="568" y="260"/>
                    </a:lnTo>
                    <a:lnTo>
                      <a:pt x="564" y="256"/>
                    </a:lnTo>
                    <a:lnTo>
                      <a:pt x="559" y="254"/>
                    </a:lnTo>
                    <a:lnTo>
                      <a:pt x="553" y="252"/>
                    </a:lnTo>
                    <a:lnTo>
                      <a:pt x="547" y="250"/>
                    </a:lnTo>
                    <a:lnTo>
                      <a:pt x="541" y="247"/>
                    </a:lnTo>
                    <a:lnTo>
                      <a:pt x="536" y="245"/>
                    </a:lnTo>
                    <a:lnTo>
                      <a:pt x="530" y="243"/>
                    </a:lnTo>
                    <a:lnTo>
                      <a:pt x="526" y="239"/>
                    </a:lnTo>
                    <a:lnTo>
                      <a:pt x="521" y="237"/>
                    </a:lnTo>
                    <a:lnTo>
                      <a:pt x="515" y="233"/>
                    </a:lnTo>
                    <a:lnTo>
                      <a:pt x="509" y="231"/>
                    </a:lnTo>
                    <a:lnTo>
                      <a:pt x="503" y="228"/>
                    </a:lnTo>
                    <a:lnTo>
                      <a:pt x="498" y="226"/>
                    </a:lnTo>
                    <a:lnTo>
                      <a:pt x="494" y="222"/>
                    </a:lnTo>
                    <a:lnTo>
                      <a:pt x="488" y="220"/>
                    </a:lnTo>
                    <a:lnTo>
                      <a:pt x="483" y="216"/>
                    </a:lnTo>
                    <a:lnTo>
                      <a:pt x="477" y="214"/>
                    </a:lnTo>
                    <a:lnTo>
                      <a:pt x="471" y="211"/>
                    </a:lnTo>
                    <a:lnTo>
                      <a:pt x="465" y="209"/>
                    </a:lnTo>
                    <a:lnTo>
                      <a:pt x="462" y="205"/>
                    </a:lnTo>
                    <a:lnTo>
                      <a:pt x="456" y="203"/>
                    </a:lnTo>
                    <a:lnTo>
                      <a:pt x="450" y="201"/>
                    </a:lnTo>
                    <a:lnTo>
                      <a:pt x="445" y="197"/>
                    </a:lnTo>
                    <a:lnTo>
                      <a:pt x="439" y="193"/>
                    </a:lnTo>
                    <a:lnTo>
                      <a:pt x="433" y="190"/>
                    </a:lnTo>
                    <a:lnTo>
                      <a:pt x="429" y="188"/>
                    </a:lnTo>
                    <a:lnTo>
                      <a:pt x="424" y="184"/>
                    </a:lnTo>
                    <a:lnTo>
                      <a:pt x="418" y="180"/>
                    </a:lnTo>
                    <a:lnTo>
                      <a:pt x="412" y="178"/>
                    </a:lnTo>
                    <a:lnTo>
                      <a:pt x="408" y="174"/>
                    </a:lnTo>
                    <a:lnTo>
                      <a:pt x="403" y="171"/>
                    </a:lnTo>
                    <a:lnTo>
                      <a:pt x="397" y="167"/>
                    </a:lnTo>
                    <a:lnTo>
                      <a:pt x="393" y="165"/>
                    </a:lnTo>
                    <a:lnTo>
                      <a:pt x="388" y="159"/>
                    </a:lnTo>
                    <a:lnTo>
                      <a:pt x="384" y="157"/>
                    </a:lnTo>
                    <a:lnTo>
                      <a:pt x="374" y="150"/>
                    </a:lnTo>
                    <a:lnTo>
                      <a:pt x="365" y="142"/>
                    </a:lnTo>
                    <a:lnTo>
                      <a:pt x="357" y="140"/>
                    </a:lnTo>
                    <a:lnTo>
                      <a:pt x="348" y="140"/>
                    </a:lnTo>
                    <a:lnTo>
                      <a:pt x="342" y="138"/>
                    </a:lnTo>
                    <a:lnTo>
                      <a:pt x="334" y="138"/>
                    </a:lnTo>
                    <a:lnTo>
                      <a:pt x="327" y="135"/>
                    </a:lnTo>
                    <a:lnTo>
                      <a:pt x="319" y="135"/>
                    </a:lnTo>
                    <a:lnTo>
                      <a:pt x="311" y="133"/>
                    </a:lnTo>
                    <a:lnTo>
                      <a:pt x="306" y="131"/>
                    </a:lnTo>
                    <a:lnTo>
                      <a:pt x="298" y="127"/>
                    </a:lnTo>
                    <a:lnTo>
                      <a:pt x="292" y="125"/>
                    </a:lnTo>
                    <a:lnTo>
                      <a:pt x="285" y="121"/>
                    </a:lnTo>
                    <a:lnTo>
                      <a:pt x="279" y="119"/>
                    </a:lnTo>
                    <a:lnTo>
                      <a:pt x="272" y="116"/>
                    </a:lnTo>
                    <a:lnTo>
                      <a:pt x="264" y="114"/>
                    </a:lnTo>
                    <a:lnTo>
                      <a:pt x="258" y="110"/>
                    </a:lnTo>
                    <a:lnTo>
                      <a:pt x="253" y="108"/>
                    </a:lnTo>
                    <a:lnTo>
                      <a:pt x="245" y="104"/>
                    </a:lnTo>
                    <a:lnTo>
                      <a:pt x="239" y="100"/>
                    </a:lnTo>
                    <a:lnTo>
                      <a:pt x="232" y="97"/>
                    </a:lnTo>
                    <a:lnTo>
                      <a:pt x="226" y="95"/>
                    </a:lnTo>
                    <a:lnTo>
                      <a:pt x="218" y="91"/>
                    </a:lnTo>
                    <a:lnTo>
                      <a:pt x="213" y="87"/>
                    </a:lnTo>
                    <a:lnTo>
                      <a:pt x="207" y="83"/>
                    </a:lnTo>
                    <a:lnTo>
                      <a:pt x="199" y="81"/>
                    </a:lnTo>
                    <a:lnTo>
                      <a:pt x="194" y="78"/>
                    </a:lnTo>
                    <a:lnTo>
                      <a:pt x="186" y="76"/>
                    </a:lnTo>
                    <a:lnTo>
                      <a:pt x="178" y="72"/>
                    </a:lnTo>
                    <a:lnTo>
                      <a:pt x="173" y="70"/>
                    </a:lnTo>
                    <a:lnTo>
                      <a:pt x="165" y="68"/>
                    </a:lnTo>
                    <a:lnTo>
                      <a:pt x="159" y="66"/>
                    </a:lnTo>
                    <a:lnTo>
                      <a:pt x="152" y="64"/>
                    </a:lnTo>
                    <a:lnTo>
                      <a:pt x="144" y="62"/>
                    </a:lnTo>
                    <a:lnTo>
                      <a:pt x="139" y="57"/>
                    </a:lnTo>
                    <a:lnTo>
                      <a:pt x="131" y="51"/>
                    </a:lnTo>
                    <a:lnTo>
                      <a:pt x="121" y="43"/>
                    </a:lnTo>
                    <a:lnTo>
                      <a:pt x="112" y="36"/>
                    </a:lnTo>
                    <a:lnTo>
                      <a:pt x="108" y="32"/>
                    </a:lnTo>
                    <a:lnTo>
                      <a:pt x="102" y="28"/>
                    </a:lnTo>
                    <a:lnTo>
                      <a:pt x="97" y="26"/>
                    </a:lnTo>
                    <a:lnTo>
                      <a:pt x="93" y="22"/>
                    </a:lnTo>
                    <a:lnTo>
                      <a:pt x="83" y="19"/>
                    </a:lnTo>
                    <a:lnTo>
                      <a:pt x="78" y="17"/>
                    </a:lnTo>
                    <a:lnTo>
                      <a:pt x="68" y="13"/>
                    </a:lnTo>
                    <a:lnTo>
                      <a:pt x="61" y="9"/>
                    </a:lnTo>
                    <a:lnTo>
                      <a:pt x="55" y="7"/>
                    </a:lnTo>
                    <a:lnTo>
                      <a:pt x="49" y="5"/>
                    </a:lnTo>
                    <a:lnTo>
                      <a:pt x="43" y="3"/>
                    </a:lnTo>
                    <a:lnTo>
                      <a:pt x="40" y="2"/>
                    </a:lnTo>
                    <a:lnTo>
                      <a:pt x="34" y="0"/>
                    </a:lnTo>
                    <a:lnTo>
                      <a:pt x="28" y="0"/>
                    </a:lnTo>
                    <a:lnTo>
                      <a:pt x="23" y="0"/>
                    </a:lnTo>
                    <a:lnTo>
                      <a:pt x="17" y="2"/>
                    </a:lnTo>
                    <a:lnTo>
                      <a:pt x="11" y="2"/>
                    </a:lnTo>
                    <a:lnTo>
                      <a:pt x="7" y="5"/>
                    </a:lnTo>
                    <a:lnTo>
                      <a:pt x="4" y="9"/>
                    </a:lnTo>
                    <a:lnTo>
                      <a:pt x="0" y="15"/>
                    </a:lnTo>
                    <a:close/>
                  </a:path>
                </a:pathLst>
              </a:custGeom>
              <a:solidFill>
                <a:srgbClr val="FF9900"/>
              </a:solidFill>
              <a:ln w="9525">
                <a:noFill/>
                <a:round/>
              </a:ln>
            </p:spPr>
            <p:txBody>
              <a:bodyPr/>
              <a:lstStyle/>
              <a:p>
                <a:endParaRPr lang="en-CA"/>
              </a:p>
            </p:txBody>
          </p:sp>
          <p:sp>
            <p:nvSpPr>
              <p:cNvPr id="8667" name="Freeform 72"/>
              <p:cNvSpPr/>
              <p:nvPr/>
            </p:nvSpPr>
            <p:spPr bwMode="auto">
              <a:xfrm>
                <a:off x="4202" y="3460"/>
                <a:ext cx="564" cy="274"/>
              </a:xfrm>
              <a:custGeom>
                <a:avLst/>
                <a:gdLst>
                  <a:gd name="T0" fmla="*/ 3 w 1127"/>
                  <a:gd name="T1" fmla="*/ 19 h 548"/>
                  <a:gd name="T2" fmla="*/ 10 w 1127"/>
                  <a:gd name="T3" fmla="*/ 18 h 548"/>
                  <a:gd name="T4" fmla="*/ 18 w 1127"/>
                  <a:gd name="T5" fmla="*/ 17 h 548"/>
                  <a:gd name="T6" fmla="*/ 24 w 1127"/>
                  <a:gd name="T7" fmla="*/ 18 h 548"/>
                  <a:gd name="T8" fmla="*/ 29 w 1127"/>
                  <a:gd name="T9" fmla="*/ 17 h 548"/>
                  <a:gd name="T10" fmla="*/ 34 w 1127"/>
                  <a:gd name="T11" fmla="*/ 17 h 548"/>
                  <a:gd name="T12" fmla="*/ 39 w 1127"/>
                  <a:gd name="T13" fmla="*/ 18 h 548"/>
                  <a:gd name="T14" fmla="*/ 44 w 1127"/>
                  <a:gd name="T15" fmla="*/ 17 h 548"/>
                  <a:gd name="T16" fmla="*/ 50 w 1127"/>
                  <a:gd name="T17" fmla="*/ 14 h 548"/>
                  <a:gd name="T18" fmla="*/ 57 w 1127"/>
                  <a:gd name="T19" fmla="*/ 14 h 548"/>
                  <a:gd name="T20" fmla="*/ 63 w 1127"/>
                  <a:gd name="T21" fmla="*/ 14 h 548"/>
                  <a:gd name="T22" fmla="*/ 70 w 1127"/>
                  <a:gd name="T23" fmla="*/ 13 h 548"/>
                  <a:gd name="T24" fmla="*/ 76 w 1127"/>
                  <a:gd name="T25" fmla="*/ 10 h 548"/>
                  <a:gd name="T26" fmla="*/ 83 w 1127"/>
                  <a:gd name="T27" fmla="*/ 9 h 548"/>
                  <a:gd name="T28" fmla="*/ 90 w 1127"/>
                  <a:gd name="T29" fmla="*/ 9 h 548"/>
                  <a:gd name="T30" fmla="*/ 96 w 1127"/>
                  <a:gd name="T31" fmla="*/ 9 h 548"/>
                  <a:gd name="T32" fmla="*/ 103 w 1127"/>
                  <a:gd name="T33" fmla="*/ 6 h 548"/>
                  <a:gd name="T34" fmla="*/ 109 w 1127"/>
                  <a:gd name="T35" fmla="*/ 2 h 548"/>
                  <a:gd name="T36" fmla="*/ 114 w 1127"/>
                  <a:gd name="T37" fmla="*/ 1 h 548"/>
                  <a:gd name="T38" fmla="*/ 119 w 1127"/>
                  <a:gd name="T39" fmla="*/ 1 h 548"/>
                  <a:gd name="T40" fmla="*/ 124 w 1127"/>
                  <a:gd name="T41" fmla="*/ 0 h 548"/>
                  <a:gd name="T42" fmla="*/ 128 w 1127"/>
                  <a:gd name="T43" fmla="*/ 0 h 548"/>
                  <a:gd name="T44" fmla="*/ 134 w 1127"/>
                  <a:gd name="T45" fmla="*/ 1 h 548"/>
                  <a:gd name="T46" fmla="*/ 140 w 1127"/>
                  <a:gd name="T47" fmla="*/ 6 h 548"/>
                  <a:gd name="T48" fmla="*/ 141 w 1127"/>
                  <a:gd name="T49" fmla="*/ 10 h 548"/>
                  <a:gd name="T50" fmla="*/ 141 w 1127"/>
                  <a:gd name="T51" fmla="*/ 17 h 548"/>
                  <a:gd name="T52" fmla="*/ 141 w 1127"/>
                  <a:gd name="T53" fmla="*/ 22 h 548"/>
                  <a:gd name="T54" fmla="*/ 141 w 1127"/>
                  <a:gd name="T55" fmla="*/ 28 h 548"/>
                  <a:gd name="T56" fmla="*/ 140 w 1127"/>
                  <a:gd name="T57" fmla="*/ 35 h 548"/>
                  <a:gd name="T58" fmla="*/ 140 w 1127"/>
                  <a:gd name="T59" fmla="*/ 41 h 548"/>
                  <a:gd name="T60" fmla="*/ 138 w 1127"/>
                  <a:gd name="T61" fmla="*/ 48 h 548"/>
                  <a:gd name="T62" fmla="*/ 136 w 1127"/>
                  <a:gd name="T63" fmla="*/ 52 h 548"/>
                  <a:gd name="T64" fmla="*/ 134 w 1127"/>
                  <a:gd name="T65" fmla="*/ 57 h 548"/>
                  <a:gd name="T66" fmla="*/ 131 w 1127"/>
                  <a:gd name="T67" fmla="*/ 61 h 548"/>
                  <a:gd name="T68" fmla="*/ 125 w 1127"/>
                  <a:gd name="T69" fmla="*/ 68 h 548"/>
                  <a:gd name="T70" fmla="*/ 117 w 1127"/>
                  <a:gd name="T71" fmla="*/ 68 h 548"/>
                  <a:gd name="T72" fmla="*/ 113 w 1127"/>
                  <a:gd name="T73" fmla="*/ 65 h 548"/>
                  <a:gd name="T74" fmla="*/ 107 w 1127"/>
                  <a:gd name="T75" fmla="*/ 65 h 548"/>
                  <a:gd name="T76" fmla="*/ 102 w 1127"/>
                  <a:gd name="T77" fmla="*/ 62 h 548"/>
                  <a:gd name="T78" fmla="*/ 97 w 1127"/>
                  <a:gd name="T79" fmla="*/ 58 h 548"/>
                  <a:gd name="T80" fmla="*/ 92 w 1127"/>
                  <a:gd name="T81" fmla="*/ 55 h 548"/>
                  <a:gd name="T82" fmla="*/ 87 w 1127"/>
                  <a:gd name="T83" fmla="*/ 53 h 548"/>
                  <a:gd name="T84" fmla="*/ 81 w 1127"/>
                  <a:gd name="T85" fmla="*/ 52 h 548"/>
                  <a:gd name="T86" fmla="*/ 75 w 1127"/>
                  <a:gd name="T87" fmla="*/ 50 h 548"/>
                  <a:gd name="T88" fmla="*/ 70 w 1127"/>
                  <a:gd name="T89" fmla="*/ 48 h 548"/>
                  <a:gd name="T90" fmla="*/ 65 w 1127"/>
                  <a:gd name="T91" fmla="*/ 45 h 548"/>
                  <a:gd name="T92" fmla="*/ 59 w 1127"/>
                  <a:gd name="T93" fmla="*/ 41 h 548"/>
                  <a:gd name="T94" fmla="*/ 54 w 1127"/>
                  <a:gd name="T95" fmla="*/ 38 h 548"/>
                  <a:gd name="T96" fmla="*/ 49 w 1127"/>
                  <a:gd name="T97" fmla="*/ 37 h 548"/>
                  <a:gd name="T98" fmla="*/ 43 w 1127"/>
                  <a:gd name="T99" fmla="*/ 36 h 548"/>
                  <a:gd name="T100" fmla="*/ 36 w 1127"/>
                  <a:gd name="T101" fmla="*/ 34 h 548"/>
                  <a:gd name="T102" fmla="*/ 28 w 1127"/>
                  <a:gd name="T103" fmla="*/ 30 h 548"/>
                  <a:gd name="T104" fmla="*/ 21 w 1127"/>
                  <a:gd name="T105" fmla="*/ 28 h 548"/>
                  <a:gd name="T106" fmla="*/ 17 w 1127"/>
                  <a:gd name="T107" fmla="*/ 27 h 548"/>
                  <a:gd name="T108" fmla="*/ 13 w 1127"/>
                  <a:gd name="T109" fmla="*/ 26 h 548"/>
                  <a:gd name="T110" fmla="*/ 8 w 1127"/>
                  <a:gd name="T111" fmla="*/ 23 h 548"/>
                  <a:gd name="T112" fmla="*/ 3 w 1127"/>
                  <a:gd name="T113" fmla="*/ 22 h 54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127"/>
                  <a:gd name="T172" fmla="*/ 0 h 548"/>
                  <a:gd name="T173" fmla="*/ 1127 w 1127"/>
                  <a:gd name="T174" fmla="*/ 548 h 54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127" h="548">
                    <a:moveTo>
                      <a:pt x="4" y="175"/>
                    </a:moveTo>
                    <a:lnTo>
                      <a:pt x="0" y="173"/>
                    </a:lnTo>
                    <a:lnTo>
                      <a:pt x="0" y="170"/>
                    </a:lnTo>
                    <a:lnTo>
                      <a:pt x="6" y="166"/>
                    </a:lnTo>
                    <a:lnTo>
                      <a:pt x="13" y="162"/>
                    </a:lnTo>
                    <a:lnTo>
                      <a:pt x="17" y="160"/>
                    </a:lnTo>
                    <a:lnTo>
                      <a:pt x="23" y="158"/>
                    </a:lnTo>
                    <a:lnTo>
                      <a:pt x="29" y="156"/>
                    </a:lnTo>
                    <a:lnTo>
                      <a:pt x="36" y="154"/>
                    </a:lnTo>
                    <a:lnTo>
                      <a:pt x="44" y="152"/>
                    </a:lnTo>
                    <a:lnTo>
                      <a:pt x="51" y="151"/>
                    </a:lnTo>
                    <a:lnTo>
                      <a:pt x="59" y="149"/>
                    </a:lnTo>
                    <a:lnTo>
                      <a:pt x="69" y="147"/>
                    </a:lnTo>
                    <a:lnTo>
                      <a:pt x="76" y="145"/>
                    </a:lnTo>
                    <a:lnTo>
                      <a:pt x="84" y="143"/>
                    </a:lnTo>
                    <a:lnTo>
                      <a:pt x="93" y="141"/>
                    </a:lnTo>
                    <a:lnTo>
                      <a:pt x="103" y="141"/>
                    </a:lnTo>
                    <a:lnTo>
                      <a:pt x="112" y="139"/>
                    </a:lnTo>
                    <a:lnTo>
                      <a:pt x="120" y="137"/>
                    </a:lnTo>
                    <a:lnTo>
                      <a:pt x="129" y="137"/>
                    </a:lnTo>
                    <a:lnTo>
                      <a:pt x="139" y="137"/>
                    </a:lnTo>
                    <a:lnTo>
                      <a:pt x="147" y="137"/>
                    </a:lnTo>
                    <a:lnTo>
                      <a:pt x="154" y="137"/>
                    </a:lnTo>
                    <a:lnTo>
                      <a:pt x="162" y="137"/>
                    </a:lnTo>
                    <a:lnTo>
                      <a:pt x="169" y="139"/>
                    </a:lnTo>
                    <a:lnTo>
                      <a:pt x="177" y="141"/>
                    </a:lnTo>
                    <a:lnTo>
                      <a:pt x="183" y="143"/>
                    </a:lnTo>
                    <a:lnTo>
                      <a:pt x="188" y="145"/>
                    </a:lnTo>
                    <a:lnTo>
                      <a:pt x="194" y="149"/>
                    </a:lnTo>
                    <a:lnTo>
                      <a:pt x="200" y="145"/>
                    </a:lnTo>
                    <a:lnTo>
                      <a:pt x="205" y="143"/>
                    </a:lnTo>
                    <a:lnTo>
                      <a:pt x="211" y="141"/>
                    </a:lnTo>
                    <a:lnTo>
                      <a:pt x="217" y="141"/>
                    </a:lnTo>
                    <a:lnTo>
                      <a:pt x="223" y="141"/>
                    </a:lnTo>
                    <a:lnTo>
                      <a:pt x="228" y="141"/>
                    </a:lnTo>
                    <a:lnTo>
                      <a:pt x="234" y="141"/>
                    </a:lnTo>
                    <a:lnTo>
                      <a:pt x="242" y="141"/>
                    </a:lnTo>
                    <a:lnTo>
                      <a:pt x="247" y="141"/>
                    </a:lnTo>
                    <a:lnTo>
                      <a:pt x="253" y="141"/>
                    </a:lnTo>
                    <a:lnTo>
                      <a:pt x="259" y="141"/>
                    </a:lnTo>
                    <a:lnTo>
                      <a:pt x="264" y="143"/>
                    </a:lnTo>
                    <a:lnTo>
                      <a:pt x="270" y="143"/>
                    </a:lnTo>
                    <a:lnTo>
                      <a:pt x="276" y="145"/>
                    </a:lnTo>
                    <a:lnTo>
                      <a:pt x="283" y="145"/>
                    </a:lnTo>
                    <a:lnTo>
                      <a:pt x="289" y="147"/>
                    </a:lnTo>
                    <a:lnTo>
                      <a:pt x="295" y="147"/>
                    </a:lnTo>
                    <a:lnTo>
                      <a:pt x="300" y="147"/>
                    </a:lnTo>
                    <a:lnTo>
                      <a:pt x="304" y="147"/>
                    </a:lnTo>
                    <a:lnTo>
                      <a:pt x="312" y="147"/>
                    </a:lnTo>
                    <a:lnTo>
                      <a:pt x="316" y="145"/>
                    </a:lnTo>
                    <a:lnTo>
                      <a:pt x="323" y="145"/>
                    </a:lnTo>
                    <a:lnTo>
                      <a:pt x="329" y="145"/>
                    </a:lnTo>
                    <a:lnTo>
                      <a:pt x="335" y="145"/>
                    </a:lnTo>
                    <a:lnTo>
                      <a:pt x="340" y="143"/>
                    </a:lnTo>
                    <a:lnTo>
                      <a:pt x="346" y="141"/>
                    </a:lnTo>
                    <a:lnTo>
                      <a:pt x="352" y="137"/>
                    </a:lnTo>
                    <a:lnTo>
                      <a:pt x="358" y="135"/>
                    </a:lnTo>
                    <a:lnTo>
                      <a:pt x="363" y="132"/>
                    </a:lnTo>
                    <a:lnTo>
                      <a:pt x="369" y="128"/>
                    </a:lnTo>
                    <a:lnTo>
                      <a:pt x="375" y="124"/>
                    </a:lnTo>
                    <a:lnTo>
                      <a:pt x="382" y="120"/>
                    </a:lnTo>
                    <a:lnTo>
                      <a:pt x="388" y="118"/>
                    </a:lnTo>
                    <a:lnTo>
                      <a:pt x="396" y="116"/>
                    </a:lnTo>
                    <a:lnTo>
                      <a:pt x="401" y="114"/>
                    </a:lnTo>
                    <a:lnTo>
                      <a:pt x="411" y="114"/>
                    </a:lnTo>
                    <a:lnTo>
                      <a:pt x="416" y="113"/>
                    </a:lnTo>
                    <a:lnTo>
                      <a:pt x="424" y="113"/>
                    </a:lnTo>
                    <a:lnTo>
                      <a:pt x="434" y="113"/>
                    </a:lnTo>
                    <a:lnTo>
                      <a:pt x="441" y="113"/>
                    </a:lnTo>
                    <a:lnTo>
                      <a:pt x="449" y="113"/>
                    </a:lnTo>
                    <a:lnTo>
                      <a:pt x="456" y="113"/>
                    </a:lnTo>
                    <a:lnTo>
                      <a:pt x="464" y="114"/>
                    </a:lnTo>
                    <a:lnTo>
                      <a:pt x="472" y="114"/>
                    </a:lnTo>
                    <a:lnTo>
                      <a:pt x="479" y="114"/>
                    </a:lnTo>
                    <a:lnTo>
                      <a:pt x="487" y="114"/>
                    </a:lnTo>
                    <a:lnTo>
                      <a:pt x="494" y="116"/>
                    </a:lnTo>
                    <a:lnTo>
                      <a:pt x="502" y="116"/>
                    </a:lnTo>
                    <a:lnTo>
                      <a:pt x="510" y="116"/>
                    </a:lnTo>
                    <a:lnTo>
                      <a:pt x="517" y="116"/>
                    </a:lnTo>
                    <a:lnTo>
                      <a:pt x="525" y="114"/>
                    </a:lnTo>
                    <a:lnTo>
                      <a:pt x="532" y="114"/>
                    </a:lnTo>
                    <a:lnTo>
                      <a:pt x="540" y="113"/>
                    </a:lnTo>
                    <a:lnTo>
                      <a:pt x="548" y="113"/>
                    </a:lnTo>
                    <a:lnTo>
                      <a:pt x="555" y="111"/>
                    </a:lnTo>
                    <a:lnTo>
                      <a:pt x="563" y="109"/>
                    </a:lnTo>
                    <a:lnTo>
                      <a:pt x="570" y="105"/>
                    </a:lnTo>
                    <a:lnTo>
                      <a:pt x="578" y="103"/>
                    </a:lnTo>
                    <a:lnTo>
                      <a:pt x="584" y="99"/>
                    </a:lnTo>
                    <a:lnTo>
                      <a:pt x="593" y="95"/>
                    </a:lnTo>
                    <a:lnTo>
                      <a:pt x="599" y="92"/>
                    </a:lnTo>
                    <a:lnTo>
                      <a:pt x="607" y="86"/>
                    </a:lnTo>
                    <a:lnTo>
                      <a:pt x="614" y="80"/>
                    </a:lnTo>
                    <a:lnTo>
                      <a:pt x="622" y="75"/>
                    </a:lnTo>
                    <a:lnTo>
                      <a:pt x="627" y="73"/>
                    </a:lnTo>
                    <a:lnTo>
                      <a:pt x="635" y="73"/>
                    </a:lnTo>
                    <a:lnTo>
                      <a:pt x="643" y="71"/>
                    </a:lnTo>
                    <a:lnTo>
                      <a:pt x="650" y="71"/>
                    </a:lnTo>
                    <a:lnTo>
                      <a:pt x="658" y="71"/>
                    </a:lnTo>
                    <a:lnTo>
                      <a:pt x="665" y="71"/>
                    </a:lnTo>
                    <a:lnTo>
                      <a:pt x="673" y="71"/>
                    </a:lnTo>
                    <a:lnTo>
                      <a:pt x="681" y="71"/>
                    </a:lnTo>
                    <a:lnTo>
                      <a:pt x="688" y="71"/>
                    </a:lnTo>
                    <a:lnTo>
                      <a:pt x="696" y="71"/>
                    </a:lnTo>
                    <a:lnTo>
                      <a:pt x="703" y="71"/>
                    </a:lnTo>
                    <a:lnTo>
                      <a:pt x="713" y="71"/>
                    </a:lnTo>
                    <a:lnTo>
                      <a:pt x="721" y="71"/>
                    </a:lnTo>
                    <a:lnTo>
                      <a:pt x="728" y="71"/>
                    </a:lnTo>
                    <a:lnTo>
                      <a:pt x="736" y="71"/>
                    </a:lnTo>
                    <a:lnTo>
                      <a:pt x="743" y="71"/>
                    </a:lnTo>
                    <a:lnTo>
                      <a:pt x="751" y="69"/>
                    </a:lnTo>
                    <a:lnTo>
                      <a:pt x="759" y="69"/>
                    </a:lnTo>
                    <a:lnTo>
                      <a:pt x="766" y="69"/>
                    </a:lnTo>
                    <a:lnTo>
                      <a:pt x="774" y="67"/>
                    </a:lnTo>
                    <a:lnTo>
                      <a:pt x="781" y="65"/>
                    </a:lnTo>
                    <a:lnTo>
                      <a:pt x="789" y="63"/>
                    </a:lnTo>
                    <a:lnTo>
                      <a:pt x="797" y="61"/>
                    </a:lnTo>
                    <a:lnTo>
                      <a:pt x="804" y="59"/>
                    </a:lnTo>
                    <a:lnTo>
                      <a:pt x="810" y="56"/>
                    </a:lnTo>
                    <a:lnTo>
                      <a:pt x="817" y="54"/>
                    </a:lnTo>
                    <a:lnTo>
                      <a:pt x="825" y="50"/>
                    </a:lnTo>
                    <a:lnTo>
                      <a:pt x="833" y="46"/>
                    </a:lnTo>
                    <a:lnTo>
                      <a:pt x="838" y="42"/>
                    </a:lnTo>
                    <a:lnTo>
                      <a:pt x="846" y="37"/>
                    </a:lnTo>
                    <a:lnTo>
                      <a:pt x="854" y="33"/>
                    </a:lnTo>
                    <a:lnTo>
                      <a:pt x="859" y="27"/>
                    </a:lnTo>
                    <a:lnTo>
                      <a:pt x="869" y="23"/>
                    </a:lnTo>
                    <a:lnTo>
                      <a:pt x="876" y="19"/>
                    </a:lnTo>
                    <a:lnTo>
                      <a:pt x="882" y="18"/>
                    </a:lnTo>
                    <a:lnTo>
                      <a:pt x="886" y="18"/>
                    </a:lnTo>
                    <a:lnTo>
                      <a:pt x="892" y="16"/>
                    </a:lnTo>
                    <a:lnTo>
                      <a:pt x="897" y="16"/>
                    </a:lnTo>
                    <a:lnTo>
                      <a:pt x="901" y="14"/>
                    </a:lnTo>
                    <a:lnTo>
                      <a:pt x="907" y="12"/>
                    </a:lnTo>
                    <a:lnTo>
                      <a:pt x="913" y="10"/>
                    </a:lnTo>
                    <a:lnTo>
                      <a:pt x="918" y="10"/>
                    </a:lnTo>
                    <a:lnTo>
                      <a:pt x="922" y="8"/>
                    </a:lnTo>
                    <a:lnTo>
                      <a:pt x="928" y="6"/>
                    </a:lnTo>
                    <a:lnTo>
                      <a:pt x="933" y="6"/>
                    </a:lnTo>
                    <a:lnTo>
                      <a:pt x="939" y="6"/>
                    </a:lnTo>
                    <a:lnTo>
                      <a:pt x="945" y="4"/>
                    </a:lnTo>
                    <a:lnTo>
                      <a:pt x="951" y="2"/>
                    </a:lnTo>
                    <a:lnTo>
                      <a:pt x="956" y="2"/>
                    </a:lnTo>
                    <a:lnTo>
                      <a:pt x="962" y="2"/>
                    </a:lnTo>
                    <a:lnTo>
                      <a:pt x="968" y="0"/>
                    </a:lnTo>
                    <a:lnTo>
                      <a:pt x="973" y="0"/>
                    </a:lnTo>
                    <a:lnTo>
                      <a:pt x="979" y="0"/>
                    </a:lnTo>
                    <a:lnTo>
                      <a:pt x="985" y="0"/>
                    </a:lnTo>
                    <a:lnTo>
                      <a:pt x="990" y="0"/>
                    </a:lnTo>
                    <a:lnTo>
                      <a:pt x="996" y="0"/>
                    </a:lnTo>
                    <a:lnTo>
                      <a:pt x="1002" y="0"/>
                    </a:lnTo>
                    <a:lnTo>
                      <a:pt x="1006" y="0"/>
                    </a:lnTo>
                    <a:lnTo>
                      <a:pt x="1011" y="0"/>
                    </a:lnTo>
                    <a:lnTo>
                      <a:pt x="1017" y="0"/>
                    </a:lnTo>
                    <a:lnTo>
                      <a:pt x="1023" y="0"/>
                    </a:lnTo>
                    <a:lnTo>
                      <a:pt x="1028" y="2"/>
                    </a:lnTo>
                    <a:lnTo>
                      <a:pt x="1034" y="2"/>
                    </a:lnTo>
                    <a:lnTo>
                      <a:pt x="1040" y="2"/>
                    </a:lnTo>
                    <a:lnTo>
                      <a:pt x="1044" y="2"/>
                    </a:lnTo>
                    <a:lnTo>
                      <a:pt x="1049" y="4"/>
                    </a:lnTo>
                    <a:lnTo>
                      <a:pt x="1057" y="6"/>
                    </a:lnTo>
                    <a:lnTo>
                      <a:pt x="1068" y="12"/>
                    </a:lnTo>
                    <a:lnTo>
                      <a:pt x="1076" y="14"/>
                    </a:lnTo>
                    <a:lnTo>
                      <a:pt x="1086" y="19"/>
                    </a:lnTo>
                    <a:lnTo>
                      <a:pt x="1091" y="23"/>
                    </a:lnTo>
                    <a:lnTo>
                      <a:pt x="1101" y="31"/>
                    </a:lnTo>
                    <a:lnTo>
                      <a:pt x="1106" y="37"/>
                    </a:lnTo>
                    <a:lnTo>
                      <a:pt x="1112" y="44"/>
                    </a:lnTo>
                    <a:lnTo>
                      <a:pt x="1114" y="48"/>
                    </a:lnTo>
                    <a:lnTo>
                      <a:pt x="1116" y="52"/>
                    </a:lnTo>
                    <a:lnTo>
                      <a:pt x="1118" y="57"/>
                    </a:lnTo>
                    <a:lnTo>
                      <a:pt x="1122" y="63"/>
                    </a:lnTo>
                    <a:lnTo>
                      <a:pt x="1122" y="69"/>
                    </a:lnTo>
                    <a:lnTo>
                      <a:pt x="1124" y="73"/>
                    </a:lnTo>
                    <a:lnTo>
                      <a:pt x="1124" y="78"/>
                    </a:lnTo>
                    <a:lnTo>
                      <a:pt x="1125" y="86"/>
                    </a:lnTo>
                    <a:lnTo>
                      <a:pt x="1125" y="90"/>
                    </a:lnTo>
                    <a:lnTo>
                      <a:pt x="1127" y="97"/>
                    </a:lnTo>
                    <a:lnTo>
                      <a:pt x="1127" y="103"/>
                    </a:lnTo>
                    <a:lnTo>
                      <a:pt x="1127" y="111"/>
                    </a:lnTo>
                    <a:lnTo>
                      <a:pt x="1127" y="118"/>
                    </a:lnTo>
                    <a:lnTo>
                      <a:pt x="1125" y="124"/>
                    </a:lnTo>
                    <a:lnTo>
                      <a:pt x="1125" y="132"/>
                    </a:lnTo>
                    <a:lnTo>
                      <a:pt x="1125" y="137"/>
                    </a:lnTo>
                    <a:lnTo>
                      <a:pt x="1125" y="145"/>
                    </a:lnTo>
                    <a:lnTo>
                      <a:pt x="1124" y="152"/>
                    </a:lnTo>
                    <a:lnTo>
                      <a:pt x="1124" y="158"/>
                    </a:lnTo>
                    <a:lnTo>
                      <a:pt x="1124" y="166"/>
                    </a:lnTo>
                    <a:lnTo>
                      <a:pt x="1124" y="173"/>
                    </a:lnTo>
                    <a:lnTo>
                      <a:pt x="1124" y="179"/>
                    </a:lnTo>
                    <a:lnTo>
                      <a:pt x="1124" y="187"/>
                    </a:lnTo>
                    <a:lnTo>
                      <a:pt x="1124" y="194"/>
                    </a:lnTo>
                    <a:lnTo>
                      <a:pt x="1124" y="200"/>
                    </a:lnTo>
                    <a:lnTo>
                      <a:pt x="1124" y="208"/>
                    </a:lnTo>
                    <a:lnTo>
                      <a:pt x="1124" y="215"/>
                    </a:lnTo>
                    <a:lnTo>
                      <a:pt x="1124" y="223"/>
                    </a:lnTo>
                    <a:lnTo>
                      <a:pt x="1122" y="229"/>
                    </a:lnTo>
                    <a:lnTo>
                      <a:pt x="1122" y="236"/>
                    </a:lnTo>
                    <a:lnTo>
                      <a:pt x="1122" y="244"/>
                    </a:lnTo>
                    <a:lnTo>
                      <a:pt x="1122" y="251"/>
                    </a:lnTo>
                    <a:lnTo>
                      <a:pt x="1120" y="259"/>
                    </a:lnTo>
                    <a:lnTo>
                      <a:pt x="1120" y="265"/>
                    </a:lnTo>
                    <a:lnTo>
                      <a:pt x="1120" y="272"/>
                    </a:lnTo>
                    <a:lnTo>
                      <a:pt x="1120" y="280"/>
                    </a:lnTo>
                    <a:lnTo>
                      <a:pt x="1120" y="287"/>
                    </a:lnTo>
                    <a:lnTo>
                      <a:pt x="1120" y="295"/>
                    </a:lnTo>
                    <a:lnTo>
                      <a:pt x="1120" y="303"/>
                    </a:lnTo>
                    <a:lnTo>
                      <a:pt x="1120" y="310"/>
                    </a:lnTo>
                    <a:lnTo>
                      <a:pt x="1120" y="318"/>
                    </a:lnTo>
                    <a:lnTo>
                      <a:pt x="1120" y="325"/>
                    </a:lnTo>
                    <a:lnTo>
                      <a:pt x="1120" y="331"/>
                    </a:lnTo>
                    <a:lnTo>
                      <a:pt x="1120" y="341"/>
                    </a:lnTo>
                    <a:lnTo>
                      <a:pt x="1116" y="346"/>
                    </a:lnTo>
                    <a:lnTo>
                      <a:pt x="1112" y="356"/>
                    </a:lnTo>
                    <a:lnTo>
                      <a:pt x="1108" y="363"/>
                    </a:lnTo>
                    <a:lnTo>
                      <a:pt x="1105" y="375"/>
                    </a:lnTo>
                    <a:lnTo>
                      <a:pt x="1103" y="379"/>
                    </a:lnTo>
                    <a:lnTo>
                      <a:pt x="1101" y="384"/>
                    </a:lnTo>
                    <a:lnTo>
                      <a:pt x="1097" y="390"/>
                    </a:lnTo>
                    <a:lnTo>
                      <a:pt x="1095" y="396"/>
                    </a:lnTo>
                    <a:lnTo>
                      <a:pt x="1093" y="400"/>
                    </a:lnTo>
                    <a:lnTo>
                      <a:pt x="1091" y="405"/>
                    </a:lnTo>
                    <a:lnTo>
                      <a:pt x="1089" y="411"/>
                    </a:lnTo>
                    <a:lnTo>
                      <a:pt x="1087" y="417"/>
                    </a:lnTo>
                    <a:lnTo>
                      <a:pt x="1086" y="420"/>
                    </a:lnTo>
                    <a:lnTo>
                      <a:pt x="1082" y="426"/>
                    </a:lnTo>
                    <a:lnTo>
                      <a:pt x="1080" y="432"/>
                    </a:lnTo>
                    <a:lnTo>
                      <a:pt x="1076" y="438"/>
                    </a:lnTo>
                    <a:lnTo>
                      <a:pt x="1074" y="443"/>
                    </a:lnTo>
                    <a:lnTo>
                      <a:pt x="1072" y="447"/>
                    </a:lnTo>
                    <a:lnTo>
                      <a:pt x="1068" y="453"/>
                    </a:lnTo>
                    <a:lnTo>
                      <a:pt x="1067" y="458"/>
                    </a:lnTo>
                    <a:lnTo>
                      <a:pt x="1063" y="464"/>
                    </a:lnTo>
                    <a:lnTo>
                      <a:pt x="1059" y="468"/>
                    </a:lnTo>
                    <a:lnTo>
                      <a:pt x="1057" y="474"/>
                    </a:lnTo>
                    <a:lnTo>
                      <a:pt x="1055" y="479"/>
                    </a:lnTo>
                    <a:lnTo>
                      <a:pt x="1051" y="483"/>
                    </a:lnTo>
                    <a:lnTo>
                      <a:pt x="1047" y="489"/>
                    </a:lnTo>
                    <a:lnTo>
                      <a:pt x="1044" y="495"/>
                    </a:lnTo>
                    <a:lnTo>
                      <a:pt x="1042" y="498"/>
                    </a:lnTo>
                    <a:lnTo>
                      <a:pt x="1034" y="508"/>
                    </a:lnTo>
                    <a:lnTo>
                      <a:pt x="1027" y="516"/>
                    </a:lnTo>
                    <a:lnTo>
                      <a:pt x="1019" y="523"/>
                    </a:lnTo>
                    <a:lnTo>
                      <a:pt x="1011" y="531"/>
                    </a:lnTo>
                    <a:lnTo>
                      <a:pt x="1004" y="535"/>
                    </a:lnTo>
                    <a:lnTo>
                      <a:pt x="994" y="540"/>
                    </a:lnTo>
                    <a:lnTo>
                      <a:pt x="987" y="542"/>
                    </a:lnTo>
                    <a:lnTo>
                      <a:pt x="977" y="546"/>
                    </a:lnTo>
                    <a:lnTo>
                      <a:pt x="968" y="548"/>
                    </a:lnTo>
                    <a:lnTo>
                      <a:pt x="958" y="548"/>
                    </a:lnTo>
                    <a:lnTo>
                      <a:pt x="949" y="546"/>
                    </a:lnTo>
                    <a:lnTo>
                      <a:pt x="939" y="544"/>
                    </a:lnTo>
                    <a:lnTo>
                      <a:pt x="935" y="540"/>
                    </a:lnTo>
                    <a:lnTo>
                      <a:pt x="930" y="538"/>
                    </a:lnTo>
                    <a:lnTo>
                      <a:pt x="924" y="535"/>
                    </a:lnTo>
                    <a:lnTo>
                      <a:pt x="918" y="533"/>
                    </a:lnTo>
                    <a:lnTo>
                      <a:pt x="913" y="529"/>
                    </a:lnTo>
                    <a:lnTo>
                      <a:pt x="907" y="525"/>
                    </a:lnTo>
                    <a:lnTo>
                      <a:pt x="903" y="519"/>
                    </a:lnTo>
                    <a:lnTo>
                      <a:pt x="897" y="516"/>
                    </a:lnTo>
                    <a:lnTo>
                      <a:pt x="888" y="516"/>
                    </a:lnTo>
                    <a:lnTo>
                      <a:pt x="882" y="516"/>
                    </a:lnTo>
                    <a:lnTo>
                      <a:pt x="875" y="516"/>
                    </a:lnTo>
                    <a:lnTo>
                      <a:pt x="871" y="516"/>
                    </a:lnTo>
                    <a:lnTo>
                      <a:pt x="863" y="516"/>
                    </a:lnTo>
                    <a:lnTo>
                      <a:pt x="857" y="516"/>
                    </a:lnTo>
                    <a:lnTo>
                      <a:pt x="852" y="516"/>
                    </a:lnTo>
                    <a:lnTo>
                      <a:pt x="846" y="516"/>
                    </a:lnTo>
                    <a:lnTo>
                      <a:pt x="840" y="514"/>
                    </a:lnTo>
                    <a:lnTo>
                      <a:pt x="835" y="510"/>
                    </a:lnTo>
                    <a:lnTo>
                      <a:pt x="827" y="506"/>
                    </a:lnTo>
                    <a:lnTo>
                      <a:pt x="821" y="502"/>
                    </a:lnTo>
                    <a:lnTo>
                      <a:pt x="816" y="498"/>
                    </a:lnTo>
                    <a:lnTo>
                      <a:pt x="810" y="497"/>
                    </a:lnTo>
                    <a:lnTo>
                      <a:pt x="804" y="491"/>
                    </a:lnTo>
                    <a:lnTo>
                      <a:pt x="800" y="489"/>
                    </a:lnTo>
                    <a:lnTo>
                      <a:pt x="793" y="483"/>
                    </a:lnTo>
                    <a:lnTo>
                      <a:pt x="787" y="481"/>
                    </a:lnTo>
                    <a:lnTo>
                      <a:pt x="783" y="476"/>
                    </a:lnTo>
                    <a:lnTo>
                      <a:pt x="778" y="472"/>
                    </a:lnTo>
                    <a:lnTo>
                      <a:pt x="772" y="468"/>
                    </a:lnTo>
                    <a:lnTo>
                      <a:pt x="766" y="464"/>
                    </a:lnTo>
                    <a:lnTo>
                      <a:pt x="760" y="460"/>
                    </a:lnTo>
                    <a:lnTo>
                      <a:pt x="755" y="458"/>
                    </a:lnTo>
                    <a:lnTo>
                      <a:pt x="749" y="453"/>
                    </a:lnTo>
                    <a:lnTo>
                      <a:pt x="743" y="449"/>
                    </a:lnTo>
                    <a:lnTo>
                      <a:pt x="738" y="447"/>
                    </a:lnTo>
                    <a:lnTo>
                      <a:pt x="732" y="443"/>
                    </a:lnTo>
                    <a:lnTo>
                      <a:pt x="726" y="441"/>
                    </a:lnTo>
                    <a:lnTo>
                      <a:pt x="721" y="438"/>
                    </a:lnTo>
                    <a:lnTo>
                      <a:pt x="715" y="436"/>
                    </a:lnTo>
                    <a:lnTo>
                      <a:pt x="709" y="432"/>
                    </a:lnTo>
                    <a:lnTo>
                      <a:pt x="703" y="430"/>
                    </a:lnTo>
                    <a:lnTo>
                      <a:pt x="698" y="428"/>
                    </a:lnTo>
                    <a:lnTo>
                      <a:pt x="690" y="426"/>
                    </a:lnTo>
                    <a:lnTo>
                      <a:pt x="684" y="424"/>
                    </a:lnTo>
                    <a:lnTo>
                      <a:pt x="679" y="422"/>
                    </a:lnTo>
                    <a:lnTo>
                      <a:pt x="671" y="422"/>
                    </a:lnTo>
                    <a:lnTo>
                      <a:pt x="665" y="420"/>
                    </a:lnTo>
                    <a:lnTo>
                      <a:pt x="660" y="420"/>
                    </a:lnTo>
                    <a:lnTo>
                      <a:pt x="654" y="419"/>
                    </a:lnTo>
                    <a:lnTo>
                      <a:pt x="648" y="417"/>
                    </a:lnTo>
                    <a:lnTo>
                      <a:pt x="645" y="415"/>
                    </a:lnTo>
                    <a:lnTo>
                      <a:pt x="639" y="413"/>
                    </a:lnTo>
                    <a:lnTo>
                      <a:pt x="631" y="411"/>
                    </a:lnTo>
                    <a:lnTo>
                      <a:pt x="622" y="409"/>
                    </a:lnTo>
                    <a:lnTo>
                      <a:pt x="614" y="405"/>
                    </a:lnTo>
                    <a:lnTo>
                      <a:pt x="607" y="403"/>
                    </a:lnTo>
                    <a:lnTo>
                      <a:pt x="599" y="401"/>
                    </a:lnTo>
                    <a:lnTo>
                      <a:pt x="593" y="400"/>
                    </a:lnTo>
                    <a:lnTo>
                      <a:pt x="584" y="396"/>
                    </a:lnTo>
                    <a:lnTo>
                      <a:pt x="578" y="394"/>
                    </a:lnTo>
                    <a:lnTo>
                      <a:pt x="572" y="392"/>
                    </a:lnTo>
                    <a:lnTo>
                      <a:pt x="567" y="390"/>
                    </a:lnTo>
                    <a:lnTo>
                      <a:pt x="561" y="388"/>
                    </a:lnTo>
                    <a:lnTo>
                      <a:pt x="555" y="384"/>
                    </a:lnTo>
                    <a:lnTo>
                      <a:pt x="549" y="382"/>
                    </a:lnTo>
                    <a:lnTo>
                      <a:pt x="544" y="381"/>
                    </a:lnTo>
                    <a:lnTo>
                      <a:pt x="538" y="379"/>
                    </a:lnTo>
                    <a:lnTo>
                      <a:pt x="532" y="375"/>
                    </a:lnTo>
                    <a:lnTo>
                      <a:pt x="527" y="373"/>
                    </a:lnTo>
                    <a:lnTo>
                      <a:pt x="521" y="369"/>
                    </a:lnTo>
                    <a:lnTo>
                      <a:pt x="515" y="365"/>
                    </a:lnTo>
                    <a:lnTo>
                      <a:pt x="510" y="362"/>
                    </a:lnTo>
                    <a:lnTo>
                      <a:pt x="504" y="360"/>
                    </a:lnTo>
                    <a:lnTo>
                      <a:pt x="498" y="356"/>
                    </a:lnTo>
                    <a:lnTo>
                      <a:pt x="491" y="350"/>
                    </a:lnTo>
                    <a:lnTo>
                      <a:pt x="485" y="346"/>
                    </a:lnTo>
                    <a:lnTo>
                      <a:pt x="479" y="341"/>
                    </a:lnTo>
                    <a:lnTo>
                      <a:pt x="472" y="335"/>
                    </a:lnTo>
                    <a:lnTo>
                      <a:pt x="466" y="329"/>
                    </a:lnTo>
                    <a:lnTo>
                      <a:pt x="458" y="324"/>
                    </a:lnTo>
                    <a:lnTo>
                      <a:pt x="451" y="316"/>
                    </a:lnTo>
                    <a:lnTo>
                      <a:pt x="443" y="310"/>
                    </a:lnTo>
                    <a:lnTo>
                      <a:pt x="437" y="308"/>
                    </a:lnTo>
                    <a:lnTo>
                      <a:pt x="432" y="306"/>
                    </a:lnTo>
                    <a:lnTo>
                      <a:pt x="426" y="305"/>
                    </a:lnTo>
                    <a:lnTo>
                      <a:pt x="420" y="303"/>
                    </a:lnTo>
                    <a:lnTo>
                      <a:pt x="415" y="301"/>
                    </a:lnTo>
                    <a:lnTo>
                      <a:pt x="409" y="301"/>
                    </a:lnTo>
                    <a:lnTo>
                      <a:pt x="403" y="299"/>
                    </a:lnTo>
                    <a:lnTo>
                      <a:pt x="399" y="299"/>
                    </a:lnTo>
                    <a:lnTo>
                      <a:pt x="392" y="299"/>
                    </a:lnTo>
                    <a:lnTo>
                      <a:pt x="386" y="297"/>
                    </a:lnTo>
                    <a:lnTo>
                      <a:pt x="382" y="297"/>
                    </a:lnTo>
                    <a:lnTo>
                      <a:pt x="377" y="297"/>
                    </a:lnTo>
                    <a:lnTo>
                      <a:pt x="369" y="297"/>
                    </a:lnTo>
                    <a:lnTo>
                      <a:pt x="365" y="297"/>
                    </a:lnTo>
                    <a:lnTo>
                      <a:pt x="359" y="297"/>
                    </a:lnTo>
                    <a:lnTo>
                      <a:pt x="354" y="297"/>
                    </a:lnTo>
                    <a:lnTo>
                      <a:pt x="344" y="293"/>
                    </a:lnTo>
                    <a:lnTo>
                      <a:pt x="335" y="291"/>
                    </a:lnTo>
                    <a:lnTo>
                      <a:pt x="327" y="287"/>
                    </a:lnTo>
                    <a:lnTo>
                      <a:pt x="318" y="284"/>
                    </a:lnTo>
                    <a:lnTo>
                      <a:pt x="308" y="280"/>
                    </a:lnTo>
                    <a:lnTo>
                      <a:pt x="300" y="276"/>
                    </a:lnTo>
                    <a:lnTo>
                      <a:pt x="291" y="272"/>
                    </a:lnTo>
                    <a:lnTo>
                      <a:pt x="283" y="267"/>
                    </a:lnTo>
                    <a:lnTo>
                      <a:pt x="272" y="261"/>
                    </a:lnTo>
                    <a:lnTo>
                      <a:pt x="264" y="259"/>
                    </a:lnTo>
                    <a:lnTo>
                      <a:pt x="255" y="253"/>
                    </a:lnTo>
                    <a:lnTo>
                      <a:pt x="245" y="251"/>
                    </a:lnTo>
                    <a:lnTo>
                      <a:pt x="236" y="248"/>
                    </a:lnTo>
                    <a:lnTo>
                      <a:pt x="226" y="246"/>
                    </a:lnTo>
                    <a:lnTo>
                      <a:pt x="217" y="244"/>
                    </a:lnTo>
                    <a:lnTo>
                      <a:pt x="209" y="244"/>
                    </a:lnTo>
                    <a:lnTo>
                      <a:pt x="200" y="238"/>
                    </a:lnTo>
                    <a:lnTo>
                      <a:pt x="194" y="234"/>
                    </a:lnTo>
                    <a:lnTo>
                      <a:pt x="185" y="230"/>
                    </a:lnTo>
                    <a:lnTo>
                      <a:pt x="175" y="227"/>
                    </a:lnTo>
                    <a:lnTo>
                      <a:pt x="169" y="225"/>
                    </a:lnTo>
                    <a:lnTo>
                      <a:pt x="166" y="225"/>
                    </a:lnTo>
                    <a:lnTo>
                      <a:pt x="160" y="223"/>
                    </a:lnTo>
                    <a:lnTo>
                      <a:pt x="156" y="221"/>
                    </a:lnTo>
                    <a:lnTo>
                      <a:pt x="150" y="221"/>
                    </a:lnTo>
                    <a:lnTo>
                      <a:pt x="147" y="219"/>
                    </a:lnTo>
                    <a:lnTo>
                      <a:pt x="141" y="219"/>
                    </a:lnTo>
                    <a:lnTo>
                      <a:pt x="135" y="219"/>
                    </a:lnTo>
                    <a:lnTo>
                      <a:pt x="129" y="217"/>
                    </a:lnTo>
                    <a:lnTo>
                      <a:pt x="126" y="215"/>
                    </a:lnTo>
                    <a:lnTo>
                      <a:pt x="120" y="215"/>
                    </a:lnTo>
                    <a:lnTo>
                      <a:pt x="114" y="215"/>
                    </a:lnTo>
                    <a:lnTo>
                      <a:pt x="110" y="213"/>
                    </a:lnTo>
                    <a:lnTo>
                      <a:pt x="105" y="211"/>
                    </a:lnTo>
                    <a:lnTo>
                      <a:pt x="101" y="211"/>
                    </a:lnTo>
                    <a:lnTo>
                      <a:pt x="97" y="211"/>
                    </a:lnTo>
                    <a:lnTo>
                      <a:pt x="90" y="208"/>
                    </a:lnTo>
                    <a:lnTo>
                      <a:pt x="82" y="206"/>
                    </a:lnTo>
                    <a:lnTo>
                      <a:pt x="78" y="202"/>
                    </a:lnTo>
                    <a:lnTo>
                      <a:pt x="74" y="198"/>
                    </a:lnTo>
                    <a:lnTo>
                      <a:pt x="70" y="194"/>
                    </a:lnTo>
                    <a:lnTo>
                      <a:pt x="65" y="191"/>
                    </a:lnTo>
                    <a:lnTo>
                      <a:pt x="61" y="189"/>
                    </a:lnTo>
                    <a:lnTo>
                      <a:pt x="55" y="187"/>
                    </a:lnTo>
                    <a:lnTo>
                      <a:pt x="50" y="183"/>
                    </a:lnTo>
                    <a:lnTo>
                      <a:pt x="44" y="181"/>
                    </a:lnTo>
                    <a:lnTo>
                      <a:pt x="38" y="179"/>
                    </a:lnTo>
                    <a:lnTo>
                      <a:pt x="32" y="179"/>
                    </a:lnTo>
                    <a:lnTo>
                      <a:pt x="27" y="177"/>
                    </a:lnTo>
                    <a:lnTo>
                      <a:pt x="21" y="177"/>
                    </a:lnTo>
                    <a:lnTo>
                      <a:pt x="15" y="175"/>
                    </a:lnTo>
                    <a:lnTo>
                      <a:pt x="13" y="175"/>
                    </a:lnTo>
                    <a:lnTo>
                      <a:pt x="6" y="175"/>
                    </a:lnTo>
                    <a:lnTo>
                      <a:pt x="4" y="175"/>
                    </a:lnTo>
                    <a:close/>
                  </a:path>
                </a:pathLst>
              </a:custGeom>
              <a:solidFill>
                <a:srgbClr val="AB57FC"/>
              </a:solidFill>
              <a:ln w="9525">
                <a:noFill/>
                <a:round/>
              </a:ln>
            </p:spPr>
            <p:txBody>
              <a:bodyPr/>
              <a:lstStyle/>
              <a:p>
                <a:endParaRPr lang="en-CA"/>
              </a:p>
            </p:txBody>
          </p:sp>
          <p:sp>
            <p:nvSpPr>
              <p:cNvPr id="8668" name="Freeform 73"/>
              <p:cNvSpPr/>
              <p:nvPr/>
            </p:nvSpPr>
            <p:spPr bwMode="auto">
              <a:xfrm>
                <a:off x="3552" y="3673"/>
                <a:ext cx="322" cy="417"/>
              </a:xfrm>
              <a:custGeom>
                <a:avLst/>
                <a:gdLst>
                  <a:gd name="T0" fmla="*/ 3 w 644"/>
                  <a:gd name="T1" fmla="*/ 3 h 835"/>
                  <a:gd name="T2" fmla="*/ 5 w 644"/>
                  <a:gd name="T3" fmla="*/ 6 h 835"/>
                  <a:gd name="T4" fmla="*/ 7 w 644"/>
                  <a:gd name="T5" fmla="*/ 10 h 835"/>
                  <a:gd name="T6" fmla="*/ 9 w 644"/>
                  <a:gd name="T7" fmla="*/ 13 h 835"/>
                  <a:gd name="T8" fmla="*/ 10 w 644"/>
                  <a:gd name="T9" fmla="*/ 16 h 835"/>
                  <a:gd name="T10" fmla="*/ 11 w 644"/>
                  <a:gd name="T11" fmla="*/ 20 h 835"/>
                  <a:gd name="T12" fmla="*/ 13 w 644"/>
                  <a:gd name="T13" fmla="*/ 23 h 835"/>
                  <a:gd name="T14" fmla="*/ 17 w 644"/>
                  <a:gd name="T15" fmla="*/ 27 h 835"/>
                  <a:gd name="T16" fmla="*/ 20 w 644"/>
                  <a:gd name="T17" fmla="*/ 30 h 835"/>
                  <a:gd name="T18" fmla="*/ 24 w 644"/>
                  <a:gd name="T19" fmla="*/ 33 h 835"/>
                  <a:gd name="T20" fmla="*/ 27 w 644"/>
                  <a:gd name="T21" fmla="*/ 35 h 835"/>
                  <a:gd name="T22" fmla="*/ 31 w 644"/>
                  <a:gd name="T23" fmla="*/ 39 h 835"/>
                  <a:gd name="T24" fmla="*/ 36 w 644"/>
                  <a:gd name="T25" fmla="*/ 43 h 835"/>
                  <a:gd name="T26" fmla="*/ 40 w 644"/>
                  <a:gd name="T27" fmla="*/ 44 h 835"/>
                  <a:gd name="T28" fmla="*/ 46 w 644"/>
                  <a:gd name="T29" fmla="*/ 46 h 835"/>
                  <a:gd name="T30" fmla="*/ 51 w 644"/>
                  <a:gd name="T31" fmla="*/ 48 h 835"/>
                  <a:gd name="T32" fmla="*/ 57 w 644"/>
                  <a:gd name="T33" fmla="*/ 50 h 835"/>
                  <a:gd name="T34" fmla="*/ 63 w 644"/>
                  <a:gd name="T35" fmla="*/ 52 h 835"/>
                  <a:gd name="T36" fmla="*/ 70 w 644"/>
                  <a:gd name="T37" fmla="*/ 54 h 835"/>
                  <a:gd name="T38" fmla="*/ 73 w 644"/>
                  <a:gd name="T39" fmla="*/ 57 h 835"/>
                  <a:gd name="T40" fmla="*/ 75 w 644"/>
                  <a:gd name="T41" fmla="*/ 62 h 835"/>
                  <a:gd name="T42" fmla="*/ 76 w 644"/>
                  <a:gd name="T43" fmla="*/ 67 h 835"/>
                  <a:gd name="T44" fmla="*/ 78 w 644"/>
                  <a:gd name="T45" fmla="*/ 72 h 835"/>
                  <a:gd name="T46" fmla="*/ 78 w 644"/>
                  <a:gd name="T47" fmla="*/ 77 h 835"/>
                  <a:gd name="T48" fmla="*/ 80 w 644"/>
                  <a:gd name="T49" fmla="*/ 82 h 835"/>
                  <a:gd name="T50" fmla="*/ 81 w 644"/>
                  <a:gd name="T51" fmla="*/ 87 h 835"/>
                  <a:gd name="T52" fmla="*/ 80 w 644"/>
                  <a:gd name="T53" fmla="*/ 90 h 835"/>
                  <a:gd name="T54" fmla="*/ 80 w 644"/>
                  <a:gd name="T55" fmla="*/ 94 h 835"/>
                  <a:gd name="T56" fmla="*/ 80 w 644"/>
                  <a:gd name="T57" fmla="*/ 98 h 835"/>
                  <a:gd name="T58" fmla="*/ 79 w 644"/>
                  <a:gd name="T59" fmla="*/ 102 h 835"/>
                  <a:gd name="T60" fmla="*/ 76 w 644"/>
                  <a:gd name="T61" fmla="*/ 104 h 835"/>
                  <a:gd name="T62" fmla="*/ 71 w 644"/>
                  <a:gd name="T63" fmla="*/ 104 h 835"/>
                  <a:gd name="T64" fmla="*/ 67 w 644"/>
                  <a:gd name="T65" fmla="*/ 101 h 835"/>
                  <a:gd name="T66" fmla="*/ 65 w 644"/>
                  <a:gd name="T67" fmla="*/ 97 h 835"/>
                  <a:gd name="T68" fmla="*/ 59 w 644"/>
                  <a:gd name="T69" fmla="*/ 92 h 835"/>
                  <a:gd name="T70" fmla="*/ 56 w 644"/>
                  <a:gd name="T71" fmla="*/ 91 h 835"/>
                  <a:gd name="T72" fmla="*/ 52 w 644"/>
                  <a:gd name="T73" fmla="*/ 92 h 835"/>
                  <a:gd name="T74" fmla="*/ 48 w 644"/>
                  <a:gd name="T75" fmla="*/ 89 h 835"/>
                  <a:gd name="T76" fmla="*/ 44 w 644"/>
                  <a:gd name="T77" fmla="*/ 86 h 835"/>
                  <a:gd name="T78" fmla="*/ 39 w 644"/>
                  <a:gd name="T79" fmla="*/ 81 h 835"/>
                  <a:gd name="T80" fmla="*/ 33 w 644"/>
                  <a:gd name="T81" fmla="*/ 76 h 835"/>
                  <a:gd name="T82" fmla="*/ 27 w 644"/>
                  <a:gd name="T83" fmla="*/ 72 h 835"/>
                  <a:gd name="T84" fmla="*/ 23 w 644"/>
                  <a:gd name="T85" fmla="*/ 69 h 835"/>
                  <a:gd name="T86" fmla="*/ 20 w 644"/>
                  <a:gd name="T87" fmla="*/ 67 h 835"/>
                  <a:gd name="T88" fmla="*/ 17 w 644"/>
                  <a:gd name="T89" fmla="*/ 65 h 835"/>
                  <a:gd name="T90" fmla="*/ 12 w 644"/>
                  <a:gd name="T91" fmla="*/ 61 h 835"/>
                  <a:gd name="T92" fmla="*/ 10 w 644"/>
                  <a:gd name="T93" fmla="*/ 57 h 835"/>
                  <a:gd name="T94" fmla="*/ 7 w 644"/>
                  <a:gd name="T95" fmla="*/ 53 h 835"/>
                  <a:gd name="T96" fmla="*/ 5 w 644"/>
                  <a:gd name="T97" fmla="*/ 49 h 835"/>
                  <a:gd name="T98" fmla="*/ 4 w 644"/>
                  <a:gd name="T99" fmla="*/ 44 h 835"/>
                  <a:gd name="T100" fmla="*/ 3 w 644"/>
                  <a:gd name="T101" fmla="*/ 40 h 835"/>
                  <a:gd name="T102" fmla="*/ 3 w 644"/>
                  <a:gd name="T103" fmla="*/ 36 h 835"/>
                  <a:gd name="T104" fmla="*/ 3 w 644"/>
                  <a:gd name="T105" fmla="*/ 33 h 835"/>
                  <a:gd name="T106" fmla="*/ 3 w 644"/>
                  <a:gd name="T107" fmla="*/ 30 h 835"/>
                  <a:gd name="T108" fmla="*/ 1 w 644"/>
                  <a:gd name="T109" fmla="*/ 24 h 835"/>
                  <a:gd name="T110" fmla="*/ 1 w 644"/>
                  <a:gd name="T111" fmla="*/ 20 h 835"/>
                  <a:gd name="T112" fmla="*/ 1 w 644"/>
                  <a:gd name="T113" fmla="*/ 17 h 835"/>
                  <a:gd name="T114" fmla="*/ 1 w 644"/>
                  <a:gd name="T115" fmla="*/ 12 h 835"/>
                  <a:gd name="T116" fmla="*/ 0 w 644"/>
                  <a:gd name="T117" fmla="*/ 9 h 835"/>
                  <a:gd name="T118" fmla="*/ 1 w 644"/>
                  <a:gd name="T119" fmla="*/ 4 h 835"/>
                  <a:gd name="T120" fmla="*/ 3 w 644"/>
                  <a:gd name="T121" fmla="*/ 0 h 83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44"/>
                  <a:gd name="T184" fmla="*/ 0 h 835"/>
                  <a:gd name="T185" fmla="*/ 644 w 644"/>
                  <a:gd name="T186" fmla="*/ 835 h 83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44" h="835">
                    <a:moveTo>
                      <a:pt x="19" y="0"/>
                    </a:moveTo>
                    <a:lnTo>
                      <a:pt x="23" y="6"/>
                    </a:lnTo>
                    <a:lnTo>
                      <a:pt x="25" y="13"/>
                    </a:lnTo>
                    <a:lnTo>
                      <a:pt x="29" y="19"/>
                    </a:lnTo>
                    <a:lnTo>
                      <a:pt x="30" y="25"/>
                    </a:lnTo>
                    <a:lnTo>
                      <a:pt x="34" y="31"/>
                    </a:lnTo>
                    <a:lnTo>
                      <a:pt x="36" y="38"/>
                    </a:lnTo>
                    <a:lnTo>
                      <a:pt x="38" y="44"/>
                    </a:lnTo>
                    <a:lnTo>
                      <a:pt x="42" y="50"/>
                    </a:lnTo>
                    <a:lnTo>
                      <a:pt x="44" y="55"/>
                    </a:lnTo>
                    <a:lnTo>
                      <a:pt x="48" y="61"/>
                    </a:lnTo>
                    <a:lnTo>
                      <a:pt x="49" y="67"/>
                    </a:lnTo>
                    <a:lnTo>
                      <a:pt x="53" y="72"/>
                    </a:lnTo>
                    <a:lnTo>
                      <a:pt x="55" y="76"/>
                    </a:lnTo>
                    <a:lnTo>
                      <a:pt x="57" y="82"/>
                    </a:lnTo>
                    <a:lnTo>
                      <a:pt x="61" y="88"/>
                    </a:lnTo>
                    <a:lnTo>
                      <a:pt x="65" y="93"/>
                    </a:lnTo>
                    <a:lnTo>
                      <a:pt x="67" y="99"/>
                    </a:lnTo>
                    <a:lnTo>
                      <a:pt x="68" y="103"/>
                    </a:lnTo>
                    <a:lnTo>
                      <a:pt x="70" y="109"/>
                    </a:lnTo>
                    <a:lnTo>
                      <a:pt x="74" y="114"/>
                    </a:lnTo>
                    <a:lnTo>
                      <a:pt x="76" y="118"/>
                    </a:lnTo>
                    <a:lnTo>
                      <a:pt x="78" y="124"/>
                    </a:lnTo>
                    <a:lnTo>
                      <a:pt x="80" y="129"/>
                    </a:lnTo>
                    <a:lnTo>
                      <a:pt x="84" y="135"/>
                    </a:lnTo>
                    <a:lnTo>
                      <a:pt x="86" y="139"/>
                    </a:lnTo>
                    <a:lnTo>
                      <a:pt x="86" y="145"/>
                    </a:lnTo>
                    <a:lnTo>
                      <a:pt x="87" y="150"/>
                    </a:lnTo>
                    <a:lnTo>
                      <a:pt x="89" y="156"/>
                    </a:lnTo>
                    <a:lnTo>
                      <a:pt x="91" y="160"/>
                    </a:lnTo>
                    <a:lnTo>
                      <a:pt x="93" y="166"/>
                    </a:lnTo>
                    <a:lnTo>
                      <a:pt x="95" y="173"/>
                    </a:lnTo>
                    <a:lnTo>
                      <a:pt x="97" y="179"/>
                    </a:lnTo>
                    <a:lnTo>
                      <a:pt x="103" y="185"/>
                    </a:lnTo>
                    <a:lnTo>
                      <a:pt x="106" y="190"/>
                    </a:lnTo>
                    <a:lnTo>
                      <a:pt x="112" y="194"/>
                    </a:lnTo>
                    <a:lnTo>
                      <a:pt x="118" y="202"/>
                    </a:lnTo>
                    <a:lnTo>
                      <a:pt x="124" y="207"/>
                    </a:lnTo>
                    <a:lnTo>
                      <a:pt x="129" y="211"/>
                    </a:lnTo>
                    <a:lnTo>
                      <a:pt x="135" y="217"/>
                    </a:lnTo>
                    <a:lnTo>
                      <a:pt x="141" y="223"/>
                    </a:lnTo>
                    <a:lnTo>
                      <a:pt x="146" y="228"/>
                    </a:lnTo>
                    <a:lnTo>
                      <a:pt x="152" y="232"/>
                    </a:lnTo>
                    <a:lnTo>
                      <a:pt x="156" y="236"/>
                    </a:lnTo>
                    <a:lnTo>
                      <a:pt x="163" y="242"/>
                    </a:lnTo>
                    <a:lnTo>
                      <a:pt x="169" y="245"/>
                    </a:lnTo>
                    <a:lnTo>
                      <a:pt x="175" y="251"/>
                    </a:lnTo>
                    <a:lnTo>
                      <a:pt x="181" y="255"/>
                    </a:lnTo>
                    <a:lnTo>
                      <a:pt x="186" y="261"/>
                    </a:lnTo>
                    <a:lnTo>
                      <a:pt x="192" y="264"/>
                    </a:lnTo>
                    <a:lnTo>
                      <a:pt x="198" y="268"/>
                    </a:lnTo>
                    <a:lnTo>
                      <a:pt x="203" y="274"/>
                    </a:lnTo>
                    <a:lnTo>
                      <a:pt x="211" y="278"/>
                    </a:lnTo>
                    <a:lnTo>
                      <a:pt x="217" y="283"/>
                    </a:lnTo>
                    <a:lnTo>
                      <a:pt x="221" y="287"/>
                    </a:lnTo>
                    <a:lnTo>
                      <a:pt x="228" y="293"/>
                    </a:lnTo>
                    <a:lnTo>
                      <a:pt x="234" y="299"/>
                    </a:lnTo>
                    <a:lnTo>
                      <a:pt x="240" y="302"/>
                    </a:lnTo>
                    <a:lnTo>
                      <a:pt x="245" y="308"/>
                    </a:lnTo>
                    <a:lnTo>
                      <a:pt x="251" y="314"/>
                    </a:lnTo>
                    <a:lnTo>
                      <a:pt x="257" y="319"/>
                    </a:lnTo>
                    <a:lnTo>
                      <a:pt x="262" y="325"/>
                    </a:lnTo>
                    <a:lnTo>
                      <a:pt x="268" y="333"/>
                    </a:lnTo>
                    <a:lnTo>
                      <a:pt x="274" y="338"/>
                    </a:lnTo>
                    <a:lnTo>
                      <a:pt x="281" y="346"/>
                    </a:lnTo>
                    <a:lnTo>
                      <a:pt x="289" y="348"/>
                    </a:lnTo>
                    <a:lnTo>
                      <a:pt x="298" y="350"/>
                    </a:lnTo>
                    <a:lnTo>
                      <a:pt x="306" y="354"/>
                    </a:lnTo>
                    <a:lnTo>
                      <a:pt x="316" y="357"/>
                    </a:lnTo>
                    <a:lnTo>
                      <a:pt x="323" y="359"/>
                    </a:lnTo>
                    <a:lnTo>
                      <a:pt x="335" y="363"/>
                    </a:lnTo>
                    <a:lnTo>
                      <a:pt x="342" y="365"/>
                    </a:lnTo>
                    <a:lnTo>
                      <a:pt x="352" y="369"/>
                    </a:lnTo>
                    <a:lnTo>
                      <a:pt x="359" y="371"/>
                    </a:lnTo>
                    <a:lnTo>
                      <a:pt x="369" y="375"/>
                    </a:lnTo>
                    <a:lnTo>
                      <a:pt x="378" y="376"/>
                    </a:lnTo>
                    <a:lnTo>
                      <a:pt x="388" y="380"/>
                    </a:lnTo>
                    <a:lnTo>
                      <a:pt x="395" y="382"/>
                    </a:lnTo>
                    <a:lnTo>
                      <a:pt x="405" y="386"/>
                    </a:lnTo>
                    <a:lnTo>
                      <a:pt x="414" y="390"/>
                    </a:lnTo>
                    <a:lnTo>
                      <a:pt x="424" y="394"/>
                    </a:lnTo>
                    <a:lnTo>
                      <a:pt x="432" y="396"/>
                    </a:lnTo>
                    <a:lnTo>
                      <a:pt x="441" y="399"/>
                    </a:lnTo>
                    <a:lnTo>
                      <a:pt x="451" y="401"/>
                    </a:lnTo>
                    <a:lnTo>
                      <a:pt x="460" y="403"/>
                    </a:lnTo>
                    <a:lnTo>
                      <a:pt x="470" y="407"/>
                    </a:lnTo>
                    <a:lnTo>
                      <a:pt x="477" y="411"/>
                    </a:lnTo>
                    <a:lnTo>
                      <a:pt x="487" y="413"/>
                    </a:lnTo>
                    <a:lnTo>
                      <a:pt x="496" y="416"/>
                    </a:lnTo>
                    <a:lnTo>
                      <a:pt x="506" y="418"/>
                    </a:lnTo>
                    <a:lnTo>
                      <a:pt x="515" y="422"/>
                    </a:lnTo>
                    <a:lnTo>
                      <a:pt x="523" y="424"/>
                    </a:lnTo>
                    <a:lnTo>
                      <a:pt x="534" y="428"/>
                    </a:lnTo>
                    <a:lnTo>
                      <a:pt x="542" y="430"/>
                    </a:lnTo>
                    <a:lnTo>
                      <a:pt x="553" y="434"/>
                    </a:lnTo>
                    <a:lnTo>
                      <a:pt x="561" y="435"/>
                    </a:lnTo>
                    <a:lnTo>
                      <a:pt x="572" y="439"/>
                    </a:lnTo>
                    <a:lnTo>
                      <a:pt x="574" y="447"/>
                    </a:lnTo>
                    <a:lnTo>
                      <a:pt x="580" y="453"/>
                    </a:lnTo>
                    <a:lnTo>
                      <a:pt x="584" y="460"/>
                    </a:lnTo>
                    <a:lnTo>
                      <a:pt x="587" y="468"/>
                    </a:lnTo>
                    <a:lnTo>
                      <a:pt x="589" y="475"/>
                    </a:lnTo>
                    <a:lnTo>
                      <a:pt x="593" y="483"/>
                    </a:lnTo>
                    <a:lnTo>
                      <a:pt x="595" y="491"/>
                    </a:lnTo>
                    <a:lnTo>
                      <a:pt x="599" y="500"/>
                    </a:lnTo>
                    <a:lnTo>
                      <a:pt x="601" y="506"/>
                    </a:lnTo>
                    <a:lnTo>
                      <a:pt x="603" y="515"/>
                    </a:lnTo>
                    <a:lnTo>
                      <a:pt x="604" y="523"/>
                    </a:lnTo>
                    <a:lnTo>
                      <a:pt x="606" y="530"/>
                    </a:lnTo>
                    <a:lnTo>
                      <a:pt x="608" y="538"/>
                    </a:lnTo>
                    <a:lnTo>
                      <a:pt x="610" y="548"/>
                    </a:lnTo>
                    <a:lnTo>
                      <a:pt x="612" y="555"/>
                    </a:lnTo>
                    <a:lnTo>
                      <a:pt x="614" y="563"/>
                    </a:lnTo>
                    <a:lnTo>
                      <a:pt x="616" y="572"/>
                    </a:lnTo>
                    <a:lnTo>
                      <a:pt x="618" y="580"/>
                    </a:lnTo>
                    <a:lnTo>
                      <a:pt x="618" y="587"/>
                    </a:lnTo>
                    <a:lnTo>
                      <a:pt x="620" y="595"/>
                    </a:lnTo>
                    <a:lnTo>
                      <a:pt x="622" y="605"/>
                    </a:lnTo>
                    <a:lnTo>
                      <a:pt x="623" y="612"/>
                    </a:lnTo>
                    <a:lnTo>
                      <a:pt x="623" y="620"/>
                    </a:lnTo>
                    <a:lnTo>
                      <a:pt x="625" y="627"/>
                    </a:lnTo>
                    <a:lnTo>
                      <a:pt x="627" y="635"/>
                    </a:lnTo>
                    <a:lnTo>
                      <a:pt x="629" y="643"/>
                    </a:lnTo>
                    <a:lnTo>
                      <a:pt x="631" y="652"/>
                    </a:lnTo>
                    <a:lnTo>
                      <a:pt x="633" y="660"/>
                    </a:lnTo>
                    <a:lnTo>
                      <a:pt x="635" y="667"/>
                    </a:lnTo>
                    <a:lnTo>
                      <a:pt x="639" y="675"/>
                    </a:lnTo>
                    <a:lnTo>
                      <a:pt x="641" y="682"/>
                    </a:lnTo>
                    <a:lnTo>
                      <a:pt x="644" y="692"/>
                    </a:lnTo>
                    <a:lnTo>
                      <a:pt x="641" y="696"/>
                    </a:lnTo>
                    <a:lnTo>
                      <a:pt x="641" y="701"/>
                    </a:lnTo>
                    <a:lnTo>
                      <a:pt x="641" y="707"/>
                    </a:lnTo>
                    <a:lnTo>
                      <a:pt x="641" y="713"/>
                    </a:lnTo>
                    <a:lnTo>
                      <a:pt x="639" y="721"/>
                    </a:lnTo>
                    <a:lnTo>
                      <a:pt x="639" y="726"/>
                    </a:lnTo>
                    <a:lnTo>
                      <a:pt x="639" y="732"/>
                    </a:lnTo>
                    <a:lnTo>
                      <a:pt x="639" y="740"/>
                    </a:lnTo>
                    <a:lnTo>
                      <a:pt x="639" y="745"/>
                    </a:lnTo>
                    <a:lnTo>
                      <a:pt x="639" y="753"/>
                    </a:lnTo>
                    <a:lnTo>
                      <a:pt x="639" y="759"/>
                    </a:lnTo>
                    <a:lnTo>
                      <a:pt x="639" y="764"/>
                    </a:lnTo>
                    <a:lnTo>
                      <a:pt x="637" y="772"/>
                    </a:lnTo>
                    <a:lnTo>
                      <a:pt x="637" y="778"/>
                    </a:lnTo>
                    <a:lnTo>
                      <a:pt x="637" y="783"/>
                    </a:lnTo>
                    <a:lnTo>
                      <a:pt x="637" y="791"/>
                    </a:lnTo>
                    <a:lnTo>
                      <a:pt x="635" y="795"/>
                    </a:lnTo>
                    <a:lnTo>
                      <a:pt x="635" y="800"/>
                    </a:lnTo>
                    <a:lnTo>
                      <a:pt x="633" y="804"/>
                    </a:lnTo>
                    <a:lnTo>
                      <a:pt x="631" y="810"/>
                    </a:lnTo>
                    <a:lnTo>
                      <a:pt x="625" y="817"/>
                    </a:lnTo>
                    <a:lnTo>
                      <a:pt x="622" y="827"/>
                    </a:lnTo>
                    <a:lnTo>
                      <a:pt x="616" y="829"/>
                    </a:lnTo>
                    <a:lnTo>
                      <a:pt x="612" y="831"/>
                    </a:lnTo>
                    <a:lnTo>
                      <a:pt x="606" y="833"/>
                    </a:lnTo>
                    <a:lnTo>
                      <a:pt x="601" y="835"/>
                    </a:lnTo>
                    <a:lnTo>
                      <a:pt x="593" y="835"/>
                    </a:lnTo>
                    <a:lnTo>
                      <a:pt x="587" y="835"/>
                    </a:lnTo>
                    <a:lnTo>
                      <a:pt x="580" y="835"/>
                    </a:lnTo>
                    <a:lnTo>
                      <a:pt x="572" y="835"/>
                    </a:lnTo>
                    <a:lnTo>
                      <a:pt x="565" y="833"/>
                    </a:lnTo>
                    <a:lnTo>
                      <a:pt x="559" y="829"/>
                    </a:lnTo>
                    <a:lnTo>
                      <a:pt x="555" y="827"/>
                    </a:lnTo>
                    <a:lnTo>
                      <a:pt x="551" y="823"/>
                    </a:lnTo>
                    <a:lnTo>
                      <a:pt x="542" y="816"/>
                    </a:lnTo>
                    <a:lnTo>
                      <a:pt x="534" y="808"/>
                    </a:lnTo>
                    <a:lnTo>
                      <a:pt x="530" y="802"/>
                    </a:lnTo>
                    <a:lnTo>
                      <a:pt x="527" y="797"/>
                    </a:lnTo>
                    <a:lnTo>
                      <a:pt x="523" y="793"/>
                    </a:lnTo>
                    <a:lnTo>
                      <a:pt x="519" y="787"/>
                    </a:lnTo>
                    <a:lnTo>
                      <a:pt x="513" y="778"/>
                    </a:lnTo>
                    <a:lnTo>
                      <a:pt x="506" y="768"/>
                    </a:lnTo>
                    <a:lnTo>
                      <a:pt x="498" y="759"/>
                    </a:lnTo>
                    <a:lnTo>
                      <a:pt x="490" y="751"/>
                    </a:lnTo>
                    <a:lnTo>
                      <a:pt x="483" y="743"/>
                    </a:lnTo>
                    <a:lnTo>
                      <a:pt x="475" y="740"/>
                    </a:lnTo>
                    <a:lnTo>
                      <a:pt x="470" y="736"/>
                    </a:lnTo>
                    <a:lnTo>
                      <a:pt x="464" y="736"/>
                    </a:lnTo>
                    <a:lnTo>
                      <a:pt x="458" y="734"/>
                    </a:lnTo>
                    <a:lnTo>
                      <a:pt x="454" y="734"/>
                    </a:lnTo>
                    <a:lnTo>
                      <a:pt x="449" y="734"/>
                    </a:lnTo>
                    <a:lnTo>
                      <a:pt x="443" y="736"/>
                    </a:lnTo>
                    <a:lnTo>
                      <a:pt x="437" y="738"/>
                    </a:lnTo>
                    <a:lnTo>
                      <a:pt x="432" y="741"/>
                    </a:lnTo>
                    <a:lnTo>
                      <a:pt x="426" y="738"/>
                    </a:lnTo>
                    <a:lnTo>
                      <a:pt x="420" y="736"/>
                    </a:lnTo>
                    <a:lnTo>
                      <a:pt x="414" y="732"/>
                    </a:lnTo>
                    <a:lnTo>
                      <a:pt x="409" y="730"/>
                    </a:lnTo>
                    <a:lnTo>
                      <a:pt x="399" y="724"/>
                    </a:lnTo>
                    <a:lnTo>
                      <a:pt x="390" y="719"/>
                    </a:lnTo>
                    <a:lnTo>
                      <a:pt x="386" y="715"/>
                    </a:lnTo>
                    <a:lnTo>
                      <a:pt x="380" y="711"/>
                    </a:lnTo>
                    <a:lnTo>
                      <a:pt x="374" y="707"/>
                    </a:lnTo>
                    <a:lnTo>
                      <a:pt x="371" y="705"/>
                    </a:lnTo>
                    <a:lnTo>
                      <a:pt x="361" y="698"/>
                    </a:lnTo>
                    <a:lnTo>
                      <a:pt x="354" y="692"/>
                    </a:lnTo>
                    <a:lnTo>
                      <a:pt x="342" y="682"/>
                    </a:lnTo>
                    <a:lnTo>
                      <a:pt x="335" y="675"/>
                    </a:lnTo>
                    <a:lnTo>
                      <a:pt x="323" y="667"/>
                    </a:lnTo>
                    <a:lnTo>
                      <a:pt x="316" y="660"/>
                    </a:lnTo>
                    <a:lnTo>
                      <a:pt x="306" y="652"/>
                    </a:lnTo>
                    <a:lnTo>
                      <a:pt x="298" y="644"/>
                    </a:lnTo>
                    <a:lnTo>
                      <a:pt x="289" y="637"/>
                    </a:lnTo>
                    <a:lnTo>
                      <a:pt x="281" y="629"/>
                    </a:lnTo>
                    <a:lnTo>
                      <a:pt x="270" y="622"/>
                    </a:lnTo>
                    <a:lnTo>
                      <a:pt x="262" y="614"/>
                    </a:lnTo>
                    <a:lnTo>
                      <a:pt x="253" y="606"/>
                    </a:lnTo>
                    <a:lnTo>
                      <a:pt x="245" y="599"/>
                    </a:lnTo>
                    <a:lnTo>
                      <a:pt x="236" y="589"/>
                    </a:lnTo>
                    <a:lnTo>
                      <a:pt x="226" y="584"/>
                    </a:lnTo>
                    <a:lnTo>
                      <a:pt x="217" y="576"/>
                    </a:lnTo>
                    <a:lnTo>
                      <a:pt x="209" y="570"/>
                    </a:lnTo>
                    <a:lnTo>
                      <a:pt x="203" y="567"/>
                    </a:lnTo>
                    <a:lnTo>
                      <a:pt x="200" y="563"/>
                    </a:lnTo>
                    <a:lnTo>
                      <a:pt x="194" y="559"/>
                    </a:lnTo>
                    <a:lnTo>
                      <a:pt x="188" y="557"/>
                    </a:lnTo>
                    <a:lnTo>
                      <a:pt x="179" y="551"/>
                    </a:lnTo>
                    <a:lnTo>
                      <a:pt x="169" y="546"/>
                    </a:lnTo>
                    <a:lnTo>
                      <a:pt x="165" y="542"/>
                    </a:lnTo>
                    <a:lnTo>
                      <a:pt x="160" y="538"/>
                    </a:lnTo>
                    <a:lnTo>
                      <a:pt x="154" y="536"/>
                    </a:lnTo>
                    <a:lnTo>
                      <a:pt x="150" y="534"/>
                    </a:lnTo>
                    <a:lnTo>
                      <a:pt x="144" y="530"/>
                    </a:lnTo>
                    <a:lnTo>
                      <a:pt x="141" y="529"/>
                    </a:lnTo>
                    <a:lnTo>
                      <a:pt x="135" y="527"/>
                    </a:lnTo>
                    <a:lnTo>
                      <a:pt x="131" y="525"/>
                    </a:lnTo>
                    <a:lnTo>
                      <a:pt x="122" y="519"/>
                    </a:lnTo>
                    <a:lnTo>
                      <a:pt x="116" y="513"/>
                    </a:lnTo>
                    <a:lnTo>
                      <a:pt x="110" y="506"/>
                    </a:lnTo>
                    <a:lnTo>
                      <a:pt x="105" y="502"/>
                    </a:lnTo>
                    <a:lnTo>
                      <a:pt x="99" y="494"/>
                    </a:lnTo>
                    <a:lnTo>
                      <a:pt x="93" y="489"/>
                    </a:lnTo>
                    <a:lnTo>
                      <a:pt x="89" y="483"/>
                    </a:lnTo>
                    <a:lnTo>
                      <a:pt x="86" y="475"/>
                    </a:lnTo>
                    <a:lnTo>
                      <a:pt x="80" y="468"/>
                    </a:lnTo>
                    <a:lnTo>
                      <a:pt x="76" y="462"/>
                    </a:lnTo>
                    <a:lnTo>
                      <a:pt x="72" y="454"/>
                    </a:lnTo>
                    <a:lnTo>
                      <a:pt x="70" y="449"/>
                    </a:lnTo>
                    <a:lnTo>
                      <a:pt x="67" y="441"/>
                    </a:lnTo>
                    <a:lnTo>
                      <a:pt x="63" y="435"/>
                    </a:lnTo>
                    <a:lnTo>
                      <a:pt x="61" y="428"/>
                    </a:lnTo>
                    <a:lnTo>
                      <a:pt x="57" y="422"/>
                    </a:lnTo>
                    <a:lnTo>
                      <a:pt x="53" y="415"/>
                    </a:lnTo>
                    <a:lnTo>
                      <a:pt x="51" y="407"/>
                    </a:lnTo>
                    <a:lnTo>
                      <a:pt x="49" y="399"/>
                    </a:lnTo>
                    <a:lnTo>
                      <a:pt x="46" y="394"/>
                    </a:lnTo>
                    <a:lnTo>
                      <a:pt x="44" y="386"/>
                    </a:lnTo>
                    <a:lnTo>
                      <a:pt x="40" y="380"/>
                    </a:lnTo>
                    <a:lnTo>
                      <a:pt x="38" y="373"/>
                    </a:lnTo>
                    <a:lnTo>
                      <a:pt x="36" y="365"/>
                    </a:lnTo>
                    <a:lnTo>
                      <a:pt x="32" y="359"/>
                    </a:lnTo>
                    <a:lnTo>
                      <a:pt x="30" y="352"/>
                    </a:lnTo>
                    <a:lnTo>
                      <a:pt x="27" y="346"/>
                    </a:lnTo>
                    <a:lnTo>
                      <a:pt x="25" y="338"/>
                    </a:lnTo>
                    <a:lnTo>
                      <a:pt x="21" y="333"/>
                    </a:lnTo>
                    <a:lnTo>
                      <a:pt x="17" y="325"/>
                    </a:lnTo>
                    <a:lnTo>
                      <a:pt x="13" y="319"/>
                    </a:lnTo>
                    <a:lnTo>
                      <a:pt x="11" y="314"/>
                    </a:lnTo>
                    <a:lnTo>
                      <a:pt x="13" y="306"/>
                    </a:lnTo>
                    <a:lnTo>
                      <a:pt x="17" y="300"/>
                    </a:lnTo>
                    <a:lnTo>
                      <a:pt x="19" y="295"/>
                    </a:lnTo>
                    <a:lnTo>
                      <a:pt x="19" y="289"/>
                    </a:lnTo>
                    <a:lnTo>
                      <a:pt x="21" y="283"/>
                    </a:lnTo>
                    <a:lnTo>
                      <a:pt x="21" y="278"/>
                    </a:lnTo>
                    <a:lnTo>
                      <a:pt x="23" y="274"/>
                    </a:lnTo>
                    <a:lnTo>
                      <a:pt x="23" y="268"/>
                    </a:lnTo>
                    <a:lnTo>
                      <a:pt x="23" y="262"/>
                    </a:lnTo>
                    <a:lnTo>
                      <a:pt x="23" y="259"/>
                    </a:lnTo>
                    <a:lnTo>
                      <a:pt x="21" y="253"/>
                    </a:lnTo>
                    <a:lnTo>
                      <a:pt x="21" y="249"/>
                    </a:lnTo>
                    <a:lnTo>
                      <a:pt x="19" y="240"/>
                    </a:lnTo>
                    <a:lnTo>
                      <a:pt x="19" y="232"/>
                    </a:lnTo>
                    <a:lnTo>
                      <a:pt x="15" y="223"/>
                    </a:lnTo>
                    <a:lnTo>
                      <a:pt x="11" y="213"/>
                    </a:lnTo>
                    <a:lnTo>
                      <a:pt x="10" y="204"/>
                    </a:lnTo>
                    <a:lnTo>
                      <a:pt x="10" y="194"/>
                    </a:lnTo>
                    <a:lnTo>
                      <a:pt x="8" y="190"/>
                    </a:lnTo>
                    <a:lnTo>
                      <a:pt x="8" y="185"/>
                    </a:lnTo>
                    <a:lnTo>
                      <a:pt x="8" y="179"/>
                    </a:lnTo>
                    <a:lnTo>
                      <a:pt x="8" y="173"/>
                    </a:lnTo>
                    <a:lnTo>
                      <a:pt x="8" y="167"/>
                    </a:lnTo>
                    <a:lnTo>
                      <a:pt x="10" y="162"/>
                    </a:lnTo>
                    <a:lnTo>
                      <a:pt x="11" y="156"/>
                    </a:lnTo>
                    <a:lnTo>
                      <a:pt x="15" y="150"/>
                    </a:lnTo>
                    <a:lnTo>
                      <a:pt x="13" y="147"/>
                    </a:lnTo>
                    <a:lnTo>
                      <a:pt x="13" y="141"/>
                    </a:lnTo>
                    <a:lnTo>
                      <a:pt x="13" y="131"/>
                    </a:lnTo>
                    <a:lnTo>
                      <a:pt x="11" y="124"/>
                    </a:lnTo>
                    <a:lnTo>
                      <a:pt x="10" y="114"/>
                    </a:lnTo>
                    <a:lnTo>
                      <a:pt x="10" y="107"/>
                    </a:lnTo>
                    <a:lnTo>
                      <a:pt x="8" y="101"/>
                    </a:lnTo>
                    <a:lnTo>
                      <a:pt x="6" y="99"/>
                    </a:lnTo>
                    <a:lnTo>
                      <a:pt x="2" y="95"/>
                    </a:lnTo>
                    <a:lnTo>
                      <a:pt x="0" y="91"/>
                    </a:lnTo>
                    <a:lnTo>
                      <a:pt x="0" y="86"/>
                    </a:lnTo>
                    <a:lnTo>
                      <a:pt x="0" y="78"/>
                    </a:lnTo>
                    <a:lnTo>
                      <a:pt x="0" y="71"/>
                    </a:lnTo>
                    <a:lnTo>
                      <a:pt x="2" y="63"/>
                    </a:lnTo>
                    <a:lnTo>
                      <a:pt x="4" y="53"/>
                    </a:lnTo>
                    <a:lnTo>
                      <a:pt x="6" y="46"/>
                    </a:lnTo>
                    <a:lnTo>
                      <a:pt x="8" y="36"/>
                    </a:lnTo>
                    <a:lnTo>
                      <a:pt x="10" y="29"/>
                    </a:lnTo>
                    <a:lnTo>
                      <a:pt x="11" y="21"/>
                    </a:lnTo>
                    <a:lnTo>
                      <a:pt x="15" y="13"/>
                    </a:lnTo>
                    <a:lnTo>
                      <a:pt x="17" y="8"/>
                    </a:lnTo>
                    <a:lnTo>
                      <a:pt x="19" y="4"/>
                    </a:lnTo>
                    <a:lnTo>
                      <a:pt x="19" y="0"/>
                    </a:lnTo>
                    <a:close/>
                  </a:path>
                </a:pathLst>
              </a:custGeom>
              <a:solidFill>
                <a:srgbClr val="4D5CFF"/>
              </a:solidFill>
              <a:ln w="9525">
                <a:noFill/>
                <a:round/>
              </a:ln>
            </p:spPr>
            <p:txBody>
              <a:bodyPr/>
              <a:lstStyle/>
              <a:p>
                <a:endParaRPr lang="en-CA"/>
              </a:p>
            </p:txBody>
          </p:sp>
          <p:sp>
            <p:nvSpPr>
              <p:cNvPr id="8669" name="Freeform 74"/>
              <p:cNvSpPr/>
              <p:nvPr/>
            </p:nvSpPr>
            <p:spPr bwMode="auto">
              <a:xfrm>
                <a:off x="3897" y="3900"/>
                <a:ext cx="590" cy="252"/>
              </a:xfrm>
              <a:custGeom>
                <a:avLst/>
                <a:gdLst>
                  <a:gd name="T0" fmla="*/ 1 w 1180"/>
                  <a:gd name="T1" fmla="*/ 6 h 504"/>
                  <a:gd name="T2" fmla="*/ 2 w 1180"/>
                  <a:gd name="T3" fmla="*/ 12 h 504"/>
                  <a:gd name="T4" fmla="*/ 5 w 1180"/>
                  <a:gd name="T5" fmla="*/ 18 h 504"/>
                  <a:gd name="T6" fmla="*/ 5 w 1180"/>
                  <a:gd name="T7" fmla="*/ 24 h 504"/>
                  <a:gd name="T8" fmla="*/ 3 w 1180"/>
                  <a:gd name="T9" fmla="*/ 30 h 504"/>
                  <a:gd name="T10" fmla="*/ 2 w 1180"/>
                  <a:gd name="T11" fmla="*/ 35 h 504"/>
                  <a:gd name="T12" fmla="*/ 2 w 1180"/>
                  <a:gd name="T13" fmla="*/ 41 h 504"/>
                  <a:gd name="T14" fmla="*/ 3 w 1180"/>
                  <a:gd name="T15" fmla="*/ 46 h 504"/>
                  <a:gd name="T16" fmla="*/ 4 w 1180"/>
                  <a:gd name="T17" fmla="*/ 51 h 504"/>
                  <a:gd name="T18" fmla="*/ 7 w 1180"/>
                  <a:gd name="T19" fmla="*/ 53 h 504"/>
                  <a:gd name="T20" fmla="*/ 12 w 1180"/>
                  <a:gd name="T21" fmla="*/ 53 h 504"/>
                  <a:gd name="T22" fmla="*/ 18 w 1180"/>
                  <a:gd name="T23" fmla="*/ 55 h 504"/>
                  <a:gd name="T24" fmla="*/ 22 w 1180"/>
                  <a:gd name="T25" fmla="*/ 59 h 504"/>
                  <a:gd name="T26" fmla="*/ 28 w 1180"/>
                  <a:gd name="T27" fmla="*/ 60 h 504"/>
                  <a:gd name="T28" fmla="*/ 33 w 1180"/>
                  <a:gd name="T29" fmla="*/ 61 h 504"/>
                  <a:gd name="T30" fmla="*/ 37 w 1180"/>
                  <a:gd name="T31" fmla="*/ 60 h 504"/>
                  <a:gd name="T32" fmla="*/ 41 w 1180"/>
                  <a:gd name="T33" fmla="*/ 60 h 504"/>
                  <a:gd name="T34" fmla="*/ 45 w 1180"/>
                  <a:gd name="T35" fmla="*/ 60 h 504"/>
                  <a:gd name="T36" fmla="*/ 50 w 1180"/>
                  <a:gd name="T37" fmla="*/ 59 h 504"/>
                  <a:gd name="T38" fmla="*/ 54 w 1180"/>
                  <a:gd name="T39" fmla="*/ 59 h 504"/>
                  <a:gd name="T40" fmla="*/ 59 w 1180"/>
                  <a:gd name="T41" fmla="*/ 60 h 504"/>
                  <a:gd name="T42" fmla="*/ 65 w 1180"/>
                  <a:gd name="T43" fmla="*/ 60 h 504"/>
                  <a:gd name="T44" fmla="*/ 72 w 1180"/>
                  <a:gd name="T45" fmla="*/ 58 h 504"/>
                  <a:gd name="T46" fmla="*/ 78 w 1180"/>
                  <a:gd name="T47" fmla="*/ 61 h 504"/>
                  <a:gd name="T48" fmla="*/ 83 w 1180"/>
                  <a:gd name="T49" fmla="*/ 61 h 504"/>
                  <a:gd name="T50" fmla="*/ 88 w 1180"/>
                  <a:gd name="T51" fmla="*/ 62 h 504"/>
                  <a:gd name="T52" fmla="*/ 93 w 1180"/>
                  <a:gd name="T53" fmla="*/ 63 h 504"/>
                  <a:gd name="T54" fmla="*/ 98 w 1180"/>
                  <a:gd name="T55" fmla="*/ 63 h 504"/>
                  <a:gd name="T56" fmla="*/ 103 w 1180"/>
                  <a:gd name="T57" fmla="*/ 60 h 504"/>
                  <a:gd name="T58" fmla="*/ 109 w 1180"/>
                  <a:gd name="T59" fmla="*/ 59 h 504"/>
                  <a:gd name="T60" fmla="*/ 114 w 1180"/>
                  <a:gd name="T61" fmla="*/ 60 h 504"/>
                  <a:gd name="T62" fmla="*/ 119 w 1180"/>
                  <a:gd name="T63" fmla="*/ 59 h 504"/>
                  <a:gd name="T64" fmla="*/ 125 w 1180"/>
                  <a:gd name="T65" fmla="*/ 58 h 504"/>
                  <a:gd name="T66" fmla="*/ 132 w 1180"/>
                  <a:gd name="T67" fmla="*/ 58 h 504"/>
                  <a:gd name="T68" fmla="*/ 140 w 1180"/>
                  <a:gd name="T69" fmla="*/ 57 h 504"/>
                  <a:gd name="T70" fmla="*/ 145 w 1180"/>
                  <a:gd name="T71" fmla="*/ 52 h 504"/>
                  <a:gd name="T72" fmla="*/ 148 w 1180"/>
                  <a:gd name="T73" fmla="*/ 45 h 504"/>
                  <a:gd name="T74" fmla="*/ 146 w 1180"/>
                  <a:gd name="T75" fmla="*/ 38 h 504"/>
                  <a:gd name="T76" fmla="*/ 144 w 1180"/>
                  <a:gd name="T77" fmla="*/ 29 h 504"/>
                  <a:gd name="T78" fmla="*/ 141 w 1180"/>
                  <a:gd name="T79" fmla="*/ 22 h 504"/>
                  <a:gd name="T80" fmla="*/ 139 w 1180"/>
                  <a:gd name="T81" fmla="*/ 14 h 504"/>
                  <a:gd name="T82" fmla="*/ 138 w 1180"/>
                  <a:gd name="T83" fmla="*/ 5 h 504"/>
                  <a:gd name="T84" fmla="*/ 133 w 1180"/>
                  <a:gd name="T85" fmla="*/ 3 h 504"/>
                  <a:gd name="T86" fmla="*/ 124 w 1180"/>
                  <a:gd name="T87" fmla="*/ 5 h 504"/>
                  <a:gd name="T88" fmla="*/ 117 w 1180"/>
                  <a:gd name="T89" fmla="*/ 8 h 504"/>
                  <a:gd name="T90" fmla="*/ 109 w 1180"/>
                  <a:gd name="T91" fmla="*/ 10 h 504"/>
                  <a:gd name="T92" fmla="*/ 104 w 1180"/>
                  <a:gd name="T93" fmla="*/ 11 h 504"/>
                  <a:gd name="T94" fmla="*/ 98 w 1180"/>
                  <a:gd name="T95" fmla="*/ 12 h 504"/>
                  <a:gd name="T96" fmla="*/ 92 w 1180"/>
                  <a:gd name="T97" fmla="*/ 13 h 504"/>
                  <a:gd name="T98" fmla="*/ 86 w 1180"/>
                  <a:gd name="T99" fmla="*/ 14 h 504"/>
                  <a:gd name="T100" fmla="*/ 80 w 1180"/>
                  <a:gd name="T101" fmla="*/ 14 h 504"/>
                  <a:gd name="T102" fmla="*/ 74 w 1180"/>
                  <a:gd name="T103" fmla="*/ 15 h 504"/>
                  <a:gd name="T104" fmla="*/ 69 w 1180"/>
                  <a:gd name="T105" fmla="*/ 14 h 504"/>
                  <a:gd name="T106" fmla="*/ 61 w 1180"/>
                  <a:gd name="T107" fmla="*/ 14 h 504"/>
                  <a:gd name="T108" fmla="*/ 54 w 1180"/>
                  <a:gd name="T109" fmla="*/ 14 h 504"/>
                  <a:gd name="T110" fmla="*/ 48 w 1180"/>
                  <a:gd name="T111" fmla="*/ 14 h 504"/>
                  <a:gd name="T112" fmla="*/ 41 w 1180"/>
                  <a:gd name="T113" fmla="*/ 13 h 504"/>
                  <a:gd name="T114" fmla="*/ 34 w 1180"/>
                  <a:gd name="T115" fmla="*/ 9 h 504"/>
                  <a:gd name="T116" fmla="*/ 25 w 1180"/>
                  <a:gd name="T117" fmla="*/ 5 h 504"/>
                  <a:gd name="T118" fmla="*/ 18 w 1180"/>
                  <a:gd name="T119" fmla="*/ 2 h 504"/>
                  <a:gd name="T120" fmla="*/ 11 w 1180"/>
                  <a:gd name="T121" fmla="*/ 1 h 504"/>
                  <a:gd name="T122" fmla="*/ 5 w 1180"/>
                  <a:gd name="T123" fmla="*/ 3 h 50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80"/>
                  <a:gd name="T187" fmla="*/ 0 h 504"/>
                  <a:gd name="T188" fmla="*/ 1180 w 1180"/>
                  <a:gd name="T189" fmla="*/ 504 h 50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80" h="504">
                    <a:moveTo>
                      <a:pt x="8" y="6"/>
                    </a:moveTo>
                    <a:lnTo>
                      <a:pt x="4" y="12"/>
                    </a:lnTo>
                    <a:lnTo>
                      <a:pt x="2" y="19"/>
                    </a:lnTo>
                    <a:lnTo>
                      <a:pt x="0" y="25"/>
                    </a:lnTo>
                    <a:lnTo>
                      <a:pt x="0" y="33"/>
                    </a:lnTo>
                    <a:lnTo>
                      <a:pt x="0" y="38"/>
                    </a:lnTo>
                    <a:lnTo>
                      <a:pt x="2" y="46"/>
                    </a:lnTo>
                    <a:lnTo>
                      <a:pt x="2" y="52"/>
                    </a:lnTo>
                    <a:lnTo>
                      <a:pt x="6" y="59"/>
                    </a:lnTo>
                    <a:lnTo>
                      <a:pt x="6" y="67"/>
                    </a:lnTo>
                    <a:lnTo>
                      <a:pt x="10" y="73"/>
                    </a:lnTo>
                    <a:lnTo>
                      <a:pt x="11" y="78"/>
                    </a:lnTo>
                    <a:lnTo>
                      <a:pt x="15" y="86"/>
                    </a:lnTo>
                    <a:lnTo>
                      <a:pt x="17" y="92"/>
                    </a:lnTo>
                    <a:lnTo>
                      <a:pt x="21" y="99"/>
                    </a:lnTo>
                    <a:lnTo>
                      <a:pt x="25" y="105"/>
                    </a:lnTo>
                    <a:lnTo>
                      <a:pt x="29" y="113"/>
                    </a:lnTo>
                    <a:lnTo>
                      <a:pt x="30" y="118"/>
                    </a:lnTo>
                    <a:lnTo>
                      <a:pt x="34" y="126"/>
                    </a:lnTo>
                    <a:lnTo>
                      <a:pt x="36" y="132"/>
                    </a:lnTo>
                    <a:lnTo>
                      <a:pt x="38" y="139"/>
                    </a:lnTo>
                    <a:lnTo>
                      <a:pt x="40" y="145"/>
                    </a:lnTo>
                    <a:lnTo>
                      <a:pt x="42" y="152"/>
                    </a:lnTo>
                    <a:lnTo>
                      <a:pt x="44" y="158"/>
                    </a:lnTo>
                    <a:lnTo>
                      <a:pt x="46" y="166"/>
                    </a:lnTo>
                    <a:lnTo>
                      <a:pt x="46" y="171"/>
                    </a:lnTo>
                    <a:lnTo>
                      <a:pt x="46" y="179"/>
                    </a:lnTo>
                    <a:lnTo>
                      <a:pt x="46" y="187"/>
                    </a:lnTo>
                    <a:lnTo>
                      <a:pt x="44" y="194"/>
                    </a:lnTo>
                    <a:lnTo>
                      <a:pt x="42" y="202"/>
                    </a:lnTo>
                    <a:lnTo>
                      <a:pt x="38" y="209"/>
                    </a:lnTo>
                    <a:lnTo>
                      <a:pt x="36" y="217"/>
                    </a:lnTo>
                    <a:lnTo>
                      <a:pt x="32" y="225"/>
                    </a:lnTo>
                    <a:lnTo>
                      <a:pt x="30" y="230"/>
                    </a:lnTo>
                    <a:lnTo>
                      <a:pt x="29" y="236"/>
                    </a:lnTo>
                    <a:lnTo>
                      <a:pt x="29" y="242"/>
                    </a:lnTo>
                    <a:lnTo>
                      <a:pt x="27" y="247"/>
                    </a:lnTo>
                    <a:lnTo>
                      <a:pt x="27" y="253"/>
                    </a:lnTo>
                    <a:lnTo>
                      <a:pt x="25" y="259"/>
                    </a:lnTo>
                    <a:lnTo>
                      <a:pt x="25" y="267"/>
                    </a:lnTo>
                    <a:lnTo>
                      <a:pt x="25" y="272"/>
                    </a:lnTo>
                    <a:lnTo>
                      <a:pt x="23" y="278"/>
                    </a:lnTo>
                    <a:lnTo>
                      <a:pt x="23" y="284"/>
                    </a:lnTo>
                    <a:lnTo>
                      <a:pt x="23" y="291"/>
                    </a:lnTo>
                    <a:lnTo>
                      <a:pt x="23" y="297"/>
                    </a:lnTo>
                    <a:lnTo>
                      <a:pt x="23" y="303"/>
                    </a:lnTo>
                    <a:lnTo>
                      <a:pt x="23" y="308"/>
                    </a:lnTo>
                    <a:lnTo>
                      <a:pt x="23" y="314"/>
                    </a:lnTo>
                    <a:lnTo>
                      <a:pt x="23" y="322"/>
                    </a:lnTo>
                    <a:lnTo>
                      <a:pt x="23" y="325"/>
                    </a:lnTo>
                    <a:lnTo>
                      <a:pt x="23" y="333"/>
                    </a:lnTo>
                    <a:lnTo>
                      <a:pt x="23" y="339"/>
                    </a:lnTo>
                    <a:lnTo>
                      <a:pt x="23" y="344"/>
                    </a:lnTo>
                    <a:lnTo>
                      <a:pt x="23" y="350"/>
                    </a:lnTo>
                    <a:lnTo>
                      <a:pt x="23" y="358"/>
                    </a:lnTo>
                    <a:lnTo>
                      <a:pt x="25" y="363"/>
                    </a:lnTo>
                    <a:lnTo>
                      <a:pt x="25" y="369"/>
                    </a:lnTo>
                    <a:lnTo>
                      <a:pt x="25" y="375"/>
                    </a:lnTo>
                    <a:lnTo>
                      <a:pt x="27" y="381"/>
                    </a:lnTo>
                    <a:lnTo>
                      <a:pt x="27" y="388"/>
                    </a:lnTo>
                    <a:lnTo>
                      <a:pt x="29" y="394"/>
                    </a:lnTo>
                    <a:lnTo>
                      <a:pt x="30" y="400"/>
                    </a:lnTo>
                    <a:lnTo>
                      <a:pt x="32" y="407"/>
                    </a:lnTo>
                    <a:lnTo>
                      <a:pt x="32" y="413"/>
                    </a:lnTo>
                    <a:lnTo>
                      <a:pt x="36" y="419"/>
                    </a:lnTo>
                    <a:lnTo>
                      <a:pt x="40" y="419"/>
                    </a:lnTo>
                    <a:lnTo>
                      <a:pt x="46" y="417"/>
                    </a:lnTo>
                    <a:lnTo>
                      <a:pt x="49" y="417"/>
                    </a:lnTo>
                    <a:lnTo>
                      <a:pt x="55" y="417"/>
                    </a:lnTo>
                    <a:lnTo>
                      <a:pt x="61" y="417"/>
                    </a:lnTo>
                    <a:lnTo>
                      <a:pt x="67" y="417"/>
                    </a:lnTo>
                    <a:lnTo>
                      <a:pt x="72" y="417"/>
                    </a:lnTo>
                    <a:lnTo>
                      <a:pt x="78" y="417"/>
                    </a:lnTo>
                    <a:lnTo>
                      <a:pt x="82" y="417"/>
                    </a:lnTo>
                    <a:lnTo>
                      <a:pt x="87" y="417"/>
                    </a:lnTo>
                    <a:lnTo>
                      <a:pt x="91" y="419"/>
                    </a:lnTo>
                    <a:lnTo>
                      <a:pt x="97" y="419"/>
                    </a:lnTo>
                    <a:lnTo>
                      <a:pt x="103" y="419"/>
                    </a:lnTo>
                    <a:lnTo>
                      <a:pt x="106" y="420"/>
                    </a:lnTo>
                    <a:lnTo>
                      <a:pt x="112" y="422"/>
                    </a:lnTo>
                    <a:lnTo>
                      <a:pt x="118" y="424"/>
                    </a:lnTo>
                    <a:lnTo>
                      <a:pt x="125" y="426"/>
                    </a:lnTo>
                    <a:lnTo>
                      <a:pt x="135" y="430"/>
                    </a:lnTo>
                    <a:lnTo>
                      <a:pt x="143" y="434"/>
                    </a:lnTo>
                    <a:lnTo>
                      <a:pt x="152" y="439"/>
                    </a:lnTo>
                    <a:lnTo>
                      <a:pt x="160" y="445"/>
                    </a:lnTo>
                    <a:lnTo>
                      <a:pt x="167" y="453"/>
                    </a:lnTo>
                    <a:lnTo>
                      <a:pt x="169" y="457"/>
                    </a:lnTo>
                    <a:lnTo>
                      <a:pt x="175" y="462"/>
                    </a:lnTo>
                    <a:lnTo>
                      <a:pt x="177" y="466"/>
                    </a:lnTo>
                    <a:lnTo>
                      <a:pt x="182" y="472"/>
                    </a:lnTo>
                    <a:lnTo>
                      <a:pt x="190" y="474"/>
                    </a:lnTo>
                    <a:lnTo>
                      <a:pt x="201" y="477"/>
                    </a:lnTo>
                    <a:lnTo>
                      <a:pt x="205" y="477"/>
                    </a:lnTo>
                    <a:lnTo>
                      <a:pt x="211" y="479"/>
                    </a:lnTo>
                    <a:lnTo>
                      <a:pt x="215" y="479"/>
                    </a:lnTo>
                    <a:lnTo>
                      <a:pt x="221" y="479"/>
                    </a:lnTo>
                    <a:lnTo>
                      <a:pt x="224" y="479"/>
                    </a:lnTo>
                    <a:lnTo>
                      <a:pt x="230" y="481"/>
                    </a:lnTo>
                    <a:lnTo>
                      <a:pt x="236" y="481"/>
                    </a:lnTo>
                    <a:lnTo>
                      <a:pt x="240" y="481"/>
                    </a:lnTo>
                    <a:lnTo>
                      <a:pt x="245" y="481"/>
                    </a:lnTo>
                    <a:lnTo>
                      <a:pt x="251" y="481"/>
                    </a:lnTo>
                    <a:lnTo>
                      <a:pt x="255" y="481"/>
                    </a:lnTo>
                    <a:lnTo>
                      <a:pt x="260" y="483"/>
                    </a:lnTo>
                    <a:lnTo>
                      <a:pt x="266" y="481"/>
                    </a:lnTo>
                    <a:lnTo>
                      <a:pt x="270" y="481"/>
                    </a:lnTo>
                    <a:lnTo>
                      <a:pt x="276" y="481"/>
                    </a:lnTo>
                    <a:lnTo>
                      <a:pt x="281" y="481"/>
                    </a:lnTo>
                    <a:lnTo>
                      <a:pt x="285" y="481"/>
                    </a:lnTo>
                    <a:lnTo>
                      <a:pt x="291" y="481"/>
                    </a:lnTo>
                    <a:lnTo>
                      <a:pt x="297" y="479"/>
                    </a:lnTo>
                    <a:lnTo>
                      <a:pt x="302" y="479"/>
                    </a:lnTo>
                    <a:lnTo>
                      <a:pt x="306" y="479"/>
                    </a:lnTo>
                    <a:lnTo>
                      <a:pt x="312" y="479"/>
                    </a:lnTo>
                    <a:lnTo>
                      <a:pt x="316" y="479"/>
                    </a:lnTo>
                    <a:lnTo>
                      <a:pt x="321" y="479"/>
                    </a:lnTo>
                    <a:lnTo>
                      <a:pt x="327" y="477"/>
                    </a:lnTo>
                    <a:lnTo>
                      <a:pt x="333" y="477"/>
                    </a:lnTo>
                    <a:lnTo>
                      <a:pt x="336" y="477"/>
                    </a:lnTo>
                    <a:lnTo>
                      <a:pt x="342" y="477"/>
                    </a:lnTo>
                    <a:lnTo>
                      <a:pt x="348" y="476"/>
                    </a:lnTo>
                    <a:lnTo>
                      <a:pt x="354" y="476"/>
                    </a:lnTo>
                    <a:lnTo>
                      <a:pt x="357" y="474"/>
                    </a:lnTo>
                    <a:lnTo>
                      <a:pt x="363" y="474"/>
                    </a:lnTo>
                    <a:lnTo>
                      <a:pt x="367" y="474"/>
                    </a:lnTo>
                    <a:lnTo>
                      <a:pt x="373" y="472"/>
                    </a:lnTo>
                    <a:lnTo>
                      <a:pt x="378" y="472"/>
                    </a:lnTo>
                    <a:lnTo>
                      <a:pt x="384" y="472"/>
                    </a:lnTo>
                    <a:lnTo>
                      <a:pt x="388" y="472"/>
                    </a:lnTo>
                    <a:lnTo>
                      <a:pt x="393" y="470"/>
                    </a:lnTo>
                    <a:lnTo>
                      <a:pt x="399" y="470"/>
                    </a:lnTo>
                    <a:lnTo>
                      <a:pt x="403" y="470"/>
                    </a:lnTo>
                    <a:lnTo>
                      <a:pt x="409" y="470"/>
                    </a:lnTo>
                    <a:lnTo>
                      <a:pt x="414" y="470"/>
                    </a:lnTo>
                    <a:lnTo>
                      <a:pt x="420" y="470"/>
                    </a:lnTo>
                    <a:lnTo>
                      <a:pt x="424" y="470"/>
                    </a:lnTo>
                    <a:lnTo>
                      <a:pt x="430" y="470"/>
                    </a:lnTo>
                    <a:lnTo>
                      <a:pt x="435" y="470"/>
                    </a:lnTo>
                    <a:lnTo>
                      <a:pt x="439" y="470"/>
                    </a:lnTo>
                    <a:lnTo>
                      <a:pt x="445" y="470"/>
                    </a:lnTo>
                    <a:lnTo>
                      <a:pt x="449" y="470"/>
                    </a:lnTo>
                    <a:lnTo>
                      <a:pt x="454" y="472"/>
                    </a:lnTo>
                    <a:lnTo>
                      <a:pt x="460" y="472"/>
                    </a:lnTo>
                    <a:lnTo>
                      <a:pt x="466" y="474"/>
                    </a:lnTo>
                    <a:lnTo>
                      <a:pt x="470" y="474"/>
                    </a:lnTo>
                    <a:lnTo>
                      <a:pt x="475" y="476"/>
                    </a:lnTo>
                    <a:lnTo>
                      <a:pt x="479" y="476"/>
                    </a:lnTo>
                    <a:lnTo>
                      <a:pt x="485" y="477"/>
                    </a:lnTo>
                    <a:lnTo>
                      <a:pt x="490" y="479"/>
                    </a:lnTo>
                    <a:lnTo>
                      <a:pt x="494" y="479"/>
                    </a:lnTo>
                    <a:lnTo>
                      <a:pt x="500" y="481"/>
                    </a:lnTo>
                    <a:lnTo>
                      <a:pt x="506" y="485"/>
                    </a:lnTo>
                    <a:lnTo>
                      <a:pt x="513" y="476"/>
                    </a:lnTo>
                    <a:lnTo>
                      <a:pt x="521" y="470"/>
                    </a:lnTo>
                    <a:lnTo>
                      <a:pt x="528" y="464"/>
                    </a:lnTo>
                    <a:lnTo>
                      <a:pt x="538" y="462"/>
                    </a:lnTo>
                    <a:lnTo>
                      <a:pt x="546" y="458"/>
                    </a:lnTo>
                    <a:lnTo>
                      <a:pt x="553" y="458"/>
                    </a:lnTo>
                    <a:lnTo>
                      <a:pt x="561" y="458"/>
                    </a:lnTo>
                    <a:lnTo>
                      <a:pt x="570" y="460"/>
                    </a:lnTo>
                    <a:lnTo>
                      <a:pt x="578" y="460"/>
                    </a:lnTo>
                    <a:lnTo>
                      <a:pt x="585" y="462"/>
                    </a:lnTo>
                    <a:lnTo>
                      <a:pt x="593" y="466"/>
                    </a:lnTo>
                    <a:lnTo>
                      <a:pt x="603" y="470"/>
                    </a:lnTo>
                    <a:lnTo>
                      <a:pt x="610" y="474"/>
                    </a:lnTo>
                    <a:lnTo>
                      <a:pt x="620" y="479"/>
                    </a:lnTo>
                    <a:lnTo>
                      <a:pt x="627" y="485"/>
                    </a:lnTo>
                    <a:lnTo>
                      <a:pt x="637" y="491"/>
                    </a:lnTo>
                    <a:lnTo>
                      <a:pt x="642" y="487"/>
                    </a:lnTo>
                    <a:lnTo>
                      <a:pt x="648" y="485"/>
                    </a:lnTo>
                    <a:lnTo>
                      <a:pt x="654" y="483"/>
                    </a:lnTo>
                    <a:lnTo>
                      <a:pt x="660" y="481"/>
                    </a:lnTo>
                    <a:lnTo>
                      <a:pt x="665" y="481"/>
                    </a:lnTo>
                    <a:lnTo>
                      <a:pt x="671" y="481"/>
                    </a:lnTo>
                    <a:lnTo>
                      <a:pt x="677" y="481"/>
                    </a:lnTo>
                    <a:lnTo>
                      <a:pt x="682" y="483"/>
                    </a:lnTo>
                    <a:lnTo>
                      <a:pt x="688" y="483"/>
                    </a:lnTo>
                    <a:lnTo>
                      <a:pt x="694" y="485"/>
                    </a:lnTo>
                    <a:lnTo>
                      <a:pt x="700" y="485"/>
                    </a:lnTo>
                    <a:lnTo>
                      <a:pt x="705" y="489"/>
                    </a:lnTo>
                    <a:lnTo>
                      <a:pt x="711" y="489"/>
                    </a:lnTo>
                    <a:lnTo>
                      <a:pt x="717" y="491"/>
                    </a:lnTo>
                    <a:lnTo>
                      <a:pt x="722" y="493"/>
                    </a:lnTo>
                    <a:lnTo>
                      <a:pt x="728" y="496"/>
                    </a:lnTo>
                    <a:lnTo>
                      <a:pt x="734" y="496"/>
                    </a:lnTo>
                    <a:lnTo>
                      <a:pt x="739" y="498"/>
                    </a:lnTo>
                    <a:lnTo>
                      <a:pt x="745" y="498"/>
                    </a:lnTo>
                    <a:lnTo>
                      <a:pt x="751" y="500"/>
                    </a:lnTo>
                    <a:lnTo>
                      <a:pt x="757" y="502"/>
                    </a:lnTo>
                    <a:lnTo>
                      <a:pt x="760" y="502"/>
                    </a:lnTo>
                    <a:lnTo>
                      <a:pt x="766" y="502"/>
                    </a:lnTo>
                    <a:lnTo>
                      <a:pt x="774" y="504"/>
                    </a:lnTo>
                    <a:lnTo>
                      <a:pt x="777" y="502"/>
                    </a:lnTo>
                    <a:lnTo>
                      <a:pt x="783" y="502"/>
                    </a:lnTo>
                    <a:lnTo>
                      <a:pt x="791" y="500"/>
                    </a:lnTo>
                    <a:lnTo>
                      <a:pt x="796" y="498"/>
                    </a:lnTo>
                    <a:lnTo>
                      <a:pt x="802" y="496"/>
                    </a:lnTo>
                    <a:lnTo>
                      <a:pt x="808" y="493"/>
                    </a:lnTo>
                    <a:lnTo>
                      <a:pt x="814" y="489"/>
                    </a:lnTo>
                    <a:lnTo>
                      <a:pt x="821" y="485"/>
                    </a:lnTo>
                    <a:lnTo>
                      <a:pt x="827" y="481"/>
                    </a:lnTo>
                    <a:lnTo>
                      <a:pt x="831" y="479"/>
                    </a:lnTo>
                    <a:lnTo>
                      <a:pt x="836" y="477"/>
                    </a:lnTo>
                    <a:lnTo>
                      <a:pt x="842" y="476"/>
                    </a:lnTo>
                    <a:lnTo>
                      <a:pt x="848" y="474"/>
                    </a:lnTo>
                    <a:lnTo>
                      <a:pt x="853" y="472"/>
                    </a:lnTo>
                    <a:lnTo>
                      <a:pt x="859" y="472"/>
                    </a:lnTo>
                    <a:lnTo>
                      <a:pt x="867" y="472"/>
                    </a:lnTo>
                    <a:lnTo>
                      <a:pt x="872" y="472"/>
                    </a:lnTo>
                    <a:lnTo>
                      <a:pt x="876" y="472"/>
                    </a:lnTo>
                    <a:lnTo>
                      <a:pt x="884" y="472"/>
                    </a:lnTo>
                    <a:lnTo>
                      <a:pt x="890" y="472"/>
                    </a:lnTo>
                    <a:lnTo>
                      <a:pt x="895" y="472"/>
                    </a:lnTo>
                    <a:lnTo>
                      <a:pt x="903" y="472"/>
                    </a:lnTo>
                    <a:lnTo>
                      <a:pt x="909" y="474"/>
                    </a:lnTo>
                    <a:lnTo>
                      <a:pt x="914" y="474"/>
                    </a:lnTo>
                    <a:lnTo>
                      <a:pt x="920" y="474"/>
                    </a:lnTo>
                    <a:lnTo>
                      <a:pt x="926" y="474"/>
                    </a:lnTo>
                    <a:lnTo>
                      <a:pt x="933" y="474"/>
                    </a:lnTo>
                    <a:lnTo>
                      <a:pt x="939" y="474"/>
                    </a:lnTo>
                    <a:lnTo>
                      <a:pt x="945" y="474"/>
                    </a:lnTo>
                    <a:lnTo>
                      <a:pt x="952" y="474"/>
                    </a:lnTo>
                    <a:lnTo>
                      <a:pt x="958" y="472"/>
                    </a:lnTo>
                    <a:lnTo>
                      <a:pt x="964" y="472"/>
                    </a:lnTo>
                    <a:lnTo>
                      <a:pt x="969" y="470"/>
                    </a:lnTo>
                    <a:lnTo>
                      <a:pt x="977" y="468"/>
                    </a:lnTo>
                    <a:lnTo>
                      <a:pt x="981" y="466"/>
                    </a:lnTo>
                    <a:lnTo>
                      <a:pt x="988" y="464"/>
                    </a:lnTo>
                    <a:lnTo>
                      <a:pt x="992" y="462"/>
                    </a:lnTo>
                    <a:lnTo>
                      <a:pt x="1000" y="460"/>
                    </a:lnTo>
                    <a:lnTo>
                      <a:pt x="1006" y="457"/>
                    </a:lnTo>
                    <a:lnTo>
                      <a:pt x="1011" y="453"/>
                    </a:lnTo>
                    <a:lnTo>
                      <a:pt x="1021" y="457"/>
                    </a:lnTo>
                    <a:lnTo>
                      <a:pt x="1028" y="458"/>
                    </a:lnTo>
                    <a:lnTo>
                      <a:pt x="1038" y="460"/>
                    </a:lnTo>
                    <a:lnTo>
                      <a:pt x="1047" y="462"/>
                    </a:lnTo>
                    <a:lnTo>
                      <a:pt x="1055" y="462"/>
                    </a:lnTo>
                    <a:lnTo>
                      <a:pt x="1064" y="462"/>
                    </a:lnTo>
                    <a:lnTo>
                      <a:pt x="1074" y="462"/>
                    </a:lnTo>
                    <a:lnTo>
                      <a:pt x="1083" y="462"/>
                    </a:lnTo>
                    <a:lnTo>
                      <a:pt x="1091" y="458"/>
                    </a:lnTo>
                    <a:lnTo>
                      <a:pt x="1099" y="457"/>
                    </a:lnTo>
                    <a:lnTo>
                      <a:pt x="1108" y="453"/>
                    </a:lnTo>
                    <a:lnTo>
                      <a:pt x="1116" y="451"/>
                    </a:lnTo>
                    <a:lnTo>
                      <a:pt x="1123" y="445"/>
                    </a:lnTo>
                    <a:lnTo>
                      <a:pt x="1129" y="441"/>
                    </a:lnTo>
                    <a:lnTo>
                      <a:pt x="1137" y="438"/>
                    </a:lnTo>
                    <a:lnTo>
                      <a:pt x="1144" y="432"/>
                    </a:lnTo>
                    <a:lnTo>
                      <a:pt x="1150" y="426"/>
                    </a:lnTo>
                    <a:lnTo>
                      <a:pt x="1156" y="420"/>
                    </a:lnTo>
                    <a:lnTo>
                      <a:pt x="1159" y="413"/>
                    </a:lnTo>
                    <a:lnTo>
                      <a:pt x="1165" y="407"/>
                    </a:lnTo>
                    <a:lnTo>
                      <a:pt x="1169" y="400"/>
                    </a:lnTo>
                    <a:lnTo>
                      <a:pt x="1173" y="392"/>
                    </a:lnTo>
                    <a:lnTo>
                      <a:pt x="1177" y="384"/>
                    </a:lnTo>
                    <a:lnTo>
                      <a:pt x="1178" y="377"/>
                    </a:lnTo>
                    <a:lnTo>
                      <a:pt x="1178" y="367"/>
                    </a:lnTo>
                    <a:lnTo>
                      <a:pt x="1180" y="360"/>
                    </a:lnTo>
                    <a:lnTo>
                      <a:pt x="1180" y="350"/>
                    </a:lnTo>
                    <a:lnTo>
                      <a:pt x="1180" y="343"/>
                    </a:lnTo>
                    <a:lnTo>
                      <a:pt x="1178" y="333"/>
                    </a:lnTo>
                    <a:lnTo>
                      <a:pt x="1177" y="325"/>
                    </a:lnTo>
                    <a:lnTo>
                      <a:pt x="1175" y="314"/>
                    </a:lnTo>
                    <a:lnTo>
                      <a:pt x="1171" y="306"/>
                    </a:lnTo>
                    <a:lnTo>
                      <a:pt x="1167" y="297"/>
                    </a:lnTo>
                    <a:lnTo>
                      <a:pt x="1165" y="287"/>
                    </a:lnTo>
                    <a:lnTo>
                      <a:pt x="1163" y="278"/>
                    </a:lnTo>
                    <a:lnTo>
                      <a:pt x="1159" y="268"/>
                    </a:lnTo>
                    <a:lnTo>
                      <a:pt x="1156" y="259"/>
                    </a:lnTo>
                    <a:lnTo>
                      <a:pt x="1154" y="251"/>
                    </a:lnTo>
                    <a:lnTo>
                      <a:pt x="1150" y="240"/>
                    </a:lnTo>
                    <a:lnTo>
                      <a:pt x="1146" y="232"/>
                    </a:lnTo>
                    <a:lnTo>
                      <a:pt x="1144" y="223"/>
                    </a:lnTo>
                    <a:lnTo>
                      <a:pt x="1140" y="215"/>
                    </a:lnTo>
                    <a:lnTo>
                      <a:pt x="1137" y="204"/>
                    </a:lnTo>
                    <a:lnTo>
                      <a:pt x="1135" y="196"/>
                    </a:lnTo>
                    <a:lnTo>
                      <a:pt x="1131" y="187"/>
                    </a:lnTo>
                    <a:lnTo>
                      <a:pt x="1129" y="179"/>
                    </a:lnTo>
                    <a:lnTo>
                      <a:pt x="1127" y="170"/>
                    </a:lnTo>
                    <a:lnTo>
                      <a:pt x="1123" y="162"/>
                    </a:lnTo>
                    <a:lnTo>
                      <a:pt x="1121" y="152"/>
                    </a:lnTo>
                    <a:lnTo>
                      <a:pt x="1118" y="143"/>
                    </a:lnTo>
                    <a:lnTo>
                      <a:pt x="1116" y="133"/>
                    </a:lnTo>
                    <a:lnTo>
                      <a:pt x="1112" y="124"/>
                    </a:lnTo>
                    <a:lnTo>
                      <a:pt x="1110" y="114"/>
                    </a:lnTo>
                    <a:lnTo>
                      <a:pt x="1108" y="107"/>
                    </a:lnTo>
                    <a:lnTo>
                      <a:pt x="1106" y="97"/>
                    </a:lnTo>
                    <a:lnTo>
                      <a:pt x="1106" y="88"/>
                    </a:lnTo>
                    <a:lnTo>
                      <a:pt x="1102" y="78"/>
                    </a:lnTo>
                    <a:lnTo>
                      <a:pt x="1102" y="69"/>
                    </a:lnTo>
                    <a:lnTo>
                      <a:pt x="1101" y="59"/>
                    </a:lnTo>
                    <a:lnTo>
                      <a:pt x="1101" y="50"/>
                    </a:lnTo>
                    <a:lnTo>
                      <a:pt x="1099" y="40"/>
                    </a:lnTo>
                    <a:lnTo>
                      <a:pt x="1099" y="31"/>
                    </a:lnTo>
                    <a:lnTo>
                      <a:pt x="1099" y="23"/>
                    </a:lnTo>
                    <a:lnTo>
                      <a:pt x="1099" y="14"/>
                    </a:lnTo>
                    <a:lnTo>
                      <a:pt x="1089" y="14"/>
                    </a:lnTo>
                    <a:lnTo>
                      <a:pt x="1080" y="14"/>
                    </a:lnTo>
                    <a:lnTo>
                      <a:pt x="1070" y="16"/>
                    </a:lnTo>
                    <a:lnTo>
                      <a:pt x="1061" y="18"/>
                    </a:lnTo>
                    <a:lnTo>
                      <a:pt x="1051" y="19"/>
                    </a:lnTo>
                    <a:lnTo>
                      <a:pt x="1044" y="21"/>
                    </a:lnTo>
                    <a:lnTo>
                      <a:pt x="1034" y="25"/>
                    </a:lnTo>
                    <a:lnTo>
                      <a:pt x="1026" y="29"/>
                    </a:lnTo>
                    <a:lnTo>
                      <a:pt x="1015" y="31"/>
                    </a:lnTo>
                    <a:lnTo>
                      <a:pt x="1007" y="33"/>
                    </a:lnTo>
                    <a:lnTo>
                      <a:pt x="998" y="37"/>
                    </a:lnTo>
                    <a:lnTo>
                      <a:pt x="990" y="40"/>
                    </a:lnTo>
                    <a:lnTo>
                      <a:pt x="981" y="44"/>
                    </a:lnTo>
                    <a:lnTo>
                      <a:pt x="973" y="48"/>
                    </a:lnTo>
                    <a:lnTo>
                      <a:pt x="964" y="50"/>
                    </a:lnTo>
                    <a:lnTo>
                      <a:pt x="956" y="56"/>
                    </a:lnTo>
                    <a:lnTo>
                      <a:pt x="945" y="57"/>
                    </a:lnTo>
                    <a:lnTo>
                      <a:pt x="937" y="61"/>
                    </a:lnTo>
                    <a:lnTo>
                      <a:pt x="928" y="65"/>
                    </a:lnTo>
                    <a:lnTo>
                      <a:pt x="920" y="67"/>
                    </a:lnTo>
                    <a:lnTo>
                      <a:pt x="910" y="71"/>
                    </a:lnTo>
                    <a:lnTo>
                      <a:pt x="901" y="73"/>
                    </a:lnTo>
                    <a:lnTo>
                      <a:pt x="891" y="76"/>
                    </a:lnTo>
                    <a:lnTo>
                      <a:pt x="884" y="78"/>
                    </a:lnTo>
                    <a:lnTo>
                      <a:pt x="878" y="78"/>
                    </a:lnTo>
                    <a:lnTo>
                      <a:pt x="874" y="80"/>
                    </a:lnTo>
                    <a:lnTo>
                      <a:pt x="869" y="80"/>
                    </a:lnTo>
                    <a:lnTo>
                      <a:pt x="863" y="82"/>
                    </a:lnTo>
                    <a:lnTo>
                      <a:pt x="853" y="84"/>
                    </a:lnTo>
                    <a:lnTo>
                      <a:pt x="844" y="84"/>
                    </a:lnTo>
                    <a:lnTo>
                      <a:pt x="840" y="84"/>
                    </a:lnTo>
                    <a:lnTo>
                      <a:pt x="834" y="86"/>
                    </a:lnTo>
                    <a:lnTo>
                      <a:pt x="829" y="86"/>
                    </a:lnTo>
                    <a:lnTo>
                      <a:pt x="825" y="86"/>
                    </a:lnTo>
                    <a:lnTo>
                      <a:pt x="815" y="86"/>
                    </a:lnTo>
                    <a:lnTo>
                      <a:pt x="806" y="86"/>
                    </a:lnTo>
                    <a:lnTo>
                      <a:pt x="798" y="88"/>
                    </a:lnTo>
                    <a:lnTo>
                      <a:pt x="793" y="90"/>
                    </a:lnTo>
                    <a:lnTo>
                      <a:pt x="785" y="92"/>
                    </a:lnTo>
                    <a:lnTo>
                      <a:pt x="779" y="94"/>
                    </a:lnTo>
                    <a:lnTo>
                      <a:pt x="772" y="94"/>
                    </a:lnTo>
                    <a:lnTo>
                      <a:pt x="766" y="95"/>
                    </a:lnTo>
                    <a:lnTo>
                      <a:pt x="758" y="97"/>
                    </a:lnTo>
                    <a:lnTo>
                      <a:pt x="753" y="99"/>
                    </a:lnTo>
                    <a:lnTo>
                      <a:pt x="745" y="99"/>
                    </a:lnTo>
                    <a:lnTo>
                      <a:pt x="739" y="101"/>
                    </a:lnTo>
                    <a:lnTo>
                      <a:pt x="732" y="101"/>
                    </a:lnTo>
                    <a:lnTo>
                      <a:pt x="726" y="103"/>
                    </a:lnTo>
                    <a:lnTo>
                      <a:pt x="719" y="103"/>
                    </a:lnTo>
                    <a:lnTo>
                      <a:pt x="713" y="105"/>
                    </a:lnTo>
                    <a:lnTo>
                      <a:pt x="707" y="105"/>
                    </a:lnTo>
                    <a:lnTo>
                      <a:pt x="700" y="107"/>
                    </a:lnTo>
                    <a:lnTo>
                      <a:pt x="692" y="107"/>
                    </a:lnTo>
                    <a:lnTo>
                      <a:pt x="686" y="107"/>
                    </a:lnTo>
                    <a:lnTo>
                      <a:pt x="679" y="107"/>
                    </a:lnTo>
                    <a:lnTo>
                      <a:pt x="673" y="109"/>
                    </a:lnTo>
                    <a:lnTo>
                      <a:pt x="665" y="109"/>
                    </a:lnTo>
                    <a:lnTo>
                      <a:pt x="660" y="109"/>
                    </a:lnTo>
                    <a:lnTo>
                      <a:pt x="652" y="109"/>
                    </a:lnTo>
                    <a:lnTo>
                      <a:pt x="646" y="111"/>
                    </a:lnTo>
                    <a:lnTo>
                      <a:pt x="639" y="111"/>
                    </a:lnTo>
                    <a:lnTo>
                      <a:pt x="633" y="111"/>
                    </a:lnTo>
                    <a:lnTo>
                      <a:pt x="625" y="111"/>
                    </a:lnTo>
                    <a:lnTo>
                      <a:pt x="620" y="111"/>
                    </a:lnTo>
                    <a:lnTo>
                      <a:pt x="612" y="111"/>
                    </a:lnTo>
                    <a:lnTo>
                      <a:pt x="606" y="113"/>
                    </a:lnTo>
                    <a:lnTo>
                      <a:pt x="599" y="113"/>
                    </a:lnTo>
                    <a:lnTo>
                      <a:pt x="591" y="113"/>
                    </a:lnTo>
                    <a:lnTo>
                      <a:pt x="584" y="111"/>
                    </a:lnTo>
                    <a:lnTo>
                      <a:pt x="576" y="111"/>
                    </a:lnTo>
                    <a:lnTo>
                      <a:pt x="568" y="109"/>
                    </a:lnTo>
                    <a:lnTo>
                      <a:pt x="561" y="109"/>
                    </a:lnTo>
                    <a:lnTo>
                      <a:pt x="553" y="107"/>
                    </a:lnTo>
                    <a:lnTo>
                      <a:pt x="546" y="107"/>
                    </a:lnTo>
                    <a:lnTo>
                      <a:pt x="538" y="107"/>
                    </a:lnTo>
                    <a:lnTo>
                      <a:pt x="530" y="107"/>
                    </a:lnTo>
                    <a:lnTo>
                      <a:pt x="523" y="105"/>
                    </a:lnTo>
                    <a:lnTo>
                      <a:pt x="515" y="105"/>
                    </a:lnTo>
                    <a:lnTo>
                      <a:pt x="506" y="105"/>
                    </a:lnTo>
                    <a:lnTo>
                      <a:pt x="500" y="105"/>
                    </a:lnTo>
                    <a:lnTo>
                      <a:pt x="490" y="105"/>
                    </a:lnTo>
                    <a:lnTo>
                      <a:pt x="485" y="107"/>
                    </a:lnTo>
                    <a:lnTo>
                      <a:pt x="475" y="107"/>
                    </a:lnTo>
                    <a:lnTo>
                      <a:pt x="470" y="107"/>
                    </a:lnTo>
                    <a:lnTo>
                      <a:pt x="460" y="107"/>
                    </a:lnTo>
                    <a:lnTo>
                      <a:pt x="452" y="107"/>
                    </a:lnTo>
                    <a:lnTo>
                      <a:pt x="445" y="107"/>
                    </a:lnTo>
                    <a:lnTo>
                      <a:pt x="437" y="109"/>
                    </a:lnTo>
                    <a:lnTo>
                      <a:pt x="430" y="109"/>
                    </a:lnTo>
                    <a:lnTo>
                      <a:pt x="422" y="109"/>
                    </a:lnTo>
                    <a:lnTo>
                      <a:pt x="414" y="109"/>
                    </a:lnTo>
                    <a:lnTo>
                      <a:pt x="407" y="111"/>
                    </a:lnTo>
                    <a:lnTo>
                      <a:pt x="399" y="111"/>
                    </a:lnTo>
                    <a:lnTo>
                      <a:pt x="392" y="111"/>
                    </a:lnTo>
                    <a:lnTo>
                      <a:pt x="384" y="111"/>
                    </a:lnTo>
                    <a:lnTo>
                      <a:pt x="376" y="113"/>
                    </a:lnTo>
                    <a:lnTo>
                      <a:pt x="369" y="113"/>
                    </a:lnTo>
                    <a:lnTo>
                      <a:pt x="361" y="113"/>
                    </a:lnTo>
                    <a:lnTo>
                      <a:pt x="354" y="113"/>
                    </a:lnTo>
                    <a:lnTo>
                      <a:pt x="346" y="113"/>
                    </a:lnTo>
                    <a:lnTo>
                      <a:pt x="336" y="107"/>
                    </a:lnTo>
                    <a:lnTo>
                      <a:pt x="329" y="101"/>
                    </a:lnTo>
                    <a:lnTo>
                      <a:pt x="319" y="95"/>
                    </a:lnTo>
                    <a:lnTo>
                      <a:pt x="312" y="90"/>
                    </a:lnTo>
                    <a:lnTo>
                      <a:pt x="304" y="84"/>
                    </a:lnTo>
                    <a:lnTo>
                      <a:pt x="295" y="80"/>
                    </a:lnTo>
                    <a:lnTo>
                      <a:pt x="287" y="75"/>
                    </a:lnTo>
                    <a:lnTo>
                      <a:pt x="278" y="71"/>
                    </a:lnTo>
                    <a:lnTo>
                      <a:pt x="270" y="65"/>
                    </a:lnTo>
                    <a:lnTo>
                      <a:pt x="260" y="61"/>
                    </a:lnTo>
                    <a:lnTo>
                      <a:pt x="251" y="56"/>
                    </a:lnTo>
                    <a:lnTo>
                      <a:pt x="243" y="52"/>
                    </a:lnTo>
                    <a:lnTo>
                      <a:pt x="234" y="48"/>
                    </a:lnTo>
                    <a:lnTo>
                      <a:pt x="224" y="44"/>
                    </a:lnTo>
                    <a:lnTo>
                      <a:pt x="217" y="40"/>
                    </a:lnTo>
                    <a:lnTo>
                      <a:pt x="207" y="38"/>
                    </a:lnTo>
                    <a:lnTo>
                      <a:pt x="198" y="33"/>
                    </a:lnTo>
                    <a:lnTo>
                      <a:pt x="188" y="31"/>
                    </a:lnTo>
                    <a:lnTo>
                      <a:pt x="181" y="27"/>
                    </a:lnTo>
                    <a:lnTo>
                      <a:pt x="171" y="25"/>
                    </a:lnTo>
                    <a:lnTo>
                      <a:pt x="162" y="21"/>
                    </a:lnTo>
                    <a:lnTo>
                      <a:pt x="152" y="18"/>
                    </a:lnTo>
                    <a:lnTo>
                      <a:pt x="143" y="16"/>
                    </a:lnTo>
                    <a:lnTo>
                      <a:pt x="135" y="14"/>
                    </a:lnTo>
                    <a:lnTo>
                      <a:pt x="129" y="12"/>
                    </a:lnTo>
                    <a:lnTo>
                      <a:pt x="124" y="12"/>
                    </a:lnTo>
                    <a:lnTo>
                      <a:pt x="120" y="10"/>
                    </a:lnTo>
                    <a:lnTo>
                      <a:pt x="114" y="8"/>
                    </a:lnTo>
                    <a:lnTo>
                      <a:pt x="105" y="6"/>
                    </a:lnTo>
                    <a:lnTo>
                      <a:pt x="95" y="6"/>
                    </a:lnTo>
                    <a:lnTo>
                      <a:pt x="86" y="2"/>
                    </a:lnTo>
                    <a:lnTo>
                      <a:pt x="76" y="2"/>
                    </a:lnTo>
                    <a:lnTo>
                      <a:pt x="67" y="0"/>
                    </a:lnTo>
                    <a:lnTo>
                      <a:pt x="57" y="0"/>
                    </a:lnTo>
                    <a:lnTo>
                      <a:pt x="53" y="4"/>
                    </a:lnTo>
                    <a:lnTo>
                      <a:pt x="44" y="12"/>
                    </a:lnTo>
                    <a:lnTo>
                      <a:pt x="36" y="18"/>
                    </a:lnTo>
                    <a:lnTo>
                      <a:pt x="32" y="23"/>
                    </a:lnTo>
                    <a:lnTo>
                      <a:pt x="8" y="6"/>
                    </a:lnTo>
                    <a:close/>
                  </a:path>
                </a:pathLst>
              </a:custGeom>
              <a:solidFill>
                <a:srgbClr val="FF3300"/>
              </a:solidFill>
              <a:ln w="9525">
                <a:noFill/>
                <a:round/>
              </a:ln>
            </p:spPr>
            <p:txBody>
              <a:bodyPr/>
              <a:lstStyle/>
              <a:p>
                <a:endParaRPr lang="en-CA"/>
              </a:p>
            </p:txBody>
          </p:sp>
          <p:sp>
            <p:nvSpPr>
              <p:cNvPr id="8670" name="Freeform 75"/>
              <p:cNvSpPr/>
              <p:nvPr/>
            </p:nvSpPr>
            <p:spPr bwMode="auto">
              <a:xfrm>
                <a:off x="4499" y="3826"/>
                <a:ext cx="167" cy="250"/>
              </a:xfrm>
              <a:custGeom>
                <a:avLst/>
                <a:gdLst>
                  <a:gd name="T0" fmla="*/ 0 w 335"/>
                  <a:gd name="T1" fmla="*/ 19 h 500"/>
                  <a:gd name="T2" fmla="*/ 0 w 335"/>
                  <a:gd name="T3" fmla="*/ 22 h 500"/>
                  <a:gd name="T4" fmla="*/ 1 w 335"/>
                  <a:gd name="T5" fmla="*/ 25 h 500"/>
                  <a:gd name="T6" fmla="*/ 2 w 335"/>
                  <a:gd name="T7" fmla="*/ 28 h 500"/>
                  <a:gd name="T8" fmla="*/ 2 w 335"/>
                  <a:gd name="T9" fmla="*/ 31 h 500"/>
                  <a:gd name="T10" fmla="*/ 1 w 335"/>
                  <a:gd name="T11" fmla="*/ 34 h 500"/>
                  <a:gd name="T12" fmla="*/ 1 w 335"/>
                  <a:gd name="T13" fmla="*/ 36 h 500"/>
                  <a:gd name="T14" fmla="*/ 1 w 335"/>
                  <a:gd name="T15" fmla="*/ 38 h 500"/>
                  <a:gd name="T16" fmla="*/ 2 w 335"/>
                  <a:gd name="T17" fmla="*/ 41 h 500"/>
                  <a:gd name="T18" fmla="*/ 2 w 335"/>
                  <a:gd name="T19" fmla="*/ 44 h 500"/>
                  <a:gd name="T20" fmla="*/ 3 w 335"/>
                  <a:gd name="T21" fmla="*/ 46 h 500"/>
                  <a:gd name="T22" fmla="*/ 3 w 335"/>
                  <a:gd name="T23" fmla="*/ 49 h 500"/>
                  <a:gd name="T24" fmla="*/ 4 w 335"/>
                  <a:gd name="T25" fmla="*/ 52 h 500"/>
                  <a:gd name="T26" fmla="*/ 4 w 335"/>
                  <a:gd name="T27" fmla="*/ 54 h 500"/>
                  <a:gd name="T28" fmla="*/ 5 w 335"/>
                  <a:gd name="T29" fmla="*/ 57 h 500"/>
                  <a:gd name="T30" fmla="*/ 5 w 335"/>
                  <a:gd name="T31" fmla="*/ 59 h 500"/>
                  <a:gd name="T32" fmla="*/ 6 w 335"/>
                  <a:gd name="T33" fmla="*/ 62 h 500"/>
                  <a:gd name="T34" fmla="*/ 8 w 335"/>
                  <a:gd name="T35" fmla="*/ 63 h 500"/>
                  <a:gd name="T36" fmla="*/ 10 w 335"/>
                  <a:gd name="T37" fmla="*/ 63 h 500"/>
                  <a:gd name="T38" fmla="*/ 13 w 335"/>
                  <a:gd name="T39" fmla="*/ 62 h 500"/>
                  <a:gd name="T40" fmla="*/ 16 w 335"/>
                  <a:gd name="T41" fmla="*/ 59 h 500"/>
                  <a:gd name="T42" fmla="*/ 17 w 335"/>
                  <a:gd name="T43" fmla="*/ 57 h 500"/>
                  <a:gd name="T44" fmla="*/ 20 w 335"/>
                  <a:gd name="T45" fmla="*/ 55 h 500"/>
                  <a:gd name="T46" fmla="*/ 22 w 335"/>
                  <a:gd name="T47" fmla="*/ 53 h 500"/>
                  <a:gd name="T48" fmla="*/ 24 w 335"/>
                  <a:gd name="T49" fmla="*/ 53 h 500"/>
                  <a:gd name="T50" fmla="*/ 26 w 335"/>
                  <a:gd name="T51" fmla="*/ 54 h 500"/>
                  <a:gd name="T52" fmla="*/ 29 w 335"/>
                  <a:gd name="T53" fmla="*/ 53 h 500"/>
                  <a:gd name="T54" fmla="*/ 31 w 335"/>
                  <a:gd name="T55" fmla="*/ 53 h 500"/>
                  <a:gd name="T56" fmla="*/ 33 w 335"/>
                  <a:gd name="T57" fmla="*/ 52 h 500"/>
                  <a:gd name="T58" fmla="*/ 35 w 335"/>
                  <a:gd name="T59" fmla="*/ 51 h 500"/>
                  <a:gd name="T60" fmla="*/ 37 w 335"/>
                  <a:gd name="T61" fmla="*/ 50 h 500"/>
                  <a:gd name="T62" fmla="*/ 40 w 335"/>
                  <a:gd name="T63" fmla="*/ 47 h 500"/>
                  <a:gd name="T64" fmla="*/ 40 w 335"/>
                  <a:gd name="T65" fmla="*/ 46 h 500"/>
                  <a:gd name="T66" fmla="*/ 40 w 335"/>
                  <a:gd name="T67" fmla="*/ 43 h 500"/>
                  <a:gd name="T68" fmla="*/ 40 w 335"/>
                  <a:gd name="T69" fmla="*/ 41 h 500"/>
                  <a:gd name="T70" fmla="*/ 40 w 335"/>
                  <a:gd name="T71" fmla="*/ 38 h 500"/>
                  <a:gd name="T72" fmla="*/ 40 w 335"/>
                  <a:gd name="T73" fmla="*/ 37 h 500"/>
                  <a:gd name="T74" fmla="*/ 41 w 335"/>
                  <a:gd name="T75" fmla="*/ 33 h 500"/>
                  <a:gd name="T76" fmla="*/ 41 w 335"/>
                  <a:gd name="T77" fmla="*/ 30 h 500"/>
                  <a:gd name="T78" fmla="*/ 41 w 335"/>
                  <a:gd name="T79" fmla="*/ 26 h 500"/>
                  <a:gd name="T80" fmla="*/ 41 w 335"/>
                  <a:gd name="T81" fmla="*/ 23 h 500"/>
                  <a:gd name="T82" fmla="*/ 41 w 335"/>
                  <a:gd name="T83" fmla="*/ 19 h 500"/>
                  <a:gd name="T84" fmla="*/ 40 w 335"/>
                  <a:gd name="T85" fmla="*/ 16 h 500"/>
                  <a:gd name="T86" fmla="*/ 40 w 335"/>
                  <a:gd name="T87" fmla="*/ 12 h 500"/>
                  <a:gd name="T88" fmla="*/ 39 w 335"/>
                  <a:gd name="T89" fmla="*/ 9 h 500"/>
                  <a:gd name="T90" fmla="*/ 38 w 335"/>
                  <a:gd name="T91" fmla="*/ 5 h 500"/>
                  <a:gd name="T92" fmla="*/ 38 w 335"/>
                  <a:gd name="T93" fmla="*/ 2 h 500"/>
                  <a:gd name="T94" fmla="*/ 35 w 335"/>
                  <a:gd name="T95" fmla="*/ 1 h 500"/>
                  <a:gd name="T96" fmla="*/ 33 w 335"/>
                  <a:gd name="T97" fmla="*/ 0 h 500"/>
                  <a:gd name="T98" fmla="*/ 31 w 335"/>
                  <a:gd name="T99" fmla="*/ 1 h 500"/>
                  <a:gd name="T100" fmla="*/ 29 w 335"/>
                  <a:gd name="T101" fmla="*/ 2 h 500"/>
                  <a:gd name="T102" fmla="*/ 27 w 335"/>
                  <a:gd name="T103" fmla="*/ 4 h 500"/>
                  <a:gd name="T104" fmla="*/ 25 w 335"/>
                  <a:gd name="T105" fmla="*/ 6 h 500"/>
                  <a:gd name="T106" fmla="*/ 23 w 335"/>
                  <a:gd name="T107" fmla="*/ 8 h 500"/>
                  <a:gd name="T108" fmla="*/ 20 w 335"/>
                  <a:gd name="T109" fmla="*/ 9 h 500"/>
                  <a:gd name="T110" fmla="*/ 18 w 335"/>
                  <a:gd name="T111" fmla="*/ 10 h 500"/>
                  <a:gd name="T112" fmla="*/ 16 w 335"/>
                  <a:gd name="T113" fmla="*/ 11 h 500"/>
                  <a:gd name="T114" fmla="*/ 14 w 335"/>
                  <a:gd name="T115" fmla="*/ 12 h 500"/>
                  <a:gd name="T116" fmla="*/ 11 w 335"/>
                  <a:gd name="T117" fmla="*/ 13 h 500"/>
                  <a:gd name="T118" fmla="*/ 8 w 335"/>
                  <a:gd name="T119" fmla="*/ 15 h 500"/>
                  <a:gd name="T120" fmla="*/ 5 w 335"/>
                  <a:gd name="T121" fmla="*/ 16 h 500"/>
                  <a:gd name="T122" fmla="*/ 2 w 335"/>
                  <a:gd name="T123" fmla="*/ 16 h 500"/>
                  <a:gd name="T124" fmla="*/ 0 w 335"/>
                  <a:gd name="T125" fmla="*/ 16 h 50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35"/>
                  <a:gd name="T190" fmla="*/ 0 h 500"/>
                  <a:gd name="T191" fmla="*/ 335 w 335"/>
                  <a:gd name="T192" fmla="*/ 500 h 50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35" h="500">
                    <a:moveTo>
                      <a:pt x="0" y="128"/>
                    </a:moveTo>
                    <a:lnTo>
                      <a:pt x="0" y="135"/>
                    </a:lnTo>
                    <a:lnTo>
                      <a:pt x="0" y="145"/>
                    </a:lnTo>
                    <a:lnTo>
                      <a:pt x="2" y="154"/>
                    </a:lnTo>
                    <a:lnTo>
                      <a:pt x="4" y="162"/>
                    </a:lnTo>
                    <a:lnTo>
                      <a:pt x="6" y="171"/>
                    </a:lnTo>
                    <a:lnTo>
                      <a:pt x="10" y="179"/>
                    </a:lnTo>
                    <a:lnTo>
                      <a:pt x="12" y="188"/>
                    </a:lnTo>
                    <a:lnTo>
                      <a:pt x="14" y="196"/>
                    </a:lnTo>
                    <a:lnTo>
                      <a:pt x="15" y="205"/>
                    </a:lnTo>
                    <a:lnTo>
                      <a:pt x="19" y="215"/>
                    </a:lnTo>
                    <a:lnTo>
                      <a:pt x="19" y="223"/>
                    </a:lnTo>
                    <a:lnTo>
                      <a:pt x="21" y="232"/>
                    </a:lnTo>
                    <a:lnTo>
                      <a:pt x="21" y="242"/>
                    </a:lnTo>
                    <a:lnTo>
                      <a:pt x="19" y="251"/>
                    </a:lnTo>
                    <a:lnTo>
                      <a:pt x="19" y="255"/>
                    </a:lnTo>
                    <a:lnTo>
                      <a:pt x="17" y="261"/>
                    </a:lnTo>
                    <a:lnTo>
                      <a:pt x="15" y="266"/>
                    </a:lnTo>
                    <a:lnTo>
                      <a:pt x="15" y="270"/>
                    </a:lnTo>
                    <a:lnTo>
                      <a:pt x="15" y="278"/>
                    </a:lnTo>
                    <a:lnTo>
                      <a:pt x="15" y="283"/>
                    </a:lnTo>
                    <a:lnTo>
                      <a:pt x="15" y="291"/>
                    </a:lnTo>
                    <a:lnTo>
                      <a:pt x="15" y="299"/>
                    </a:lnTo>
                    <a:lnTo>
                      <a:pt x="15" y="304"/>
                    </a:lnTo>
                    <a:lnTo>
                      <a:pt x="17" y="312"/>
                    </a:lnTo>
                    <a:lnTo>
                      <a:pt x="17" y="318"/>
                    </a:lnTo>
                    <a:lnTo>
                      <a:pt x="19" y="327"/>
                    </a:lnTo>
                    <a:lnTo>
                      <a:pt x="19" y="333"/>
                    </a:lnTo>
                    <a:lnTo>
                      <a:pt x="21" y="340"/>
                    </a:lnTo>
                    <a:lnTo>
                      <a:pt x="21" y="346"/>
                    </a:lnTo>
                    <a:lnTo>
                      <a:pt x="23" y="354"/>
                    </a:lnTo>
                    <a:lnTo>
                      <a:pt x="23" y="359"/>
                    </a:lnTo>
                    <a:lnTo>
                      <a:pt x="25" y="367"/>
                    </a:lnTo>
                    <a:lnTo>
                      <a:pt x="27" y="375"/>
                    </a:lnTo>
                    <a:lnTo>
                      <a:pt x="27" y="382"/>
                    </a:lnTo>
                    <a:lnTo>
                      <a:pt x="27" y="388"/>
                    </a:lnTo>
                    <a:lnTo>
                      <a:pt x="29" y="395"/>
                    </a:lnTo>
                    <a:lnTo>
                      <a:pt x="31" y="401"/>
                    </a:lnTo>
                    <a:lnTo>
                      <a:pt x="33" y="409"/>
                    </a:lnTo>
                    <a:lnTo>
                      <a:pt x="33" y="415"/>
                    </a:lnTo>
                    <a:lnTo>
                      <a:pt x="34" y="422"/>
                    </a:lnTo>
                    <a:lnTo>
                      <a:pt x="36" y="428"/>
                    </a:lnTo>
                    <a:lnTo>
                      <a:pt x="38" y="435"/>
                    </a:lnTo>
                    <a:lnTo>
                      <a:pt x="38" y="441"/>
                    </a:lnTo>
                    <a:lnTo>
                      <a:pt x="40" y="449"/>
                    </a:lnTo>
                    <a:lnTo>
                      <a:pt x="42" y="456"/>
                    </a:lnTo>
                    <a:lnTo>
                      <a:pt x="44" y="462"/>
                    </a:lnTo>
                    <a:lnTo>
                      <a:pt x="44" y="470"/>
                    </a:lnTo>
                    <a:lnTo>
                      <a:pt x="48" y="475"/>
                    </a:lnTo>
                    <a:lnTo>
                      <a:pt x="48" y="483"/>
                    </a:lnTo>
                    <a:lnTo>
                      <a:pt x="52" y="491"/>
                    </a:lnTo>
                    <a:lnTo>
                      <a:pt x="57" y="492"/>
                    </a:lnTo>
                    <a:lnTo>
                      <a:pt x="63" y="496"/>
                    </a:lnTo>
                    <a:lnTo>
                      <a:pt x="69" y="498"/>
                    </a:lnTo>
                    <a:lnTo>
                      <a:pt x="76" y="500"/>
                    </a:lnTo>
                    <a:lnTo>
                      <a:pt x="80" y="500"/>
                    </a:lnTo>
                    <a:lnTo>
                      <a:pt x="86" y="500"/>
                    </a:lnTo>
                    <a:lnTo>
                      <a:pt x="91" y="498"/>
                    </a:lnTo>
                    <a:lnTo>
                      <a:pt x="95" y="496"/>
                    </a:lnTo>
                    <a:lnTo>
                      <a:pt x="105" y="491"/>
                    </a:lnTo>
                    <a:lnTo>
                      <a:pt x="112" y="485"/>
                    </a:lnTo>
                    <a:lnTo>
                      <a:pt x="122" y="475"/>
                    </a:lnTo>
                    <a:lnTo>
                      <a:pt x="129" y="468"/>
                    </a:lnTo>
                    <a:lnTo>
                      <a:pt x="133" y="462"/>
                    </a:lnTo>
                    <a:lnTo>
                      <a:pt x="139" y="456"/>
                    </a:lnTo>
                    <a:lnTo>
                      <a:pt x="143" y="453"/>
                    </a:lnTo>
                    <a:lnTo>
                      <a:pt x="147" y="449"/>
                    </a:lnTo>
                    <a:lnTo>
                      <a:pt x="154" y="439"/>
                    </a:lnTo>
                    <a:lnTo>
                      <a:pt x="164" y="434"/>
                    </a:lnTo>
                    <a:lnTo>
                      <a:pt x="169" y="430"/>
                    </a:lnTo>
                    <a:lnTo>
                      <a:pt x="173" y="426"/>
                    </a:lnTo>
                    <a:lnTo>
                      <a:pt x="179" y="424"/>
                    </a:lnTo>
                    <a:lnTo>
                      <a:pt x="185" y="424"/>
                    </a:lnTo>
                    <a:lnTo>
                      <a:pt x="190" y="422"/>
                    </a:lnTo>
                    <a:lnTo>
                      <a:pt x="196" y="424"/>
                    </a:lnTo>
                    <a:lnTo>
                      <a:pt x="202" y="426"/>
                    </a:lnTo>
                    <a:lnTo>
                      <a:pt x="209" y="428"/>
                    </a:lnTo>
                    <a:lnTo>
                      <a:pt x="215" y="426"/>
                    </a:lnTo>
                    <a:lnTo>
                      <a:pt x="221" y="426"/>
                    </a:lnTo>
                    <a:lnTo>
                      <a:pt x="226" y="424"/>
                    </a:lnTo>
                    <a:lnTo>
                      <a:pt x="232" y="422"/>
                    </a:lnTo>
                    <a:lnTo>
                      <a:pt x="238" y="422"/>
                    </a:lnTo>
                    <a:lnTo>
                      <a:pt x="244" y="418"/>
                    </a:lnTo>
                    <a:lnTo>
                      <a:pt x="251" y="418"/>
                    </a:lnTo>
                    <a:lnTo>
                      <a:pt x="257" y="416"/>
                    </a:lnTo>
                    <a:lnTo>
                      <a:pt x="263" y="415"/>
                    </a:lnTo>
                    <a:lnTo>
                      <a:pt x="268" y="413"/>
                    </a:lnTo>
                    <a:lnTo>
                      <a:pt x="274" y="409"/>
                    </a:lnTo>
                    <a:lnTo>
                      <a:pt x="280" y="407"/>
                    </a:lnTo>
                    <a:lnTo>
                      <a:pt x="285" y="405"/>
                    </a:lnTo>
                    <a:lnTo>
                      <a:pt x="291" y="401"/>
                    </a:lnTo>
                    <a:lnTo>
                      <a:pt x="295" y="399"/>
                    </a:lnTo>
                    <a:lnTo>
                      <a:pt x="301" y="395"/>
                    </a:lnTo>
                    <a:lnTo>
                      <a:pt x="310" y="388"/>
                    </a:lnTo>
                    <a:lnTo>
                      <a:pt x="316" y="380"/>
                    </a:lnTo>
                    <a:lnTo>
                      <a:pt x="320" y="375"/>
                    </a:lnTo>
                    <a:lnTo>
                      <a:pt x="321" y="371"/>
                    </a:lnTo>
                    <a:lnTo>
                      <a:pt x="325" y="365"/>
                    </a:lnTo>
                    <a:lnTo>
                      <a:pt x="327" y="361"/>
                    </a:lnTo>
                    <a:lnTo>
                      <a:pt x="327" y="354"/>
                    </a:lnTo>
                    <a:lnTo>
                      <a:pt x="327" y="350"/>
                    </a:lnTo>
                    <a:lnTo>
                      <a:pt x="327" y="342"/>
                    </a:lnTo>
                    <a:lnTo>
                      <a:pt x="327" y="337"/>
                    </a:lnTo>
                    <a:lnTo>
                      <a:pt x="327" y="331"/>
                    </a:lnTo>
                    <a:lnTo>
                      <a:pt x="325" y="323"/>
                    </a:lnTo>
                    <a:lnTo>
                      <a:pt x="323" y="318"/>
                    </a:lnTo>
                    <a:lnTo>
                      <a:pt x="321" y="310"/>
                    </a:lnTo>
                    <a:lnTo>
                      <a:pt x="321" y="304"/>
                    </a:lnTo>
                    <a:lnTo>
                      <a:pt x="323" y="300"/>
                    </a:lnTo>
                    <a:lnTo>
                      <a:pt x="325" y="295"/>
                    </a:lnTo>
                    <a:lnTo>
                      <a:pt x="327" y="291"/>
                    </a:lnTo>
                    <a:lnTo>
                      <a:pt x="327" y="281"/>
                    </a:lnTo>
                    <a:lnTo>
                      <a:pt x="331" y="272"/>
                    </a:lnTo>
                    <a:lnTo>
                      <a:pt x="331" y="262"/>
                    </a:lnTo>
                    <a:lnTo>
                      <a:pt x="333" y="253"/>
                    </a:lnTo>
                    <a:lnTo>
                      <a:pt x="335" y="243"/>
                    </a:lnTo>
                    <a:lnTo>
                      <a:pt x="335" y="234"/>
                    </a:lnTo>
                    <a:lnTo>
                      <a:pt x="335" y="224"/>
                    </a:lnTo>
                    <a:lnTo>
                      <a:pt x="335" y="215"/>
                    </a:lnTo>
                    <a:lnTo>
                      <a:pt x="335" y="205"/>
                    </a:lnTo>
                    <a:lnTo>
                      <a:pt x="335" y="196"/>
                    </a:lnTo>
                    <a:lnTo>
                      <a:pt x="335" y="186"/>
                    </a:lnTo>
                    <a:lnTo>
                      <a:pt x="333" y="177"/>
                    </a:lnTo>
                    <a:lnTo>
                      <a:pt x="333" y="167"/>
                    </a:lnTo>
                    <a:lnTo>
                      <a:pt x="333" y="160"/>
                    </a:lnTo>
                    <a:lnTo>
                      <a:pt x="331" y="148"/>
                    </a:lnTo>
                    <a:lnTo>
                      <a:pt x="329" y="141"/>
                    </a:lnTo>
                    <a:lnTo>
                      <a:pt x="327" y="129"/>
                    </a:lnTo>
                    <a:lnTo>
                      <a:pt x="327" y="122"/>
                    </a:lnTo>
                    <a:lnTo>
                      <a:pt x="323" y="110"/>
                    </a:lnTo>
                    <a:lnTo>
                      <a:pt x="323" y="103"/>
                    </a:lnTo>
                    <a:lnTo>
                      <a:pt x="320" y="93"/>
                    </a:lnTo>
                    <a:lnTo>
                      <a:pt x="320" y="86"/>
                    </a:lnTo>
                    <a:lnTo>
                      <a:pt x="316" y="76"/>
                    </a:lnTo>
                    <a:lnTo>
                      <a:pt x="316" y="67"/>
                    </a:lnTo>
                    <a:lnTo>
                      <a:pt x="312" y="57"/>
                    </a:lnTo>
                    <a:lnTo>
                      <a:pt x="312" y="48"/>
                    </a:lnTo>
                    <a:lnTo>
                      <a:pt x="310" y="38"/>
                    </a:lnTo>
                    <a:lnTo>
                      <a:pt x="310" y="29"/>
                    </a:lnTo>
                    <a:lnTo>
                      <a:pt x="308" y="19"/>
                    </a:lnTo>
                    <a:lnTo>
                      <a:pt x="306" y="12"/>
                    </a:lnTo>
                    <a:lnTo>
                      <a:pt x="299" y="6"/>
                    </a:lnTo>
                    <a:lnTo>
                      <a:pt x="293" y="4"/>
                    </a:lnTo>
                    <a:lnTo>
                      <a:pt x="287" y="2"/>
                    </a:lnTo>
                    <a:lnTo>
                      <a:pt x="282" y="0"/>
                    </a:lnTo>
                    <a:lnTo>
                      <a:pt x="276" y="0"/>
                    </a:lnTo>
                    <a:lnTo>
                      <a:pt x="268" y="0"/>
                    </a:lnTo>
                    <a:lnTo>
                      <a:pt x="263" y="2"/>
                    </a:lnTo>
                    <a:lnTo>
                      <a:pt x="259" y="4"/>
                    </a:lnTo>
                    <a:lnTo>
                      <a:pt x="251" y="6"/>
                    </a:lnTo>
                    <a:lnTo>
                      <a:pt x="245" y="10"/>
                    </a:lnTo>
                    <a:lnTo>
                      <a:pt x="240" y="12"/>
                    </a:lnTo>
                    <a:lnTo>
                      <a:pt x="234" y="15"/>
                    </a:lnTo>
                    <a:lnTo>
                      <a:pt x="228" y="19"/>
                    </a:lnTo>
                    <a:lnTo>
                      <a:pt x="224" y="23"/>
                    </a:lnTo>
                    <a:lnTo>
                      <a:pt x="219" y="27"/>
                    </a:lnTo>
                    <a:lnTo>
                      <a:pt x="213" y="32"/>
                    </a:lnTo>
                    <a:lnTo>
                      <a:pt x="207" y="38"/>
                    </a:lnTo>
                    <a:lnTo>
                      <a:pt x="202" y="42"/>
                    </a:lnTo>
                    <a:lnTo>
                      <a:pt x="196" y="46"/>
                    </a:lnTo>
                    <a:lnTo>
                      <a:pt x="190" y="51"/>
                    </a:lnTo>
                    <a:lnTo>
                      <a:pt x="185" y="57"/>
                    </a:lnTo>
                    <a:lnTo>
                      <a:pt x="179" y="61"/>
                    </a:lnTo>
                    <a:lnTo>
                      <a:pt x="173" y="65"/>
                    </a:lnTo>
                    <a:lnTo>
                      <a:pt x="167" y="70"/>
                    </a:lnTo>
                    <a:lnTo>
                      <a:pt x="162" y="74"/>
                    </a:lnTo>
                    <a:lnTo>
                      <a:pt x="156" y="76"/>
                    </a:lnTo>
                    <a:lnTo>
                      <a:pt x="148" y="80"/>
                    </a:lnTo>
                    <a:lnTo>
                      <a:pt x="143" y="82"/>
                    </a:lnTo>
                    <a:lnTo>
                      <a:pt x="137" y="84"/>
                    </a:lnTo>
                    <a:lnTo>
                      <a:pt x="131" y="86"/>
                    </a:lnTo>
                    <a:lnTo>
                      <a:pt x="126" y="88"/>
                    </a:lnTo>
                    <a:lnTo>
                      <a:pt x="120" y="88"/>
                    </a:lnTo>
                    <a:lnTo>
                      <a:pt x="112" y="91"/>
                    </a:lnTo>
                    <a:lnTo>
                      <a:pt x="107" y="95"/>
                    </a:lnTo>
                    <a:lnTo>
                      <a:pt x="99" y="99"/>
                    </a:lnTo>
                    <a:lnTo>
                      <a:pt x="91" y="103"/>
                    </a:lnTo>
                    <a:lnTo>
                      <a:pt x="84" y="107"/>
                    </a:lnTo>
                    <a:lnTo>
                      <a:pt x="76" y="110"/>
                    </a:lnTo>
                    <a:lnTo>
                      <a:pt x="69" y="114"/>
                    </a:lnTo>
                    <a:lnTo>
                      <a:pt x="61" y="118"/>
                    </a:lnTo>
                    <a:lnTo>
                      <a:pt x="53" y="120"/>
                    </a:lnTo>
                    <a:lnTo>
                      <a:pt x="46" y="122"/>
                    </a:lnTo>
                    <a:lnTo>
                      <a:pt x="38" y="124"/>
                    </a:lnTo>
                    <a:lnTo>
                      <a:pt x="31" y="126"/>
                    </a:lnTo>
                    <a:lnTo>
                      <a:pt x="23" y="128"/>
                    </a:lnTo>
                    <a:lnTo>
                      <a:pt x="15" y="128"/>
                    </a:lnTo>
                    <a:lnTo>
                      <a:pt x="8" y="128"/>
                    </a:lnTo>
                    <a:lnTo>
                      <a:pt x="0" y="128"/>
                    </a:lnTo>
                    <a:close/>
                  </a:path>
                </a:pathLst>
              </a:custGeom>
              <a:solidFill>
                <a:srgbClr val="FFFF00"/>
              </a:solidFill>
              <a:ln w="9525">
                <a:noFill/>
                <a:round/>
              </a:ln>
            </p:spPr>
            <p:txBody>
              <a:bodyPr/>
              <a:lstStyle/>
              <a:p>
                <a:endParaRPr lang="en-CA"/>
              </a:p>
            </p:txBody>
          </p:sp>
          <p:sp>
            <p:nvSpPr>
              <p:cNvPr id="8671" name="Freeform 76"/>
              <p:cNvSpPr/>
              <p:nvPr/>
            </p:nvSpPr>
            <p:spPr bwMode="auto">
              <a:xfrm>
                <a:off x="4703" y="3683"/>
                <a:ext cx="88" cy="280"/>
              </a:xfrm>
              <a:custGeom>
                <a:avLst/>
                <a:gdLst>
                  <a:gd name="T0" fmla="*/ 0 w 177"/>
                  <a:gd name="T1" fmla="*/ 24 h 561"/>
                  <a:gd name="T2" fmla="*/ 0 w 177"/>
                  <a:gd name="T3" fmla="*/ 26 h 561"/>
                  <a:gd name="T4" fmla="*/ 0 w 177"/>
                  <a:gd name="T5" fmla="*/ 29 h 561"/>
                  <a:gd name="T6" fmla="*/ 0 w 177"/>
                  <a:gd name="T7" fmla="*/ 31 h 561"/>
                  <a:gd name="T8" fmla="*/ 0 w 177"/>
                  <a:gd name="T9" fmla="*/ 34 h 561"/>
                  <a:gd name="T10" fmla="*/ 0 w 177"/>
                  <a:gd name="T11" fmla="*/ 37 h 561"/>
                  <a:gd name="T12" fmla="*/ 0 w 177"/>
                  <a:gd name="T13" fmla="*/ 39 h 561"/>
                  <a:gd name="T14" fmla="*/ 1 w 177"/>
                  <a:gd name="T15" fmla="*/ 42 h 561"/>
                  <a:gd name="T16" fmla="*/ 1 w 177"/>
                  <a:gd name="T17" fmla="*/ 45 h 561"/>
                  <a:gd name="T18" fmla="*/ 2 w 177"/>
                  <a:gd name="T19" fmla="*/ 47 h 561"/>
                  <a:gd name="T20" fmla="*/ 2 w 177"/>
                  <a:gd name="T21" fmla="*/ 50 h 561"/>
                  <a:gd name="T22" fmla="*/ 2 w 177"/>
                  <a:gd name="T23" fmla="*/ 53 h 561"/>
                  <a:gd name="T24" fmla="*/ 3 w 177"/>
                  <a:gd name="T25" fmla="*/ 54 h 561"/>
                  <a:gd name="T26" fmla="*/ 2 w 177"/>
                  <a:gd name="T27" fmla="*/ 56 h 561"/>
                  <a:gd name="T28" fmla="*/ 2 w 177"/>
                  <a:gd name="T29" fmla="*/ 59 h 561"/>
                  <a:gd name="T30" fmla="*/ 2 w 177"/>
                  <a:gd name="T31" fmla="*/ 61 h 561"/>
                  <a:gd name="T32" fmla="*/ 2 w 177"/>
                  <a:gd name="T33" fmla="*/ 63 h 561"/>
                  <a:gd name="T34" fmla="*/ 2 w 177"/>
                  <a:gd name="T35" fmla="*/ 65 h 561"/>
                  <a:gd name="T36" fmla="*/ 3 w 177"/>
                  <a:gd name="T37" fmla="*/ 68 h 561"/>
                  <a:gd name="T38" fmla="*/ 5 w 177"/>
                  <a:gd name="T39" fmla="*/ 69 h 561"/>
                  <a:gd name="T40" fmla="*/ 6 w 177"/>
                  <a:gd name="T41" fmla="*/ 68 h 561"/>
                  <a:gd name="T42" fmla="*/ 10 w 177"/>
                  <a:gd name="T43" fmla="*/ 66 h 561"/>
                  <a:gd name="T44" fmla="*/ 12 w 177"/>
                  <a:gd name="T45" fmla="*/ 63 h 561"/>
                  <a:gd name="T46" fmla="*/ 14 w 177"/>
                  <a:gd name="T47" fmla="*/ 60 h 561"/>
                  <a:gd name="T48" fmla="*/ 15 w 177"/>
                  <a:gd name="T49" fmla="*/ 57 h 561"/>
                  <a:gd name="T50" fmla="*/ 16 w 177"/>
                  <a:gd name="T51" fmla="*/ 53 h 561"/>
                  <a:gd name="T52" fmla="*/ 17 w 177"/>
                  <a:gd name="T53" fmla="*/ 49 h 561"/>
                  <a:gd name="T54" fmla="*/ 18 w 177"/>
                  <a:gd name="T55" fmla="*/ 46 h 561"/>
                  <a:gd name="T56" fmla="*/ 19 w 177"/>
                  <a:gd name="T57" fmla="*/ 43 h 561"/>
                  <a:gd name="T58" fmla="*/ 20 w 177"/>
                  <a:gd name="T59" fmla="*/ 40 h 561"/>
                  <a:gd name="T60" fmla="*/ 22 w 177"/>
                  <a:gd name="T61" fmla="*/ 37 h 561"/>
                  <a:gd name="T62" fmla="*/ 20 w 177"/>
                  <a:gd name="T63" fmla="*/ 34 h 561"/>
                  <a:gd name="T64" fmla="*/ 20 w 177"/>
                  <a:gd name="T65" fmla="*/ 31 h 561"/>
                  <a:gd name="T66" fmla="*/ 20 w 177"/>
                  <a:gd name="T67" fmla="*/ 28 h 561"/>
                  <a:gd name="T68" fmla="*/ 20 w 177"/>
                  <a:gd name="T69" fmla="*/ 25 h 561"/>
                  <a:gd name="T70" fmla="*/ 20 w 177"/>
                  <a:gd name="T71" fmla="*/ 22 h 561"/>
                  <a:gd name="T72" fmla="*/ 20 w 177"/>
                  <a:gd name="T73" fmla="*/ 19 h 561"/>
                  <a:gd name="T74" fmla="*/ 20 w 177"/>
                  <a:gd name="T75" fmla="*/ 16 h 561"/>
                  <a:gd name="T76" fmla="*/ 21 w 177"/>
                  <a:gd name="T77" fmla="*/ 13 h 561"/>
                  <a:gd name="T78" fmla="*/ 21 w 177"/>
                  <a:gd name="T79" fmla="*/ 10 h 561"/>
                  <a:gd name="T80" fmla="*/ 21 w 177"/>
                  <a:gd name="T81" fmla="*/ 7 h 561"/>
                  <a:gd name="T82" fmla="*/ 21 w 177"/>
                  <a:gd name="T83" fmla="*/ 5 h 561"/>
                  <a:gd name="T84" fmla="*/ 21 w 177"/>
                  <a:gd name="T85" fmla="*/ 3 h 561"/>
                  <a:gd name="T86" fmla="*/ 21 w 177"/>
                  <a:gd name="T87" fmla="*/ 1 h 561"/>
                  <a:gd name="T88" fmla="*/ 20 w 177"/>
                  <a:gd name="T89" fmla="*/ 0 h 561"/>
                  <a:gd name="T90" fmla="*/ 18 w 177"/>
                  <a:gd name="T91" fmla="*/ 0 h 561"/>
                  <a:gd name="T92" fmla="*/ 16 w 177"/>
                  <a:gd name="T93" fmla="*/ 2 h 561"/>
                  <a:gd name="T94" fmla="*/ 15 w 177"/>
                  <a:gd name="T95" fmla="*/ 5 h 561"/>
                  <a:gd name="T96" fmla="*/ 13 w 177"/>
                  <a:gd name="T97" fmla="*/ 7 h 561"/>
                  <a:gd name="T98" fmla="*/ 12 w 177"/>
                  <a:gd name="T99" fmla="*/ 10 h 561"/>
                  <a:gd name="T100" fmla="*/ 11 w 177"/>
                  <a:gd name="T101" fmla="*/ 12 h 561"/>
                  <a:gd name="T102" fmla="*/ 9 w 177"/>
                  <a:gd name="T103" fmla="*/ 15 h 561"/>
                  <a:gd name="T104" fmla="*/ 8 w 177"/>
                  <a:gd name="T105" fmla="*/ 17 h 561"/>
                  <a:gd name="T106" fmla="*/ 6 w 177"/>
                  <a:gd name="T107" fmla="*/ 19 h 561"/>
                  <a:gd name="T108" fmla="*/ 4 w 177"/>
                  <a:gd name="T109" fmla="*/ 21 h 561"/>
                  <a:gd name="T110" fmla="*/ 2 w 177"/>
                  <a:gd name="T111" fmla="*/ 22 h 56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77"/>
                  <a:gd name="T169" fmla="*/ 0 h 561"/>
                  <a:gd name="T170" fmla="*/ 177 w 177"/>
                  <a:gd name="T171" fmla="*/ 561 h 56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77" h="561">
                    <a:moveTo>
                      <a:pt x="11" y="186"/>
                    </a:moveTo>
                    <a:lnTo>
                      <a:pt x="9" y="192"/>
                    </a:lnTo>
                    <a:lnTo>
                      <a:pt x="6" y="196"/>
                    </a:lnTo>
                    <a:lnTo>
                      <a:pt x="4" y="204"/>
                    </a:lnTo>
                    <a:lnTo>
                      <a:pt x="4" y="209"/>
                    </a:lnTo>
                    <a:lnTo>
                      <a:pt x="2" y="215"/>
                    </a:lnTo>
                    <a:lnTo>
                      <a:pt x="2" y="223"/>
                    </a:lnTo>
                    <a:lnTo>
                      <a:pt x="2" y="228"/>
                    </a:lnTo>
                    <a:lnTo>
                      <a:pt x="2" y="236"/>
                    </a:lnTo>
                    <a:lnTo>
                      <a:pt x="0" y="242"/>
                    </a:lnTo>
                    <a:lnTo>
                      <a:pt x="0" y="249"/>
                    </a:lnTo>
                    <a:lnTo>
                      <a:pt x="0" y="255"/>
                    </a:lnTo>
                    <a:lnTo>
                      <a:pt x="2" y="262"/>
                    </a:lnTo>
                    <a:lnTo>
                      <a:pt x="2" y="268"/>
                    </a:lnTo>
                    <a:lnTo>
                      <a:pt x="2" y="276"/>
                    </a:lnTo>
                    <a:lnTo>
                      <a:pt x="2" y="283"/>
                    </a:lnTo>
                    <a:lnTo>
                      <a:pt x="4" y="291"/>
                    </a:lnTo>
                    <a:lnTo>
                      <a:pt x="4" y="297"/>
                    </a:lnTo>
                    <a:lnTo>
                      <a:pt x="6" y="304"/>
                    </a:lnTo>
                    <a:lnTo>
                      <a:pt x="6" y="312"/>
                    </a:lnTo>
                    <a:lnTo>
                      <a:pt x="7" y="319"/>
                    </a:lnTo>
                    <a:lnTo>
                      <a:pt x="7" y="325"/>
                    </a:lnTo>
                    <a:lnTo>
                      <a:pt x="9" y="333"/>
                    </a:lnTo>
                    <a:lnTo>
                      <a:pt x="11" y="340"/>
                    </a:lnTo>
                    <a:lnTo>
                      <a:pt x="13" y="348"/>
                    </a:lnTo>
                    <a:lnTo>
                      <a:pt x="13" y="354"/>
                    </a:lnTo>
                    <a:lnTo>
                      <a:pt x="15" y="363"/>
                    </a:lnTo>
                    <a:lnTo>
                      <a:pt x="15" y="369"/>
                    </a:lnTo>
                    <a:lnTo>
                      <a:pt x="17" y="377"/>
                    </a:lnTo>
                    <a:lnTo>
                      <a:pt x="17" y="382"/>
                    </a:lnTo>
                    <a:lnTo>
                      <a:pt x="19" y="392"/>
                    </a:lnTo>
                    <a:lnTo>
                      <a:pt x="19" y="397"/>
                    </a:lnTo>
                    <a:lnTo>
                      <a:pt x="21" y="405"/>
                    </a:lnTo>
                    <a:lnTo>
                      <a:pt x="21" y="413"/>
                    </a:lnTo>
                    <a:lnTo>
                      <a:pt x="23" y="420"/>
                    </a:lnTo>
                    <a:lnTo>
                      <a:pt x="23" y="424"/>
                    </a:lnTo>
                    <a:lnTo>
                      <a:pt x="23" y="428"/>
                    </a:lnTo>
                    <a:lnTo>
                      <a:pt x="23" y="434"/>
                    </a:lnTo>
                    <a:lnTo>
                      <a:pt x="25" y="439"/>
                    </a:lnTo>
                    <a:lnTo>
                      <a:pt x="23" y="443"/>
                    </a:lnTo>
                    <a:lnTo>
                      <a:pt x="23" y="449"/>
                    </a:lnTo>
                    <a:lnTo>
                      <a:pt x="23" y="454"/>
                    </a:lnTo>
                    <a:lnTo>
                      <a:pt x="23" y="460"/>
                    </a:lnTo>
                    <a:lnTo>
                      <a:pt x="23" y="466"/>
                    </a:lnTo>
                    <a:lnTo>
                      <a:pt x="23" y="472"/>
                    </a:lnTo>
                    <a:lnTo>
                      <a:pt x="23" y="477"/>
                    </a:lnTo>
                    <a:lnTo>
                      <a:pt x="23" y="483"/>
                    </a:lnTo>
                    <a:lnTo>
                      <a:pt x="21" y="489"/>
                    </a:lnTo>
                    <a:lnTo>
                      <a:pt x="21" y="494"/>
                    </a:lnTo>
                    <a:lnTo>
                      <a:pt x="21" y="500"/>
                    </a:lnTo>
                    <a:lnTo>
                      <a:pt x="21" y="506"/>
                    </a:lnTo>
                    <a:lnTo>
                      <a:pt x="21" y="511"/>
                    </a:lnTo>
                    <a:lnTo>
                      <a:pt x="21" y="517"/>
                    </a:lnTo>
                    <a:lnTo>
                      <a:pt x="23" y="521"/>
                    </a:lnTo>
                    <a:lnTo>
                      <a:pt x="23" y="527"/>
                    </a:lnTo>
                    <a:lnTo>
                      <a:pt x="25" y="536"/>
                    </a:lnTo>
                    <a:lnTo>
                      <a:pt x="26" y="546"/>
                    </a:lnTo>
                    <a:lnTo>
                      <a:pt x="30" y="553"/>
                    </a:lnTo>
                    <a:lnTo>
                      <a:pt x="36" y="561"/>
                    </a:lnTo>
                    <a:lnTo>
                      <a:pt x="40" y="557"/>
                    </a:lnTo>
                    <a:lnTo>
                      <a:pt x="45" y="555"/>
                    </a:lnTo>
                    <a:lnTo>
                      <a:pt x="51" y="553"/>
                    </a:lnTo>
                    <a:lnTo>
                      <a:pt x="55" y="549"/>
                    </a:lnTo>
                    <a:lnTo>
                      <a:pt x="65" y="544"/>
                    </a:lnTo>
                    <a:lnTo>
                      <a:pt x="74" y="536"/>
                    </a:lnTo>
                    <a:lnTo>
                      <a:pt x="82" y="530"/>
                    </a:lnTo>
                    <a:lnTo>
                      <a:pt x="87" y="523"/>
                    </a:lnTo>
                    <a:lnTo>
                      <a:pt x="95" y="515"/>
                    </a:lnTo>
                    <a:lnTo>
                      <a:pt x="101" y="508"/>
                    </a:lnTo>
                    <a:lnTo>
                      <a:pt x="104" y="498"/>
                    </a:lnTo>
                    <a:lnTo>
                      <a:pt x="110" y="491"/>
                    </a:lnTo>
                    <a:lnTo>
                      <a:pt x="116" y="483"/>
                    </a:lnTo>
                    <a:lnTo>
                      <a:pt x="120" y="473"/>
                    </a:lnTo>
                    <a:lnTo>
                      <a:pt x="123" y="464"/>
                    </a:lnTo>
                    <a:lnTo>
                      <a:pt x="127" y="456"/>
                    </a:lnTo>
                    <a:lnTo>
                      <a:pt x="129" y="447"/>
                    </a:lnTo>
                    <a:lnTo>
                      <a:pt x="133" y="437"/>
                    </a:lnTo>
                    <a:lnTo>
                      <a:pt x="135" y="428"/>
                    </a:lnTo>
                    <a:lnTo>
                      <a:pt x="139" y="418"/>
                    </a:lnTo>
                    <a:lnTo>
                      <a:pt x="139" y="409"/>
                    </a:lnTo>
                    <a:lnTo>
                      <a:pt x="142" y="399"/>
                    </a:lnTo>
                    <a:lnTo>
                      <a:pt x="144" y="390"/>
                    </a:lnTo>
                    <a:lnTo>
                      <a:pt x="146" y="380"/>
                    </a:lnTo>
                    <a:lnTo>
                      <a:pt x="148" y="371"/>
                    </a:lnTo>
                    <a:lnTo>
                      <a:pt x="152" y="363"/>
                    </a:lnTo>
                    <a:lnTo>
                      <a:pt x="154" y="354"/>
                    </a:lnTo>
                    <a:lnTo>
                      <a:pt x="156" y="346"/>
                    </a:lnTo>
                    <a:lnTo>
                      <a:pt x="158" y="337"/>
                    </a:lnTo>
                    <a:lnTo>
                      <a:pt x="161" y="329"/>
                    </a:lnTo>
                    <a:lnTo>
                      <a:pt x="163" y="321"/>
                    </a:lnTo>
                    <a:lnTo>
                      <a:pt x="167" y="314"/>
                    </a:lnTo>
                    <a:lnTo>
                      <a:pt x="171" y="304"/>
                    </a:lnTo>
                    <a:lnTo>
                      <a:pt x="177" y="299"/>
                    </a:lnTo>
                    <a:lnTo>
                      <a:pt x="173" y="291"/>
                    </a:lnTo>
                    <a:lnTo>
                      <a:pt x="171" y="281"/>
                    </a:lnTo>
                    <a:lnTo>
                      <a:pt x="167" y="274"/>
                    </a:lnTo>
                    <a:lnTo>
                      <a:pt x="165" y="266"/>
                    </a:lnTo>
                    <a:lnTo>
                      <a:pt x="163" y="259"/>
                    </a:lnTo>
                    <a:lnTo>
                      <a:pt x="163" y="249"/>
                    </a:lnTo>
                    <a:lnTo>
                      <a:pt x="161" y="242"/>
                    </a:lnTo>
                    <a:lnTo>
                      <a:pt x="161" y="234"/>
                    </a:lnTo>
                    <a:lnTo>
                      <a:pt x="161" y="226"/>
                    </a:lnTo>
                    <a:lnTo>
                      <a:pt x="160" y="219"/>
                    </a:lnTo>
                    <a:lnTo>
                      <a:pt x="160" y="209"/>
                    </a:lnTo>
                    <a:lnTo>
                      <a:pt x="161" y="204"/>
                    </a:lnTo>
                    <a:lnTo>
                      <a:pt x="161" y="194"/>
                    </a:lnTo>
                    <a:lnTo>
                      <a:pt x="161" y="188"/>
                    </a:lnTo>
                    <a:lnTo>
                      <a:pt x="161" y="181"/>
                    </a:lnTo>
                    <a:lnTo>
                      <a:pt x="163" y="173"/>
                    </a:lnTo>
                    <a:lnTo>
                      <a:pt x="163" y="166"/>
                    </a:lnTo>
                    <a:lnTo>
                      <a:pt x="165" y="158"/>
                    </a:lnTo>
                    <a:lnTo>
                      <a:pt x="165" y="148"/>
                    </a:lnTo>
                    <a:lnTo>
                      <a:pt x="167" y="141"/>
                    </a:lnTo>
                    <a:lnTo>
                      <a:pt x="167" y="133"/>
                    </a:lnTo>
                    <a:lnTo>
                      <a:pt x="169" y="126"/>
                    </a:lnTo>
                    <a:lnTo>
                      <a:pt x="169" y="118"/>
                    </a:lnTo>
                    <a:lnTo>
                      <a:pt x="171" y="110"/>
                    </a:lnTo>
                    <a:lnTo>
                      <a:pt x="171" y="103"/>
                    </a:lnTo>
                    <a:lnTo>
                      <a:pt x="173" y="93"/>
                    </a:lnTo>
                    <a:lnTo>
                      <a:pt x="173" y="86"/>
                    </a:lnTo>
                    <a:lnTo>
                      <a:pt x="175" y="78"/>
                    </a:lnTo>
                    <a:lnTo>
                      <a:pt x="175" y="71"/>
                    </a:lnTo>
                    <a:lnTo>
                      <a:pt x="175" y="61"/>
                    </a:lnTo>
                    <a:lnTo>
                      <a:pt x="175" y="53"/>
                    </a:lnTo>
                    <a:lnTo>
                      <a:pt x="177" y="46"/>
                    </a:lnTo>
                    <a:lnTo>
                      <a:pt x="175" y="42"/>
                    </a:lnTo>
                    <a:lnTo>
                      <a:pt x="175" y="38"/>
                    </a:lnTo>
                    <a:lnTo>
                      <a:pt x="173" y="32"/>
                    </a:lnTo>
                    <a:lnTo>
                      <a:pt x="173" y="27"/>
                    </a:lnTo>
                    <a:lnTo>
                      <a:pt x="171" y="19"/>
                    </a:lnTo>
                    <a:lnTo>
                      <a:pt x="171" y="15"/>
                    </a:lnTo>
                    <a:lnTo>
                      <a:pt x="171" y="10"/>
                    </a:lnTo>
                    <a:lnTo>
                      <a:pt x="171" y="6"/>
                    </a:lnTo>
                    <a:lnTo>
                      <a:pt x="165" y="4"/>
                    </a:lnTo>
                    <a:lnTo>
                      <a:pt x="160" y="2"/>
                    </a:lnTo>
                    <a:lnTo>
                      <a:pt x="156" y="0"/>
                    </a:lnTo>
                    <a:lnTo>
                      <a:pt x="154" y="0"/>
                    </a:lnTo>
                    <a:lnTo>
                      <a:pt x="148" y="4"/>
                    </a:lnTo>
                    <a:lnTo>
                      <a:pt x="142" y="10"/>
                    </a:lnTo>
                    <a:lnTo>
                      <a:pt x="139" y="15"/>
                    </a:lnTo>
                    <a:lnTo>
                      <a:pt x="135" y="21"/>
                    </a:lnTo>
                    <a:lnTo>
                      <a:pt x="129" y="27"/>
                    </a:lnTo>
                    <a:lnTo>
                      <a:pt x="125" y="34"/>
                    </a:lnTo>
                    <a:lnTo>
                      <a:pt x="122" y="40"/>
                    </a:lnTo>
                    <a:lnTo>
                      <a:pt x="118" y="48"/>
                    </a:lnTo>
                    <a:lnTo>
                      <a:pt x="114" y="53"/>
                    </a:lnTo>
                    <a:lnTo>
                      <a:pt x="110" y="61"/>
                    </a:lnTo>
                    <a:lnTo>
                      <a:pt x="104" y="67"/>
                    </a:lnTo>
                    <a:lnTo>
                      <a:pt x="103" y="74"/>
                    </a:lnTo>
                    <a:lnTo>
                      <a:pt x="99" y="80"/>
                    </a:lnTo>
                    <a:lnTo>
                      <a:pt x="95" y="88"/>
                    </a:lnTo>
                    <a:lnTo>
                      <a:pt x="91" y="95"/>
                    </a:lnTo>
                    <a:lnTo>
                      <a:pt x="89" y="103"/>
                    </a:lnTo>
                    <a:lnTo>
                      <a:pt x="85" y="109"/>
                    </a:lnTo>
                    <a:lnTo>
                      <a:pt x="82" y="114"/>
                    </a:lnTo>
                    <a:lnTo>
                      <a:pt x="76" y="122"/>
                    </a:lnTo>
                    <a:lnTo>
                      <a:pt x="72" y="128"/>
                    </a:lnTo>
                    <a:lnTo>
                      <a:pt x="68" y="133"/>
                    </a:lnTo>
                    <a:lnTo>
                      <a:pt x="65" y="141"/>
                    </a:lnTo>
                    <a:lnTo>
                      <a:pt x="59" y="145"/>
                    </a:lnTo>
                    <a:lnTo>
                      <a:pt x="55" y="152"/>
                    </a:lnTo>
                    <a:lnTo>
                      <a:pt x="51" y="156"/>
                    </a:lnTo>
                    <a:lnTo>
                      <a:pt x="45" y="162"/>
                    </a:lnTo>
                    <a:lnTo>
                      <a:pt x="40" y="166"/>
                    </a:lnTo>
                    <a:lnTo>
                      <a:pt x="36" y="171"/>
                    </a:lnTo>
                    <a:lnTo>
                      <a:pt x="30" y="175"/>
                    </a:lnTo>
                    <a:lnTo>
                      <a:pt x="25" y="179"/>
                    </a:lnTo>
                    <a:lnTo>
                      <a:pt x="19" y="183"/>
                    </a:lnTo>
                    <a:lnTo>
                      <a:pt x="11" y="186"/>
                    </a:lnTo>
                    <a:close/>
                  </a:path>
                </a:pathLst>
              </a:custGeom>
              <a:solidFill>
                <a:srgbClr val="660099"/>
              </a:solidFill>
              <a:ln w="9525">
                <a:noFill/>
                <a:round/>
              </a:ln>
            </p:spPr>
            <p:txBody>
              <a:bodyPr/>
              <a:lstStyle/>
              <a:p>
                <a:endParaRPr lang="en-CA"/>
              </a:p>
            </p:txBody>
          </p:sp>
        </p:grpSp>
        <p:grpSp>
          <p:nvGrpSpPr>
            <p:cNvPr id="11" name="Group 77"/>
            <p:cNvGrpSpPr/>
            <p:nvPr/>
          </p:nvGrpSpPr>
          <p:grpSpPr bwMode="auto">
            <a:xfrm>
              <a:off x="3086" y="620"/>
              <a:ext cx="345" cy="202"/>
              <a:chOff x="3510" y="3579"/>
              <a:chExt cx="1107" cy="650"/>
            </a:xfrm>
          </p:grpSpPr>
          <p:sp>
            <p:nvSpPr>
              <p:cNvPr id="8634" name="Freeform 78"/>
              <p:cNvSpPr/>
              <p:nvPr/>
            </p:nvSpPr>
            <p:spPr bwMode="auto">
              <a:xfrm>
                <a:off x="3510" y="4195"/>
                <a:ext cx="1096" cy="34"/>
              </a:xfrm>
              <a:custGeom>
                <a:avLst/>
                <a:gdLst>
                  <a:gd name="T0" fmla="*/ 1 w 2191"/>
                  <a:gd name="T1" fmla="*/ 0 h 68"/>
                  <a:gd name="T2" fmla="*/ 274 w 2191"/>
                  <a:gd name="T3" fmla="*/ 1 h 68"/>
                  <a:gd name="T4" fmla="*/ 274 w 2191"/>
                  <a:gd name="T5" fmla="*/ 9 h 68"/>
                  <a:gd name="T6" fmla="*/ 0 w 2191"/>
                  <a:gd name="T7" fmla="*/ 5 h 68"/>
                  <a:gd name="T8" fmla="*/ 1 w 2191"/>
                  <a:gd name="T9" fmla="*/ 0 h 68"/>
                  <a:gd name="T10" fmla="*/ 1 w 2191"/>
                  <a:gd name="T11" fmla="*/ 0 h 68"/>
                  <a:gd name="T12" fmla="*/ 0 60000 65536"/>
                  <a:gd name="T13" fmla="*/ 0 60000 65536"/>
                  <a:gd name="T14" fmla="*/ 0 60000 65536"/>
                  <a:gd name="T15" fmla="*/ 0 60000 65536"/>
                  <a:gd name="T16" fmla="*/ 0 60000 65536"/>
                  <a:gd name="T17" fmla="*/ 0 60000 65536"/>
                  <a:gd name="T18" fmla="*/ 0 w 2191"/>
                  <a:gd name="T19" fmla="*/ 0 h 68"/>
                  <a:gd name="T20" fmla="*/ 2191 w 2191"/>
                  <a:gd name="T21" fmla="*/ 68 h 68"/>
                </a:gdLst>
                <a:ahLst/>
                <a:cxnLst>
                  <a:cxn ang="T12">
                    <a:pos x="T0" y="T1"/>
                  </a:cxn>
                  <a:cxn ang="T13">
                    <a:pos x="T2" y="T3"/>
                  </a:cxn>
                  <a:cxn ang="T14">
                    <a:pos x="T4" y="T5"/>
                  </a:cxn>
                  <a:cxn ang="T15">
                    <a:pos x="T6" y="T7"/>
                  </a:cxn>
                  <a:cxn ang="T16">
                    <a:pos x="T8" y="T9"/>
                  </a:cxn>
                  <a:cxn ang="T17">
                    <a:pos x="T10" y="T11"/>
                  </a:cxn>
                </a:cxnLst>
                <a:rect l="T18" t="T19" r="T20" b="T21"/>
                <a:pathLst>
                  <a:path w="2191" h="68">
                    <a:moveTo>
                      <a:pt x="4" y="0"/>
                    </a:moveTo>
                    <a:lnTo>
                      <a:pt x="2191" y="11"/>
                    </a:lnTo>
                    <a:lnTo>
                      <a:pt x="2191" y="68"/>
                    </a:lnTo>
                    <a:lnTo>
                      <a:pt x="0" y="47"/>
                    </a:lnTo>
                    <a:lnTo>
                      <a:pt x="4" y="0"/>
                    </a:lnTo>
                    <a:close/>
                  </a:path>
                </a:pathLst>
              </a:custGeom>
              <a:solidFill>
                <a:srgbClr val="000000"/>
              </a:solidFill>
              <a:ln w="9525">
                <a:noFill/>
                <a:round/>
              </a:ln>
            </p:spPr>
            <p:txBody>
              <a:bodyPr/>
              <a:lstStyle/>
              <a:p>
                <a:endParaRPr lang="en-CA"/>
              </a:p>
            </p:txBody>
          </p:sp>
          <p:sp>
            <p:nvSpPr>
              <p:cNvPr id="8635" name="Freeform 79"/>
              <p:cNvSpPr/>
              <p:nvPr/>
            </p:nvSpPr>
            <p:spPr bwMode="auto">
              <a:xfrm>
                <a:off x="3674" y="3648"/>
                <a:ext cx="779" cy="559"/>
              </a:xfrm>
              <a:custGeom>
                <a:avLst/>
                <a:gdLst>
                  <a:gd name="T0" fmla="*/ 0 w 1560"/>
                  <a:gd name="T1" fmla="*/ 22 h 2808"/>
                  <a:gd name="T2" fmla="*/ 1 w 1560"/>
                  <a:gd name="T3" fmla="*/ 20 h 2808"/>
                  <a:gd name="T4" fmla="*/ 44 w 1560"/>
                  <a:gd name="T5" fmla="*/ 20 h 2808"/>
                  <a:gd name="T6" fmla="*/ 42 w 1560"/>
                  <a:gd name="T7" fmla="*/ 18 h 2808"/>
                  <a:gd name="T8" fmla="*/ 90 w 1560"/>
                  <a:gd name="T9" fmla="*/ 18 h 2808"/>
                  <a:gd name="T10" fmla="*/ 85 w 1560"/>
                  <a:gd name="T11" fmla="*/ 4 h 2808"/>
                  <a:gd name="T12" fmla="*/ 131 w 1560"/>
                  <a:gd name="T13" fmla="*/ 4 h 2808"/>
                  <a:gd name="T14" fmla="*/ 130 w 1560"/>
                  <a:gd name="T15" fmla="*/ 0 h 2808"/>
                  <a:gd name="T16" fmla="*/ 188 w 1560"/>
                  <a:gd name="T17" fmla="*/ 0 h 2808"/>
                  <a:gd name="T18" fmla="*/ 194 w 1560"/>
                  <a:gd name="T19" fmla="*/ 22 h 2808"/>
                  <a:gd name="T20" fmla="*/ 0 w 1560"/>
                  <a:gd name="T21" fmla="*/ 22 h 2808"/>
                  <a:gd name="T22" fmla="*/ 0 w 1560"/>
                  <a:gd name="T23" fmla="*/ 22 h 280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60"/>
                  <a:gd name="T37" fmla="*/ 0 h 2808"/>
                  <a:gd name="T38" fmla="*/ 1560 w 1560"/>
                  <a:gd name="T39" fmla="*/ 2808 h 280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60" h="2808">
                    <a:moveTo>
                      <a:pt x="0" y="2808"/>
                    </a:moveTo>
                    <a:lnTo>
                      <a:pt x="12" y="2553"/>
                    </a:lnTo>
                    <a:lnTo>
                      <a:pt x="358" y="2555"/>
                    </a:lnTo>
                    <a:lnTo>
                      <a:pt x="343" y="2247"/>
                    </a:lnTo>
                    <a:lnTo>
                      <a:pt x="723" y="2255"/>
                    </a:lnTo>
                    <a:lnTo>
                      <a:pt x="681" y="504"/>
                    </a:lnTo>
                    <a:lnTo>
                      <a:pt x="1050" y="504"/>
                    </a:lnTo>
                    <a:lnTo>
                      <a:pt x="1045" y="0"/>
                    </a:lnTo>
                    <a:lnTo>
                      <a:pt x="1507" y="4"/>
                    </a:lnTo>
                    <a:lnTo>
                      <a:pt x="1560" y="2804"/>
                    </a:lnTo>
                    <a:lnTo>
                      <a:pt x="0" y="2808"/>
                    </a:lnTo>
                    <a:close/>
                  </a:path>
                </a:pathLst>
              </a:custGeom>
              <a:solidFill>
                <a:srgbClr val="000000"/>
              </a:solidFill>
              <a:ln w="9525">
                <a:noFill/>
                <a:round/>
              </a:ln>
            </p:spPr>
            <p:txBody>
              <a:bodyPr/>
              <a:lstStyle/>
              <a:p>
                <a:endParaRPr lang="en-CA"/>
              </a:p>
            </p:txBody>
          </p:sp>
          <p:sp>
            <p:nvSpPr>
              <p:cNvPr id="8636" name="Freeform 80"/>
              <p:cNvSpPr/>
              <p:nvPr/>
            </p:nvSpPr>
            <p:spPr bwMode="auto">
              <a:xfrm>
                <a:off x="3695" y="4102"/>
                <a:ext cx="162" cy="94"/>
              </a:xfrm>
              <a:custGeom>
                <a:avLst/>
                <a:gdLst>
                  <a:gd name="T0" fmla="*/ 0 w 326"/>
                  <a:gd name="T1" fmla="*/ 24 h 188"/>
                  <a:gd name="T2" fmla="*/ 0 w 326"/>
                  <a:gd name="T3" fmla="*/ 0 h 188"/>
                  <a:gd name="T4" fmla="*/ 39 w 326"/>
                  <a:gd name="T5" fmla="*/ 0 h 188"/>
                  <a:gd name="T6" fmla="*/ 40 w 326"/>
                  <a:gd name="T7" fmla="*/ 24 h 188"/>
                  <a:gd name="T8" fmla="*/ 0 w 326"/>
                  <a:gd name="T9" fmla="*/ 24 h 188"/>
                  <a:gd name="T10" fmla="*/ 0 w 326"/>
                  <a:gd name="T11" fmla="*/ 24 h 188"/>
                  <a:gd name="T12" fmla="*/ 0 60000 65536"/>
                  <a:gd name="T13" fmla="*/ 0 60000 65536"/>
                  <a:gd name="T14" fmla="*/ 0 60000 65536"/>
                  <a:gd name="T15" fmla="*/ 0 60000 65536"/>
                  <a:gd name="T16" fmla="*/ 0 60000 65536"/>
                  <a:gd name="T17" fmla="*/ 0 60000 65536"/>
                  <a:gd name="T18" fmla="*/ 0 w 326"/>
                  <a:gd name="T19" fmla="*/ 0 h 188"/>
                  <a:gd name="T20" fmla="*/ 326 w 326"/>
                  <a:gd name="T21" fmla="*/ 188 h 188"/>
                </a:gdLst>
                <a:ahLst/>
                <a:cxnLst>
                  <a:cxn ang="T12">
                    <a:pos x="T0" y="T1"/>
                  </a:cxn>
                  <a:cxn ang="T13">
                    <a:pos x="T2" y="T3"/>
                  </a:cxn>
                  <a:cxn ang="T14">
                    <a:pos x="T4" y="T5"/>
                  </a:cxn>
                  <a:cxn ang="T15">
                    <a:pos x="T6" y="T7"/>
                  </a:cxn>
                  <a:cxn ang="T16">
                    <a:pos x="T8" y="T9"/>
                  </a:cxn>
                  <a:cxn ang="T17">
                    <a:pos x="T10" y="T11"/>
                  </a:cxn>
                </a:cxnLst>
                <a:rect l="T18" t="T19" r="T20" b="T21"/>
                <a:pathLst>
                  <a:path w="326" h="188">
                    <a:moveTo>
                      <a:pt x="0" y="185"/>
                    </a:moveTo>
                    <a:lnTo>
                      <a:pt x="2" y="0"/>
                    </a:lnTo>
                    <a:lnTo>
                      <a:pt x="316" y="0"/>
                    </a:lnTo>
                    <a:lnTo>
                      <a:pt x="326" y="188"/>
                    </a:lnTo>
                    <a:lnTo>
                      <a:pt x="0" y="185"/>
                    </a:lnTo>
                    <a:close/>
                  </a:path>
                </a:pathLst>
              </a:custGeom>
              <a:solidFill>
                <a:srgbClr val="00A1F0"/>
              </a:solidFill>
              <a:ln w="9525">
                <a:noFill/>
                <a:round/>
              </a:ln>
            </p:spPr>
            <p:txBody>
              <a:bodyPr/>
              <a:lstStyle/>
              <a:p>
                <a:endParaRPr lang="en-CA"/>
              </a:p>
            </p:txBody>
          </p:sp>
          <p:sp>
            <p:nvSpPr>
              <p:cNvPr id="8637" name="Freeform 81"/>
              <p:cNvSpPr/>
              <p:nvPr/>
            </p:nvSpPr>
            <p:spPr bwMode="auto">
              <a:xfrm>
                <a:off x="3863" y="3948"/>
                <a:ext cx="178" cy="240"/>
              </a:xfrm>
              <a:custGeom>
                <a:avLst/>
                <a:gdLst>
                  <a:gd name="T0" fmla="*/ 1 w 356"/>
                  <a:gd name="T1" fmla="*/ 59 h 481"/>
                  <a:gd name="T2" fmla="*/ 0 w 356"/>
                  <a:gd name="T3" fmla="*/ 0 h 481"/>
                  <a:gd name="T4" fmla="*/ 43 w 356"/>
                  <a:gd name="T5" fmla="*/ 0 h 481"/>
                  <a:gd name="T6" fmla="*/ 45 w 356"/>
                  <a:gd name="T7" fmla="*/ 60 h 481"/>
                  <a:gd name="T8" fmla="*/ 1 w 356"/>
                  <a:gd name="T9" fmla="*/ 59 h 481"/>
                  <a:gd name="T10" fmla="*/ 1 w 356"/>
                  <a:gd name="T11" fmla="*/ 59 h 481"/>
                  <a:gd name="T12" fmla="*/ 0 60000 65536"/>
                  <a:gd name="T13" fmla="*/ 0 60000 65536"/>
                  <a:gd name="T14" fmla="*/ 0 60000 65536"/>
                  <a:gd name="T15" fmla="*/ 0 60000 65536"/>
                  <a:gd name="T16" fmla="*/ 0 60000 65536"/>
                  <a:gd name="T17" fmla="*/ 0 60000 65536"/>
                  <a:gd name="T18" fmla="*/ 0 w 356"/>
                  <a:gd name="T19" fmla="*/ 0 h 481"/>
                  <a:gd name="T20" fmla="*/ 356 w 356"/>
                  <a:gd name="T21" fmla="*/ 481 h 481"/>
                </a:gdLst>
                <a:ahLst/>
                <a:cxnLst>
                  <a:cxn ang="T12">
                    <a:pos x="T0" y="T1"/>
                  </a:cxn>
                  <a:cxn ang="T13">
                    <a:pos x="T2" y="T3"/>
                  </a:cxn>
                  <a:cxn ang="T14">
                    <a:pos x="T4" y="T5"/>
                  </a:cxn>
                  <a:cxn ang="T15">
                    <a:pos x="T6" y="T7"/>
                  </a:cxn>
                  <a:cxn ang="T16">
                    <a:pos x="T8" y="T9"/>
                  </a:cxn>
                  <a:cxn ang="T17">
                    <a:pos x="T10" y="T11"/>
                  </a:cxn>
                </a:cxnLst>
                <a:rect l="T18" t="T19" r="T20" b="T21"/>
                <a:pathLst>
                  <a:path w="356" h="481">
                    <a:moveTo>
                      <a:pt x="15" y="477"/>
                    </a:moveTo>
                    <a:lnTo>
                      <a:pt x="0" y="2"/>
                    </a:lnTo>
                    <a:lnTo>
                      <a:pt x="340" y="0"/>
                    </a:lnTo>
                    <a:lnTo>
                      <a:pt x="356" y="481"/>
                    </a:lnTo>
                    <a:lnTo>
                      <a:pt x="15" y="477"/>
                    </a:lnTo>
                    <a:close/>
                  </a:path>
                </a:pathLst>
              </a:custGeom>
              <a:solidFill>
                <a:srgbClr val="54C200"/>
              </a:solidFill>
              <a:ln w="9525">
                <a:noFill/>
                <a:round/>
              </a:ln>
            </p:spPr>
            <p:txBody>
              <a:bodyPr/>
              <a:lstStyle/>
              <a:p>
                <a:endParaRPr lang="en-CA"/>
              </a:p>
            </p:txBody>
          </p:sp>
          <p:sp>
            <p:nvSpPr>
              <p:cNvPr id="8638" name="Freeform 82"/>
              <p:cNvSpPr/>
              <p:nvPr/>
            </p:nvSpPr>
            <p:spPr bwMode="auto">
              <a:xfrm>
                <a:off x="4034" y="3744"/>
                <a:ext cx="194" cy="445"/>
              </a:xfrm>
              <a:custGeom>
                <a:avLst/>
                <a:gdLst>
                  <a:gd name="T0" fmla="*/ 7 w 388"/>
                  <a:gd name="T1" fmla="*/ 17 h 2238"/>
                  <a:gd name="T2" fmla="*/ 0 w 388"/>
                  <a:gd name="T3" fmla="*/ 0 h 2238"/>
                  <a:gd name="T4" fmla="*/ 42 w 388"/>
                  <a:gd name="T5" fmla="*/ 0 h 2238"/>
                  <a:gd name="T6" fmla="*/ 49 w 388"/>
                  <a:gd name="T7" fmla="*/ 17 h 2238"/>
                  <a:gd name="T8" fmla="*/ 7 w 388"/>
                  <a:gd name="T9" fmla="*/ 17 h 2238"/>
                  <a:gd name="T10" fmla="*/ 7 w 388"/>
                  <a:gd name="T11" fmla="*/ 17 h 2238"/>
                  <a:gd name="T12" fmla="*/ 0 60000 65536"/>
                  <a:gd name="T13" fmla="*/ 0 60000 65536"/>
                  <a:gd name="T14" fmla="*/ 0 60000 65536"/>
                  <a:gd name="T15" fmla="*/ 0 60000 65536"/>
                  <a:gd name="T16" fmla="*/ 0 60000 65536"/>
                  <a:gd name="T17" fmla="*/ 0 60000 65536"/>
                  <a:gd name="T18" fmla="*/ 0 w 388"/>
                  <a:gd name="T19" fmla="*/ 0 h 2238"/>
                  <a:gd name="T20" fmla="*/ 388 w 388"/>
                  <a:gd name="T21" fmla="*/ 2238 h 2238"/>
                </a:gdLst>
                <a:ahLst/>
                <a:cxnLst>
                  <a:cxn ang="T12">
                    <a:pos x="T0" y="T1"/>
                  </a:cxn>
                  <a:cxn ang="T13">
                    <a:pos x="T2" y="T3"/>
                  </a:cxn>
                  <a:cxn ang="T14">
                    <a:pos x="T4" y="T5"/>
                  </a:cxn>
                  <a:cxn ang="T15">
                    <a:pos x="T6" y="T7"/>
                  </a:cxn>
                  <a:cxn ang="T16">
                    <a:pos x="T8" y="T9"/>
                  </a:cxn>
                  <a:cxn ang="T17">
                    <a:pos x="T10" y="T11"/>
                  </a:cxn>
                </a:cxnLst>
                <a:rect l="T18" t="T19" r="T20" b="T21"/>
                <a:pathLst>
                  <a:path w="388" h="2238">
                    <a:moveTo>
                      <a:pt x="59" y="2236"/>
                    </a:moveTo>
                    <a:lnTo>
                      <a:pt x="0" y="0"/>
                    </a:lnTo>
                    <a:lnTo>
                      <a:pt x="329" y="4"/>
                    </a:lnTo>
                    <a:lnTo>
                      <a:pt x="388" y="2238"/>
                    </a:lnTo>
                    <a:lnTo>
                      <a:pt x="59" y="2236"/>
                    </a:lnTo>
                    <a:close/>
                  </a:path>
                </a:pathLst>
              </a:custGeom>
              <a:solidFill>
                <a:srgbClr val="FF7D21"/>
              </a:solidFill>
              <a:ln w="9525">
                <a:noFill/>
                <a:round/>
              </a:ln>
            </p:spPr>
            <p:txBody>
              <a:bodyPr/>
              <a:lstStyle/>
              <a:p>
                <a:endParaRPr lang="en-CA"/>
              </a:p>
            </p:txBody>
          </p:sp>
          <p:sp>
            <p:nvSpPr>
              <p:cNvPr id="8639" name="Freeform 83"/>
              <p:cNvSpPr/>
              <p:nvPr/>
            </p:nvSpPr>
            <p:spPr bwMode="auto">
              <a:xfrm>
                <a:off x="4213" y="3600"/>
                <a:ext cx="219" cy="594"/>
              </a:xfrm>
              <a:custGeom>
                <a:avLst/>
                <a:gdLst>
                  <a:gd name="T0" fmla="*/ 11 w 437"/>
                  <a:gd name="T1" fmla="*/ 28 h 2755"/>
                  <a:gd name="T2" fmla="*/ 0 w 437"/>
                  <a:gd name="T3" fmla="*/ 0 h 2755"/>
                  <a:gd name="T4" fmla="*/ 50 w 437"/>
                  <a:gd name="T5" fmla="*/ 0 h 2755"/>
                  <a:gd name="T6" fmla="*/ 55 w 437"/>
                  <a:gd name="T7" fmla="*/ 28 h 2755"/>
                  <a:gd name="T8" fmla="*/ 11 w 437"/>
                  <a:gd name="T9" fmla="*/ 28 h 2755"/>
                  <a:gd name="T10" fmla="*/ 11 w 437"/>
                  <a:gd name="T11" fmla="*/ 28 h 2755"/>
                  <a:gd name="T12" fmla="*/ 0 60000 65536"/>
                  <a:gd name="T13" fmla="*/ 0 60000 65536"/>
                  <a:gd name="T14" fmla="*/ 0 60000 65536"/>
                  <a:gd name="T15" fmla="*/ 0 60000 65536"/>
                  <a:gd name="T16" fmla="*/ 0 60000 65536"/>
                  <a:gd name="T17" fmla="*/ 0 60000 65536"/>
                  <a:gd name="T18" fmla="*/ 0 w 437"/>
                  <a:gd name="T19" fmla="*/ 0 h 2755"/>
                  <a:gd name="T20" fmla="*/ 437 w 437"/>
                  <a:gd name="T21" fmla="*/ 2755 h 2755"/>
                </a:gdLst>
                <a:ahLst/>
                <a:cxnLst>
                  <a:cxn ang="T12">
                    <a:pos x="T0" y="T1"/>
                  </a:cxn>
                  <a:cxn ang="T13">
                    <a:pos x="T2" y="T3"/>
                  </a:cxn>
                  <a:cxn ang="T14">
                    <a:pos x="T4" y="T5"/>
                  </a:cxn>
                  <a:cxn ang="T15">
                    <a:pos x="T6" y="T7"/>
                  </a:cxn>
                  <a:cxn ang="T16">
                    <a:pos x="T8" y="T9"/>
                  </a:cxn>
                  <a:cxn ang="T17">
                    <a:pos x="T10" y="T11"/>
                  </a:cxn>
                </a:cxnLst>
                <a:rect l="T18" t="T19" r="T20" b="T21"/>
                <a:pathLst>
                  <a:path w="437" h="2755">
                    <a:moveTo>
                      <a:pt x="82" y="2745"/>
                    </a:moveTo>
                    <a:lnTo>
                      <a:pt x="0" y="15"/>
                    </a:lnTo>
                    <a:lnTo>
                      <a:pt x="393" y="0"/>
                    </a:lnTo>
                    <a:lnTo>
                      <a:pt x="437" y="2755"/>
                    </a:lnTo>
                    <a:lnTo>
                      <a:pt x="82" y="2745"/>
                    </a:lnTo>
                    <a:close/>
                  </a:path>
                </a:pathLst>
              </a:custGeom>
              <a:solidFill>
                <a:srgbClr val="FF1721"/>
              </a:solidFill>
              <a:ln w="9525">
                <a:noFill/>
                <a:round/>
              </a:ln>
            </p:spPr>
            <p:txBody>
              <a:bodyPr/>
              <a:lstStyle/>
              <a:p>
                <a:endParaRPr lang="en-CA"/>
              </a:p>
            </p:txBody>
          </p:sp>
          <p:sp>
            <p:nvSpPr>
              <p:cNvPr id="8640" name="Freeform 84"/>
              <p:cNvSpPr/>
              <p:nvPr/>
            </p:nvSpPr>
            <p:spPr bwMode="auto">
              <a:xfrm>
                <a:off x="4428" y="4065"/>
                <a:ext cx="53" cy="16"/>
              </a:xfrm>
              <a:custGeom>
                <a:avLst/>
                <a:gdLst>
                  <a:gd name="T0" fmla="*/ 0 w 106"/>
                  <a:gd name="T1" fmla="*/ 4 h 32"/>
                  <a:gd name="T2" fmla="*/ 13 w 106"/>
                  <a:gd name="T3" fmla="*/ 4 h 32"/>
                  <a:gd name="T4" fmla="*/ 13 w 106"/>
                  <a:gd name="T5" fmla="*/ 0 h 32"/>
                  <a:gd name="T6" fmla="*/ 1 w 106"/>
                  <a:gd name="T7" fmla="*/ 0 h 32"/>
                  <a:gd name="T8" fmla="*/ 0 w 106"/>
                  <a:gd name="T9" fmla="*/ 4 h 32"/>
                  <a:gd name="T10" fmla="*/ 0 w 106"/>
                  <a:gd name="T11" fmla="*/ 4 h 32"/>
                  <a:gd name="T12" fmla="*/ 0 60000 65536"/>
                  <a:gd name="T13" fmla="*/ 0 60000 65536"/>
                  <a:gd name="T14" fmla="*/ 0 60000 65536"/>
                  <a:gd name="T15" fmla="*/ 0 60000 65536"/>
                  <a:gd name="T16" fmla="*/ 0 60000 65536"/>
                  <a:gd name="T17" fmla="*/ 0 60000 65536"/>
                  <a:gd name="T18" fmla="*/ 0 w 106"/>
                  <a:gd name="T19" fmla="*/ 0 h 32"/>
                  <a:gd name="T20" fmla="*/ 106 w 106"/>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106" h="32">
                    <a:moveTo>
                      <a:pt x="0" y="32"/>
                    </a:moveTo>
                    <a:lnTo>
                      <a:pt x="106" y="32"/>
                    </a:lnTo>
                    <a:lnTo>
                      <a:pt x="106" y="0"/>
                    </a:lnTo>
                    <a:lnTo>
                      <a:pt x="1" y="0"/>
                    </a:lnTo>
                    <a:lnTo>
                      <a:pt x="0" y="32"/>
                    </a:lnTo>
                    <a:close/>
                  </a:path>
                </a:pathLst>
              </a:custGeom>
              <a:solidFill>
                <a:srgbClr val="000000"/>
              </a:solidFill>
              <a:ln w="9525">
                <a:noFill/>
                <a:round/>
              </a:ln>
            </p:spPr>
            <p:txBody>
              <a:bodyPr/>
              <a:lstStyle/>
              <a:p>
                <a:endParaRPr lang="en-CA"/>
              </a:p>
            </p:txBody>
          </p:sp>
          <p:sp>
            <p:nvSpPr>
              <p:cNvPr id="8641" name="Freeform 85"/>
              <p:cNvSpPr/>
              <p:nvPr/>
            </p:nvSpPr>
            <p:spPr bwMode="auto">
              <a:xfrm>
                <a:off x="4431" y="3791"/>
                <a:ext cx="53" cy="14"/>
              </a:xfrm>
              <a:custGeom>
                <a:avLst/>
                <a:gdLst>
                  <a:gd name="T0" fmla="*/ 0 w 107"/>
                  <a:gd name="T1" fmla="*/ 3 h 29"/>
                  <a:gd name="T2" fmla="*/ 13 w 107"/>
                  <a:gd name="T3" fmla="*/ 3 h 29"/>
                  <a:gd name="T4" fmla="*/ 13 w 107"/>
                  <a:gd name="T5" fmla="*/ 0 h 29"/>
                  <a:gd name="T6" fmla="*/ 0 w 107"/>
                  <a:gd name="T7" fmla="*/ 0 h 29"/>
                  <a:gd name="T8" fmla="*/ 0 w 107"/>
                  <a:gd name="T9" fmla="*/ 3 h 29"/>
                  <a:gd name="T10" fmla="*/ 0 w 107"/>
                  <a:gd name="T11" fmla="*/ 3 h 29"/>
                  <a:gd name="T12" fmla="*/ 0 60000 65536"/>
                  <a:gd name="T13" fmla="*/ 0 60000 65536"/>
                  <a:gd name="T14" fmla="*/ 0 60000 65536"/>
                  <a:gd name="T15" fmla="*/ 0 60000 65536"/>
                  <a:gd name="T16" fmla="*/ 0 60000 65536"/>
                  <a:gd name="T17" fmla="*/ 0 60000 65536"/>
                  <a:gd name="T18" fmla="*/ 0 w 107"/>
                  <a:gd name="T19" fmla="*/ 0 h 29"/>
                  <a:gd name="T20" fmla="*/ 107 w 107"/>
                  <a:gd name="T21" fmla="*/ 29 h 29"/>
                </a:gdLst>
                <a:ahLst/>
                <a:cxnLst>
                  <a:cxn ang="T12">
                    <a:pos x="T0" y="T1"/>
                  </a:cxn>
                  <a:cxn ang="T13">
                    <a:pos x="T2" y="T3"/>
                  </a:cxn>
                  <a:cxn ang="T14">
                    <a:pos x="T4" y="T5"/>
                  </a:cxn>
                  <a:cxn ang="T15">
                    <a:pos x="T6" y="T7"/>
                  </a:cxn>
                  <a:cxn ang="T16">
                    <a:pos x="T8" y="T9"/>
                  </a:cxn>
                  <a:cxn ang="T17">
                    <a:pos x="T10" y="T11"/>
                  </a:cxn>
                </a:cxnLst>
                <a:rect l="T18" t="T19" r="T20" b="T21"/>
                <a:pathLst>
                  <a:path w="107" h="29">
                    <a:moveTo>
                      <a:pt x="0" y="29"/>
                    </a:moveTo>
                    <a:lnTo>
                      <a:pt x="107" y="29"/>
                    </a:lnTo>
                    <a:lnTo>
                      <a:pt x="107" y="0"/>
                    </a:lnTo>
                    <a:lnTo>
                      <a:pt x="2" y="0"/>
                    </a:lnTo>
                    <a:lnTo>
                      <a:pt x="0" y="29"/>
                    </a:lnTo>
                    <a:close/>
                  </a:path>
                </a:pathLst>
              </a:custGeom>
              <a:solidFill>
                <a:srgbClr val="000000"/>
              </a:solidFill>
              <a:ln w="9525">
                <a:noFill/>
                <a:round/>
              </a:ln>
            </p:spPr>
            <p:txBody>
              <a:bodyPr/>
              <a:lstStyle/>
              <a:p>
                <a:endParaRPr lang="en-CA"/>
              </a:p>
            </p:txBody>
          </p:sp>
          <p:sp>
            <p:nvSpPr>
              <p:cNvPr id="8642" name="Freeform 86"/>
              <p:cNvSpPr/>
              <p:nvPr/>
            </p:nvSpPr>
            <p:spPr bwMode="auto">
              <a:xfrm>
                <a:off x="4545" y="3891"/>
                <a:ext cx="69" cy="101"/>
              </a:xfrm>
              <a:custGeom>
                <a:avLst/>
                <a:gdLst>
                  <a:gd name="T0" fmla="*/ 0 w 139"/>
                  <a:gd name="T1" fmla="*/ 10 h 204"/>
                  <a:gd name="T2" fmla="*/ 8 w 139"/>
                  <a:gd name="T3" fmla="*/ 0 h 204"/>
                  <a:gd name="T4" fmla="*/ 12 w 139"/>
                  <a:gd name="T5" fmla="*/ 0 h 204"/>
                  <a:gd name="T6" fmla="*/ 12 w 139"/>
                  <a:gd name="T7" fmla="*/ 19 h 204"/>
                  <a:gd name="T8" fmla="*/ 17 w 139"/>
                  <a:gd name="T9" fmla="*/ 19 h 204"/>
                  <a:gd name="T10" fmla="*/ 17 w 139"/>
                  <a:gd name="T11" fmla="*/ 25 h 204"/>
                  <a:gd name="T12" fmla="*/ 1 w 139"/>
                  <a:gd name="T13" fmla="*/ 25 h 204"/>
                  <a:gd name="T14" fmla="*/ 1 w 139"/>
                  <a:gd name="T15" fmla="*/ 20 h 204"/>
                  <a:gd name="T16" fmla="*/ 7 w 139"/>
                  <a:gd name="T17" fmla="*/ 19 h 204"/>
                  <a:gd name="T18" fmla="*/ 7 w 139"/>
                  <a:gd name="T19" fmla="*/ 8 h 204"/>
                  <a:gd name="T20" fmla="*/ 3 w 139"/>
                  <a:gd name="T21" fmla="*/ 13 h 204"/>
                  <a:gd name="T22" fmla="*/ 0 w 139"/>
                  <a:gd name="T23" fmla="*/ 10 h 204"/>
                  <a:gd name="T24" fmla="*/ 0 w 139"/>
                  <a:gd name="T25" fmla="*/ 10 h 20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9"/>
                  <a:gd name="T40" fmla="*/ 0 h 204"/>
                  <a:gd name="T41" fmla="*/ 139 w 139"/>
                  <a:gd name="T42" fmla="*/ 204 h 20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9" h="204">
                    <a:moveTo>
                      <a:pt x="0" y="86"/>
                    </a:moveTo>
                    <a:lnTo>
                      <a:pt x="65" y="0"/>
                    </a:lnTo>
                    <a:lnTo>
                      <a:pt x="103" y="0"/>
                    </a:lnTo>
                    <a:lnTo>
                      <a:pt x="103" y="160"/>
                    </a:lnTo>
                    <a:lnTo>
                      <a:pt x="139" y="160"/>
                    </a:lnTo>
                    <a:lnTo>
                      <a:pt x="139" y="204"/>
                    </a:lnTo>
                    <a:lnTo>
                      <a:pt x="12" y="204"/>
                    </a:lnTo>
                    <a:lnTo>
                      <a:pt x="12" y="162"/>
                    </a:lnTo>
                    <a:lnTo>
                      <a:pt x="57" y="160"/>
                    </a:lnTo>
                    <a:lnTo>
                      <a:pt x="57" y="65"/>
                    </a:lnTo>
                    <a:lnTo>
                      <a:pt x="25" y="105"/>
                    </a:lnTo>
                    <a:lnTo>
                      <a:pt x="0" y="86"/>
                    </a:lnTo>
                    <a:close/>
                  </a:path>
                </a:pathLst>
              </a:custGeom>
              <a:solidFill>
                <a:srgbClr val="000000"/>
              </a:solidFill>
              <a:ln w="9525">
                <a:noFill/>
                <a:round/>
              </a:ln>
            </p:spPr>
            <p:txBody>
              <a:bodyPr/>
              <a:lstStyle/>
              <a:p>
                <a:endParaRPr lang="en-CA"/>
              </a:p>
            </p:txBody>
          </p:sp>
          <p:sp>
            <p:nvSpPr>
              <p:cNvPr id="8643" name="Freeform 87"/>
              <p:cNvSpPr/>
              <p:nvPr/>
            </p:nvSpPr>
            <p:spPr bwMode="auto">
              <a:xfrm>
                <a:off x="4540" y="3579"/>
                <a:ext cx="77" cy="100"/>
              </a:xfrm>
              <a:custGeom>
                <a:avLst/>
                <a:gdLst>
                  <a:gd name="T0" fmla="*/ 0 w 154"/>
                  <a:gd name="T1" fmla="*/ 10 h 200"/>
                  <a:gd name="T2" fmla="*/ 0 w 154"/>
                  <a:gd name="T3" fmla="*/ 9 h 200"/>
                  <a:gd name="T4" fmla="*/ 0 w 154"/>
                  <a:gd name="T5" fmla="*/ 7 h 200"/>
                  <a:gd name="T6" fmla="*/ 1 w 154"/>
                  <a:gd name="T7" fmla="*/ 6 h 200"/>
                  <a:gd name="T8" fmla="*/ 1 w 154"/>
                  <a:gd name="T9" fmla="*/ 3 h 200"/>
                  <a:gd name="T10" fmla="*/ 1 w 154"/>
                  <a:gd name="T11" fmla="*/ 2 h 200"/>
                  <a:gd name="T12" fmla="*/ 2 w 154"/>
                  <a:gd name="T13" fmla="*/ 1 h 200"/>
                  <a:gd name="T14" fmla="*/ 3 w 154"/>
                  <a:gd name="T15" fmla="*/ 1 h 200"/>
                  <a:gd name="T16" fmla="*/ 5 w 154"/>
                  <a:gd name="T17" fmla="*/ 0 h 200"/>
                  <a:gd name="T18" fmla="*/ 6 w 154"/>
                  <a:gd name="T19" fmla="*/ 0 h 200"/>
                  <a:gd name="T20" fmla="*/ 7 w 154"/>
                  <a:gd name="T21" fmla="*/ 0 h 200"/>
                  <a:gd name="T22" fmla="*/ 9 w 154"/>
                  <a:gd name="T23" fmla="*/ 0 h 200"/>
                  <a:gd name="T24" fmla="*/ 10 w 154"/>
                  <a:gd name="T25" fmla="*/ 1 h 200"/>
                  <a:gd name="T26" fmla="*/ 10 w 154"/>
                  <a:gd name="T27" fmla="*/ 1 h 200"/>
                  <a:gd name="T28" fmla="*/ 11 w 154"/>
                  <a:gd name="T29" fmla="*/ 1 h 200"/>
                  <a:gd name="T30" fmla="*/ 13 w 154"/>
                  <a:gd name="T31" fmla="*/ 3 h 200"/>
                  <a:gd name="T32" fmla="*/ 14 w 154"/>
                  <a:gd name="T33" fmla="*/ 3 h 200"/>
                  <a:gd name="T34" fmla="*/ 14 w 154"/>
                  <a:gd name="T35" fmla="*/ 5 h 200"/>
                  <a:gd name="T36" fmla="*/ 14 w 154"/>
                  <a:gd name="T37" fmla="*/ 6 h 200"/>
                  <a:gd name="T38" fmla="*/ 14 w 154"/>
                  <a:gd name="T39" fmla="*/ 9 h 200"/>
                  <a:gd name="T40" fmla="*/ 14 w 154"/>
                  <a:gd name="T41" fmla="*/ 10 h 200"/>
                  <a:gd name="T42" fmla="*/ 14 w 154"/>
                  <a:gd name="T43" fmla="*/ 12 h 200"/>
                  <a:gd name="T44" fmla="*/ 13 w 154"/>
                  <a:gd name="T45" fmla="*/ 13 h 200"/>
                  <a:gd name="T46" fmla="*/ 11 w 154"/>
                  <a:gd name="T47" fmla="*/ 15 h 200"/>
                  <a:gd name="T48" fmla="*/ 10 w 154"/>
                  <a:gd name="T49" fmla="*/ 17 h 200"/>
                  <a:gd name="T50" fmla="*/ 10 w 154"/>
                  <a:gd name="T51" fmla="*/ 18 h 200"/>
                  <a:gd name="T52" fmla="*/ 7 w 154"/>
                  <a:gd name="T53" fmla="*/ 20 h 200"/>
                  <a:gd name="T54" fmla="*/ 19 w 154"/>
                  <a:gd name="T55" fmla="*/ 20 h 200"/>
                  <a:gd name="T56" fmla="*/ 1 w 154"/>
                  <a:gd name="T57" fmla="*/ 25 h 200"/>
                  <a:gd name="T58" fmla="*/ 1 w 154"/>
                  <a:gd name="T59" fmla="*/ 20 h 200"/>
                  <a:gd name="T60" fmla="*/ 1 w 154"/>
                  <a:gd name="T61" fmla="*/ 19 h 200"/>
                  <a:gd name="T62" fmla="*/ 3 w 154"/>
                  <a:gd name="T63" fmla="*/ 18 h 200"/>
                  <a:gd name="T64" fmla="*/ 5 w 154"/>
                  <a:gd name="T65" fmla="*/ 15 h 200"/>
                  <a:gd name="T66" fmla="*/ 6 w 154"/>
                  <a:gd name="T67" fmla="*/ 14 h 200"/>
                  <a:gd name="T68" fmla="*/ 7 w 154"/>
                  <a:gd name="T69" fmla="*/ 13 h 200"/>
                  <a:gd name="T70" fmla="*/ 9 w 154"/>
                  <a:gd name="T71" fmla="*/ 11 h 200"/>
                  <a:gd name="T72" fmla="*/ 10 w 154"/>
                  <a:gd name="T73" fmla="*/ 9 h 200"/>
                  <a:gd name="T74" fmla="*/ 10 w 154"/>
                  <a:gd name="T75" fmla="*/ 7 h 200"/>
                  <a:gd name="T76" fmla="*/ 10 w 154"/>
                  <a:gd name="T77" fmla="*/ 6 h 200"/>
                  <a:gd name="T78" fmla="*/ 9 w 154"/>
                  <a:gd name="T79" fmla="*/ 6 h 200"/>
                  <a:gd name="T80" fmla="*/ 7 w 154"/>
                  <a:gd name="T81" fmla="*/ 5 h 200"/>
                  <a:gd name="T82" fmla="*/ 6 w 154"/>
                  <a:gd name="T83" fmla="*/ 5 h 200"/>
                  <a:gd name="T84" fmla="*/ 5 w 154"/>
                  <a:gd name="T85" fmla="*/ 6 h 200"/>
                  <a:gd name="T86" fmla="*/ 5 w 154"/>
                  <a:gd name="T87" fmla="*/ 7 h 200"/>
                  <a:gd name="T88" fmla="*/ 5 w 154"/>
                  <a:gd name="T89" fmla="*/ 9 h 200"/>
                  <a:gd name="T90" fmla="*/ 5 w 154"/>
                  <a:gd name="T91" fmla="*/ 10 h 200"/>
                  <a:gd name="T92" fmla="*/ 0 w 154"/>
                  <a:gd name="T93" fmla="*/ 10 h 20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54"/>
                  <a:gd name="T142" fmla="*/ 0 h 200"/>
                  <a:gd name="T143" fmla="*/ 154 w 154"/>
                  <a:gd name="T144" fmla="*/ 200 h 20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54" h="200">
                    <a:moveTo>
                      <a:pt x="0" y="75"/>
                    </a:moveTo>
                    <a:lnTo>
                      <a:pt x="0" y="75"/>
                    </a:lnTo>
                    <a:lnTo>
                      <a:pt x="0" y="71"/>
                    </a:lnTo>
                    <a:lnTo>
                      <a:pt x="0" y="67"/>
                    </a:lnTo>
                    <a:lnTo>
                      <a:pt x="0" y="63"/>
                    </a:lnTo>
                    <a:lnTo>
                      <a:pt x="0" y="58"/>
                    </a:lnTo>
                    <a:lnTo>
                      <a:pt x="2" y="50"/>
                    </a:lnTo>
                    <a:lnTo>
                      <a:pt x="2" y="44"/>
                    </a:lnTo>
                    <a:lnTo>
                      <a:pt x="6" y="37"/>
                    </a:lnTo>
                    <a:lnTo>
                      <a:pt x="8" y="31"/>
                    </a:lnTo>
                    <a:lnTo>
                      <a:pt x="9" y="23"/>
                    </a:lnTo>
                    <a:lnTo>
                      <a:pt x="15" y="16"/>
                    </a:lnTo>
                    <a:lnTo>
                      <a:pt x="21" y="12"/>
                    </a:lnTo>
                    <a:lnTo>
                      <a:pt x="23" y="8"/>
                    </a:lnTo>
                    <a:lnTo>
                      <a:pt x="27" y="6"/>
                    </a:lnTo>
                    <a:lnTo>
                      <a:pt x="30" y="4"/>
                    </a:lnTo>
                    <a:lnTo>
                      <a:pt x="36" y="4"/>
                    </a:lnTo>
                    <a:lnTo>
                      <a:pt x="40" y="0"/>
                    </a:lnTo>
                    <a:lnTo>
                      <a:pt x="44" y="0"/>
                    </a:lnTo>
                    <a:lnTo>
                      <a:pt x="49" y="0"/>
                    </a:lnTo>
                    <a:lnTo>
                      <a:pt x="55" y="0"/>
                    </a:lnTo>
                    <a:lnTo>
                      <a:pt x="61" y="0"/>
                    </a:lnTo>
                    <a:lnTo>
                      <a:pt x="65" y="0"/>
                    </a:lnTo>
                    <a:lnTo>
                      <a:pt x="70" y="0"/>
                    </a:lnTo>
                    <a:lnTo>
                      <a:pt x="74" y="2"/>
                    </a:lnTo>
                    <a:lnTo>
                      <a:pt x="78" y="2"/>
                    </a:lnTo>
                    <a:lnTo>
                      <a:pt x="82" y="4"/>
                    </a:lnTo>
                    <a:lnTo>
                      <a:pt x="86" y="4"/>
                    </a:lnTo>
                    <a:lnTo>
                      <a:pt x="89" y="6"/>
                    </a:lnTo>
                    <a:lnTo>
                      <a:pt x="95" y="8"/>
                    </a:lnTo>
                    <a:lnTo>
                      <a:pt x="101" y="14"/>
                    </a:lnTo>
                    <a:lnTo>
                      <a:pt x="105" y="18"/>
                    </a:lnTo>
                    <a:lnTo>
                      <a:pt x="110" y="23"/>
                    </a:lnTo>
                    <a:lnTo>
                      <a:pt x="112" y="27"/>
                    </a:lnTo>
                    <a:lnTo>
                      <a:pt x="114" y="33"/>
                    </a:lnTo>
                    <a:lnTo>
                      <a:pt x="116" y="39"/>
                    </a:lnTo>
                    <a:lnTo>
                      <a:pt x="118" y="46"/>
                    </a:lnTo>
                    <a:lnTo>
                      <a:pt x="118" y="52"/>
                    </a:lnTo>
                    <a:lnTo>
                      <a:pt x="118" y="58"/>
                    </a:lnTo>
                    <a:lnTo>
                      <a:pt x="118" y="65"/>
                    </a:lnTo>
                    <a:lnTo>
                      <a:pt x="120" y="71"/>
                    </a:lnTo>
                    <a:lnTo>
                      <a:pt x="118" y="78"/>
                    </a:lnTo>
                    <a:lnTo>
                      <a:pt x="116" y="84"/>
                    </a:lnTo>
                    <a:lnTo>
                      <a:pt x="112" y="92"/>
                    </a:lnTo>
                    <a:lnTo>
                      <a:pt x="110" y="99"/>
                    </a:lnTo>
                    <a:lnTo>
                      <a:pt x="105" y="105"/>
                    </a:lnTo>
                    <a:lnTo>
                      <a:pt x="99" y="113"/>
                    </a:lnTo>
                    <a:lnTo>
                      <a:pt x="95" y="120"/>
                    </a:lnTo>
                    <a:lnTo>
                      <a:pt x="89" y="128"/>
                    </a:lnTo>
                    <a:lnTo>
                      <a:pt x="84" y="134"/>
                    </a:lnTo>
                    <a:lnTo>
                      <a:pt x="78" y="139"/>
                    </a:lnTo>
                    <a:lnTo>
                      <a:pt x="74" y="143"/>
                    </a:lnTo>
                    <a:lnTo>
                      <a:pt x="68" y="149"/>
                    </a:lnTo>
                    <a:lnTo>
                      <a:pt x="63" y="154"/>
                    </a:lnTo>
                    <a:lnTo>
                      <a:pt x="61" y="158"/>
                    </a:lnTo>
                    <a:lnTo>
                      <a:pt x="154" y="158"/>
                    </a:lnTo>
                    <a:lnTo>
                      <a:pt x="154" y="200"/>
                    </a:lnTo>
                    <a:lnTo>
                      <a:pt x="9" y="200"/>
                    </a:lnTo>
                    <a:lnTo>
                      <a:pt x="9" y="156"/>
                    </a:lnTo>
                    <a:lnTo>
                      <a:pt x="9" y="154"/>
                    </a:lnTo>
                    <a:lnTo>
                      <a:pt x="11" y="153"/>
                    </a:lnTo>
                    <a:lnTo>
                      <a:pt x="13" y="149"/>
                    </a:lnTo>
                    <a:lnTo>
                      <a:pt x="19" y="145"/>
                    </a:lnTo>
                    <a:lnTo>
                      <a:pt x="25" y="139"/>
                    </a:lnTo>
                    <a:lnTo>
                      <a:pt x="30" y="134"/>
                    </a:lnTo>
                    <a:lnTo>
                      <a:pt x="38" y="126"/>
                    </a:lnTo>
                    <a:lnTo>
                      <a:pt x="44" y="120"/>
                    </a:lnTo>
                    <a:lnTo>
                      <a:pt x="51" y="113"/>
                    </a:lnTo>
                    <a:lnTo>
                      <a:pt x="57" y="105"/>
                    </a:lnTo>
                    <a:lnTo>
                      <a:pt x="63" y="97"/>
                    </a:lnTo>
                    <a:lnTo>
                      <a:pt x="68" y="90"/>
                    </a:lnTo>
                    <a:lnTo>
                      <a:pt x="72" y="84"/>
                    </a:lnTo>
                    <a:lnTo>
                      <a:pt x="76" y="77"/>
                    </a:lnTo>
                    <a:lnTo>
                      <a:pt x="78" y="71"/>
                    </a:lnTo>
                    <a:lnTo>
                      <a:pt x="80" y="65"/>
                    </a:lnTo>
                    <a:lnTo>
                      <a:pt x="78" y="59"/>
                    </a:lnTo>
                    <a:lnTo>
                      <a:pt x="78" y="56"/>
                    </a:lnTo>
                    <a:lnTo>
                      <a:pt x="76" y="52"/>
                    </a:lnTo>
                    <a:lnTo>
                      <a:pt x="76" y="50"/>
                    </a:lnTo>
                    <a:lnTo>
                      <a:pt x="70" y="44"/>
                    </a:lnTo>
                    <a:lnTo>
                      <a:pt x="66" y="40"/>
                    </a:lnTo>
                    <a:lnTo>
                      <a:pt x="61" y="39"/>
                    </a:lnTo>
                    <a:lnTo>
                      <a:pt x="55" y="39"/>
                    </a:lnTo>
                    <a:lnTo>
                      <a:pt x="49" y="40"/>
                    </a:lnTo>
                    <a:lnTo>
                      <a:pt x="44" y="42"/>
                    </a:lnTo>
                    <a:lnTo>
                      <a:pt x="40" y="46"/>
                    </a:lnTo>
                    <a:lnTo>
                      <a:pt x="36" y="50"/>
                    </a:lnTo>
                    <a:lnTo>
                      <a:pt x="34" y="56"/>
                    </a:lnTo>
                    <a:lnTo>
                      <a:pt x="34" y="61"/>
                    </a:lnTo>
                    <a:lnTo>
                      <a:pt x="34" y="67"/>
                    </a:lnTo>
                    <a:lnTo>
                      <a:pt x="34" y="71"/>
                    </a:lnTo>
                    <a:lnTo>
                      <a:pt x="34" y="75"/>
                    </a:lnTo>
                    <a:lnTo>
                      <a:pt x="0" y="75"/>
                    </a:lnTo>
                    <a:close/>
                  </a:path>
                </a:pathLst>
              </a:custGeom>
              <a:solidFill>
                <a:srgbClr val="000000"/>
              </a:solidFill>
              <a:ln w="9525">
                <a:noFill/>
                <a:round/>
              </a:ln>
            </p:spPr>
            <p:txBody>
              <a:bodyPr/>
              <a:lstStyle/>
              <a:p>
                <a:endParaRPr lang="en-CA"/>
              </a:p>
            </p:txBody>
          </p:sp>
          <p:sp>
            <p:nvSpPr>
              <p:cNvPr id="8644" name="Freeform 88"/>
              <p:cNvSpPr/>
              <p:nvPr/>
            </p:nvSpPr>
            <p:spPr bwMode="auto">
              <a:xfrm>
                <a:off x="4380" y="3945"/>
                <a:ext cx="125" cy="19"/>
              </a:xfrm>
              <a:custGeom>
                <a:avLst/>
                <a:gdLst>
                  <a:gd name="T0" fmla="*/ 0 w 250"/>
                  <a:gd name="T1" fmla="*/ 4 h 39"/>
                  <a:gd name="T2" fmla="*/ 31 w 250"/>
                  <a:gd name="T3" fmla="*/ 4 h 39"/>
                  <a:gd name="T4" fmla="*/ 31 w 250"/>
                  <a:gd name="T5" fmla="*/ 0 h 39"/>
                  <a:gd name="T6" fmla="*/ 0 w 250"/>
                  <a:gd name="T7" fmla="*/ 0 h 39"/>
                  <a:gd name="T8" fmla="*/ 0 w 250"/>
                  <a:gd name="T9" fmla="*/ 4 h 39"/>
                  <a:gd name="T10" fmla="*/ 0 w 250"/>
                  <a:gd name="T11" fmla="*/ 4 h 39"/>
                  <a:gd name="T12" fmla="*/ 0 60000 65536"/>
                  <a:gd name="T13" fmla="*/ 0 60000 65536"/>
                  <a:gd name="T14" fmla="*/ 0 60000 65536"/>
                  <a:gd name="T15" fmla="*/ 0 60000 65536"/>
                  <a:gd name="T16" fmla="*/ 0 60000 65536"/>
                  <a:gd name="T17" fmla="*/ 0 60000 65536"/>
                  <a:gd name="T18" fmla="*/ 0 w 250"/>
                  <a:gd name="T19" fmla="*/ 0 h 39"/>
                  <a:gd name="T20" fmla="*/ 250 w 250"/>
                  <a:gd name="T21" fmla="*/ 39 h 39"/>
                </a:gdLst>
                <a:ahLst/>
                <a:cxnLst>
                  <a:cxn ang="T12">
                    <a:pos x="T0" y="T1"/>
                  </a:cxn>
                  <a:cxn ang="T13">
                    <a:pos x="T2" y="T3"/>
                  </a:cxn>
                  <a:cxn ang="T14">
                    <a:pos x="T4" y="T5"/>
                  </a:cxn>
                  <a:cxn ang="T15">
                    <a:pos x="T6" y="T7"/>
                  </a:cxn>
                  <a:cxn ang="T16">
                    <a:pos x="T8" y="T9"/>
                  </a:cxn>
                  <a:cxn ang="T17">
                    <a:pos x="T10" y="T11"/>
                  </a:cxn>
                </a:cxnLst>
                <a:rect l="T18" t="T19" r="T20" b="T21"/>
                <a:pathLst>
                  <a:path w="250" h="39">
                    <a:moveTo>
                      <a:pt x="0" y="39"/>
                    </a:moveTo>
                    <a:lnTo>
                      <a:pt x="250" y="39"/>
                    </a:lnTo>
                    <a:lnTo>
                      <a:pt x="250" y="0"/>
                    </a:lnTo>
                    <a:lnTo>
                      <a:pt x="0" y="0"/>
                    </a:lnTo>
                    <a:lnTo>
                      <a:pt x="0" y="39"/>
                    </a:lnTo>
                    <a:close/>
                  </a:path>
                </a:pathLst>
              </a:custGeom>
              <a:solidFill>
                <a:srgbClr val="000000"/>
              </a:solidFill>
              <a:ln w="9525">
                <a:noFill/>
                <a:round/>
              </a:ln>
            </p:spPr>
            <p:txBody>
              <a:bodyPr/>
              <a:lstStyle/>
              <a:p>
                <a:endParaRPr lang="en-CA"/>
              </a:p>
            </p:txBody>
          </p:sp>
          <p:sp>
            <p:nvSpPr>
              <p:cNvPr id="8645" name="Freeform 89"/>
              <p:cNvSpPr/>
              <p:nvPr/>
            </p:nvSpPr>
            <p:spPr bwMode="auto">
              <a:xfrm>
                <a:off x="4364" y="3626"/>
                <a:ext cx="125" cy="19"/>
              </a:xfrm>
              <a:custGeom>
                <a:avLst/>
                <a:gdLst>
                  <a:gd name="T0" fmla="*/ 0 w 249"/>
                  <a:gd name="T1" fmla="*/ 5 h 38"/>
                  <a:gd name="T2" fmla="*/ 32 w 249"/>
                  <a:gd name="T3" fmla="*/ 5 h 38"/>
                  <a:gd name="T4" fmla="*/ 32 w 249"/>
                  <a:gd name="T5" fmla="*/ 0 h 38"/>
                  <a:gd name="T6" fmla="*/ 0 w 249"/>
                  <a:gd name="T7" fmla="*/ 0 h 38"/>
                  <a:gd name="T8" fmla="*/ 0 w 249"/>
                  <a:gd name="T9" fmla="*/ 5 h 38"/>
                  <a:gd name="T10" fmla="*/ 0 w 249"/>
                  <a:gd name="T11" fmla="*/ 5 h 38"/>
                  <a:gd name="T12" fmla="*/ 0 60000 65536"/>
                  <a:gd name="T13" fmla="*/ 0 60000 65536"/>
                  <a:gd name="T14" fmla="*/ 0 60000 65536"/>
                  <a:gd name="T15" fmla="*/ 0 60000 65536"/>
                  <a:gd name="T16" fmla="*/ 0 60000 65536"/>
                  <a:gd name="T17" fmla="*/ 0 60000 65536"/>
                  <a:gd name="T18" fmla="*/ 0 w 249"/>
                  <a:gd name="T19" fmla="*/ 0 h 38"/>
                  <a:gd name="T20" fmla="*/ 249 w 249"/>
                  <a:gd name="T21" fmla="*/ 38 h 38"/>
                </a:gdLst>
                <a:ahLst/>
                <a:cxnLst>
                  <a:cxn ang="T12">
                    <a:pos x="T0" y="T1"/>
                  </a:cxn>
                  <a:cxn ang="T13">
                    <a:pos x="T2" y="T3"/>
                  </a:cxn>
                  <a:cxn ang="T14">
                    <a:pos x="T4" y="T5"/>
                  </a:cxn>
                  <a:cxn ang="T15">
                    <a:pos x="T6" y="T7"/>
                  </a:cxn>
                  <a:cxn ang="T16">
                    <a:pos x="T8" y="T9"/>
                  </a:cxn>
                  <a:cxn ang="T17">
                    <a:pos x="T10" y="T11"/>
                  </a:cxn>
                </a:cxnLst>
                <a:rect l="T18" t="T19" r="T20" b="T21"/>
                <a:pathLst>
                  <a:path w="249" h="38">
                    <a:moveTo>
                      <a:pt x="0" y="38"/>
                    </a:moveTo>
                    <a:lnTo>
                      <a:pt x="249" y="38"/>
                    </a:lnTo>
                    <a:lnTo>
                      <a:pt x="249" y="0"/>
                    </a:lnTo>
                    <a:lnTo>
                      <a:pt x="0" y="0"/>
                    </a:lnTo>
                    <a:lnTo>
                      <a:pt x="0" y="38"/>
                    </a:lnTo>
                    <a:close/>
                  </a:path>
                </a:pathLst>
              </a:custGeom>
              <a:solidFill>
                <a:srgbClr val="000000"/>
              </a:solidFill>
              <a:ln w="9525">
                <a:noFill/>
                <a:round/>
              </a:ln>
            </p:spPr>
            <p:txBody>
              <a:bodyPr/>
              <a:lstStyle/>
              <a:p>
                <a:endParaRPr lang="en-CA"/>
              </a:p>
            </p:txBody>
          </p:sp>
          <p:sp>
            <p:nvSpPr>
              <p:cNvPr id="8646" name="Freeform 90"/>
              <p:cNvSpPr/>
              <p:nvPr/>
            </p:nvSpPr>
            <p:spPr bwMode="auto">
              <a:xfrm>
                <a:off x="4126" y="3736"/>
                <a:ext cx="23" cy="34"/>
              </a:xfrm>
              <a:custGeom>
                <a:avLst/>
                <a:gdLst>
                  <a:gd name="T0" fmla="*/ 6 w 45"/>
                  <a:gd name="T1" fmla="*/ 8 h 69"/>
                  <a:gd name="T2" fmla="*/ 5 w 45"/>
                  <a:gd name="T3" fmla="*/ 8 h 69"/>
                  <a:gd name="T4" fmla="*/ 5 w 45"/>
                  <a:gd name="T5" fmla="*/ 7 h 69"/>
                  <a:gd name="T6" fmla="*/ 5 w 45"/>
                  <a:gd name="T7" fmla="*/ 7 h 69"/>
                  <a:gd name="T8" fmla="*/ 5 w 45"/>
                  <a:gd name="T9" fmla="*/ 6 h 69"/>
                  <a:gd name="T10" fmla="*/ 5 w 45"/>
                  <a:gd name="T11" fmla="*/ 6 h 69"/>
                  <a:gd name="T12" fmla="*/ 4 w 45"/>
                  <a:gd name="T13" fmla="*/ 5 h 69"/>
                  <a:gd name="T14" fmla="*/ 4 w 45"/>
                  <a:gd name="T15" fmla="*/ 5 h 69"/>
                  <a:gd name="T16" fmla="*/ 4 w 45"/>
                  <a:gd name="T17" fmla="*/ 4 h 69"/>
                  <a:gd name="T18" fmla="*/ 3 w 45"/>
                  <a:gd name="T19" fmla="*/ 3 h 69"/>
                  <a:gd name="T20" fmla="*/ 3 w 45"/>
                  <a:gd name="T21" fmla="*/ 2 h 69"/>
                  <a:gd name="T22" fmla="*/ 2 w 45"/>
                  <a:gd name="T23" fmla="*/ 2 h 69"/>
                  <a:gd name="T24" fmla="*/ 2 w 45"/>
                  <a:gd name="T25" fmla="*/ 1 h 69"/>
                  <a:gd name="T26" fmla="*/ 1 w 45"/>
                  <a:gd name="T27" fmla="*/ 0 h 69"/>
                  <a:gd name="T28" fmla="*/ 0 w 45"/>
                  <a:gd name="T29" fmla="*/ 0 h 69"/>
                  <a:gd name="T30" fmla="*/ 1 w 45"/>
                  <a:gd name="T31" fmla="*/ 0 h 69"/>
                  <a:gd name="T32" fmla="*/ 1 w 45"/>
                  <a:gd name="T33" fmla="*/ 0 h 69"/>
                  <a:gd name="T34" fmla="*/ 2 w 45"/>
                  <a:gd name="T35" fmla="*/ 1 h 69"/>
                  <a:gd name="T36" fmla="*/ 3 w 45"/>
                  <a:gd name="T37" fmla="*/ 2 h 69"/>
                  <a:gd name="T38" fmla="*/ 3 w 45"/>
                  <a:gd name="T39" fmla="*/ 2 h 69"/>
                  <a:gd name="T40" fmla="*/ 4 w 45"/>
                  <a:gd name="T41" fmla="*/ 3 h 69"/>
                  <a:gd name="T42" fmla="*/ 4 w 45"/>
                  <a:gd name="T43" fmla="*/ 3 h 69"/>
                  <a:gd name="T44" fmla="*/ 5 w 45"/>
                  <a:gd name="T45" fmla="*/ 4 h 69"/>
                  <a:gd name="T46" fmla="*/ 5 w 45"/>
                  <a:gd name="T47" fmla="*/ 5 h 69"/>
                  <a:gd name="T48" fmla="*/ 6 w 45"/>
                  <a:gd name="T49" fmla="*/ 5 h 69"/>
                  <a:gd name="T50" fmla="*/ 6 w 45"/>
                  <a:gd name="T51" fmla="*/ 6 h 69"/>
                  <a:gd name="T52" fmla="*/ 6 w 45"/>
                  <a:gd name="T53" fmla="*/ 7 h 69"/>
                  <a:gd name="T54" fmla="*/ 6 w 45"/>
                  <a:gd name="T55" fmla="*/ 7 h 69"/>
                  <a:gd name="T56" fmla="*/ 6 w 45"/>
                  <a:gd name="T57" fmla="*/ 8 h 69"/>
                  <a:gd name="T58" fmla="*/ 6 w 45"/>
                  <a:gd name="T59" fmla="*/ 8 h 69"/>
                  <a:gd name="T60" fmla="*/ 6 w 45"/>
                  <a:gd name="T61" fmla="*/ 8 h 69"/>
                  <a:gd name="T62" fmla="*/ 6 w 45"/>
                  <a:gd name="T63" fmla="*/ 8 h 6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5"/>
                  <a:gd name="T97" fmla="*/ 0 h 69"/>
                  <a:gd name="T98" fmla="*/ 45 w 45"/>
                  <a:gd name="T99" fmla="*/ 69 h 6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5" h="69">
                    <a:moveTo>
                      <a:pt x="42" y="69"/>
                    </a:moveTo>
                    <a:lnTo>
                      <a:pt x="40" y="67"/>
                    </a:lnTo>
                    <a:lnTo>
                      <a:pt x="38" y="61"/>
                    </a:lnTo>
                    <a:lnTo>
                      <a:pt x="38" y="57"/>
                    </a:lnTo>
                    <a:lnTo>
                      <a:pt x="36" y="53"/>
                    </a:lnTo>
                    <a:lnTo>
                      <a:pt x="34" y="50"/>
                    </a:lnTo>
                    <a:lnTo>
                      <a:pt x="32" y="46"/>
                    </a:lnTo>
                    <a:lnTo>
                      <a:pt x="30" y="40"/>
                    </a:lnTo>
                    <a:lnTo>
                      <a:pt x="26" y="34"/>
                    </a:lnTo>
                    <a:lnTo>
                      <a:pt x="23" y="29"/>
                    </a:lnTo>
                    <a:lnTo>
                      <a:pt x="19" y="23"/>
                    </a:lnTo>
                    <a:lnTo>
                      <a:pt x="15" y="17"/>
                    </a:lnTo>
                    <a:lnTo>
                      <a:pt x="11" y="12"/>
                    </a:lnTo>
                    <a:lnTo>
                      <a:pt x="5" y="6"/>
                    </a:lnTo>
                    <a:lnTo>
                      <a:pt x="0" y="0"/>
                    </a:lnTo>
                    <a:lnTo>
                      <a:pt x="2" y="0"/>
                    </a:lnTo>
                    <a:lnTo>
                      <a:pt x="5" y="4"/>
                    </a:lnTo>
                    <a:lnTo>
                      <a:pt x="11" y="10"/>
                    </a:lnTo>
                    <a:lnTo>
                      <a:pt x="19" y="17"/>
                    </a:lnTo>
                    <a:lnTo>
                      <a:pt x="23" y="21"/>
                    </a:lnTo>
                    <a:lnTo>
                      <a:pt x="26" y="25"/>
                    </a:lnTo>
                    <a:lnTo>
                      <a:pt x="30" y="31"/>
                    </a:lnTo>
                    <a:lnTo>
                      <a:pt x="34" y="36"/>
                    </a:lnTo>
                    <a:lnTo>
                      <a:pt x="38" y="40"/>
                    </a:lnTo>
                    <a:lnTo>
                      <a:pt x="42" y="46"/>
                    </a:lnTo>
                    <a:lnTo>
                      <a:pt x="43" y="52"/>
                    </a:lnTo>
                    <a:lnTo>
                      <a:pt x="45" y="59"/>
                    </a:lnTo>
                    <a:lnTo>
                      <a:pt x="45" y="63"/>
                    </a:lnTo>
                    <a:lnTo>
                      <a:pt x="43" y="67"/>
                    </a:lnTo>
                    <a:lnTo>
                      <a:pt x="42" y="67"/>
                    </a:lnTo>
                    <a:lnTo>
                      <a:pt x="42" y="69"/>
                    </a:lnTo>
                    <a:close/>
                  </a:path>
                </a:pathLst>
              </a:custGeom>
              <a:solidFill>
                <a:srgbClr val="000000"/>
              </a:solidFill>
              <a:ln w="9525">
                <a:noFill/>
                <a:round/>
              </a:ln>
            </p:spPr>
            <p:txBody>
              <a:bodyPr/>
              <a:lstStyle/>
              <a:p>
                <a:endParaRPr lang="en-CA"/>
              </a:p>
            </p:txBody>
          </p:sp>
          <p:sp>
            <p:nvSpPr>
              <p:cNvPr id="8647" name="Freeform 91"/>
              <p:cNvSpPr/>
              <p:nvPr/>
            </p:nvSpPr>
            <p:spPr bwMode="auto">
              <a:xfrm>
                <a:off x="3737" y="4148"/>
                <a:ext cx="15" cy="22"/>
              </a:xfrm>
              <a:custGeom>
                <a:avLst/>
                <a:gdLst>
                  <a:gd name="T0" fmla="*/ 4 w 28"/>
                  <a:gd name="T1" fmla="*/ 6 h 44"/>
                  <a:gd name="T2" fmla="*/ 3 w 28"/>
                  <a:gd name="T3" fmla="*/ 6 h 44"/>
                  <a:gd name="T4" fmla="*/ 3 w 28"/>
                  <a:gd name="T5" fmla="*/ 5 h 44"/>
                  <a:gd name="T6" fmla="*/ 3 w 28"/>
                  <a:gd name="T7" fmla="*/ 5 h 44"/>
                  <a:gd name="T8" fmla="*/ 3 w 28"/>
                  <a:gd name="T9" fmla="*/ 3 h 44"/>
                  <a:gd name="T10" fmla="*/ 2 w 28"/>
                  <a:gd name="T11" fmla="*/ 3 h 44"/>
                  <a:gd name="T12" fmla="*/ 2 w 28"/>
                  <a:gd name="T13" fmla="*/ 1 h 44"/>
                  <a:gd name="T14" fmla="*/ 1 w 28"/>
                  <a:gd name="T15" fmla="*/ 1 h 44"/>
                  <a:gd name="T16" fmla="*/ 0 w 28"/>
                  <a:gd name="T17" fmla="*/ 0 h 44"/>
                  <a:gd name="T18" fmla="*/ 1 w 28"/>
                  <a:gd name="T19" fmla="*/ 1 h 44"/>
                  <a:gd name="T20" fmla="*/ 1 w 28"/>
                  <a:gd name="T21" fmla="*/ 1 h 44"/>
                  <a:gd name="T22" fmla="*/ 2 w 28"/>
                  <a:gd name="T23" fmla="*/ 1 h 44"/>
                  <a:gd name="T24" fmla="*/ 3 w 28"/>
                  <a:gd name="T25" fmla="*/ 2 h 44"/>
                  <a:gd name="T26" fmla="*/ 3 w 28"/>
                  <a:gd name="T27" fmla="*/ 3 h 44"/>
                  <a:gd name="T28" fmla="*/ 4 w 28"/>
                  <a:gd name="T29" fmla="*/ 3 h 44"/>
                  <a:gd name="T30" fmla="*/ 4 w 28"/>
                  <a:gd name="T31" fmla="*/ 5 h 44"/>
                  <a:gd name="T32" fmla="*/ 4 w 28"/>
                  <a:gd name="T33" fmla="*/ 6 h 44"/>
                  <a:gd name="T34" fmla="*/ 4 w 28"/>
                  <a:gd name="T35" fmla="*/ 6 h 44"/>
                  <a:gd name="T36" fmla="*/ 4 w 28"/>
                  <a:gd name="T37" fmla="*/ 6 h 4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8"/>
                  <a:gd name="T58" fmla="*/ 0 h 44"/>
                  <a:gd name="T59" fmla="*/ 28 w 28"/>
                  <a:gd name="T60" fmla="*/ 44 h 4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8" h="44">
                    <a:moveTo>
                      <a:pt x="25" y="44"/>
                    </a:moveTo>
                    <a:lnTo>
                      <a:pt x="23" y="42"/>
                    </a:lnTo>
                    <a:lnTo>
                      <a:pt x="23" y="38"/>
                    </a:lnTo>
                    <a:lnTo>
                      <a:pt x="21" y="35"/>
                    </a:lnTo>
                    <a:lnTo>
                      <a:pt x="19" y="29"/>
                    </a:lnTo>
                    <a:lnTo>
                      <a:pt x="15" y="21"/>
                    </a:lnTo>
                    <a:lnTo>
                      <a:pt x="11" y="14"/>
                    </a:lnTo>
                    <a:lnTo>
                      <a:pt x="6" y="8"/>
                    </a:lnTo>
                    <a:lnTo>
                      <a:pt x="0" y="0"/>
                    </a:lnTo>
                    <a:lnTo>
                      <a:pt x="4" y="2"/>
                    </a:lnTo>
                    <a:lnTo>
                      <a:pt x="8" y="6"/>
                    </a:lnTo>
                    <a:lnTo>
                      <a:pt x="11" y="10"/>
                    </a:lnTo>
                    <a:lnTo>
                      <a:pt x="17" y="16"/>
                    </a:lnTo>
                    <a:lnTo>
                      <a:pt x="21" y="21"/>
                    </a:lnTo>
                    <a:lnTo>
                      <a:pt x="25" y="29"/>
                    </a:lnTo>
                    <a:lnTo>
                      <a:pt x="28" y="38"/>
                    </a:lnTo>
                    <a:lnTo>
                      <a:pt x="27" y="42"/>
                    </a:lnTo>
                    <a:lnTo>
                      <a:pt x="25" y="44"/>
                    </a:lnTo>
                    <a:close/>
                  </a:path>
                </a:pathLst>
              </a:custGeom>
              <a:solidFill>
                <a:srgbClr val="000000"/>
              </a:solidFill>
              <a:ln w="9525">
                <a:noFill/>
                <a:round/>
              </a:ln>
            </p:spPr>
            <p:txBody>
              <a:bodyPr/>
              <a:lstStyle/>
              <a:p>
                <a:endParaRPr lang="en-CA"/>
              </a:p>
            </p:txBody>
          </p:sp>
          <p:sp>
            <p:nvSpPr>
              <p:cNvPr id="8648" name="Freeform 92"/>
              <p:cNvSpPr/>
              <p:nvPr/>
            </p:nvSpPr>
            <p:spPr bwMode="auto">
              <a:xfrm>
                <a:off x="4334" y="4122"/>
                <a:ext cx="17" cy="17"/>
              </a:xfrm>
              <a:custGeom>
                <a:avLst/>
                <a:gdLst>
                  <a:gd name="T0" fmla="*/ 4 w 34"/>
                  <a:gd name="T1" fmla="*/ 1 h 34"/>
                  <a:gd name="T2" fmla="*/ 4 w 34"/>
                  <a:gd name="T3" fmla="*/ 1 h 34"/>
                  <a:gd name="T4" fmla="*/ 3 w 34"/>
                  <a:gd name="T5" fmla="*/ 1 h 34"/>
                  <a:gd name="T6" fmla="*/ 3 w 34"/>
                  <a:gd name="T7" fmla="*/ 1 h 34"/>
                  <a:gd name="T8" fmla="*/ 2 w 34"/>
                  <a:gd name="T9" fmla="*/ 2 h 34"/>
                  <a:gd name="T10" fmla="*/ 2 w 34"/>
                  <a:gd name="T11" fmla="*/ 3 h 34"/>
                  <a:gd name="T12" fmla="*/ 1 w 34"/>
                  <a:gd name="T13" fmla="*/ 3 h 34"/>
                  <a:gd name="T14" fmla="*/ 1 w 34"/>
                  <a:gd name="T15" fmla="*/ 4 h 34"/>
                  <a:gd name="T16" fmla="*/ 1 w 34"/>
                  <a:gd name="T17" fmla="*/ 4 h 34"/>
                  <a:gd name="T18" fmla="*/ 0 w 34"/>
                  <a:gd name="T19" fmla="*/ 3 h 34"/>
                  <a:gd name="T20" fmla="*/ 0 w 34"/>
                  <a:gd name="T21" fmla="*/ 3 h 34"/>
                  <a:gd name="T22" fmla="*/ 1 w 34"/>
                  <a:gd name="T23" fmla="*/ 3 h 34"/>
                  <a:gd name="T24" fmla="*/ 1 w 34"/>
                  <a:gd name="T25" fmla="*/ 2 h 34"/>
                  <a:gd name="T26" fmla="*/ 1 w 34"/>
                  <a:gd name="T27" fmla="*/ 2 h 34"/>
                  <a:gd name="T28" fmla="*/ 2 w 34"/>
                  <a:gd name="T29" fmla="*/ 2 h 34"/>
                  <a:gd name="T30" fmla="*/ 3 w 34"/>
                  <a:gd name="T31" fmla="*/ 1 h 34"/>
                  <a:gd name="T32" fmla="*/ 3 w 34"/>
                  <a:gd name="T33" fmla="*/ 1 h 34"/>
                  <a:gd name="T34" fmla="*/ 4 w 34"/>
                  <a:gd name="T35" fmla="*/ 0 h 34"/>
                  <a:gd name="T36" fmla="*/ 4 w 34"/>
                  <a:gd name="T37" fmla="*/ 1 h 34"/>
                  <a:gd name="T38" fmla="*/ 4 w 34"/>
                  <a:gd name="T39" fmla="*/ 1 h 3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4"/>
                  <a:gd name="T61" fmla="*/ 0 h 34"/>
                  <a:gd name="T62" fmla="*/ 34 w 34"/>
                  <a:gd name="T63" fmla="*/ 34 h 3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4" h="34">
                    <a:moveTo>
                      <a:pt x="34" y="10"/>
                    </a:moveTo>
                    <a:lnTo>
                      <a:pt x="33" y="10"/>
                    </a:lnTo>
                    <a:lnTo>
                      <a:pt x="31" y="12"/>
                    </a:lnTo>
                    <a:lnTo>
                      <a:pt x="27" y="15"/>
                    </a:lnTo>
                    <a:lnTo>
                      <a:pt x="23" y="21"/>
                    </a:lnTo>
                    <a:lnTo>
                      <a:pt x="17" y="25"/>
                    </a:lnTo>
                    <a:lnTo>
                      <a:pt x="14" y="29"/>
                    </a:lnTo>
                    <a:lnTo>
                      <a:pt x="8" y="32"/>
                    </a:lnTo>
                    <a:lnTo>
                      <a:pt x="4" y="34"/>
                    </a:lnTo>
                    <a:lnTo>
                      <a:pt x="0" y="27"/>
                    </a:lnTo>
                    <a:lnTo>
                      <a:pt x="4" y="25"/>
                    </a:lnTo>
                    <a:lnTo>
                      <a:pt x="8" y="23"/>
                    </a:lnTo>
                    <a:lnTo>
                      <a:pt x="14" y="21"/>
                    </a:lnTo>
                    <a:lnTo>
                      <a:pt x="19" y="17"/>
                    </a:lnTo>
                    <a:lnTo>
                      <a:pt x="25" y="13"/>
                    </a:lnTo>
                    <a:lnTo>
                      <a:pt x="31" y="8"/>
                    </a:lnTo>
                    <a:lnTo>
                      <a:pt x="34" y="0"/>
                    </a:lnTo>
                    <a:lnTo>
                      <a:pt x="34" y="10"/>
                    </a:lnTo>
                    <a:close/>
                  </a:path>
                </a:pathLst>
              </a:custGeom>
              <a:solidFill>
                <a:srgbClr val="000000"/>
              </a:solidFill>
              <a:ln w="9525">
                <a:noFill/>
                <a:round/>
              </a:ln>
            </p:spPr>
            <p:txBody>
              <a:bodyPr/>
              <a:lstStyle/>
              <a:p>
                <a:endParaRPr lang="en-CA"/>
              </a:p>
            </p:txBody>
          </p:sp>
          <p:sp>
            <p:nvSpPr>
              <p:cNvPr id="8649" name="Freeform 93"/>
              <p:cNvSpPr/>
              <p:nvPr/>
            </p:nvSpPr>
            <p:spPr bwMode="auto">
              <a:xfrm>
                <a:off x="3921" y="4016"/>
                <a:ext cx="38" cy="16"/>
              </a:xfrm>
              <a:custGeom>
                <a:avLst/>
                <a:gdLst>
                  <a:gd name="T0" fmla="*/ 10 w 76"/>
                  <a:gd name="T1" fmla="*/ 1 h 32"/>
                  <a:gd name="T2" fmla="*/ 9 w 76"/>
                  <a:gd name="T3" fmla="*/ 1 h 32"/>
                  <a:gd name="T4" fmla="*/ 9 w 76"/>
                  <a:gd name="T5" fmla="*/ 2 h 32"/>
                  <a:gd name="T6" fmla="*/ 7 w 76"/>
                  <a:gd name="T7" fmla="*/ 2 h 32"/>
                  <a:gd name="T8" fmla="*/ 7 w 76"/>
                  <a:gd name="T9" fmla="*/ 2 h 32"/>
                  <a:gd name="T10" fmla="*/ 6 w 76"/>
                  <a:gd name="T11" fmla="*/ 2 h 32"/>
                  <a:gd name="T12" fmla="*/ 5 w 76"/>
                  <a:gd name="T13" fmla="*/ 3 h 32"/>
                  <a:gd name="T14" fmla="*/ 5 w 76"/>
                  <a:gd name="T15" fmla="*/ 3 h 32"/>
                  <a:gd name="T16" fmla="*/ 4 w 76"/>
                  <a:gd name="T17" fmla="*/ 3 h 32"/>
                  <a:gd name="T18" fmla="*/ 3 w 76"/>
                  <a:gd name="T19" fmla="*/ 3 h 32"/>
                  <a:gd name="T20" fmla="*/ 2 w 76"/>
                  <a:gd name="T21" fmla="*/ 3 h 32"/>
                  <a:gd name="T22" fmla="*/ 1 w 76"/>
                  <a:gd name="T23" fmla="*/ 4 h 32"/>
                  <a:gd name="T24" fmla="*/ 1 w 76"/>
                  <a:gd name="T25" fmla="*/ 4 h 32"/>
                  <a:gd name="T26" fmla="*/ 1 w 76"/>
                  <a:gd name="T27" fmla="*/ 4 h 32"/>
                  <a:gd name="T28" fmla="*/ 0 w 76"/>
                  <a:gd name="T29" fmla="*/ 4 h 32"/>
                  <a:gd name="T30" fmla="*/ 0 w 76"/>
                  <a:gd name="T31" fmla="*/ 2 h 32"/>
                  <a:gd name="T32" fmla="*/ 1 w 76"/>
                  <a:gd name="T33" fmla="*/ 2 h 32"/>
                  <a:gd name="T34" fmla="*/ 1 w 76"/>
                  <a:gd name="T35" fmla="*/ 2 h 32"/>
                  <a:gd name="T36" fmla="*/ 1 w 76"/>
                  <a:gd name="T37" fmla="*/ 2 h 32"/>
                  <a:gd name="T38" fmla="*/ 2 w 76"/>
                  <a:gd name="T39" fmla="*/ 2 h 32"/>
                  <a:gd name="T40" fmla="*/ 2 w 76"/>
                  <a:gd name="T41" fmla="*/ 2 h 32"/>
                  <a:gd name="T42" fmla="*/ 3 w 76"/>
                  <a:gd name="T43" fmla="*/ 2 h 32"/>
                  <a:gd name="T44" fmla="*/ 4 w 76"/>
                  <a:gd name="T45" fmla="*/ 2 h 32"/>
                  <a:gd name="T46" fmla="*/ 5 w 76"/>
                  <a:gd name="T47" fmla="*/ 1 h 32"/>
                  <a:gd name="T48" fmla="*/ 5 w 76"/>
                  <a:gd name="T49" fmla="*/ 1 h 32"/>
                  <a:gd name="T50" fmla="*/ 6 w 76"/>
                  <a:gd name="T51" fmla="*/ 1 h 32"/>
                  <a:gd name="T52" fmla="*/ 7 w 76"/>
                  <a:gd name="T53" fmla="*/ 1 h 32"/>
                  <a:gd name="T54" fmla="*/ 9 w 76"/>
                  <a:gd name="T55" fmla="*/ 1 h 32"/>
                  <a:gd name="T56" fmla="*/ 9 w 76"/>
                  <a:gd name="T57" fmla="*/ 1 h 32"/>
                  <a:gd name="T58" fmla="*/ 10 w 76"/>
                  <a:gd name="T59" fmla="*/ 0 h 32"/>
                  <a:gd name="T60" fmla="*/ 10 w 76"/>
                  <a:gd name="T61" fmla="*/ 1 h 32"/>
                  <a:gd name="T62" fmla="*/ 10 w 76"/>
                  <a:gd name="T63" fmla="*/ 1 h 3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6"/>
                  <a:gd name="T97" fmla="*/ 0 h 32"/>
                  <a:gd name="T98" fmla="*/ 76 w 76"/>
                  <a:gd name="T99" fmla="*/ 32 h 3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6" h="32">
                    <a:moveTo>
                      <a:pt x="74" y="13"/>
                    </a:moveTo>
                    <a:lnTo>
                      <a:pt x="70" y="13"/>
                    </a:lnTo>
                    <a:lnTo>
                      <a:pt x="65" y="17"/>
                    </a:lnTo>
                    <a:lnTo>
                      <a:pt x="61" y="17"/>
                    </a:lnTo>
                    <a:lnTo>
                      <a:pt x="57" y="21"/>
                    </a:lnTo>
                    <a:lnTo>
                      <a:pt x="51" y="23"/>
                    </a:lnTo>
                    <a:lnTo>
                      <a:pt x="46" y="25"/>
                    </a:lnTo>
                    <a:lnTo>
                      <a:pt x="40" y="27"/>
                    </a:lnTo>
                    <a:lnTo>
                      <a:pt x="32" y="29"/>
                    </a:lnTo>
                    <a:lnTo>
                      <a:pt x="27" y="31"/>
                    </a:lnTo>
                    <a:lnTo>
                      <a:pt x="21" y="31"/>
                    </a:lnTo>
                    <a:lnTo>
                      <a:pt x="15" y="32"/>
                    </a:lnTo>
                    <a:lnTo>
                      <a:pt x="9" y="32"/>
                    </a:lnTo>
                    <a:lnTo>
                      <a:pt x="4" y="32"/>
                    </a:lnTo>
                    <a:lnTo>
                      <a:pt x="0" y="32"/>
                    </a:lnTo>
                    <a:lnTo>
                      <a:pt x="0" y="19"/>
                    </a:lnTo>
                    <a:lnTo>
                      <a:pt x="2" y="19"/>
                    </a:lnTo>
                    <a:lnTo>
                      <a:pt x="8" y="19"/>
                    </a:lnTo>
                    <a:lnTo>
                      <a:pt x="11" y="17"/>
                    </a:lnTo>
                    <a:lnTo>
                      <a:pt x="17" y="17"/>
                    </a:lnTo>
                    <a:lnTo>
                      <a:pt x="21" y="17"/>
                    </a:lnTo>
                    <a:lnTo>
                      <a:pt x="27" y="17"/>
                    </a:lnTo>
                    <a:lnTo>
                      <a:pt x="32" y="17"/>
                    </a:lnTo>
                    <a:lnTo>
                      <a:pt x="40" y="15"/>
                    </a:lnTo>
                    <a:lnTo>
                      <a:pt x="46" y="13"/>
                    </a:lnTo>
                    <a:lnTo>
                      <a:pt x="53" y="13"/>
                    </a:lnTo>
                    <a:lnTo>
                      <a:pt x="59" y="10"/>
                    </a:lnTo>
                    <a:lnTo>
                      <a:pt x="65" y="8"/>
                    </a:lnTo>
                    <a:lnTo>
                      <a:pt x="70" y="4"/>
                    </a:lnTo>
                    <a:lnTo>
                      <a:pt x="76" y="0"/>
                    </a:lnTo>
                    <a:lnTo>
                      <a:pt x="74" y="13"/>
                    </a:lnTo>
                    <a:close/>
                  </a:path>
                </a:pathLst>
              </a:custGeom>
              <a:solidFill>
                <a:srgbClr val="000000"/>
              </a:solidFill>
              <a:ln w="9525">
                <a:noFill/>
                <a:round/>
              </a:ln>
            </p:spPr>
            <p:txBody>
              <a:bodyPr/>
              <a:lstStyle/>
              <a:p>
                <a:endParaRPr lang="en-CA"/>
              </a:p>
            </p:txBody>
          </p:sp>
        </p:grpSp>
      </p:grpSp>
      <p:sp>
        <p:nvSpPr>
          <p:cNvPr id="8223" name="Rectangle 94"/>
          <p:cNvSpPr>
            <a:spLocks noChangeArrowheads="1"/>
          </p:cNvSpPr>
          <p:nvPr/>
        </p:nvSpPr>
        <p:spPr bwMode="auto">
          <a:xfrm>
            <a:off x="7840663" y="909638"/>
            <a:ext cx="695325" cy="304800"/>
          </a:xfrm>
          <a:prstGeom prst="rect">
            <a:avLst/>
          </a:prstGeom>
          <a:noFill/>
          <a:ln w="9525">
            <a:noFill/>
            <a:miter lim="800000"/>
          </a:ln>
        </p:spPr>
        <p:txBody>
          <a:bodyPr wrap="none">
            <a:spAutoFit/>
          </a:bodyPr>
          <a:lstStyle/>
          <a:p>
            <a:pPr algn="l" eaLnBrk="1" hangingPunct="1"/>
            <a:r>
              <a:rPr lang="en-US" sz="1400">
                <a:latin typeface="Arial Narrow" pitchFamily="34" charset="0"/>
              </a:rPr>
              <a:t>Reports</a:t>
            </a:r>
            <a:endParaRPr lang="en-US" sz="1400">
              <a:latin typeface="Arial Narrow" pitchFamily="34" charset="0"/>
            </a:endParaRPr>
          </a:p>
        </p:txBody>
      </p:sp>
      <p:pic>
        <p:nvPicPr>
          <p:cNvPr id="8224" name="Picture 95" descr="security_eye_grn"/>
          <p:cNvPicPr>
            <a:picLocks noChangeAspect="1" noChangeArrowheads="1"/>
          </p:cNvPicPr>
          <p:nvPr/>
        </p:nvPicPr>
        <p:blipFill>
          <a:blip r:embed="rId9"/>
          <a:srcRect/>
          <a:stretch>
            <a:fillRect/>
          </a:stretch>
        </p:blipFill>
        <p:spPr bwMode="auto">
          <a:xfrm>
            <a:off x="7261225" y="1196975"/>
            <a:ext cx="579438" cy="287338"/>
          </a:xfrm>
          <a:prstGeom prst="rect">
            <a:avLst/>
          </a:prstGeom>
          <a:noFill/>
          <a:ln w="9525">
            <a:noFill/>
            <a:miter lim="800000"/>
            <a:headEnd/>
            <a:tailEnd/>
          </a:ln>
        </p:spPr>
      </p:pic>
      <p:sp>
        <p:nvSpPr>
          <p:cNvPr id="8225" name="Rectangle 96"/>
          <p:cNvSpPr>
            <a:spLocks noChangeArrowheads="1"/>
          </p:cNvSpPr>
          <p:nvPr/>
        </p:nvSpPr>
        <p:spPr bwMode="auto">
          <a:xfrm>
            <a:off x="7840663" y="1227138"/>
            <a:ext cx="1000125" cy="304800"/>
          </a:xfrm>
          <a:prstGeom prst="rect">
            <a:avLst/>
          </a:prstGeom>
          <a:noFill/>
          <a:ln w="9525">
            <a:noFill/>
            <a:miter lim="800000"/>
          </a:ln>
        </p:spPr>
        <p:txBody>
          <a:bodyPr wrap="none">
            <a:spAutoFit/>
          </a:bodyPr>
          <a:lstStyle/>
          <a:p>
            <a:pPr algn="l" eaLnBrk="1" hangingPunct="1"/>
            <a:r>
              <a:rPr lang="en-US" sz="1400">
                <a:latin typeface="Arial Narrow" pitchFamily="34" charset="0"/>
              </a:rPr>
              <a:t>Visualization</a:t>
            </a:r>
            <a:endParaRPr lang="en-US" sz="1400">
              <a:latin typeface="Arial Narrow" pitchFamily="34" charset="0"/>
            </a:endParaRPr>
          </a:p>
        </p:txBody>
      </p:sp>
      <p:pic>
        <p:nvPicPr>
          <p:cNvPr id="8226" name="Picture 97" descr="relationaldatabase"/>
          <p:cNvPicPr>
            <a:picLocks noChangeAspect="1" noChangeArrowheads="1"/>
          </p:cNvPicPr>
          <p:nvPr/>
        </p:nvPicPr>
        <p:blipFill>
          <a:blip r:embed="rId10"/>
          <a:srcRect/>
          <a:stretch>
            <a:fillRect/>
          </a:stretch>
        </p:blipFill>
        <p:spPr bwMode="auto">
          <a:xfrm>
            <a:off x="6796088" y="1803400"/>
            <a:ext cx="650875" cy="474663"/>
          </a:xfrm>
          <a:prstGeom prst="rect">
            <a:avLst/>
          </a:prstGeom>
          <a:noFill/>
          <a:ln w="9525">
            <a:noFill/>
            <a:miter lim="800000"/>
            <a:headEnd/>
            <a:tailEnd/>
          </a:ln>
        </p:spPr>
      </p:pic>
      <p:pic>
        <p:nvPicPr>
          <p:cNvPr id="8227" name="Picture 98" descr="relationaldatabase"/>
          <p:cNvPicPr>
            <a:picLocks noChangeAspect="1" noChangeArrowheads="1"/>
          </p:cNvPicPr>
          <p:nvPr/>
        </p:nvPicPr>
        <p:blipFill>
          <a:blip r:embed="rId10"/>
          <a:srcRect/>
          <a:stretch>
            <a:fillRect/>
          </a:stretch>
        </p:blipFill>
        <p:spPr bwMode="auto">
          <a:xfrm>
            <a:off x="6070600" y="1803400"/>
            <a:ext cx="652463" cy="474663"/>
          </a:xfrm>
          <a:prstGeom prst="rect">
            <a:avLst/>
          </a:prstGeom>
          <a:noFill/>
          <a:ln w="9525">
            <a:noFill/>
            <a:miter lim="800000"/>
            <a:headEnd/>
            <a:tailEnd/>
          </a:ln>
        </p:spPr>
      </p:pic>
      <p:sp>
        <p:nvSpPr>
          <p:cNvPr id="8228" name="Line 99"/>
          <p:cNvSpPr>
            <a:spLocks noChangeShapeType="1"/>
          </p:cNvSpPr>
          <p:nvPr/>
        </p:nvSpPr>
        <p:spPr bwMode="auto">
          <a:xfrm flipH="1" flipV="1">
            <a:off x="3535363" y="2206625"/>
            <a:ext cx="796925" cy="338138"/>
          </a:xfrm>
          <a:prstGeom prst="line">
            <a:avLst/>
          </a:prstGeom>
          <a:noFill/>
          <a:ln w="57150" cap="rnd">
            <a:solidFill>
              <a:srgbClr val="E3D846"/>
            </a:solidFill>
            <a:prstDash val="sysDot"/>
            <a:round/>
          </a:ln>
        </p:spPr>
        <p:txBody>
          <a:bodyPr/>
          <a:lstStyle/>
          <a:p>
            <a:endParaRPr lang="en-US"/>
          </a:p>
        </p:txBody>
      </p:sp>
      <p:sp>
        <p:nvSpPr>
          <p:cNvPr id="8229" name="Line 100"/>
          <p:cNvSpPr>
            <a:spLocks noChangeShapeType="1"/>
          </p:cNvSpPr>
          <p:nvPr/>
        </p:nvSpPr>
        <p:spPr bwMode="auto">
          <a:xfrm flipV="1">
            <a:off x="4911725" y="2206625"/>
            <a:ext cx="796925" cy="338138"/>
          </a:xfrm>
          <a:prstGeom prst="line">
            <a:avLst/>
          </a:prstGeom>
          <a:noFill/>
          <a:ln w="57150" cap="rnd">
            <a:solidFill>
              <a:srgbClr val="E3D846"/>
            </a:solidFill>
            <a:prstDash val="sysDot"/>
            <a:round/>
          </a:ln>
        </p:spPr>
        <p:txBody>
          <a:bodyPr/>
          <a:lstStyle/>
          <a:p>
            <a:endParaRPr lang="en-US"/>
          </a:p>
        </p:txBody>
      </p:sp>
      <p:pic>
        <p:nvPicPr>
          <p:cNvPr id="8230" name="Picture 101" descr="magnifying_glass_blue"/>
          <p:cNvPicPr>
            <a:picLocks noChangeAspect="1" noChangeArrowheads="1"/>
          </p:cNvPicPr>
          <p:nvPr/>
        </p:nvPicPr>
        <p:blipFill>
          <a:blip r:embed="rId11"/>
          <a:srcRect/>
          <a:stretch>
            <a:fillRect/>
          </a:stretch>
        </p:blipFill>
        <p:spPr bwMode="auto">
          <a:xfrm>
            <a:off x="5500688" y="1730375"/>
            <a:ext cx="477837" cy="374650"/>
          </a:xfrm>
          <a:prstGeom prst="rect">
            <a:avLst/>
          </a:prstGeom>
          <a:noFill/>
          <a:ln w="9525">
            <a:noFill/>
            <a:miter lim="800000"/>
            <a:headEnd/>
            <a:tailEnd/>
          </a:ln>
        </p:spPr>
      </p:pic>
      <p:grpSp>
        <p:nvGrpSpPr>
          <p:cNvPr id="12" name="Group 102"/>
          <p:cNvGrpSpPr/>
          <p:nvPr/>
        </p:nvGrpSpPr>
        <p:grpSpPr bwMode="auto">
          <a:xfrm>
            <a:off x="1217613" y="1766888"/>
            <a:ext cx="522287" cy="471487"/>
            <a:chOff x="441" y="29"/>
            <a:chExt cx="945" cy="1091"/>
          </a:xfrm>
        </p:grpSpPr>
        <p:sp>
          <p:nvSpPr>
            <p:cNvPr id="8603" name="Freeform 103"/>
            <p:cNvSpPr/>
            <p:nvPr/>
          </p:nvSpPr>
          <p:spPr bwMode="auto">
            <a:xfrm>
              <a:off x="481" y="29"/>
              <a:ext cx="439" cy="301"/>
            </a:xfrm>
            <a:custGeom>
              <a:avLst/>
              <a:gdLst>
                <a:gd name="T0" fmla="*/ 110 w 876"/>
                <a:gd name="T1" fmla="*/ 15 h 601"/>
                <a:gd name="T2" fmla="*/ 109 w 876"/>
                <a:gd name="T3" fmla="*/ 1 h 601"/>
                <a:gd name="T4" fmla="*/ 107 w 876"/>
                <a:gd name="T5" fmla="*/ 1 h 601"/>
                <a:gd name="T6" fmla="*/ 105 w 876"/>
                <a:gd name="T7" fmla="*/ 2 h 601"/>
                <a:gd name="T8" fmla="*/ 101 w 876"/>
                <a:gd name="T9" fmla="*/ 4 h 601"/>
                <a:gd name="T10" fmla="*/ 97 w 876"/>
                <a:gd name="T11" fmla="*/ 5 h 601"/>
                <a:gd name="T12" fmla="*/ 93 w 876"/>
                <a:gd name="T13" fmla="*/ 7 h 601"/>
                <a:gd name="T14" fmla="*/ 88 w 876"/>
                <a:gd name="T15" fmla="*/ 9 h 601"/>
                <a:gd name="T16" fmla="*/ 82 w 876"/>
                <a:gd name="T17" fmla="*/ 11 h 601"/>
                <a:gd name="T18" fmla="*/ 76 w 876"/>
                <a:gd name="T19" fmla="*/ 14 h 601"/>
                <a:gd name="T20" fmla="*/ 70 w 876"/>
                <a:gd name="T21" fmla="*/ 16 h 601"/>
                <a:gd name="T22" fmla="*/ 63 w 876"/>
                <a:gd name="T23" fmla="*/ 19 h 601"/>
                <a:gd name="T24" fmla="*/ 57 w 876"/>
                <a:gd name="T25" fmla="*/ 22 h 601"/>
                <a:gd name="T26" fmla="*/ 50 w 876"/>
                <a:gd name="T27" fmla="*/ 25 h 601"/>
                <a:gd name="T28" fmla="*/ 44 w 876"/>
                <a:gd name="T29" fmla="*/ 28 h 601"/>
                <a:gd name="T30" fmla="*/ 38 w 876"/>
                <a:gd name="T31" fmla="*/ 30 h 601"/>
                <a:gd name="T32" fmla="*/ 32 w 876"/>
                <a:gd name="T33" fmla="*/ 33 h 601"/>
                <a:gd name="T34" fmla="*/ 26 w 876"/>
                <a:gd name="T35" fmla="*/ 36 h 601"/>
                <a:gd name="T36" fmla="*/ 21 w 876"/>
                <a:gd name="T37" fmla="*/ 39 h 601"/>
                <a:gd name="T38" fmla="*/ 16 w 876"/>
                <a:gd name="T39" fmla="*/ 42 h 601"/>
                <a:gd name="T40" fmla="*/ 12 w 876"/>
                <a:gd name="T41" fmla="*/ 45 h 601"/>
                <a:gd name="T42" fmla="*/ 9 w 876"/>
                <a:gd name="T43" fmla="*/ 47 h 601"/>
                <a:gd name="T44" fmla="*/ 6 w 876"/>
                <a:gd name="T45" fmla="*/ 50 h 601"/>
                <a:gd name="T46" fmla="*/ 4 w 876"/>
                <a:gd name="T47" fmla="*/ 52 h 601"/>
                <a:gd name="T48" fmla="*/ 2 w 876"/>
                <a:gd name="T49" fmla="*/ 55 h 601"/>
                <a:gd name="T50" fmla="*/ 1 w 876"/>
                <a:gd name="T51" fmla="*/ 56 h 601"/>
                <a:gd name="T52" fmla="*/ 0 w 876"/>
                <a:gd name="T53" fmla="*/ 60 h 601"/>
                <a:gd name="T54" fmla="*/ 1 w 876"/>
                <a:gd name="T55" fmla="*/ 64 h 601"/>
                <a:gd name="T56" fmla="*/ 3 w 876"/>
                <a:gd name="T57" fmla="*/ 66 h 601"/>
                <a:gd name="T58" fmla="*/ 5 w 876"/>
                <a:gd name="T59" fmla="*/ 68 h 601"/>
                <a:gd name="T60" fmla="*/ 8 w 876"/>
                <a:gd name="T61" fmla="*/ 70 h 601"/>
                <a:gd name="T62" fmla="*/ 11 w 876"/>
                <a:gd name="T63" fmla="*/ 71 h 601"/>
                <a:gd name="T64" fmla="*/ 13 w 876"/>
                <a:gd name="T65" fmla="*/ 72 h 601"/>
                <a:gd name="T66" fmla="*/ 15 w 876"/>
                <a:gd name="T67" fmla="*/ 73 h 601"/>
                <a:gd name="T68" fmla="*/ 17 w 876"/>
                <a:gd name="T69" fmla="*/ 74 h 601"/>
                <a:gd name="T70" fmla="*/ 20 w 876"/>
                <a:gd name="T71" fmla="*/ 74 h 601"/>
                <a:gd name="T72" fmla="*/ 23 w 876"/>
                <a:gd name="T73" fmla="*/ 75 h 601"/>
                <a:gd name="T74" fmla="*/ 25 w 876"/>
                <a:gd name="T75" fmla="*/ 75 h 601"/>
                <a:gd name="T76" fmla="*/ 27 w 876"/>
                <a:gd name="T77" fmla="*/ 75 h 601"/>
                <a:gd name="T78" fmla="*/ 29 w 876"/>
                <a:gd name="T79" fmla="*/ 76 h 601"/>
                <a:gd name="T80" fmla="*/ 31 w 876"/>
                <a:gd name="T81" fmla="*/ 75 h 601"/>
                <a:gd name="T82" fmla="*/ 32 w 876"/>
                <a:gd name="T83" fmla="*/ 74 h 601"/>
                <a:gd name="T84" fmla="*/ 33 w 876"/>
                <a:gd name="T85" fmla="*/ 72 h 60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76"/>
                <a:gd name="T130" fmla="*/ 0 h 601"/>
                <a:gd name="T131" fmla="*/ 876 w 876"/>
                <a:gd name="T132" fmla="*/ 601 h 60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76" h="601">
                  <a:moveTo>
                    <a:pt x="260" y="570"/>
                  </a:moveTo>
                  <a:lnTo>
                    <a:pt x="141" y="477"/>
                  </a:lnTo>
                  <a:lnTo>
                    <a:pt x="876" y="120"/>
                  </a:lnTo>
                  <a:lnTo>
                    <a:pt x="876" y="0"/>
                  </a:lnTo>
                  <a:lnTo>
                    <a:pt x="874" y="0"/>
                  </a:lnTo>
                  <a:lnTo>
                    <a:pt x="869" y="2"/>
                  </a:lnTo>
                  <a:lnTo>
                    <a:pt x="865" y="4"/>
                  </a:lnTo>
                  <a:lnTo>
                    <a:pt x="859" y="6"/>
                  </a:lnTo>
                  <a:lnTo>
                    <a:pt x="854" y="8"/>
                  </a:lnTo>
                  <a:lnTo>
                    <a:pt x="850" y="9"/>
                  </a:lnTo>
                  <a:lnTo>
                    <a:pt x="840" y="11"/>
                  </a:lnTo>
                  <a:lnTo>
                    <a:pt x="835" y="15"/>
                  </a:lnTo>
                  <a:lnTo>
                    <a:pt x="825" y="19"/>
                  </a:lnTo>
                  <a:lnTo>
                    <a:pt x="816" y="21"/>
                  </a:lnTo>
                  <a:lnTo>
                    <a:pt x="806" y="25"/>
                  </a:lnTo>
                  <a:lnTo>
                    <a:pt x="795" y="28"/>
                  </a:lnTo>
                  <a:lnTo>
                    <a:pt x="785" y="32"/>
                  </a:lnTo>
                  <a:lnTo>
                    <a:pt x="774" y="38"/>
                  </a:lnTo>
                  <a:lnTo>
                    <a:pt x="762" y="42"/>
                  </a:lnTo>
                  <a:lnTo>
                    <a:pt x="749" y="47"/>
                  </a:lnTo>
                  <a:lnTo>
                    <a:pt x="736" y="51"/>
                  </a:lnTo>
                  <a:lnTo>
                    <a:pt x="722" y="57"/>
                  </a:lnTo>
                  <a:lnTo>
                    <a:pt x="709" y="63"/>
                  </a:lnTo>
                  <a:lnTo>
                    <a:pt x="696" y="68"/>
                  </a:lnTo>
                  <a:lnTo>
                    <a:pt x="681" y="74"/>
                  </a:lnTo>
                  <a:lnTo>
                    <a:pt x="667" y="80"/>
                  </a:lnTo>
                  <a:lnTo>
                    <a:pt x="650" y="85"/>
                  </a:lnTo>
                  <a:lnTo>
                    <a:pt x="635" y="91"/>
                  </a:lnTo>
                  <a:lnTo>
                    <a:pt x="618" y="99"/>
                  </a:lnTo>
                  <a:lnTo>
                    <a:pt x="603" y="106"/>
                  </a:lnTo>
                  <a:lnTo>
                    <a:pt x="585" y="112"/>
                  </a:lnTo>
                  <a:lnTo>
                    <a:pt x="570" y="118"/>
                  </a:lnTo>
                  <a:lnTo>
                    <a:pt x="553" y="125"/>
                  </a:lnTo>
                  <a:lnTo>
                    <a:pt x="538" y="133"/>
                  </a:lnTo>
                  <a:lnTo>
                    <a:pt x="519" y="139"/>
                  </a:lnTo>
                  <a:lnTo>
                    <a:pt x="502" y="148"/>
                  </a:lnTo>
                  <a:lnTo>
                    <a:pt x="485" y="154"/>
                  </a:lnTo>
                  <a:lnTo>
                    <a:pt x="468" y="161"/>
                  </a:lnTo>
                  <a:lnTo>
                    <a:pt x="450" y="169"/>
                  </a:lnTo>
                  <a:lnTo>
                    <a:pt x="433" y="177"/>
                  </a:lnTo>
                  <a:lnTo>
                    <a:pt x="416" y="184"/>
                  </a:lnTo>
                  <a:lnTo>
                    <a:pt x="399" y="194"/>
                  </a:lnTo>
                  <a:lnTo>
                    <a:pt x="382" y="200"/>
                  </a:lnTo>
                  <a:lnTo>
                    <a:pt x="365" y="207"/>
                  </a:lnTo>
                  <a:lnTo>
                    <a:pt x="348" y="217"/>
                  </a:lnTo>
                  <a:lnTo>
                    <a:pt x="333" y="224"/>
                  </a:lnTo>
                  <a:lnTo>
                    <a:pt x="314" y="232"/>
                  </a:lnTo>
                  <a:lnTo>
                    <a:pt x="298" y="239"/>
                  </a:lnTo>
                  <a:lnTo>
                    <a:pt x="281" y="247"/>
                  </a:lnTo>
                  <a:lnTo>
                    <a:pt x="268" y="257"/>
                  </a:lnTo>
                  <a:lnTo>
                    <a:pt x="251" y="264"/>
                  </a:lnTo>
                  <a:lnTo>
                    <a:pt x="236" y="272"/>
                  </a:lnTo>
                  <a:lnTo>
                    <a:pt x="220" y="279"/>
                  </a:lnTo>
                  <a:lnTo>
                    <a:pt x="207" y="287"/>
                  </a:lnTo>
                  <a:lnTo>
                    <a:pt x="192" y="295"/>
                  </a:lnTo>
                  <a:lnTo>
                    <a:pt x="179" y="302"/>
                  </a:lnTo>
                  <a:lnTo>
                    <a:pt x="163" y="310"/>
                  </a:lnTo>
                  <a:lnTo>
                    <a:pt x="152" y="317"/>
                  </a:lnTo>
                  <a:lnTo>
                    <a:pt x="139" y="325"/>
                  </a:lnTo>
                  <a:lnTo>
                    <a:pt x="127" y="333"/>
                  </a:lnTo>
                  <a:lnTo>
                    <a:pt x="116" y="338"/>
                  </a:lnTo>
                  <a:lnTo>
                    <a:pt x="104" y="348"/>
                  </a:lnTo>
                  <a:lnTo>
                    <a:pt x="93" y="353"/>
                  </a:lnTo>
                  <a:lnTo>
                    <a:pt x="85" y="361"/>
                  </a:lnTo>
                  <a:lnTo>
                    <a:pt x="76" y="369"/>
                  </a:lnTo>
                  <a:lnTo>
                    <a:pt x="68" y="376"/>
                  </a:lnTo>
                  <a:lnTo>
                    <a:pt x="59" y="382"/>
                  </a:lnTo>
                  <a:lnTo>
                    <a:pt x="51" y="390"/>
                  </a:lnTo>
                  <a:lnTo>
                    <a:pt x="45" y="395"/>
                  </a:lnTo>
                  <a:lnTo>
                    <a:pt x="40" y="403"/>
                  </a:lnTo>
                  <a:lnTo>
                    <a:pt x="32" y="409"/>
                  </a:lnTo>
                  <a:lnTo>
                    <a:pt x="26" y="414"/>
                  </a:lnTo>
                  <a:lnTo>
                    <a:pt x="23" y="420"/>
                  </a:lnTo>
                  <a:lnTo>
                    <a:pt x="19" y="428"/>
                  </a:lnTo>
                  <a:lnTo>
                    <a:pt x="15" y="433"/>
                  </a:lnTo>
                  <a:lnTo>
                    <a:pt x="11" y="439"/>
                  </a:lnTo>
                  <a:lnTo>
                    <a:pt x="7" y="443"/>
                  </a:lnTo>
                  <a:lnTo>
                    <a:pt x="6" y="448"/>
                  </a:lnTo>
                  <a:lnTo>
                    <a:pt x="2" y="460"/>
                  </a:lnTo>
                  <a:lnTo>
                    <a:pt x="2" y="469"/>
                  </a:lnTo>
                  <a:lnTo>
                    <a:pt x="0" y="479"/>
                  </a:lnTo>
                  <a:lnTo>
                    <a:pt x="0" y="488"/>
                  </a:lnTo>
                  <a:lnTo>
                    <a:pt x="2" y="496"/>
                  </a:lnTo>
                  <a:lnTo>
                    <a:pt x="6" y="506"/>
                  </a:lnTo>
                  <a:lnTo>
                    <a:pt x="7" y="511"/>
                  </a:lnTo>
                  <a:lnTo>
                    <a:pt x="15" y="519"/>
                  </a:lnTo>
                  <a:lnTo>
                    <a:pt x="19" y="526"/>
                  </a:lnTo>
                  <a:lnTo>
                    <a:pt x="26" y="532"/>
                  </a:lnTo>
                  <a:lnTo>
                    <a:pt x="32" y="538"/>
                  </a:lnTo>
                  <a:lnTo>
                    <a:pt x="40" y="544"/>
                  </a:lnTo>
                  <a:lnTo>
                    <a:pt x="45" y="547"/>
                  </a:lnTo>
                  <a:lnTo>
                    <a:pt x="53" y="553"/>
                  </a:lnTo>
                  <a:lnTo>
                    <a:pt x="61" y="557"/>
                  </a:lnTo>
                  <a:lnTo>
                    <a:pt x="68" y="561"/>
                  </a:lnTo>
                  <a:lnTo>
                    <a:pt x="76" y="564"/>
                  </a:lnTo>
                  <a:lnTo>
                    <a:pt x="84" y="568"/>
                  </a:lnTo>
                  <a:lnTo>
                    <a:pt x="89" y="570"/>
                  </a:lnTo>
                  <a:lnTo>
                    <a:pt x="95" y="572"/>
                  </a:lnTo>
                  <a:lnTo>
                    <a:pt x="101" y="574"/>
                  </a:lnTo>
                  <a:lnTo>
                    <a:pt x="106" y="576"/>
                  </a:lnTo>
                  <a:lnTo>
                    <a:pt x="114" y="578"/>
                  </a:lnTo>
                  <a:lnTo>
                    <a:pt x="116" y="580"/>
                  </a:lnTo>
                  <a:lnTo>
                    <a:pt x="118" y="580"/>
                  </a:lnTo>
                  <a:lnTo>
                    <a:pt x="127" y="582"/>
                  </a:lnTo>
                  <a:lnTo>
                    <a:pt x="131" y="585"/>
                  </a:lnTo>
                  <a:lnTo>
                    <a:pt x="137" y="587"/>
                  </a:lnTo>
                  <a:lnTo>
                    <a:pt x="144" y="589"/>
                  </a:lnTo>
                  <a:lnTo>
                    <a:pt x="154" y="591"/>
                  </a:lnTo>
                  <a:lnTo>
                    <a:pt x="161" y="593"/>
                  </a:lnTo>
                  <a:lnTo>
                    <a:pt x="173" y="595"/>
                  </a:lnTo>
                  <a:lnTo>
                    <a:pt x="177" y="595"/>
                  </a:lnTo>
                  <a:lnTo>
                    <a:pt x="182" y="597"/>
                  </a:lnTo>
                  <a:lnTo>
                    <a:pt x="188" y="597"/>
                  </a:lnTo>
                  <a:lnTo>
                    <a:pt x="194" y="599"/>
                  </a:lnTo>
                  <a:lnTo>
                    <a:pt x="199" y="599"/>
                  </a:lnTo>
                  <a:lnTo>
                    <a:pt x="205" y="599"/>
                  </a:lnTo>
                  <a:lnTo>
                    <a:pt x="211" y="599"/>
                  </a:lnTo>
                  <a:lnTo>
                    <a:pt x="217" y="601"/>
                  </a:lnTo>
                  <a:lnTo>
                    <a:pt x="222" y="601"/>
                  </a:lnTo>
                  <a:lnTo>
                    <a:pt x="230" y="601"/>
                  </a:lnTo>
                  <a:lnTo>
                    <a:pt x="236" y="601"/>
                  </a:lnTo>
                  <a:lnTo>
                    <a:pt x="243" y="601"/>
                  </a:lnTo>
                  <a:lnTo>
                    <a:pt x="243" y="599"/>
                  </a:lnTo>
                  <a:lnTo>
                    <a:pt x="247" y="595"/>
                  </a:lnTo>
                  <a:lnTo>
                    <a:pt x="249" y="591"/>
                  </a:lnTo>
                  <a:lnTo>
                    <a:pt x="253" y="585"/>
                  </a:lnTo>
                  <a:lnTo>
                    <a:pt x="255" y="580"/>
                  </a:lnTo>
                  <a:lnTo>
                    <a:pt x="258" y="574"/>
                  </a:lnTo>
                  <a:lnTo>
                    <a:pt x="260" y="570"/>
                  </a:lnTo>
                  <a:close/>
                </a:path>
              </a:pathLst>
            </a:custGeom>
            <a:solidFill>
              <a:srgbClr val="E6B380"/>
            </a:solidFill>
            <a:ln w="9525">
              <a:noFill/>
              <a:round/>
            </a:ln>
          </p:spPr>
          <p:txBody>
            <a:bodyPr/>
            <a:lstStyle/>
            <a:p>
              <a:endParaRPr lang="en-CA"/>
            </a:p>
          </p:txBody>
        </p:sp>
        <p:sp>
          <p:nvSpPr>
            <p:cNvPr id="8604" name="Freeform 104"/>
            <p:cNvSpPr/>
            <p:nvPr/>
          </p:nvSpPr>
          <p:spPr bwMode="auto">
            <a:xfrm>
              <a:off x="441" y="264"/>
              <a:ext cx="216" cy="840"/>
            </a:xfrm>
            <a:custGeom>
              <a:avLst/>
              <a:gdLst>
                <a:gd name="T0" fmla="*/ 6 w 434"/>
                <a:gd name="T1" fmla="*/ 3 h 1681"/>
                <a:gd name="T2" fmla="*/ 6 w 434"/>
                <a:gd name="T3" fmla="*/ 4 h 1681"/>
                <a:gd name="T4" fmla="*/ 7 w 434"/>
                <a:gd name="T5" fmla="*/ 7 h 1681"/>
                <a:gd name="T6" fmla="*/ 9 w 434"/>
                <a:gd name="T7" fmla="*/ 9 h 1681"/>
                <a:gd name="T8" fmla="*/ 12 w 434"/>
                <a:gd name="T9" fmla="*/ 12 h 1681"/>
                <a:gd name="T10" fmla="*/ 15 w 434"/>
                <a:gd name="T11" fmla="*/ 15 h 1681"/>
                <a:gd name="T12" fmla="*/ 18 w 434"/>
                <a:gd name="T13" fmla="*/ 16 h 1681"/>
                <a:gd name="T14" fmla="*/ 20 w 434"/>
                <a:gd name="T15" fmla="*/ 17 h 1681"/>
                <a:gd name="T16" fmla="*/ 23 w 434"/>
                <a:gd name="T17" fmla="*/ 18 h 1681"/>
                <a:gd name="T18" fmla="*/ 25 w 434"/>
                <a:gd name="T19" fmla="*/ 19 h 1681"/>
                <a:gd name="T20" fmla="*/ 28 w 434"/>
                <a:gd name="T21" fmla="*/ 20 h 1681"/>
                <a:gd name="T22" fmla="*/ 32 w 434"/>
                <a:gd name="T23" fmla="*/ 20 h 1681"/>
                <a:gd name="T24" fmla="*/ 35 w 434"/>
                <a:gd name="T25" fmla="*/ 20 h 1681"/>
                <a:gd name="T26" fmla="*/ 39 w 434"/>
                <a:gd name="T27" fmla="*/ 20 h 1681"/>
                <a:gd name="T28" fmla="*/ 41 w 434"/>
                <a:gd name="T29" fmla="*/ 21 h 1681"/>
                <a:gd name="T30" fmla="*/ 41 w 434"/>
                <a:gd name="T31" fmla="*/ 23 h 1681"/>
                <a:gd name="T32" fmla="*/ 41 w 434"/>
                <a:gd name="T33" fmla="*/ 26 h 1681"/>
                <a:gd name="T34" fmla="*/ 41 w 434"/>
                <a:gd name="T35" fmla="*/ 29 h 1681"/>
                <a:gd name="T36" fmla="*/ 41 w 434"/>
                <a:gd name="T37" fmla="*/ 33 h 1681"/>
                <a:gd name="T38" fmla="*/ 41 w 434"/>
                <a:gd name="T39" fmla="*/ 37 h 1681"/>
                <a:gd name="T40" fmla="*/ 41 w 434"/>
                <a:gd name="T41" fmla="*/ 42 h 1681"/>
                <a:gd name="T42" fmla="*/ 41 w 434"/>
                <a:gd name="T43" fmla="*/ 48 h 1681"/>
                <a:gd name="T44" fmla="*/ 41 w 434"/>
                <a:gd name="T45" fmla="*/ 53 h 1681"/>
                <a:gd name="T46" fmla="*/ 42 w 434"/>
                <a:gd name="T47" fmla="*/ 59 h 1681"/>
                <a:gd name="T48" fmla="*/ 42 w 434"/>
                <a:gd name="T49" fmla="*/ 66 h 1681"/>
                <a:gd name="T50" fmla="*/ 42 w 434"/>
                <a:gd name="T51" fmla="*/ 72 h 1681"/>
                <a:gd name="T52" fmla="*/ 42 w 434"/>
                <a:gd name="T53" fmla="*/ 79 h 1681"/>
                <a:gd name="T54" fmla="*/ 42 w 434"/>
                <a:gd name="T55" fmla="*/ 86 h 1681"/>
                <a:gd name="T56" fmla="*/ 43 w 434"/>
                <a:gd name="T57" fmla="*/ 93 h 1681"/>
                <a:gd name="T58" fmla="*/ 43 w 434"/>
                <a:gd name="T59" fmla="*/ 99 h 1681"/>
                <a:gd name="T60" fmla="*/ 43 w 434"/>
                <a:gd name="T61" fmla="*/ 106 h 1681"/>
                <a:gd name="T62" fmla="*/ 44 w 434"/>
                <a:gd name="T63" fmla="*/ 113 h 1681"/>
                <a:gd name="T64" fmla="*/ 44 w 434"/>
                <a:gd name="T65" fmla="*/ 119 h 1681"/>
                <a:gd name="T66" fmla="*/ 45 w 434"/>
                <a:gd name="T67" fmla="*/ 126 h 1681"/>
                <a:gd name="T68" fmla="*/ 53 w 434"/>
                <a:gd name="T69" fmla="*/ 210 h 1681"/>
                <a:gd name="T70" fmla="*/ 50 w 434"/>
                <a:gd name="T71" fmla="*/ 209 h 1681"/>
                <a:gd name="T72" fmla="*/ 48 w 434"/>
                <a:gd name="T73" fmla="*/ 208 h 1681"/>
                <a:gd name="T74" fmla="*/ 45 w 434"/>
                <a:gd name="T75" fmla="*/ 206 h 1681"/>
                <a:gd name="T76" fmla="*/ 42 w 434"/>
                <a:gd name="T77" fmla="*/ 205 h 1681"/>
                <a:gd name="T78" fmla="*/ 39 w 434"/>
                <a:gd name="T79" fmla="*/ 203 h 1681"/>
                <a:gd name="T80" fmla="*/ 36 w 434"/>
                <a:gd name="T81" fmla="*/ 200 h 1681"/>
                <a:gd name="T82" fmla="*/ 32 w 434"/>
                <a:gd name="T83" fmla="*/ 198 h 1681"/>
                <a:gd name="T84" fmla="*/ 30 w 434"/>
                <a:gd name="T85" fmla="*/ 195 h 1681"/>
                <a:gd name="T86" fmla="*/ 28 w 434"/>
                <a:gd name="T87" fmla="*/ 192 h 1681"/>
                <a:gd name="T88" fmla="*/ 0 w 434"/>
                <a:gd name="T89" fmla="*/ 9 h 1681"/>
                <a:gd name="T90" fmla="*/ 0 w 434"/>
                <a:gd name="T91" fmla="*/ 7 h 1681"/>
                <a:gd name="T92" fmla="*/ 1 w 434"/>
                <a:gd name="T93" fmla="*/ 4 h 1681"/>
                <a:gd name="T94" fmla="*/ 3 w 434"/>
                <a:gd name="T95" fmla="*/ 1 h 1681"/>
                <a:gd name="T96" fmla="*/ 4 w 434"/>
                <a:gd name="T97" fmla="*/ 0 h 1681"/>
                <a:gd name="T98" fmla="*/ 5 w 434"/>
                <a:gd name="T99" fmla="*/ 1 h 1681"/>
                <a:gd name="T100" fmla="*/ 6 w 434"/>
                <a:gd name="T101" fmla="*/ 2 h 168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4"/>
                <a:gd name="T154" fmla="*/ 0 h 1681"/>
                <a:gd name="T155" fmla="*/ 434 w 434"/>
                <a:gd name="T156" fmla="*/ 1681 h 168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4" h="1681">
                  <a:moveTo>
                    <a:pt x="48" y="19"/>
                  </a:moveTo>
                  <a:lnTo>
                    <a:pt x="48" y="21"/>
                  </a:lnTo>
                  <a:lnTo>
                    <a:pt x="50" y="25"/>
                  </a:lnTo>
                  <a:lnTo>
                    <a:pt x="50" y="29"/>
                  </a:lnTo>
                  <a:lnTo>
                    <a:pt x="51" y="35"/>
                  </a:lnTo>
                  <a:lnTo>
                    <a:pt x="55" y="38"/>
                  </a:lnTo>
                  <a:lnTo>
                    <a:pt x="57" y="44"/>
                  </a:lnTo>
                  <a:lnTo>
                    <a:pt x="61" y="52"/>
                  </a:lnTo>
                  <a:lnTo>
                    <a:pt x="63" y="57"/>
                  </a:lnTo>
                  <a:lnTo>
                    <a:pt x="67" y="63"/>
                  </a:lnTo>
                  <a:lnTo>
                    <a:pt x="72" y="71"/>
                  </a:lnTo>
                  <a:lnTo>
                    <a:pt x="78" y="76"/>
                  </a:lnTo>
                  <a:lnTo>
                    <a:pt x="84" y="84"/>
                  </a:lnTo>
                  <a:lnTo>
                    <a:pt x="89" y="92"/>
                  </a:lnTo>
                  <a:lnTo>
                    <a:pt x="99" y="99"/>
                  </a:lnTo>
                  <a:lnTo>
                    <a:pt x="107" y="105"/>
                  </a:lnTo>
                  <a:lnTo>
                    <a:pt x="114" y="113"/>
                  </a:lnTo>
                  <a:lnTo>
                    <a:pt x="124" y="120"/>
                  </a:lnTo>
                  <a:lnTo>
                    <a:pt x="135" y="126"/>
                  </a:lnTo>
                  <a:lnTo>
                    <a:pt x="139" y="130"/>
                  </a:lnTo>
                  <a:lnTo>
                    <a:pt x="145" y="132"/>
                  </a:lnTo>
                  <a:lnTo>
                    <a:pt x="150" y="135"/>
                  </a:lnTo>
                  <a:lnTo>
                    <a:pt x="158" y="139"/>
                  </a:lnTo>
                  <a:lnTo>
                    <a:pt x="164" y="141"/>
                  </a:lnTo>
                  <a:lnTo>
                    <a:pt x="169" y="143"/>
                  </a:lnTo>
                  <a:lnTo>
                    <a:pt x="177" y="147"/>
                  </a:lnTo>
                  <a:lnTo>
                    <a:pt x="185" y="149"/>
                  </a:lnTo>
                  <a:lnTo>
                    <a:pt x="190" y="151"/>
                  </a:lnTo>
                  <a:lnTo>
                    <a:pt x="198" y="152"/>
                  </a:lnTo>
                  <a:lnTo>
                    <a:pt x="205" y="154"/>
                  </a:lnTo>
                  <a:lnTo>
                    <a:pt x="215" y="156"/>
                  </a:lnTo>
                  <a:lnTo>
                    <a:pt x="221" y="158"/>
                  </a:lnTo>
                  <a:lnTo>
                    <a:pt x="230" y="160"/>
                  </a:lnTo>
                  <a:lnTo>
                    <a:pt x="240" y="160"/>
                  </a:lnTo>
                  <a:lnTo>
                    <a:pt x="247" y="162"/>
                  </a:lnTo>
                  <a:lnTo>
                    <a:pt x="257" y="162"/>
                  </a:lnTo>
                  <a:lnTo>
                    <a:pt x="266" y="164"/>
                  </a:lnTo>
                  <a:lnTo>
                    <a:pt x="276" y="164"/>
                  </a:lnTo>
                  <a:lnTo>
                    <a:pt x="287" y="164"/>
                  </a:lnTo>
                  <a:lnTo>
                    <a:pt x="295" y="164"/>
                  </a:lnTo>
                  <a:lnTo>
                    <a:pt x="306" y="164"/>
                  </a:lnTo>
                  <a:lnTo>
                    <a:pt x="318" y="162"/>
                  </a:lnTo>
                  <a:lnTo>
                    <a:pt x="329" y="162"/>
                  </a:lnTo>
                  <a:lnTo>
                    <a:pt x="329" y="164"/>
                  </a:lnTo>
                  <a:lnTo>
                    <a:pt x="329" y="168"/>
                  </a:lnTo>
                  <a:lnTo>
                    <a:pt x="329" y="173"/>
                  </a:lnTo>
                  <a:lnTo>
                    <a:pt x="329" y="185"/>
                  </a:lnTo>
                  <a:lnTo>
                    <a:pt x="329" y="189"/>
                  </a:lnTo>
                  <a:lnTo>
                    <a:pt x="329" y="196"/>
                  </a:lnTo>
                  <a:lnTo>
                    <a:pt x="329" y="202"/>
                  </a:lnTo>
                  <a:lnTo>
                    <a:pt x="329" y="211"/>
                  </a:lnTo>
                  <a:lnTo>
                    <a:pt x="329" y="219"/>
                  </a:lnTo>
                  <a:lnTo>
                    <a:pt x="329" y="228"/>
                  </a:lnTo>
                  <a:lnTo>
                    <a:pt x="329" y="236"/>
                  </a:lnTo>
                  <a:lnTo>
                    <a:pt x="331" y="248"/>
                  </a:lnTo>
                  <a:lnTo>
                    <a:pt x="331" y="257"/>
                  </a:lnTo>
                  <a:lnTo>
                    <a:pt x="331" y="268"/>
                  </a:lnTo>
                  <a:lnTo>
                    <a:pt x="331" y="280"/>
                  </a:lnTo>
                  <a:lnTo>
                    <a:pt x="331" y="291"/>
                  </a:lnTo>
                  <a:lnTo>
                    <a:pt x="331" y="303"/>
                  </a:lnTo>
                  <a:lnTo>
                    <a:pt x="333" y="316"/>
                  </a:lnTo>
                  <a:lnTo>
                    <a:pt x="333" y="327"/>
                  </a:lnTo>
                  <a:lnTo>
                    <a:pt x="333" y="343"/>
                  </a:lnTo>
                  <a:lnTo>
                    <a:pt x="333" y="356"/>
                  </a:lnTo>
                  <a:lnTo>
                    <a:pt x="333" y="369"/>
                  </a:lnTo>
                  <a:lnTo>
                    <a:pt x="333" y="384"/>
                  </a:lnTo>
                  <a:lnTo>
                    <a:pt x="335" y="400"/>
                  </a:lnTo>
                  <a:lnTo>
                    <a:pt x="335" y="415"/>
                  </a:lnTo>
                  <a:lnTo>
                    <a:pt x="335" y="430"/>
                  </a:lnTo>
                  <a:lnTo>
                    <a:pt x="337" y="447"/>
                  </a:lnTo>
                  <a:lnTo>
                    <a:pt x="337" y="464"/>
                  </a:lnTo>
                  <a:lnTo>
                    <a:pt x="337" y="477"/>
                  </a:lnTo>
                  <a:lnTo>
                    <a:pt x="337" y="495"/>
                  </a:lnTo>
                  <a:lnTo>
                    <a:pt x="337" y="512"/>
                  </a:lnTo>
                  <a:lnTo>
                    <a:pt x="339" y="529"/>
                  </a:lnTo>
                  <a:lnTo>
                    <a:pt x="339" y="546"/>
                  </a:lnTo>
                  <a:lnTo>
                    <a:pt x="339" y="563"/>
                  </a:lnTo>
                  <a:lnTo>
                    <a:pt x="340" y="582"/>
                  </a:lnTo>
                  <a:lnTo>
                    <a:pt x="340" y="599"/>
                  </a:lnTo>
                  <a:lnTo>
                    <a:pt x="340" y="618"/>
                  </a:lnTo>
                  <a:lnTo>
                    <a:pt x="342" y="635"/>
                  </a:lnTo>
                  <a:lnTo>
                    <a:pt x="342" y="652"/>
                  </a:lnTo>
                  <a:lnTo>
                    <a:pt x="344" y="671"/>
                  </a:lnTo>
                  <a:lnTo>
                    <a:pt x="344" y="688"/>
                  </a:lnTo>
                  <a:lnTo>
                    <a:pt x="346" y="707"/>
                  </a:lnTo>
                  <a:lnTo>
                    <a:pt x="346" y="726"/>
                  </a:lnTo>
                  <a:lnTo>
                    <a:pt x="348" y="744"/>
                  </a:lnTo>
                  <a:lnTo>
                    <a:pt x="348" y="763"/>
                  </a:lnTo>
                  <a:lnTo>
                    <a:pt x="348" y="780"/>
                  </a:lnTo>
                  <a:lnTo>
                    <a:pt x="350" y="799"/>
                  </a:lnTo>
                  <a:lnTo>
                    <a:pt x="350" y="818"/>
                  </a:lnTo>
                  <a:lnTo>
                    <a:pt x="350" y="835"/>
                  </a:lnTo>
                  <a:lnTo>
                    <a:pt x="352" y="852"/>
                  </a:lnTo>
                  <a:lnTo>
                    <a:pt x="352" y="871"/>
                  </a:lnTo>
                  <a:lnTo>
                    <a:pt x="354" y="888"/>
                  </a:lnTo>
                  <a:lnTo>
                    <a:pt x="354" y="905"/>
                  </a:lnTo>
                  <a:lnTo>
                    <a:pt x="356" y="922"/>
                  </a:lnTo>
                  <a:lnTo>
                    <a:pt x="356" y="941"/>
                  </a:lnTo>
                  <a:lnTo>
                    <a:pt x="358" y="958"/>
                  </a:lnTo>
                  <a:lnTo>
                    <a:pt x="359" y="975"/>
                  </a:lnTo>
                  <a:lnTo>
                    <a:pt x="361" y="993"/>
                  </a:lnTo>
                  <a:lnTo>
                    <a:pt x="361" y="1010"/>
                  </a:lnTo>
                  <a:lnTo>
                    <a:pt x="363" y="1027"/>
                  </a:lnTo>
                  <a:lnTo>
                    <a:pt x="434" y="1681"/>
                  </a:lnTo>
                  <a:lnTo>
                    <a:pt x="430" y="1681"/>
                  </a:lnTo>
                  <a:lnTo>
                    <a:pt x="426" y="1679"/>
                  </a:lnTo>
                  <a:lnTo>
                    <a:pt x="416" y="1675"/>
                  </a:lnTo>
                  <a:lnTo>
                    <a:pt x="407" y="1673"/>
                  </a:lnTo>
                  <a:lnTo>
                    <a:pt x="401" y="1669"/>
                  </a:lnTo>
                  <a:lnTo>
                    <a:pt x="396" y="1667"/>
                  </a:lnTo>
                  <a:lnTo>
                    <a:pt x="388" y="1664"/>
                  </a:lnTo>
                  <a:lnTo>
                    <a:pt x="380" y="1660"/>
                  </a:lnTo>
                  <a:lnTo>
                    <a:pt x="373" y="1656"/>
                  </a:lnTo>
                  <a:lnTo>
                    <a:pt x="365" y="1654"/>
                  </a:lnTo>
                  <a:lnTo>
                    <a:pt x="358" y="1650"/>
                  </a:lnTo>
                  <a:lnTo>
                    <a:pt x="350" y="1646"/>
                  </a:lnTo>
                  <a:lnTo>
                    <a:pt x="340" y="1641"/>
                  </a:lnTo>
                  <a:lnTo>
                    <a:pt x="333" y="1635"/>
                  </a:lnTo>
                  <a:lnTo>
                    <a:pt x="323" y="1629"/>
                  </a:lnTo>
                  <a:lnTo>
                    <a:pt x="316" y="1626"/>
                  </a:lnTo>
                  <a:lnTo>
                    <a:pt x="306" y="1618"/>
                  </a:lnTo>
                  <a:lnTo>
                    <a:pt x="299" y="1612"/>
                  </a:lnTo>
                  <a:lnTo>
                    <a:pt x="289" y="1607"/>
                  </a:lnTo>
                  <a:lnTo>
                    <a:pt x="281" y="1601"/>
                  </a:lnTo>
                  <a:lnTo>
                    <a:pt x="272" y="1591"/>
                  </a:lnTo>
                  <a:lnTo>
                    <a:pt x="264" y="1586"/>
                  </a:lnTo>
                  <a:lnTo>
                    <a:pt x="257" y="1576"/>
                  </a:lnTo>
                  <a:lnTo>
                    <a:pt x="251" y="1570"/>
                  </a:lnTo>
                  <a:lnTo>
                    <a:pt x="243" y="1561"/>
                  </a:lnTo>
                  <a:lnTo>
                    <a:pt x="238" y="1553"/>
                  </a:lnTo>
                  <a:lnTo>
                    <a:pt x="230" y="1544"/>
                  </a:lnTo>
                  <a:lnTo>
                    <a:pt x="226" y="1536"/>
                  </a:lnTo>
                  <a:lnTo>
                    <a:pt x="78" y="599"/>
                  </a:lnTo>
                  <a:lnTo>
                    <a:pt x="0" y="80"/>
                  </a:lnTo>
                  <a:lnTo>
                    <a:pt x="0" y="78"/>
                  </a:lnTo>
                  <a:lnTo>
                    <a:pt x="0" y="75"/>
                  </a:lnTo>
                  <a:lnTo>
                    <a:pt x="2" y="67"/>
                  </a:lnTo>
                  <a:lnTo>
                    <a:pt x="4" y="61"/>
                  </a:lnTo>
                  <a:lnTo>
                    <a:pt x="6" y="52"/>
                  </a:lnTo>
                  <a:lnTo>
                    <a:pt x="10" y="42"/>
                  </a:lnTo>
                  <a:lnTo>
                    <a:pt x="13" y="35"/>
                  </a:lnTo>
                  <a:lnTo>
                    <a:pt x="17" y="25"/>
                  </a:lnTo>
                  <a:lnTo>
                    <a:pt x="21" y="18"/>
                  </a:lnTo>
                  <a:lnTo>
                    <a:pt x="25" y="10"/>
                  </a:lnTo>
                  <a:lnTo>
                    <a:pt x="29" y="4"/>
                  </a:lnTo>
                  <a:lnTo>
                    <a:pt x="32" y="2"/>
                  </a:lnTo>
                  <a:lnTo>
                    <a:pt x="36" y="0"/>
                  </a:lnTo>
                  <a:lnTo>
                    <a:pt x="40" y="2"/>
                  </a:lnTo>
                  <a:lnTo>
                    <a:pt x="42" y="6"/>
                  </a:lnTo>
                  <a:lnTo>
                    <a:pt x="44" y="10"/>
                  </a:lnTo>
                  <a:lnTo>
                    <a:pt x="46" y="14"/>
                  </a:lnTo>
                  <a:lnTo>
                    <a:pt x="48" y="19"/>
                  </a:lnTo>
                  <a:close/>
                </a:path>
              </a:pathLst>
            </a:custGeom>
            <a:solidFill>
              <a:srgbClr val="BF6633"/>
            </a:solidFill>
            <a:ln w="9525">
              <a:noFill/>
              <a:round/>
            </a:ln>
          </p:spPr>
          <p:txBody>
            <a:bodyPr/>
            <a:lstStyle/>
            <a:p>
              <a:endParaRPr lang="en-CA"/>
            </a:p>
          </p:txBody>
        </p:sp>
        <p:sp>
          <p:nvSpPr>
            <p:cNvPr id="8605" name="Freeform 105"/>
            <p:cNvSpPr/>
            <p:nvPr/>
          </p:nvSpPr>
          <p:spPr bwMode="auto">
            <a:xfrm>
              <a:off x="603" y="102"/>
              <a:ext cx="503" cy="1018"/>
            </a:xfrm>
            <a:custGeom>
              <a:avLst/>
              <a:gdLst>
                <a:gd name="T0" fmla="*/ 126 w 1006"/>
                <a:gd name="T1" fmla="*/ 45 h 2038"/>
                <a:gd name="T2" fmla="*/ 123 w 1006"/>
                <a:gd name="T3" fmla="*/ 45 h 2038"/>
                <a:gd name="T4" fmla="*/ 119 w 1006"/>
                <a:gd name="T5" fmla="*/ 47 h 2038"/>
                <a:gd name="T6" fmla="*/ 114 w 1006"/>
                <a:gd name="T7" fmla="*/ 48 h 2038"/>
                <a:gd name="T8" fmla="*/ 108 w 1006"/>
                <a:gd name="T9" fmla="*/ 50 h 2038"/>
                <a:gd name="T10" fmla="*/ 100 w 1006"/>
                <a:gd name="T11" fmla="*/ 52 h 2038"/>
                <a:gd name="T12" fmla="*/ 92 w 1006"/>
                <a:gd name="T13" fmla="*/ 55 h 2038"/>
                <a:gd name="T14" fmla="*/ 84 w 1006"/>
                <a:gd name="T15" fmla="*/ 58 h 2038"/>
                <a:gd name="T16" fmla="*/ 76 w 1006"/>
                <a:gd name="T17" fmla="*/ 61 h 2038"/>
                <a:gd name="T18" fmla="*/ 67 w 1006"/>
                <a:gd name="T19" fmla="*/ 64 h 2038"/>
                <a:gd name="T20" fmla="*/ 59 w 1006"/>
                <a:gd name="T21" fmla="*/ 69 h 2038"/>
                <a:gd name="T22" fmla="*/ 51 w 1006"/>
                <a:gd name="T23" fmla="*/ 73 h 2038"/>
                <a:gd name="T24" fmla="*/ 44 w 1006"/>
                <a:gd name="T25" fmla="*/ 77 h 2038"/>
                <a:gd name="T26" fmla="*/ 38 w 1006"/>
                <a:gd name="T27" fmla="*/ 82 h 2038"/>
                <a:gd name="T28" fmla="*/ 33 w 1006"/>
                <a:gd name="T29" fmla="*/ 87 h 2038"/>
                <a:gd name="T30" fmla="*/ 29 w 1006"/>
                <a:gd name="T31" fmla="*/ 93 h 2038"/>
                <a:gd name="T32" fmla="*/ 28 w 1006"/>
                <a:gd name="T33" fmla="*/ 96 h 2038"/>
                <a:gd name="T34" fmla="*/ 27 w 1006"/>
                <a:gd name="T35" fmla="*/ 98 h 2038"/>
                <a:gd name="T36" fmla="*/ 26 w 1006"/>
                <a:gd name="T37" fmla="*/ 101 h 2038"/>
                <a:gd name="T38" fmla="*/ 26 w 1006"/>
                <a:gd name="T39" fmla="*/ 105 h 2038"/>
                <a:gd name="T40" fmla="*/ 26 w 1006"/>
                <a:gd name="T41" fmla="*/ 107 h 2038"/>
                <a:gd name="T42" fmla="*/ 26 w 1006"/>
                <a:gd name="T43" fmla="*/ 110 h 2038"/>
                <a:gd name="T44" fmla="*/ 26 w 1006"/>
                <a:gd name="T45" fmla="*/ 114 h 2038"/>
                <a:gd name="T46" fmla="*/ 26 w 1006"/>
                <a:gd name="T47" fmla="*/ 118 h 2038"/>
                <a:gd name="T48" fmla="*/ 26 w 1006"/>
                <a:gd name="T49" fmla="*/ 123 h 2038"/>
                <a:gd name="T50" fmla="*/ 26 w 1006"/>
                <a:gd name="T51" fmla="*/ 128 h 2038"/>
                <a:gd name="T52" fmla="*/ 27 w 1006"/>
                <a:gd name="T53" fmla="*/ 133 h 2038"/>
                <a:gd name="T54" fmla="*/ 27 w 1006"/>
                <a:gd name="T55" fmla="*/ 139 h 2038"/>
                <a:gd name="T56" fmla="*/ 28 w 1006"/>
                <a:gd name="T57" fmla="*/ 145 h 2038"/>
                <a:gd name="T58" fmla="*/ 28 w 1006"/>
                <a:gd name="T59" fmla="*/ 151 h 2038"/>
                <a:gd name="T60" fmla="*/ 29 w 1006"/>
                <a:gd name="T61" fmla="*/ 157 h 2038"/>
                <a:gd name="T62" fmla="*/ 29 w 1006"/>
                <a:gd name="T63" fmla="*/ 163 h 2038"/>
                <a:gd name="T64" fmla="*/ 30 w 1006"/>
                <a:gd name="T65" fmla="*/ 169 h 2038"/>
                <a:gd name="T66" fmla="*/ 30 w 1006"/>
                <a:gd name="T67" fmla="*/ 175 h 2038"/>
                <a:gd name="T68" fmla="*/ 31 w 1006"/>
                <a:gd name="T69" fmla="*/ 180 h 2038"/>
                <a:gd name="T70" fmla="*/ 31 w 1006"/>
                <a:gd name="T71" fmla="*/ 184 h 2038"/>
                <a:gd name="T72" fmla="*/ 31 w 1006"/>
                <a:gd name="T73" fmla="*/ 189 h 2038"/>
                <a:gd name="T74" fmla="*/ 31 w 1006"/>
                <a:gd name="T75" fmla="*/ 192 h 2038"/>
                <a:gd name="T76" fmla="*/ 33 w 1006"/>
                <a:gd name="T77" fmla="*/ 195 h 2038"/>
                <a:gd name="T78" fmla="*/ 40 w 1006"/>
                <a:gd name="T79" fmla="*/ 242 h 2038"/>
                <a:gd name="T80" fmla="*/ 20 w 1006"/>
                <a:gd name="T81" fmla="*/ 253 h 2038"/>
                <a:gd name="T82" fmla="*/ 19 w 1006"/>
                <a:gd name="T83" fmla="*/ 249 h 2038"/>
                <a:gd name="T84" fmla="*/ 19 w 1006"/>
                <a:gd name="T85" fmla="*/ 244 h 2038"/>
                <a:gd name="T86" fmla="*/ 18 w 1006"/>
                <a:gd name="T87" fmla="*/ 239 h 2038"/>
                <a:gd name="T88" fmla="*/ 16 w 1006"/>
                <a:gd name="T89" fmla="*/ 231 h 2038"/>
                <a:gd name="T90" fmla="*/ 15 w 1006"/>
                <a:gd name="T91" fmla="*/ 222 h 2038"/>
                <a:gd name="T92" fmla="*/ 14 w 1006"/>
                <a:gd name="T93" fmla="*/ 213 h 2038"/>
                <a:gd name="T94" fmla="*/ 12 w 1006"/>
                <a:gd name="T95" fmla="*/ 202 h 2038"/>
                <a:gd name="T96" fmla="*/ 11 w 1006"/>
                <a:gd name="T97" fmla="*/ 191 h 2038"/>
                <a:gd name="T98" fmla="*/ 9 w 1006"/>
                <a:gd name="T99" fmla="*/ 180 h 2038"/>
                <a:gd name="T100" fmla="*/ 8 w 1006"/>
                <a:gd name="T101" fmla="*/ 167 h 2038"/>
                <a:gd name="T102" fmla="*/ 7 w 1006"/>
                <a:gd name="T103" fmla="*/ 155 h 2038"/>
                <a:gd name="T104" fmla="*/ 5 w 1006"/>
                <a:gd name="T105" fmla="*/ 143 h 2038"/>
                <a:gd name="T106" fmla="*/ 4 w 1006"/>
                <a:gd name="T107" fmla="*/ 131 h 2038"/>
                <a:gd name="T108" fmla="*/ 3 w 1006"/>
                <a:gd name="T109" fmla="*/ 119 h 2038"/>
                <a:gd name="T110" fmla="*/ 0 w 1006"/>
                <a:gd name="T111" fmla="*/ 67 h 203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06"/>
                <a:gd name="T169" fmla="*/ 0 h 2038"/>
                <a:gd name="T170" fmla="*/ 1006 w 1006"/>
                <a:gd name="T171" fmla="*/ 2038 h 203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06" h="2038">
                  <a:moveTo>
                    <a:pt x="0" y="538"/>
                  </a:moveTo>
                  <a:lnTo>
                    <a:pt x="998" y="0"/>
                  </a:lnTo>
                  <a:lnTo>
                    <a:pt x="1006" y="363"/>
                  </a:lnTo>
                  <a:lnTo>
                    <a:pt x="1002" y="363"/>
                  </a:lnTo>
                  <a:lnTo>
                    <a:pt x="998" y="363"/>
                  </a:lnTo>
                  <a:lnTo>
                    <a:pt x="993" y="363"/>
                  </a:lnTo>
                  <a:lnTo>
                    <a:pt x="989" y="365"/>
                  </a:lnTo>
                  <a:lnTo>
                    <a:pt x="981" y="367"/>
                  </a:lnTo>
                  <a:lnTo>
                    <a:pt x="976" y="369"/>
                  </a:lnTo>
                  <a:lnTo>
                    <a:pt x="968" y="371"/>
                  </a:lnTo>
                  <a:lnTo>
                    <a:pt x="960" y="373"/>
                  </a:lnTo>
                  <a:lnTo>
                    <a:pt x="951" y="377"/>
                  </a:lnTo>
                  <a:lnTo>
                    <a:pt x="941" y="379"/>
                  </a:lnTo>
                  <a:lnTo>
                    <a:pt x="930" y="381"/>
                  </a:lnTo>
                  <a:lnTo>
                    <a:pt x="920" y="384"/>
                  </a:lnTo>
                  <a:lnTo>
                    <a:pt x="909" y="386"/>
                  </a:lnTo>
                  <a:lnTo>
                    <a:pt x="898" y="390"/>
                  </a:lnTo>
                  <a:lnTo>
                    <a:pt x="884" y="394"/>
                  </a:lnTo>
                  <a:lnTo>
                    <a:pt x="871" y="398"/>
                  </a:lnTo>
                  <a:lnTo>
                    <a:pt x="858" y="401"/>
                  </a:lnTo>
                  <a:lnTo>
                    <a:pt x="844" y="405"/>
                  </a:lnTo>
                  <a:lnTo>
                    <a:pt x="829" y="409"/>
                  </a:lnTo>
                  <a:lnTo>
                    <a:pt x="814" y="415"/>
                  </a:lnTo>
                  <a:lnTo>
                    <a:pt x="799" y="419"/>
                  </a:lnTo>
                  <a:lnTo>
                    <a:pt x="785" y="424"/>
                  </a:lnTo>
                  <a:lnTo>
                    <a:pt x="768" y="430"/>
                  </a:lnTo>
                  <a:lnTo>
                    <a:pt x="753" y="434"/>
                  </a:lnTo>
                  <a:lnTo>
                    <a:pt x="736" y="441"/>
                  </a:lnTo>
                  <a:lnTo>
                    <a:pt x="721" y="447"/>
                  </a:lnTo>
                  <a:lnTo>
                    <a:pt x="704" y="451"/>
                  </a:lnTo>
                  <a:lnTo>
                    <a:pt x="687" y="457"/>
                  </a:lnTo>
                  <a:lnTo>
                    <a:pt x="669" y="464"/>
                  </a:lnTo>
                  <a:lnTo>
                    <a:pt x="654" y="472"/>
                  </a:lnTo>
                  <a:lnTo>
                    <a:pt x="635" y="477"/>
                  </a:lnTo>
                  <a:lnTo>
                    <a:pt x="618" y="483"/>
                  </a:lnTo>
                  <a:lnTo>
                    <a:pt x="601" y="491"/>
                  </a:lnTo>
                  <a:lnTo>
                    <a:pt x="584" y="498"/>
                  </a:lnTo>
                  <a:lnTo>
                    <a:pt x="567" y="504"/>
                  </a:lnTo>
                  <a:lnTo>
                    <a:pt x="550" y="512"/>
                  </a:lnTo>
                  <a:lnTo>
                    <a:pt x="533" y="519"/>
                  </a:lnTo>
                  <a:lnTo>
                    <a:pt x="517" y="529"/>
                  </a:lnTo>
                  <a:lnTo>
                    <a:pt x="498" y="534"/>
                  </a:lnTo>
                  <a:lnTo>
                    <a:pt x="483" y="542"/>
                  </a:lnTo>
                  <a:lnTo>
                    <a:pt x="466" y="552"/>
                  </a:lnTo>
                  <a:lnTo>
                    <a:pt x="451" y="559"/>
                  </a:lnTo>
                  <a:lnTo>
                    <a:pt x="436" y="569"/>
                  </a:lnTo>
                  <a:lnTo>
                    <a:pt x="419" y="578"/>
                  </a:lnTo>
                  <a:lnTo>
                    <a:pt x="405" y="586"/>
                  </a:lnTo>
                  <a:lnTo>
                    <a:pt x="390" y="595"/>
                  </a:lnTo>
                  <a:lnTo>
                    <a:pt x="375" y="605"/>
                  </a:lnTo>
                  <a:lnTo>
                    <a:pt x="361" y="614"/>
                  </a:lnTo>
                  <a:lnTo>
                    <a:pt x="348" y="622"/>
                  </a:lnTo>
                  <a:lnTo>
                    <a:pt x="335" y="631"/>
                  </a:lnTo>
                  <a:lnTo>
                    <a:pt x="322" y="641"/>
                  </a:lnTo>
                  <a:lnTo>
                    <a:pt x="310" y="650"/>
                  </a:lnTo>
                  <a:lnTo>
                    <a:pt x="299" y="660"/>
                  </a:lnTo>
                  <a:lnTo>
                    <a:pt x="289" y="671"/>
                  </a:lnTo>
                  <a:lnTo>
                    <a:pt x="278" y="681"/>
                  </a:lnTo>
                  <a:lnTo>
                    <a:pt x="270" y="692"/>
                  </a:lnTo>
                  <a:lnTo>
                    <a:pt x="259" y="702"/>
                  </a:lnTo>
                  <a:lnTo>
                    <a:pt x="253" y="713"/>
                  </a:lnTo>
                  <a:lnTo>
                    <a:pt x="244" y="723"/>
                  </a:lnTo>
                  <a:lnTo>
                    <a:pt x="238" y="734"/>
                  </a:lnTo>
                  <a:lnTo>
                    <a:pt x="232" y="745"/>
                  </a:lnTo>
                  <a:lnTo>
                    <a:pt x="228" y="757"/>
                  </a:lnTo>
                  <a:lnTo>
                    <a:pt x="225" y="759"/>
                  </a:lnTo>
                  <a:lnTo>
                    <a:pt x="221" y="764"/>
                  </a:lnTo>
                  <a:lnTo>
                    <a:pt x="217" y="768"/>
                  </a:lnTo>
                  <a:lnTo>
                    <a:pt x="215" y="776"/>
                  </a:lnTo>
                  <a:lnTo>
                    <a:pt x="213" y="778"/>
                  </a:lnTo>
                  <a:lnTo>
                    <a:pt x="213" y="782"/>
                  </a:lnTo>
                  <a:lnTo>
                    <a:pt x="211" y="787"/>
                  </a:lnTo>
                  <a:lnTo>
                    <a:pt x="211" y="793"/>
                  </a:lnTo>
                  <a:lnTo>
                    <a:pt x="209" y="799"/>
                  </a:lnTo>
                  <a:lnTo>
                    <a:pt x="209" y="804"/>
                  </a:lnTo>
                  <a:lnTo>
                    <a:pt x="207" y="810"/>
                  </a:lnTo>
                  <a:lnTo>
                    <a:pt x="207" y="820"/>
                  </a:lnTo>
                  <a:lnTo>
                    <a:pt x="206" y="827"/>
                  </a:lnTo>
                  <a:lnTo>
                    <a:pt x="206" y="837"/>
                  </a:lnTo>
                  <a:lnTo>
                    <a:pt x="206" y="841"/>
                  </a:lnTo>
                  <a:lnTo>
                    <a:pt x="206" y="844"/>
                  </a:lnTo>
                  <a:lnTo>
                    <a:pt x="206" y="850"/>
                  </a:lnTo>
                  <a:lnTo>
                    <a:pt x="206" y="858"/>
                  </a:lnTo>
                  <a:lnTo>
                    <a:pt x="204" y="861"/>
                  </a:lnTo>
                  <a:lnTo>
                    <a:pt x="204" y="867"/>
                  </a:lnTo>
                  <a:lnTo>
                    <a:pt x="204" y="873"/>
                  </a:lnTo>
                  <a:lnTo>
                    <a:pt x="204" y="880"/>
                  </a:lnTo>
                  <a:lnTo>
                    <a:pt x="204" y="886"/>
                  </a:lnTo>
                  <a:lnTo>
                    <a:pt x="204" y="894"/>
                  </a:lnTo>
                  <a:lnTo>
                    <a:pt x="204" y="901"/>
                  </a:lnTo>
                  <a:lnTo>
                    <a:pt x="204" y="909"/>
                  </a:lnTo>
                  <a:lnTo>
                    <a:pt x="204" y="915"/>
                  </a:lnTo>
                  <a:lnTo>
                    <a:pt x="204" y="924"/>
                  </a:lnTo>
                  <a:lnTo>
                    <a:pt x="204" y="930"/>
                  </a:lnTo>
                  <a:lnTo>
                    <a:pt x="204" y="939"/>
                  </a:lnTo>
                  <a:lnTo>
                    <a:pt x="204" y="949"/>
                  </a:lnTo>
                  <a:lnTo>
                    <a:pt x="206" y="956"/>
                  </a:lnTo>
                  <a:lnTo>
                    <a:pt x="206" y="966"/>
                  </a:lnTo>
                  <a:lnTo>
                    <a:pt x="207" y="975"/>
                  </a:lnTo>
                  <a:lnTo>
                    <a:pt x="207" y="985"/>
                  </a:lnTo>
                  <a:lnTo>
                    <a:pt x="207" y="994"/>
                  </a:lnTo>
                  <a:lnTo>
                    <a:pt x="207" y="1004"/>
                  </a:lnTo>
                  <a:lnTo>
                    <a:pt x="207" y="1015"/>
                  </a:lnTo>
                  <a:lnTo>
                    <a:pt x="207" y="1025"/>
                  </a:lnTo>
                  <a:lnTo>
                    <a:pt x="209" y="1036"/>
                  </a:lnTo>
                  <a:lnTo>
                    <a:pt x="209" y="1046"/>
                  </a:lnTo>
                  <a:lnTo>
                    <a:pt x="211" y="1059"/>
                  </a:lnTo>
                  <a:lnTo>
                    <a:pt x="211" y="1069"/>
                  </a:lnTo>
                  <a:lnTo>
                    <a:pt x="211" y="1080"/>
                  </a:lnTo>
                  <a:lnTo>
                    <a:pt x="213" y="1091"/>
                  </a:lnTo>
                  <a:lnTo>
                    <a:pt x="213" y="1105"/>
                  </a:lnTo>
                  <a:lnTo>
                    <a:pt x="213" y="1116"/>
                  </a:lnTo>
                  <a:lnTo>
                    <a:pt x="215" y="1128"/>
                  </a:lnTo>
                  <a:lnTo>
                    <a:pt x="215" y="1141"/>
                  </a:lnTo>
                  <a:lnTo>
                    <a:pt x="217" y="1152"/>
                  </a:lnTo>
                  <a:lnTo>
                    <a:pt x="217" y="1166"/>
                  </a:lnTo>
                  <a:lnTo>
                    <a:pt x="221" y="1177"/>
                  </a:lnTo>
                  <a:lnTo>
                    <a:pt x="221" y="1188"/>
                  </a:lnTo>
                  <a:lnTo>
                    <a:pt x="223" y="1202"/>
                  </a:lnTo>
                  <a:lnTo>
                    <a:pt x="223" y="1213"/>
                  </a:lnTo>
                  <a:lnTo>
                    <a:pt x="225" y="1226"/>
                  </a:lnTo>
                  <a:lnTo>
                    <a:pt x="225" y="1238"/>
                  </a:lnTo>
                  <a:lnTo>
                    <a:pt x="226" y="1251"/>
                  </a:lnTo>
                  <a:lnTo>
                    <a:pt x="226" y="1262"/>
                  </a:lnTo>
                  <a:lnTo>
                    <a:pt x="228" y="1276"/>
                  </a:lnTo>
                  <a:lnTo>
                    <a:pt x="228" y="1287"/>
                  </a:lnTo>
                  <a:lnTo>
                    <a:pt x="230" y="1300"/>
                  </a:lnTo>
                  <a:lnTo>
                    <a:pt x="232" y="1312"/>
                  </a:lnTo>
                  <a:lnTo>
                    <a:pt x="234" y="1323"/>
                  </a:lnTo>
                  <a:lnTo>
                    <a:pt x="234" y="1335"/>
                  </a:lnTo>
                  <a:lnTo>
                    <a:pt x="236" y="1348"/>
                  </a:lnTo>
                  <a:lnTo>
                    <a:pt x="236" y="1359"/>
                  </a:lnTo>
                  <a:lnTo>
                    <a:pt x="238" y="1369"/>
                  </a:lnTo>
                  <a:lnTo>
                    <a:pt x="238" y="1380"/>
                  </a:lnTo>
                  <a:lnTo>
                    <a:pt x="240" y="1392"/>
                  </a:lnTo>
                  <a:lnTo>
                    <a:pt x="240" y="1403"/>
                  </a:lnTo>
                  <a:lnTo>
                    <a:pt x="242" y="1413"/>
                  </a:lnTo>
                  <a:lnTo>
                    <a:pt x="242" y="1422"/>
                  </a:lnTo>
                  <a:lnTo>
                    <a:pt x="244" y="1434"/>
                  </a:lnTo>
                  <a:lnTo>
                    <a:pt x="244" y="1443"/>
                  </a:lnTo>
                  <a:lnTo>
                    <a:pt x="247" y="1453"/>
                  </a:lnTo>
                  <a:lnTo>
                    <a:pt x="247" y="1462"/>
                  </a:lnTo>
                  <a:lnTo>
                    <a:pt x="249" y="1472"/>
                  </a:lnTo>
                  <a:lnTo>
                    <a:pt x="249" y="1479"/>
                  </a:lnTo>
                  <a:lnTo>
                    <a:pt x="251" y="1489"/>
                  </a:lnTo>
                  <a:lnTo>
                    <a:pt x="251" y="1496"/>
                  </a:lnTo>
                  <a:lnTo>
                    <a:pt x="253" y="1506"/>
                  </a:lnTo>
                  <a:lnTo>
                    <a:pt x="253" y="1513"/>
                  </a:lnTo>
                  <a:lnTo>
                    <a:pt x="253" y="1519"/>
                  </a:lnTo>
                  <a:lnTo>
                    <a:pt x="253" y="1525"/>
                  </a:lnTo>
                  <a:lnTo>
                    <a:pt x="255" y="1532"/>
                  </a:lnTo>
                  <a:lnTo>
                    <a:pt x="255" y="1538"/>
                  </a:lnTo>
                  <a:lnTo>
                    <a:pt x="255" y="1544"/>
                  </a:lnTo>
                  <a:lnTo>
                    <a:pt x="257" y="1548"/>
                  </a:lnTo>
                  <a:lnTo>
                    <a:pt x="257" y="1553"/>
                  </a:lnTo>
                  <a:lnTo>
                    <a:pt x="259" y="1561"/>
                  </a:lnTo>
                  <a:lnTo>
                    <a:pt x="259" y="1567"/>
                  </a:lnTo>
                  <a:lnTo>
                    <a:pt x="259" y="1568"/>
                  </a:lnTo>
                  <a:lnTo>
                    <a:pt x="261" y="1570"/>
                  </a:lnTo>
                  <a:lnTo>
                    <a:pt x="314" y="1937"/>
                  </a:lnTo>
                  <a:lnTo>
                    <a:pt x="160" y="2038"/>
                  </a:lnTo>
                  <a:lnTo>
                    <a:pt x="158" y="2034"/>
                  </a:lnTo>
                  <a:lnTo>
                    <a:pt x="158" y="2028"/>
                  </a:lnTo>
                  <a:lnTo>
                    <a:pt x="156" y="2025"/>
                  </a:lnTo>
                  <a:lnTo>
                    <a:pt x="156" y="2019"/>
                  </a:lnTo>
                  <a:lnTo>
                    <a:pt x="154" y="2013"/>
                  </a:lnTo>
                  <a:lnTo>
                    <a:pt x="154" y="2008"/>
                  </a:lnTo>
                  <a:lnTo>
                    <a:pt x="152" y="1998"/>
                  </a:lnTo>
                  <a:lnTo>
                    <a:pt x="150" y="1990"/>
                  </a:lnTo>
                  <a:lnTo>
                    <a:pt x="149" y="1981"/>
                  </a:lnTo>
                  <a:lnTo>
                    <a:pt x="149" y="1973"/>
                  </a:lnTo>
                  <a:lnTo>
                    <a:pt x="147" y="1960"/>
                  </a:lnTo>
                  <a:lnTo>
                    <a:pt x="145" y="1951"/>
                  </a:lnTo>
                  <a:lnTo>
                    <a:pt x="143" y="1937"/>
                  </a:lnTo>
                  <a:lnTo>
                    <a:pt x="141" y="1926"/>
                  </a:lnTo>
                  <a:lnTo>
                    <a:pt x="139" y="1913"/>
                  </a:lnTo>
                  <a:lnTo>
                    <a:pt x="137" y="1897"/>
                  </a:lnTo>
                  <a:lnTo>
                    <a:pt x="133" y="1884"/>
                  </a:lnTo>
                  <a:lnTo>
                    <a:pt x="131" y="1869"/>
                  </a:lnTo>
                  <a:lnTo>
                    <a:pt x="128" y="1852"/>
                  </a:lnTo>
                  <a:lnTo>
                    <a:pt x="126" y="1835"/>
                  </a:lnTo>
                  <a:lnTo>
                    <a:pt x="124" y="1819"/>
                  </a:lnTo>
                  <a:lnTo>
                    <a:pt x="122" y="1802"/>
                  </a:lnTo>
                  <a:lnTo>
                    <a:pt x="118" y="1783"/>
                  </a:lnTo>
                  <a:lnTo>
                    <a:pt x="116" y="1764"/>
                  </a:lnTo>
                  <a:lnTo>
                    <a:pt x="112" y="1745"/>
                  </a:lnTo>
                  <a:lnTo>
                    <a:pt x="111" y="1726"/>
                  </a:lnTo>
                  <a:lnTo>
                    <a:pt x="109" y="1707"/>
                  </a:lnTo>
                  <a:lnTo>
                    <a:pt x="105" y="1686"/>
                  </a:lnTo>
                  <a:lnTo>
                    <a:pt x="101" y="1665"/>
                  </a:lnTo>
                  <a:lnTo>
                    <a:pt x="99" y="1646"/>
                  </a:lnTo>
                  <a:lnTo>
                    <a:pt x="95" y="1624"/>
                  </a:lnTo>
                  <a:lnTo>
                    <a:pt x="93" y="1603"/>
                  </a:lnTo>
                  <a:lnTo>
                    <a:pt x="90" y="1580"/>
                  </a:lnTo>
                  <a:lnTo>
                    <a:pt x="88" y="1557"/>
                  </a:lnTo>
                  <a:lnTo>
                    <a:pt x="84" y="1534"/>
                  </a:lnTo>
                  <a:lnTo>
                    <a:pt x="80" y="1511"/>
                  </a:lnTo>
                  <a:lnTo>
                    <a:pt x="78" y="1489"/>
                  </a:lnTo>
                  <a:lnTo>
                    <a:pt x="74" y="1464"/>
                  </a:lnTo>
                  <a:lnTo>
                    <a:pt x="72" y="1441"/>
                  </a:lnTo>
                  <a:lnTo>
                    <a:pt x="69" y="1416"/>
                  </a:lnTo>
                  <a:lnTo>
                    <a:pt x="67" y="1394"/>
                  </a:lnTo>
                  <a:lnTo>
                    <a:pt x="63" y="1369"/>
                  </a:lnTo>
                  <a:lnTo>
                    <a:pt x="59" y="1344"/>
                  </a:lnTo>
                  <a:lnTo>
                    <a:pt x="57" y="1321"/>
                  </a:lnTo>
                  <a:lnTo>
                    <a:pt x="53" y="1297"/>
                  </a:lnTo>
                  <a:lnTo>
                    <a:pt x="52" y="1272"/>
                  </a:lnTo>
                  <a:lnTo>
                    <a:pt x="50" y="1245"/>
                  </a:lnTo>
                  <a:lnTo>
                    <a:pt x="46" y="1223"/>
                  </a:lnTo>
                  <a:lnTo>
                    <a:pt x="44" y="1196"/>
                  </a:lnTo>
                  <a:lnTo>
                    <a:pt x="42" y="1173"/>
                  </a:lnTo>
                  <a:lnTo>
                    <a:pt x="38" y="1148"/>
                  </a:lnTo>
                  <a:lnTo>
                    <a:pt x="36" y="1124"/>
                  </a:lnTo>
                  <a:lnTo>
                    <a:pt x="34" y="1099"/>
                  </a:lnTo>
                  <a:lnTo>
                    <a:pt x="33" y="1074"/>
                  </a:lnTo>
                  <a:lnTo>
                    <a:pt x="29" y="1050"/>
                  </a:lnTo>
                  <a:lnTo>
                    <a:pt x="27" y="1025"/>
                  </a:lnTo>
                  <a:lnTo>
                    <a:pt x="25" y="1000"/>
                  </a:lnTo>
                  <a:lnTo>
                    <a:pt x="23" y="977"/>
                  </a:lnTo>
                  <a:lnTo>
                    <a:pt x="21" y="953"/>
                  </a:lnTo>
                  <a:lnTo>
                    <a:pt x="21" y="930"/>
                  </a:lnTo>
                  <a:lnTo>
                    <a:pt x="17" y="907"/>
                  </a:lnTo>
                  <a:lnTo>
                    <a:pt x="17" y="884"/>
                  </a:lnTo>
                  <a:lnTo>
                    <a:pt x="0" y="538"/>
                  </a:lnTo>
                  <a:close/>
                </a:path>
              </a:pathLst>
            </a:custGeom>
            <a:solidFill>
              <a:srgbClr val="FF8057"/>
            </a:solidFill>
            <a:ln w="9525">
              <a:noFill/>
              <a:round/>
            </a:ln>
          </p:spPr>
          <p:txBody>
            <a:bodyPr/>
            <a:lstStyle/>
            <a:p>
              <a:endParaRPr lang="en-CA"/>
            </a:p>
          </p:txBody>
        </p:sp>
        <p:sp>
          <p:nvSpPr>
            <p:cNvPr id="8606" name="Freeform 106"/>
            <p:cNvSpPr/>
            <p:nvPr/>
          </p:nvSpPr>
          <p:spPr bwMode="auto">
            <a:xfrm>
              <a:off x="725" y="472"/>
              <a:ext cx="176" cy="648"/>
            </a:xfrm>
            <a:custGeom>
              <a:avLst/>
              <a:gdLst>
                <a:gd name="T0" fmla="*/ 2 w 351"/>
                <a:gd name="T1" fmla="*/ 1 h 1296"/>
                <a:gd name="T2" fmla="*/ 4 w 351"/>
                <a:gd name="T3" fmla="*/ 3 h 1296"/>
                <a:gd name="T4" fmla="*/ 7 w 351"/>
                <a:gd name="T5" fmla="*/ 5 h 1296"/>
                <a:gd name="T6" fmla="*/ 10 w 351"/>
                <a:gd name="T7" fmla="*/ 7 h 1296"/>
                <a:gd name="T8" fmla="*/ 13 w 351"/>
                <a:gd name="T9" fmla="*/ 10 h 1296"/>
                <a:gd name="T10" fmla="*/ 15 w 351"/>
                <a:gd name="T11" fmla="*/ 11 h 1296"/>
                <a:gd name="T12" fmla="*/ 17 w 351"/>
                <a:gd name="T13" fmla="*/ 12 h 1296"/>
                <a:gd name="T14" fmla="*/ 19 w 351"/>
                <a:gd name="T15" fmla="*/ 13 h 1296"/>
                <a:gd name="T16" fmla="*/ 22 w 351"/>
                <a:gd name="T17" fmla="*/ 14 h 1296"/>
                <a:gd name="T18" fmla="*/ 24 w 351"/>
                <a:gd name="T19" fmla="*/ 14 h 1296"/>
                <a:gd name="T20" fmla="*/ 27 w 351"/>
                <a:gd name="T21" fmla="*/ 15 h 1296"/>
                <a:gd name="T22" fmla="*/ 29 w 351"/>
                <a:gd name="T23" fmla="*/ 15 h 1296"/>
                <a:gd name="T24" fmla="*/ 32 w 351"/>
                <a:gd name="T25" fmla="*/ 17 h 1296"/>
                <a:gd name="T26" fmla="*/ 34 w 351"/>
                <a:gd name="T27" fmla="*/ 17 h 1296"/>
                <a:gd name="T28" fmla="*/ 44 w 351"/>
                <a:gd name="T29" fmla="*/ 162 h 1296"/>
                <a:gd name="T30" fmla="*/ 42 w 351"/>
                <a:gd name="T31" fmla="*/ 162 h 1296"/>
                <a:gd name="T32" fmla="*/ 39 w 351"/>
                <a:gd name="T33" fmla="*/ 162 h 1296"/>
                <a:gd name="T34" fmla="*/ 36 w 351"/>
                <a:gd name="T35" fmla="*/ 162 h 1296"/>
                <a:gd name="T36" fmla="*/ 32 w 351"/>
                <a:gd name="T37" fmla="*/ 162 h 1296"/>
                <a:gd name="T38" fmla="*/ 30 w 351"/>
                <a:gd name="T39" fmla="*/ 162 h 1296"/>
                <a:gd name="T40" fmla="*/ 27 w 351"/>
                <a:gd name="T41" fmla="*/ 161 h 1296"/>
                <a:gd name="T42" fmla="*/ 23 w 351"/>
                <a:gd name="T43" fmla="*/ 161 h 1296"/>
                <a:gd name="T44" fmla="*/ 20 w 351"/>
                <a:gd name="T45" fmla="*/ 159 h 1296"/>
                <a:gd name="T46" fmla="*/ 17 w 351"/>
                <a:gd name="T47" fmla="*/ 157 h 1296"/>
                <a:gd name="T48" fmla="*/ 15 w 351"/>
                <a:gd name="T49" fmla="*/ 154 h 1296"/>
                <a:gd name="T50" fmla="*/ 14 w 351"/>
                <a:gd name="T51" fmla="*/ 151 h 1296"/>
                <a:gd name="T52" fmla="*/ 14 w 351"/>
                <a:gd name="T53" fmla="*/ 149 h 1296"/>
                <a:gd name="T54" fmla="*/ 14 w 351"/>
                <a:gd name="T55" fmla="*/ 145 h 1296"/>
                <a:gd name="T56" fmla="*/ 13 w 351"/>
                <a:gd name="T57" fmla="*/ 141 h 1296"/>
                <a:gd name="T58" fmla="*/ 13 w 351"/>
                <a:gd name="T59" fmla="*/ 136 h 1296"/>
                <a:gd name="T60" fmla="*/ 12 w 351"/>
                <a:gd name="T61" fmla="*/ 129 h 1296"/>
                <a:gd name="T62" fmla="*/ 11 w 351"/>
                <a:gd name="T63" fmla="*/ 122 h 1296"/>
                <a:gd name="T64" fmla="*/ 10 w 351"/>
                <a:gd name="T65" fmla="*/ 115 h 1296"/>
                <a:gd name="T66" fmla="*/ 9 w 351"/>
                <a:gd name="T67" fmla="*/ 107 h 1296"/>
                <a:gd name="T68" fmla="*/ 8 w 351"/>
                <a:gd name="T69" fmla="*/ 99 h 1296"/>
                <a:gd name="T70" fmla="*/ 7 w 351"/>
                <a:gd name="T71" fmla="*/ 91 h 1296"/>
                <a:gd name="T72" fmla="*/ 6 w 351"/>
                <a:gd name="T73" fmla="*/ 83 h 1296"/>
                <a:gd name="T74" fmla="*/ 5 w 351"/>
                <a:gd name="T75" fmla="*/ 75 h 1296"/>
                <a:gd name="T76" fmla="*/ 4 w 351"/>
                <a:gd name="T77" fmla="*/ 67 h 1296"/>
                <a:gd name="T78" fmla="*/ 3 w 351"/>
                <a:gd name="T79" fmla="*/ 57 h 1296"/>
                <a:gd name="T80" fmla="*/ 3 w 351"/>
                <a:gd name="T81" fmla="*/ 50 h 1296"/>
                <a:gd name="T82" fmla="*/ 2 w 351"/>
                <a:gd name="T83" fmla="*/ 42 h 1296"/>
                <a:gd name="T84" fmla="*/ 1 w 351"/>
                <a:gd name="T85" fmla="*/ 35 h 1296"/>
                <a:gd name="T86" fmla="*/ 1 w 351"/>
                <a:gd name="T87" fmla="*/ 28 h 1296"/>
                <a:gd name="T88" fmla="*/ 0 w 351"/>
                <a:gd name="T89" fmla="*/ 22 h 1296"/>
                <a:gd name="T90" fmla="*/ 0 w 351"/>
                <a:gd name="T91" fmla="*/ 17 h 129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51"/>
                <a:gd name="T139" fmla="*/ 0 h 1296"/>
                <a:gd name="T140" fmla="*/ 351 w 351"/>
                <a:gd name="T141" fmla="*/ 1296 h 129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51" h="1296">
                  <a:moveTo>
                    <a:pt x="5" y="0"/>
                  </a:moveTo>
                  <a:lnTo>
                    <a:pt x="5" y="2"/>
                  </a:lnTo>
                  <a:lnTo>
                    <a:pt x="9" y="5"/>
                  </a:lnTo>
                  <a:lnTo>
                    <a:pt x="15" y="11"/>
                  </a:lnTo>
                  <a:lnTo>
                    <a:pt x="26" y="21"/>
                  </a:lnTo>
                  <a:lnTo>
                    <a:pt x="30" y="26"/>
                  </a:lnTo>
                  <a:lnTo>
                    <a:pt x="36" y="32"/>
                  </a:lnTo>
                  <a:lnTo>
                    <a:pt x="41" y="38"/>
                  </a:lnTo>
                  <a:lnTo>
                    <a:pt x="51" y="43"/>
                  </a:lnTo>
                  <a:lnTo>
                    <a:pt x="57" y="49"/>
                  </a:lnTo>
                  <a:lnTo>
                    <a:pt x="64" y="55"/>
                  </a:lnTo>
                  <a:lnTo>
                    <a:pt x="74" y="62"/>
                  </a:lnTo>
                  <a:lnTo>
                    <a:pt x="83" y="70"/>
                  </a:lnTo>
                  <a:lnTo>
                    <a:pt x="93" y="76"/>
                  </a:lnTo>
                  <a:lnTo>
                    <a:pt x="102" y="81"/>
                  </a:lnTo>
                  <a:lnTo>
                    <a:pt x="106" y="83"/>
                  </a:lnTo>
                  <a:lnTo>
                    <a:pt x="112" y="87"/>
                  </a:lnTo>
                  <a:lnTo>
                    <a:pt x="117" y="91"/>
                  </a:lnTo>
                  <a:lnTo>
                    <a:pt x="123" y="93"/>
                  </a:lnTo>
                  <a:lnTo>
                    <a:pt x="129" y="95"/>
                  </a:lnTo>
                  <a:lnTo>
                    <a:pt x="135" y="99"/>
                  </a:lnTo>
                  <a:lnTo>
                    <a:pt x="140" y="100"/>
                  </a:lnTo>
                  <a:lnTo>
                    <a:pt x="146" y="104"/>
                  </a:lnTo>
                  <a:lnTo>
                    <a:pt x="152" y="106"/>
                  </a:lnTo>
                  <a:lnTo>
                    <a:pt x="157" y="108"/>
                  </a:lnTo>
                  <a:lnTo>
                    <a:pt x="163" y="110"/>
                  </a:lnTo>
                  <a:lnTo>
                    <a:pt x="171" y="114"/>
                  </a:lnTo>
                  <a:lnTo>
                    <a:pt x="176" y="116"/>
                  </a:lnTo>
                  <a:lnTo>
                    <a:pt x="182" y="118"/>
                  </a:lnTo>
                  <a:lnTo>
                    <a:pt x="188" y="119"/>
                  </a:lnTo>
                  <a:lnTo>
                    <a:pt x="195" y="121"/>
                  </a:lnTo>
                  <a:lnTo>
                    <a:pt x="201" y="121"/>
                  </a:lnTo>
                  <a:lnTo>
                    <a:pt x="209" y="123"/>
                  </a:lnTo>
                  <a:lnTo>
                    <a:pt x="214" y="125"/>
                  </a:lnTo>
                  <a:lnTo>
                    <a:pt x="222" y="127"/>
                  </a:lnTo>
                  <a:lnTo>
                    <a:pt x="230" y="127"/>
                  </a:lnTo>
                  <a:lnTo>
                    <a:pt x="235" y="127"/>
                  </a:lnTo>
                  <a:lnTo>
                    <a:pt x="243" y="129"/>
                  </a:lnTo>
                  <a:lnTo>
                    <a:pt x="251" y="129"/>
                  </a:lnTo>
                  <a:lnTo>
                    <a:pt x="256" y="129"/>
                  </a:lnTo>
                  <a:lnTo>
                    <a:pt x="264" y="129"/>
                  </a:lnTo>
                  <a:lnTo>
                    <a:pt x="271" y="129"/>
                  </a:lnTo>
                  <a:lnTo>
                    <a:pt x="279" y="131"/>
                  </a:lnTo>
                  <a:lnTo>
                    <a:pt x="351" y="1290"/>
                  </a:lnTo>
                  <a:lnTo>
                    <a:pt x="349" y="1290"/>
                  </a:lnTo>
                  <a:lnTo>
                    <a:pt x="342" y="1292"/>
                  </a:lnTo>
                  <a:lnTo>
                    <a:pt x="336" y="1292"/>
                  </a:lnTo>
                  <a:lnTo>
                    <a:pt x="330" y="1292"/>
                  </a:lnTo>
                  <a:lnTo>
                    <a:pt x="325" y="1294"/>
                  </a:lnTo>
                  <a:lnTo>
                    <a:pt x="319" y="1294"/>
                  </a:lnTo>
                  <a:lnTo>
                    <a:pt x="309" y="1294"/>
                  </a:lnTo>
                  <a:lnTo>
                    <a:pt x="302" y="1296"/>
                  </a:lnTo>
                  <a:lnTo>
                    <a:pt x="292" y="1296"/>
                  </a:lnTo>
                  <a:lnTo>
                    <a:pt x="283" y="1296"/>
                  </a:lnTo>
                  <a:lnTo>
                    <a:pt x="273" y="1296"/>
                  </a:lnTo>
                  <a:lnTo>
                    <a:pt x="264" y="1296"/>
                  </a:lnTo>
                  <a:lnTo>
                    <a:pt x="254" y="1296"/>
                  </a:lnTo>
                  <a:lnTo>
                    <a:pt x="243" y="1296"/>
                  </a:lnTo>
                  <a:lnTo>
                    <a:pt x="237" y="1294"/>
                  </a:lnTo>
                  <a:lnTo>
                    <a:pt x="233" y="1294"/>
                  </a:lnTo>
                  <a:lnTo>
                    <a:pt x="228" y="1292"/>
                  </a:lnTo>
                  <a:lnTo>
                    <a:pt x="222" y="1290"/>
                  </a:lnTo>
                  <a:lnTo>
                    <a:pt x="211" y="1288"/>
                  </a:lnTo>
                  <a:lnTo>
                    <a:pt x="203" y="1286"/>
                  </a:lnTo>
                  <a:lnTo>
                    <a:pt x="192" y="1285"/>
                  </a:lnTo>
                  <a:lnTo>
                    <a:pt x="182" y="1281"/>
                  </a:lnTo>
                  <a:lnTo>
                    <a:pt x="173" y="1277"/>
                  </a:lnTo>
                  <a:lnTo>
                    <a:pt x="163" y="1275"/>
                  </a:lnTo>
                  <a:lnTo>
                    <a:pt x="154" y="1269"/>
                  </a:lnTo>
                  <a:lnTo>
                    <a:pt x="146" y="1264"/>
                  </a:lnTo>
                  <a:lnTo>
                    <a:pt x="140" y="1258"/>
                  </a:lnTo>
                  <a:lnTo>
                    <a:pt x="135" y="1252"/>
                  </a:lnTo>
                  <a:lnTo>
                    <a:pt x="127" y="1245"/>
                  </a:lnTo>
                  <a:lnTo>
                    <a:pt x="121" y="1237"/>
                  </a:lnTo>
                  <a:lnTo>
                    <a:pt x="117" y="1228"/>
                  </a:lnTo>
                  <a:lnTo>
                    <a:pt x="116" y="1218"/>
                  </a:lnTo>
                  <a:lnTo>
                    <a:pt x="114" y="1214"/>
                  </a:lnTo>
                  <a:lnTo>
                    <a:pt x="112" y="1207"/>
                  </a:lnTo>
                  <a:lnTo>
                    <a:pt x="112" y="1199"/>
                  </a:lnTo>
                  <a:lnTo>
                    <a:pt x="110" y="1193"/>
                  </a:lnTo>
                  <a:lnTo>
                    <a:pt x="110" y="1186"/>
                  </a:lnTo>
                  <a:lnTo>
                    <a:pt x="108" y="1178"/>
                  </a:lnTo>
                  <a:lnTo>
                    <a:pt x="106" y="1169"/>
                  </a:lnTo>
                  <a:lnTo>
                    <a:pt x="106" y="1157"/>
                  </a:lnTo>
                  <a:lnTo>
                    <a:pt x="104" y="1146"/>
                  </a:lnTo>
                  <a:lnTo>
                    <a:pt x="102" y="1134"/>
                  </a:lnTo>
                  <a:lnTo>
                    <a:pt x="100" y="1123"/>
                  </a:lnTo>
                  <a:lnTo>
                    <a:pt x="98" y="1110"/>
                  </a:lnTo>
                  <a:lnTo>
                    <a:pt x="97" y="1096"/>
                  </a:lnTo>
                  <a:lnTo>
                    <a:pt x="97" y="1081"/>
                  </a:lnTo>
                  <a:lnTo>
                    <a:pt x="93" y="1064"/>
                  </a:lnTo>
                  <a:lnTo>
                    <a:pt x="91" y="1049"/>
                  </a:lnTo>
                  <a:lnTo>
                    <a:pt x="89" y="1032"/>
                  </a:lnTo>
                  <a:lnTo>
                    <a:pt x="87" y="1017"/>
                  </a:lnTo>
                  <a:lnTo>
                    <a:pt x="83" y="998"/>
                  </a:lnTo>
                  <a:lnTo>
                    <a:pt x="81" y="979"/>
                  </a:lnTo>
                  <a:lnTo>
                    <a:pt x="79" y="960"/>
                  </a:lnTo>
                  <a:lnTo>
                    <a:pt x="78" y="942"/>
                  </a:lnTo>
                  <a:lnTo>
                    <a:pt x="76" y="923"/>
                  </a:lnTo>
                  <a:lnTo>
                    <a:pt x="74" y="903"/>
                  </a:lnTo>
                  <a:lnTo>
                    <a:pt x="70" y="882"/>
                  </a:lnTo>
                  <a:lnTo>
                    <a:pt x="68" y="863"/>
                  </a:lnTo>
                  <a:lnTo>
                    <a:pt x="64" y="840"/>
                  </a:lnTo>
                  <a:lnTo>
                    <a:pt x="62" y="819"/>
                  </a:lnTo>
                  <a:lnTo>
                    <a:pt x="60" y="798"/>
                  </a:lnTo>
                  <a:lnTo>
                    <a:pt x="59" y="777"/>
                  </a:lnTo>
                  <a:lnTo>
                    <a:pt x="55" y="754"/>
                  </a:lnTo>
                  <a:lnTo>
                    <a:pt x="53" y="733"/>
                  </a:lnTo>
                  <a:lnTo>
                    <a:pt x="49" y="711"/>
                  </a:lnTo>
                  <a:lnTo>
                    <a:pt x="47" y="688"/>
                  </a:lnTo>
                  <a:lnTo>
                    <a:pt x="43" y="665"/>
                  </a:lnTo>
                  <a:lnTo>
                    <a:pt x="41" y="642"/>
                  </a:lnTo>
                  <a:lnTo>
                    <a:pt x="40" y="619"/>
                  </a:lnTo>
                  <a:lnTo>
                    <a:pt x="38" y="598"/>
                  </a:lnTo>
                  <a:lnTo>
                    <a:pt x="34" y="576"/>
                  </a:lnTo>
                  <a:lnTo>
                    <a:pt x="32" y="553"/>
                  </a:lnTo>
                  <a:lnTo>
                    <a:pt x="30" y="530"/>
                  </a:lnTo>
                  <a:lnTo>
                    <a:pt x="28" y="509"/>
                  </a:lnTo>
                  <a:lnTo>
                    <a:pt x="24" y="486"/>
                  </a:lnTo>
                  <a:lnTo>
                    <a:pt x="22" y="463"/>
                  </a:lnTo>
                  <a:lnTo>
                    <a:pt x="21" y="443"/>
                  </a:lnTo>
                  <a:lnTo>
                    <a:pt x="19" y="422"/>
                  </a:lnTo>
                  <a:lnTo>
                    <a:pt x="17" y="401"/>
                  </a:lnTo>
                  <a:lnTo>
                    <a:pt x="15" y="380"/>
                  </a:lnTo>
                  <a:lnTo>
                    <a:pt x="13" y="359"/>
                  </a:lnTo>
                  <a:lnTo>
                    <a:pt x="11" y="338"/>
                  </a:lnTo>
                  <a:lnTo>
                    <a:pt x="9" y="317"/>
                  </a:lnTo>
                  <a:lnTo>
                    <a:pt x="9" y="298"/>
                  </a:lnTo>
                  <a:lnTo>
                    <a:pt x="7" y="279"/>
                  </a:lnTo>
                  <a:lnTo>
                    <a:pt x="5" y="262"/>
                  </a:lnTo>
                  <a:lnTo>
                    <a:pt x="3" y="243"/>
                  </a:lnTo>
                  <a:lnTo>
                    <a:pt x="3" y="226"/>
                  </a:lnTo>
                  <a:lnTo>
                    <a:pt x="1" y="209"/>
                  </a:lnTo>
                  <a:lnTo>
                    <a:pt x="1" y="194"/>
                  </a:lnTo>
                  <a:lnTo>
                    <a:pt x="0" y="176"/>
                  </a:lnTo>
                  <a:lnTo>
                    <a:pt x="0" y="163"/>
                  </a:lnTo>
                  <a:lnTo>
                    <a:pt x="0" y="148"/>
                  </a:lnTo>
                  <a:lnTo>
                    <a:pt x="0" y="135"/>
                  </a:lnTo>
                  <a:lnTo>
                    <a:pt x="5" y="0"/>
                  </a:lnTo>
                  <a:close/>
                </a:path>
              </a:pathLst>
            </a:custGeom>
            <a:solidFill>
              <a:srgbClr val="997D59"/>
            </a:solidFill>
            <a:ln w="9525">
              <a:noFill/>
              <a:round/>
            </a:ln>
          </p:spPr>
          <p:txBody>
            <a:bodyPr/>
            <a:lstStyle/>
            <a:p>
              <a:endParaRPr lang="en-CA"/>
            </a:p>
          </p:txBody>
        </p:sp>
        <p:sp>
          <p:nvSpPr>
            <p:cNvPr id="8607" name="Freeform 107"/>
            <p:cNvSpPr/>
            <p:nvPr/>
          </p:nvSpPr>
          <p:spPr bwMode="auto">
            <a:xfrm>
              <a:off x="854" y="364"/>
              <a:ext cx="532" cy="710"/>
            </a:xfrm>
            <a:custGeom>
              <a:avLst/>
              <a:gdLst>
                <a:gd name="T0" fmla="*/ 127 w 1065"/>
                <a:gd name="T1" fmla="*/ 133 h 1420"/>
                <a:gd name="T2" fmla="*/ 126 w 1065"/>
                <a:gd name="T3" fmla="*/ 133 h 1420"/>
                <a:gd name="T4" fmla="*/ 123 w 1065"/>
                <a:gd name="T5" fmla="*/ 134 h 1420"/>
                <a:gd name="T6" fmla="*/ 120 w 1065"/>
                <a:gd name="T7" fmla="*/ 136 h 1420"/>
                <a:gd name="T8" fmla="*/ 117 w 1065"/>
                <a:gd name="T9" fmla="*/ 138 h 1420"/>
                <a:gd name="T10" fmla="*/ 112 w 1065"/>
                <a:gd name="T11" fmla="*/ 139 h 1420"/>
                <a:gd name="T12" fmla="*/ 107 w 1065"/>
                <a:gd name="T13" fmla="*/ 142 h 1420"/>
                <a:gd name="T14" fmla="*/ 102 w 1065"/>
                <a:gd name="T15" fmla="*/ 144 h 1420"/>
                <a:gd name="T16" fmla="*/ 97 w 1065"/>
                <a:gd name="T17" fmla="*/ 147 h 1420"/>
                <a:gd name="T18" fmla="*/ 91 w 1065"/>
                <a:gd name="T19" fmla="*/ 150 h 1420"/>
                <a:gd name="T20" fmla="*/ 84 w 1065"/>
                <a:gd name="T21" fmla="*/ 152 h 1420"/>
                <a:gd name="T22" fmla="*/ 78 w 1065"/>
                <a:gd name="T23" fmla="*/ 155 h 1420"/>
                <a:gd name="T24" fmla="*/ 71 w 1065"/>
                <a:gd name="T25" fmla="*/ 158 h 1420"/>
                <a:gd name="T26" fmla="*/ 64 w 1065"/>
                <a:gd name="T27" fmla="*/ 161 h 1420"/>
                <a:gd name="T28" fmla="*/ 57 w 1065"/>
                <a:gd name="T29" fmla="*/ 164 h 1420"/>
                <a:gd name="T30" fmla="*/ 49 w 1065"/>
                <a:gd name="T31" fmla="*/ 167 h 1420"/>
                <a:gd name="T32" fmla="*/ 42 w 1065"/>
                <a:gd name="T33" fmla="*/ 169 h 1420"/>
                <a:gd name="T34" fmla="*/ 35 w 1065"/>
                <a:gd name="T35" fmla="*/ 172 h 1420"/>
                <a:gd name="T36" fmla="*/ 28 w 1065"/>
                <a:gd name="T37" fmla="*/ 174 h 1420"/>
                <a:gd name="T38" fmla="*/ 22 w 1065"/>
                <a:gd name="T39" fmla="*/ 176 h 1420"/>
                <a:gd name="T40" fmla="*/ 16 w 1065"/>
                <a:gd name="T41" fmla="*/ 178 h 1420"/>
                <a:gd name="T42" fmla="*/ 15 w 1065"/>
                <a:gd name="T43" fmla="*/ 177 h 1420"/>
                <a:gd name="T44" fmla="*/ 14 w 1065"/>
                <a:gd name="T45" fmla="*/ 174 h 1420"/>
                <a:gd name="T46" fmla="*/ 14 w 1065"/>
                <a:gd name="T47" fmla="*/ 170 h 1420"/>
                <a:gd name="T48" fmla="*/ 13 w 1065"/>
                <a:gd name="T49" fmla="*/ 165 h 1420"/>
                <a:gd name="T50" fmla="*/ 12 w 1065"/>
                <a:gd name="T51" fmla="*/ 158 h 1420"/>
                <a:gd name="T52" fmla="*/ 11 w 1065"/>
                <a:gd name="T53" fmla="*/ 150 h 1420"/>
                <a:gd name="T54" fmla="*/ 10 w 1065"/>
                <a:gd name="T55" fmla="*/ 142 h 1420"/>
                <a:gd name="T56" fmla="*/ 9 w 1065"/>
                <a:gd name="T57" fmla="*/ 133 h 1420"/>
                <a:gd name="T58" fmla="*/ 8 w 1065"/>
                <a:gd name="T59" fmla="*/ 122 h 1420"/>
                <a:gd name="T60" fmla="*/ 7 w 1065"/>
                <a:gd name="T61" fmla="*/ 113 h 1420"/>
                <a:gd name="T62" fmla="*/ 6 w 1065"/>
                <a:gd name="T63" fmla="*/ 103 h 1420"/>
                <a:gd name="T64" fmla="*/ 5 w 1065"/>
                <a:gd name="T65" fmla="*/ 93 h 1420"/>
                <a:gd name="T66" fmla="*/ 4 w 1065"/>
                <a:gd name="T67" fmla="*/ 84 h 1420"/>
                <a:gd name="T68" fmla="*/ 3 w 1065"/>
                <a:gd name="T69" fmla="*/ 74 h 1420"/>
                <a:gd name="T70" fmla="*/ 2 w 1065"/>
                <a:gd name="T71" fmla="*/ 66 h 1420"/>
                <a:gd name="T72" fmla="*/ 2 w 1065"/>
                <a:gd name="T73" fmla="*/ 57 h 1420"/>
                <a:gd name="T74" fmla="*/ 1 w 1065"/>
                <a:gd name="T75" fmla="*/ 50 h 1420"/>
                <a:gd name="T76" fmla="*/ 0 w 1065"/>
                <a:gd name="T77" fmla="*/ 44 h 1420"/>
                <a:gd name="T78" fmla="*/ 0 w 1065"/>
                <a:gd name="T79" fmla="*/ 40 h 1420"/>
                <a:gd name="T80" fmla="*/ 0 w 1065"/>
                <a:gd name="T81" fmla="*/ 37 h 1420"/>
                <a:gd name="T82" fmla="*/ 0 w 1065"/>
                <a:gd name="T83" fmla="*/ 35 h 1420"/>
                <a:gd name="T84" fmla="*/ 1 w 1065"/>
                <a:gd name="T85" fmla="*/ 35 h 1420"/>
                <a:gd name="T86" fmla="*/ 4 w 1065"/>
                <a:gd name="T87" fmla="*/ 34 h 1420"/>
                <a:gd name="T88" fmla="*/ 7 w 1065"/>
                <a:gd name="T89" fmla="*/ 33 h 1420"/>
                <a:gd name="T90" fmla="*/ 11 w 1065"/>
                <a:gd name="T91" fmla="*/ 31 h 1420"/>
                <a:gd name="T92" fmla="*/ 16 w 1065"/>
                <a:gd name="T93" fmla="*/ 29 h 1420"/>
                <a:gd name="T94" fmla="*/ 22 w 1065"/>
                <a:gd name="T95" fmla="*/ 27 h 1420"/>
                <a:gd name="T96" fmla="*/ 29 w 1065"/>
                <a:gd name="T97" fmla="*/ 25 h 1420"/>
                <a:gd name="T98" fmla="*/ 35 w 1065"/>
                <a:gd name="T99" fmla="*/ 23 h 1420"/>
                <a:gd name="T100" fmla="*/ 43 w 1065"/>
                <a:gd name="T101" fmla="*/ 22 h 1420"/>
                <a:gd name="T102" fmla="*/ 51 w 1065"/>
                <a:gd name="T103" fmla="*/ 20 h 1420"/>
                <a:gd name="T104" fmla="*/ 59 w 1065"/>
                <a:gd name="T105" fmla="*/ 17 h 1420"/>
                <a:gd name="T106" fmla="*/ 67 w 1065"/>
                <a:gd name="T107" fmla="*/ 14 h 1420"/>
                <a:gd name="T108" fmla="*/ 75 w 1065"/>
                <a:gd name="T109" fmla="*/ 12 h 1420"/>
                <a:gd name="T110" fmla="*/ 84 w 1065"/>
                <a:gd name="T111" fmla="*/ 11 h 1420"/>
                <a:gd name="T112" fmla="*/ 92 w 1065"/>
                <a:gd name="T113" fmla="*/ 9 h 1420"/>
                <a:gd name="T114" fmla="*/ 100 w 1065"/>
                <a:gd name="T115" fmla="*/ 6 h 1420"/>
                <a:gd name="T116" fmla="*/ 108 w 1065"/>
                <a:gd name="T117" fmla="*/ 5 h 1420"/>
                <a:gd name="T118" fmla="*/ 115 w 1065"/>
                <a:gd name="T119" fmla="*/ 3 h 1420"/>
                <a:gd name="T120" fmla="*/ 122 w 1065"/>
                <a:gd name="T121" fmla="*/ 1 h 1420"/>
                <a:gd name="T122" fmla="*/ 129 w 1065"/>
                <a:gd name="T123" fmla="*/ 1 h 1420"/>
                <a:gd name="T124" fmla="*/ 128 w 1065"/>
                <a:gd name="T125" fmla="*/ 132 h 142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065"/>
                <a:gd name="T190" fmla="*/ 0 h 1420"/>
                <a:gd name="T191" fmla="*/ 1065 w 1065"/>
                <a:gd name="T192" fmla="*/ 1420 h 142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065" h="1420">
                  <a:moveTo>
                    <a:pt x="1027" y="1055"/>
                  </a:moveTo>
                  <a:lnTo>
                    <a:pt x="1025" y="1055"/>
                  </a:lnTo>
                  <a:lnTo>
                    <a:pt x="1019" y="1057"/>
                  </a:lnTo>
                  <a:lnTo>
                    <a:pt x="1015" y="1057"/>
                  </a:lnTo>
                  <a:lnTo>
                    <a:pt x="1012" y="1059"/>
                  </a:lnTo>
                  <a:lnTo>
                    <a:pt x="1008" y="1062"/>
                  </a:lnTo>
                  <a:lnTo>
                    <a:pt x="1002" y="1064"/>
                  </a:lnTo>
                  <a:lnTo>
                    <a:pt x="995" y="1068"/>
                  </a:lnTo>
                  <a:lnTo>
                    <a:pt x="989" y="1070"/>
                  </a:lnTo>
                  <a:lnTo>
                    <a:pt x="981" y="1074"/>
                  </a:lnTo>
                  <a:lnTo>
                    <a:pt x="974" y="1080"/>
                  </a:lnTo>
                  <a:lnTo>
                    <a:pt x="964" y="1082"/>
                  </a:lnTo>
                  <a:lnTo>
                    <a:pt x="956" y="1087"/>
                  </a:lnTo>
                  <a:lnTo>
                    <a:pt x="945" y="1091"/>
                  </a:lnTo>
                  <a:lnTo>
                    <a:pt x="937" y="1099"/>
                  </a:lnTo>
                  <a:lnTo>
                    <a:pt x="924" y="1102"/>
                  </a:lnTo>
                  <a:lnTo>
                    <a:pt x="913" y="1106"/>
                  </a:lnTo>
                  <a:lnTo>
                    <a:pt x="901" y="1112"/>
                  </a:lnTo>
                  <a:lnTo>
                    <a:pt x="890" y="1120"/>
                  </a:lnTo>
                  <a:lnTo>
                    <a:pt x="877" y="1125"/>
                  </a:lnTo>
                  <a:lnTo>
                    <a:pt x="863" y="1131"/>
                  </a:lnTo>
                  <a:lnTo>
                    <a:pt x="850" y="1139"/>
                  </a:lnTo>
                  <a:lnTo>
                    <a:pt x="837" y="1144"/>
                  </a:lnTo>
                  <a:lnTo>
                    <a:pt x="822" y="1150"/>
                  </a:lnTo>
                  <a:lnTo>
                    <a:pt x="806" y="1156"/>
                  </a:lnTo>
                  <a:lnTo>
                    <a:pt x="791" y="1163"/>
                  </a:lnTo>
                  <a:lnTo>
                    <a:pt x="778" y="1171"/>
                  </a:lnTo>
                  <a:lnTo>
                    <a:pt x="761" y="1178"/>
                  </a:lnTo>
                  <a:lnTo>
                    <a:pt x="744" y="1186"/>
                  </a:lnTo>
                  <a:lnTo>
                    <a:pt x="728" y="1194"/>
                  </a:lnTo>
                  <a:lnTo>
                    <a:pt x="713" y="1201"/>
                  </a:lnTo>
                  <a:lnTo>
                    <a:pt x="694" y="1209"/>
                  </a:lnTo>
                  <a:lnTo>
                    <a:pt x="677" y="1216"/>
                  </a:lnTo>
                  <a:lnTo>
                    <a:pt x="658" y="1222"/>
                  </a:lnTo>
                  <a:lnTo>
                    <a:pt x="643" y="1232"/>
                  </a:lnTo>
                  <a:lnTo>
                    <a:pt x="624" y="1237"/>
                  </a:lnTo>
                  <a:lnTo>
                    <a:pt x="605" y="1245"/>
                  </a:lnTo>
                  <a:lnTo>
                    <a:pt x="588" y="1253"/>
                  </a:lnTo>
                  <a:lnTo>
                    <a:pt x="569" y="1262"/>
                  </a:lnTo>
                  <a:lnTo>
                    <a:pt x="552" y="1270"/>
                  </a:lnTo>
                  <a:lnTo>
                    <a:pt x="533" y="1277"/>
                  </a:lnTo>
                  <a:lnTo>
                    <a:pt x="514" y="1283"/>
                  </a:lnTo>
                  <a:lnTo>
                    <a:pt x="494" y="1292"/>
                  </a:lnTo>
                  <a:lnTo>
                    <a:pt x="475" y="1298"/>
                  </a:lnTo>
                  <a:lnTo>
                    <a:pt x="456" y="1306"/>
                  </a:lnTo>
                  <a:lnTo>
                    <a:pt x="437" y="1315"/>
                  </a:lnTo>
                  <a:lnTo>
                    <a:pt x="420" y="1323"/>
                  </a:lnTo>
                  <a:lnTo>
                    <a:pt x="399" y="1329"/>
                  </a:lnTo>
                  <a:lnTo>
                    <a:pt x="380" y="1336"/>
                  </a:lnTo>
                  <a:lnTo>
                    <a:pt x="361" y="1342"/>
                  </a:lnTo>
                  <a:lnTo>
                    <a:pt x="342" y="1350"/>
                  </a:lnTo>
                  <a:lnTo>
                    <a:pt x="325" y="1357"/>
                  </a:lnTo>
                  <a:lnTo>
                    <a:pt x="306" y="1363"/>
                  </a:lnTo>
                  <a:lnTo>
                    <a:pt x="287" y="1370"/>
                  </a:lnTo>
                  <a:lnTo>
                    <a:pt x="268" y="1376"/>
                  </a:lnTo>
                  <a:lnTo>
                    <a:pt x="249" y="1382"/>
                  </a:lnTo>
                  <a:lnTo>
                    <a:pt x="230" y="1388"/>
                  </a:lnTo>
                  <a:lnTo>
                    <a:pt x="213" y="1393"/>
                  </a:lnTo>
                  <a:lnTo>
                    <a:pt x="196" y="1401"/>
                  </a:lnTo>
                  <a:lnTo>
                    <a:pt x="177" y="1405"/>
                  </a:lnTo>
                  <a:lnTo>
                    <a:pt x="160" y="1410"/>
                  </a:lnTo>
                  <a:lnTo>
                    <a:pt x="143" y="1416"/>
                  </a:lnTo>
                  <a:lnTo>
                    <a:pt x="128" y="1420"/>
                  </a:lnTo>
                  <a:lnTo>
                    <a:pt x="126" y="1418"/>
                  </a:lnTo>
                  <a:lnTo>
                    <a:pt x="124" y="1416"/>
                  </a:lnTo>
                  <a:lnTo>
                    <a:pt x="122" y="1412"/>
                  </a:lnTo>
                  <a:lnTo>
                    <a:pt x="120" y="1408"/>
                  </a:lnTo>
                  <a:lnTo>
                    <a:pt x="118" y="1401"/>
                  </a:lnTo>
                  <a:lnTo>
                    <a:pt x="118" y="1391"/>
                  </a:lnTo>
                  <a:lnTo>
                    <a:pt x="116" y="1382"/>
                  </a:lnTo>
                  <a:lnTo>
                    <a:pt x="116" y="1372"/>
                  </a:lnTo>
                  <a:lnTo>
                    <a:pt x="112" y="1359"/>
                  </a:lnTo>
                  <a:lnTo>
                    <a:pt x="110" y="1346"/>
                  </a:lnTo>
                  <a:lnTo>
                    <a:pt x="109" y="1330"/>
                  </a:lnTo>
                  <a:lnTo>
                    <a:pt x="107" y="1315"/>
                  </a:lnTo>
                  <a:lnTo>
                    <a:pt x="105" y="1298"/>
                  </a:lnTo>
                  <a:lnTo>
                    <a:pt x="103" y="1281"/>
                  </a:lnTo>
                  <a:lnTo>
                    <a:pt x="101" y="1262"/>
                  </a:lnTo>
                  <a:lnTo>
                    <a:pt x="99" y="1243"/>
                  </a:lnTo>
                  <a:lnTo>
                    <a:pt x="95" y="1220"/>
                  </a:lnTo>
                  <a:lnTo>
                    <a:pt x="93" y="1199"/>
                  </a:lnTo>
                  <a:lnTo>
                    <a:pt x="90" y="1177"/>
                  </a:lnTo>
                  <a:lnTo>
                    <a:pt x="88" y="1156"/>
                  </a:lnTo>
                  <a:lnTo>
                    <a:pt x="86" y="1131"/>
                  </a:lnTo>
                  <a:lnTo>
                    <a:pt x="84" y="1108"/>
                  </a:lnTo>
                  <a:lnTo>
                    <a:pt x="80" y="1083"/>
                  </a:lnTo>
                  <a:lnTo>
                    <a:pt x="78" y="1061"/>
                  </a:lnTo>
                  <a:lnTo>
                    <a:pt x="74" y="1034"/>
                  </a:lnTo>
                  <a:lnTo>
                    <a:pt x="72" y="1009"/>
                  </a:lnTo>
                  <a:lnTo>
                    <a:pt x="69" y="983"/>
                  </a:lnTo>
                  <a:lnTo>
                    <a:pt x="67" y="956"/>
                  </a:lnTo>
                  <a:lnTo>
                    <a:pt x="65" y="929"/>
                  </a:lnTo>
                  <a:lnTo>
                    <a:pt x="61" y="905"/>
                  </a:lnTo>
                  <a:lnTo>
                    <a:pt x="59" y="878"/>
                  </a:lnTo>
                  <a:lnTo>
                    <a:pt x="57" y="852"/>
                  </a:lnTo>
                  <a:lnTo>
                    <a:pt x="53" y="825"/>
                  </a:lnTo>
                  <a:lnTo>
                    <a:pt x="50" y="798"/>
                  </a:lnTo>
                  <a:lnTo>
                    <a:pt x="48" y="772"/>
                  </a:lnTo>
                  <a:lnTo>
                    <a:pt x="44" y="745"/>
                  </a:lnTo>
                  <a:lnTo>
                    <a:pt x="42" y="717"/>
                  </a:lnTo>
                  <a:lnTo>
                    <a:pt x="40" y="692"/>
                  </a:lnTo>
                  <a:lnTo>
                    <a:pt x="36" y="665"/>
                  </a:lnTo>
                  <a:lnTo>
                    <a:pt x="34" y="641"/>
                  </a:lnTo>
                  <a:lnTo>
                    <a:pt x="31" y="616"/>
                  </a:lnTo>
                  <a:lnTo>
                    <a:pt x="29" y="591"/>
                  </a:lnTo>
                  <a:lnTo>
                    <a:pt x="27" y="566"/>
                  </a:lnTo>
                  <a:lnTo>
                    <a:pt x="25" y="544"/>
                  </a:lnTo>
                  <a:lnTo>
                    <a:pt x="23" y="521"/>
                  </a:lnTo>
                  <a:lnTo>
                    <a:pt x="21" y="500"/>
                  </a:lnTo>
                  <a:lnTo>
                    <a:pt x="19" y="477"/>
                  </a:lnTo>
                  <a:lnTo>
                    <a:pt x="17" y="458"/>
                  </a:lnTo>
                  <a:lnTo>
                    <a:pt x="15" y="437"/>
                  </a:lnTo>
                  <a:lnTo>
                    <a:pt x="13" y="420"/>
                  </a:lnTo>
                  <a:lnTo>
                    <a:pt x="10" y="401"/>
                  </a:lnTo>
                  <a:lnTo>
                    <a:pt x="10" y="384"/>
                  </a:lnTo>
                  <a:lnTo>
                    <a:pt x="8" y="367"/>
                  </a:lnTo>
                  <a:lnTo>
                    <a:pt x="6" y="354"/>
                  </a:lnTo>
                  <a:lnTo>
                    <a:pt x="4" y="340"/>
                  </a:lnTo>
                  <a:lnTo>
                    <a:pt x="4" y="327"/>
                  </a:lnTo>
                  <a:lnTo>
                    <a:pt x="2" y="316"/>
                  </a:lnTo>
                  <a:lnTo>
                    <a:pt x="2" y="306"/>
                  </a:lnTo>
                  <a:lnTo>
                    <a:pt x="0" y="296"/>
                  </a:lnTo>
                  <a:lnTo>
                    <a:pt x="0" y="291"/>
                  </a:lnTo>
                  <a:lnTo>
                    <a:pt x="0" y="285"/>
                  </a:lnTo>
                  <a:lnTo>
                    <a:pt x="0" y="281"/>
                  </a:lnTo>
                  <a:lnTo>
                    <a:pt x="0" y="279"/>
                  </a:lnTo>
                  <a:lnTo>
                    <a:pt x="2" y="277"/>
                  </a:lnTo>
                  <a:lnTo>
                    <a:pt x="8" y="276"/>
                  </a:lnTo>
                  <a:lnTo>
                    <a:pt x="12" y="274"/>
                  </a:lnTo>
                  <a:lnTo>
                    <a:pt x="17" y="272"/>
                  </a:lnTo>
                  <a:lnTo>
                    <a:pt x="23" y="270"/>
                  </a:lnTo>
                  <a:lnTo>
                    <a:pt x="32" y="268"/>
                  </a:lnTo>
                  <a:lnTo>
                    <a:pt x="40" y="264"/>
                  </a:lnTo>
                  <a:lnTo>
                    <a:pt x="50" y="260"/>
                  </a:lnTo>
                  <a:lnTo>
                    <a:pt x="59" y="258"/>
                  </a:lnTo>
                  <a:lnTo>
                    <a:pt x="71" y="255"/>
                  </a:lnTo>
                  <a:lnTo>
                    <a:pt x="82" y="251"/>
                  </a:lnTo>
                  <a:lnTo>
                    <a:pt x="93" y="249"/>
                  </a:lnTo>
                  <a:lnTo>
                    <a:pt x="107" y="245"/>
                  </a:lnTo>
                  <a:lnTo>
                    <a:pt x="120" y="239"/>
                  </a:lnTo>
                  <a:lnTo>
                    <a:pt x="133" y="236"/>
                  </a:lnTo>
                  <a:lnTo>
                    <a:pt x="150" y="230"/>
                  </a:lnTo>
                  <a:lnTo>
                    <a:pt x="164" y="226"/>
                  </a:lnTo>
                  <a:lnTo>
                    <a:pt x="181" y="222"/>
                  </a:lnTo>
                  <a:lnTo>
                    <a:pt x="198" y="215"/>
                  </a:lnTo>
                  <a:lnTo>
                    <a:pt x="215" y="211"/>
                  </a:lnTo>
                  <a:lnTo>
                    <a:pt x="232" y="205"/>
                  </a:lnTo>
                  <a:lnTo>
                    <a:pt x="251" y="201"/>
                  </a:lnTo>
                  <a:lnTo>
                    <a:pt x="268" y="194"/>
                  </a:lnTo>
                  <a:lnTo>
                    <a:pt x="287" y="188"/>
                  </a:lnTo>
                  <a:lnTo>
                    <a:pt x="306" y="182"/>
                  </a:lnTo>
                  <a:lnTo>
                    <a:pt x="327" y="179"/>
                  </a:lnTo>
                  <a:lnTo>
                    <a:pt x="346" y="171"/>
                  </a:lnTo>
                  <a:lnTo>
                    <a:pt x="367" y="165"/>
                  </a:lnTo>
                  <a:lnTo>
                    <a:pt x="388" y="160"/>
                  </a:lnTo>
                  <a:lnTo>
                    <a:pt x="411" y="156"/>
                  </a:lnTo>
                  <a:lnTo>
                    <a:pt x="432" y="148"/>
                  </a:lnTo>
                  <a:lnTo>
                    <a:pt x="453" y="143"/>
                  </a:lnTo>
                  <a:lnTo>
                    <a:pt x="474" y="135"/>
                  </a:lnTo>
                  <a:lnTo>
                    <a:pt x="496" y="129"/>
                  </a:lnTo>
                  <a:lnTo>
                    <a:pt x="517" y="124"/>
                  </a:lnTo>
                  <a:lnTo>
                    <a:pt x="540" y="118"/>
                  </a:lnTo>
                  <a:lnTo>
                    <a:pt x="561" y="112"/>
                  </a:lnTo>
                  <a:lnTo>
                    <a:pt x="584" y="105"/>
                  </a:lnTo>
                  <a:lnTo>
                    <a:pt x="607" y="99"/>
                  </a:lnTo>
                  <a:lnTo>
                    <a:pt x="628" y="93"/>
                  </a:lnTo>
                  <a:lnTo>
                    <a:pt x="650" y="87"/>
                  </a:lnTo>
                  <a:lnTo>
                    <a:pt x="673" y="82"/>
                  </a:lnTo>
                  <a:lnTo>
                    <a:pt x="694" y="76"/>
                  </a:lnTo>
                  <a:lnTo>
                    <a:pt x="717" y="70"/>
                  </a:lnTo>
                  <a:lnTo>
                    <a:pt x="738" y="65"/>
                  </a:lnTo>
                  <a:lnTo>
                    <a:pt x="761" y="61"/>
                  </a:lnTo>
                  <a:lnTo>
                    <a:pt x="782" y="55"/>
                  </a:lnTo>
                  <a:lnTo>
                    <a:pt x="802" y="49"/>
                  </a:lnTo>
                  <a:lnTo>
                    <a:pt x="823" y="46"/>
                  </a:lnTo>
                  <a:lnTo>
                    <a:pt x="846" y="40"/>
                  </a:lnTo>
                  <a:lnTo>
                    <a:pt x="865" y="34"/>
                  </a:lnTo>
                  <a:lnTo>
                    <a:pt x="884" y="30"/>
                  </a:lnTo>
                  <a:lnTo>
                    <a:pt x="905" y="27"/>
                  </a:lnTo>
                  <a:lnTo>
                    <a:pt x="924" y="23"/>
                  </a:lnTo>
                  <a:lnTo>
                    <a:pt x="943" y="19"/>
                  </a:lnTo>
                  <a:lnTo>
                    <a:pt x="962" y="15"/>
                  </a:lnTo>
                  <a:lnTo>
                    <a:pt x="981" y="11"/>
                  </a:lnTo>
                  <a:lnTo>
                    <a:pt x="998" y="9"/>
                  </a:lnTo>
                  <a:lnTo>
                    <a:pt x="1015" y="6"/>
                  </a:lnTo>
                  <a:lnTo>
                    <a:pt x="1033" y="4"/>
                  </a:lnTo>
                  <a:lnTo>
                    <a:pt x="1048" y="0"/>
                  </a:lnTo>
                  <a:lnTo>
                    <a:pt x="1065" y="0"/>
                  </a:lnTo>
                  <a:lnTo>
                    <a:pt x="1027" y="1055"/>
                  </a:lnTo>
                  <a:close/>
                </a:path>
              </a:pathLst>
            </a:custGeom>
            <a:solidFill>
              <a:srgbClr val="BDA347"/>
            </a:solidFill>
            <a:ln w="9525">
              <a:noFill/>
              <a:round/>
            </a:ln>
          </p:spPr>
          <p:txBody>
            <a:bodyPr/>
            <a:lstStyle/>
            <a:p>
              <a:endParaRPr lang="en-CA"/>
            </a:p>
          </p:txBody>
        </p:sp>
        <p:sp>
          <p:nvSpPr>
            <p:cNvPr id="8608" name="Freeform 108"/>
            <p:cNvSpPr/>
            <p:nvPr/>
          </p:nvSpPr>
          <p:spPr bwMode="auto">
            <a:xfrm>
              <a:off x="1008" y="574"/>
              <a:ext cx="234" cy="195"/>
            </a:xfrm>
            <a:custGeom>
              <a:avLst/>
              <a:gdLst>
                <a:gd name="T0" fmla="*/ 0 w 468"/>
                <a:gd name="T1" fmla="*/ 18 h 390"/>
                <a:gd name="T2" fmla="*/ 57 w 468"/>
                <a:gd name="T3" fmla="*/ 0 h 390"/>
                <a:gd name="T4" fmla="*/ 59 w 468"/>
                <a:gd name="T5" fmla="*/ 31 h 390"/>
                <a:gd name="T6" fmla="*/ 1 w 468"/>
                <a:gd name="T7" fmla="*/ 49 h 390"/>
                <a:gd name="T8" fmla="*/ 0 w 468"/>
                <a:gd name="T9" fmla="*/ 24 h 390"/>
                <a:gd name="T10" fmla="*/ 0 w 468"/>
                <a:gd name="T11" fmla="*/ 18 h 390"/>
                <a:gd name="T12" fmla="*/ 0 w 468"/>
                <a:gd name="T13" fmla="*/ 18 h 390"/>
                <a:gd name="T14" fmla="*/ 0 60000 65536"/>
                <a:gd name="T15" fmla="*/ 0 60000 65536"/>
                <a:gd name="T16" fmla="*/ 0 60000 65536"/>
                <a:gd name="T17" fmla="*/ 0 60000 65536"/>
                <a:gd name="T18" fmla="*/ 0 60000 65536"/>
                <a:gd name="T19" fmla="*/ 0 60000 65536"/>
                <a:gd name="T20" fmla="*/ 0 60000 65536"/>
                <a:gd name="T21" fmla="*/ 0 w 468"/>
                <a:gd name="T22" fmla="*/ 0 h 390"/>
                <a:gd name="T23" fmla="*/ 468 w 468"/>
                <a:gd name="T24" fmla="*/ 390 h 3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68" h="390">
                  <a:moveTo>
                    <a:pt x="0" y="141"/>
                  </a:moveTo>
                  <a:lnTo>
                    <a:pt x="456" y="0"/>
                  </a:lnTo>
                  <a:lnTo>
                    <a:pt x="468" y="249"/>
                  </a:lnTo>
                  <a:lnTo>
                    <a:pt x="4" y="390"/>
                  </a:lnTo>
                  <a:lnTo>
                    <a:pt x="0" y="198"/>
                  </a:lnTo>
                  <a:lnTo>
                    <a:pt x="0" y="141"/>
                  </a:lnTo>
                  <a:close/>
                </a:path>
              </a:pathLst>
            </a:custGeom>
            <a:solidFill>
              <a:srgbClr val="7087DB"/>
            </a:solidFill>
            <a:ln w="9525">
              <a:noFill/>
              <a:round/>
            </a:ln>
          </p:spPr>
          <p:txBody>
            <a:bodyPr/>
            <a:lstStyle/>
            <a:p>
              <a:endParaRPr lang="en-CA"/>
            </a:p>
          </p:txBody>
        </p:sp>
        <p:sp>
          <p:nvSpPr>
            <p:cNvPr id="8609" name="Freeform 109"/>
            <p:cNvSpPr/>
            <p:nvPr/>
          </p:nvSpPr>
          <p:spPr bwMode="auto">
            <a:xfrm>
              <a:off x="459" y="290"/>
              <a:ext cx="215" cy="799"/>
            </a:xfrm>
            <a:custGeom>
              <a:avLst/>
              <a:gdLst>
                <a:gd name="T0" fmla="*/ 53 w 432"/>
                <a:gd name="T1" fmla="*/ 200 h 1598"/>
                <a:gd name="T2" fmla="*/ 52 w 432"/>
                <a:gd name="T3" fmla="*/ 200 h 1598"/>
                <a:gd name="T4" fmla="*/ 50 w 432"/>
                <a:gd name="T5" fmla="*/ 200 h 1598"/>
                <a:gd name="T6" fmla="*/ 48 w 432"/>
                <a:gd name="T7" fmla="*/ 199 h 1598"/>
                <a:gd name="T8" fmla="*/ 47 w 432"/>
                <a:gd name="T9" fmla="*/ 199 h 1598"/>
                <a:gd name="T10" fmla="*/ 44 w 432"/>
                <a:gd name="T11" fmla="*/ 198 h 1598"/>
                <a:gd name="T12" fmla="*/ 42 w 432"/>
                <a:gd name="T13" fmla="*/ 198 h 1598"/>
                <a:gd name="T14" fmla="*/ 40 w 432"/>
                <a:gd name="T15" fmla="*/ 197 h 1598"/>
                <a:gd name="T16" fmla="*/ 38 w 432"/>
                <a:gd name="T17" fmla="*/ 196 h 1598"/>
                <a:gd name="T18" fmla="*/ 36 w 432"/>
                <a:gd name="T19" fmla="*/ 195 h 1598"/>
                <a:gd name="T20" fmla="*/ 33 w 432"/>
                <a:gd name="T21" fmla="*/ 193 h 1598"/>
                <a:gd name="T22" fmla="*/ 31 w 432"/>
                <a:gd name="T23" fmla="*/ 192 h 1598"/>
                <a:gd name="T24" fmla="*/ 28 w 432"/>
                <a:gd name="T25" fmla="*/ 190 h 1598"/>
                <a:gd name="T26" fmla="*/ 26 w 432"/>
                <a:gd name="T27" fmla="*/ 188 h 1598"/>
                <a:gd name="T28" fmla="*/ 0 w 432"/>
                <a:gd name="T29" fmla="*/ 0 h 1598"/>
                <a:gd name="T30" fmla="*/ 5 w 432"/>
                <a:gd name="T31" fmla="*/ 6 h 1598"/>
                <a:gd name="T32" fmla="*/ 5 w 432"/>
                <a:gd name="T33" fmla="*/ 7 h 1598"/>
                <a:gd name="T34" fmla="*/ 5 w 432"/>
                <a:gd name="T35" fmla="*/ 10 h 1598"/>
                <a:gd name="T36" fmla="*/ 5 w 432"/>
                <a:gd name="T37" fmla="*/ 12 h 1598"/>
                <a:gd name="T38" fmla="*/ 6 w 432"/>
                <a:gd name="T39" fmla="*/ 14 h 1598"/>
                <a:gd name="T40" fmla="*/ 6 w 432"/>
                <a:gd name="T41" fmla="*/ 18 h 1598"/>
                <a:gd name="T42" fmla="*/ 6 w 432"/>
                <a:gd name="T43" fmla="*/ 22 h 1598"/>
                <a:gd name="T44" fmla="*/ 7 w 432"/>
                <a:gd name="T45" fmla="*/ 26 h 1598"/>
                <a:gd name="T46" fmla="*/ 7 w 432"/>
                <a:gd name="T47" fmla="*/ 31 h 1598"/>
                <a:gd name="T48" fmla="*/ 8 w 432"/>
                <a:gd name="T49" fmla="*/ 37 h 1598"/>
                <a:gd name="T50" fmla="*/ 9 w 432"/>
                <a:gd name="T51" fmla="*/ 43 h 1598"/>
                <a:gd name="T52" fmla="*/ 9 w 432"/>
                <a:gd name="T53" fmla="*/ 49 h 1598"/>
                <a:gd name="T54" fmla="*/ 10 w 432"/>
                <a:gd name="T55" fmla="*/ 54 h 1598"/>
                <a:gd name="T56" fmla="*/ 11 w 432"/>
                <a:gd name="T57" fmla="*/ 61 h 1598"/>
                <a:gd name="T58" fmla="*/ 12 w 432"/>
                <a:gd name="T59" fmla="*/ 68 h 1598"/>
                <a:gd name="T60" fmla="*/ 13 w 432"/>
                <a:gd name="T61" fmla="*/ 75 h 1598"/>
                <a:gd name="T62" fmla="*/ 14 w 432"/>
                <a:gd name="T63" fmla="*/ 82 h 1598"/>
                <a:gd name="T64" fmla="*/ 15 w 432"/>
                <a:gd name="T65" fmla="*/ 89 h 1598"/>
                <a:gd name="T66" fmla="*/ 16 w 432"/>
                <a:gd name="T67" fmla="*/ 96 h 1598"/>
                <a:gd name="T68" fmla="*/ 17 w 432"/>
                <a:gd name="T69" fmla="*/ 102 h 1598"/>
                <a:gd name="T70" fmla="*/ 18 w 432"/>
                <a:gd name="T71" fmla="*/ 110 h 1598"/>
                <a:gd name="T72" fmla="*/ 19 w 432"/>
                <a:gd name="T73" fmla="*/ 116 h 1598"/>
                <a:gd name="T74" fmla="*/ 20 w 432"/>
                <a:gd name="T75" fmla="*/ 123 h 1598"/>
                <a:gd name="T76" fmla="*/ 21 w 432"/>
                <a:gd name="T77" fmla="*/ 131 h 1598"/>
                <a:gd name="T78" fmla="*/ 22 w 432"/>
                <a:gd name="T79" fmla="*/ 137 h 1598"/>
                <a:gd name="T80" fmla="*/ 23 w 432"/>
                <a:gd name="T81" fmla="*/ 144 h 1598"/>
                <a:gd name="T82" fmla="*/ 25 w 432"/>
                <a:gd name="T83" fmla="*/ 150 h 1598"/>
                <a:gd name="T84" fmla="*/ 26 w 432"/>
                <a:gd name="T85" fmla="*/ 155 h 1598"/>
                <a:gd name="T86" fmla="*/ 27 w 432"/>
                <a:gd name="T87" fmla="*/ 161 h 1598"/>
                <a:gd name="T88" fmla="*/ 28 w 432"/>
                <a:gd name="T89" fmla="*/ 166 h 1598"/>
                <a:gd name="T90" fmla="*/ 29 w 432"/>
                <a:gd name="T91" fmla="*/ 170 h 1598"/>
                <a:gd name="T92" fmla="*/ 30 w 432"/>
                <a:gd name="T93" fmla="*/ 175 h 1598"/>
                <a:gd name="T94" fmla="*/ 31 w 432"/>
                <a:gd name="T95" fmla="*/ 176 h 1598"/>
                <a:gd name="T96" fmla="*/ 33 w 432"/>
                <a:gd name="T97" fmla="*/ 178 h 1598"/>
                <a:gd name="T98" fmla="*/ 34 w 432"/>
                <a:gd name="T99" fmla="*/ 180 h 1598"/>
                <a:gd name="T100" fmla="*/ 36 w 432"/>
                <a:gd name="T101" fmla="*/ 181 h 1598"/>
                <a:gd name="T102" fmla="*/ 37 w 432"/>
                <a:gd name="T103" fmla="*/ 183 h 1598"/>
                <a:gd name="T104" fmla="*/ 39 w 432"/>
                <a:gd name="T105" fmla="*/ 184 h 1598"/>
                <a:gd name="T106" fmla="*/ 40 w 432"/>
                <a:gd name="T107" fmla="*/ 186 h 1598"/>
                <a:gd name="T108" fmla="*/ 42 w 432"/>
                <a:gd name="T109" fmla="*/ 188 h 1598"/>
                <a:gd name="T110" fmla="*/ 44 w 432"/>
                <a:gd name="T111" fmla="*/ 189 h 1598"/>
                <a:gd name="T112" fmla="*/ 46 w 432"/>
                <a:gd name="T113" fmla="*/ 191 h 1598"/>
                <a:gd name="T114" fmla="*/ 48 w 432"/>
                <a:gd name="T115" fmla="*/ 192 h 1598"/>
                <a:gd name="T116" fmla="*/ 51 w 432"/>
                <a:gd name="T117" fmla="*/ 194 h 1598"/>
                <a:gd name="T118" fmla="*/ 53 w 432"/>
                <a:gd name="T119" fmla="*/ 200 h 159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432"/>
                <a:gd name="T181" fmla="*/ 0 h 1598"/>
                <a:gd name="T182" fmla="*/ 432 w 432"/>
                <a:gd name="T183" fmla="*/ 1598 h 159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432" h="1598">
                  <a:moveTo>
                    <a:pt x="432" y="1598"/>
                  </a:moveTo>
                  <a:lnTo>
                    <a:pt x="430" y="1596"/>
                  </a:lnTo>
                  <a:lnTo>
                    <a:pt x="424" y="1596"/>
                  </a:lnTo>
                  <a:lnTo>
                    <a:pt x="417" y="1596"/>
                  </a:lnTo>
                  <a:lnTo>
                    <a:pt x="409" y="1594"/>
                  </a:lnTo>
                  <a:lnTo>
                    <a:pt x="403" y="1593"/>
                  </a:lnTo>
                  <a:lnTo>
                    <a:pt x="398" y="1593"/>
                  </a:lnTo>
                  <a:lnTo>
                    <a:pt x="390" y="1589"/>
                  </a:lnTo>
                  <a:lnTo>
                    <a:pt x="384" y="1589"/>
                  </a:lnTo>
                  <a:lnTo>
                    <a:pt x="377" y="1587"/>
                  </a:lnTo>
                  <a:lnTo>
                    <a:pt x="367" y="1585"/>
                  </a:lnTo>
                  <a:lnTo>
                    <a:pt x="360" y="1583"/>
                  </a:lnTo>
                  <a:lnTo>
                    <a:pt x="354" y="1581"/>
                  </a:lnTo>
                  <a:lnTo>
                    <a:pt x="344" y="1577"/>
                  </a:lnTo>
                  <a:lnTo>
                    <a:pt x="335" y="1574"/>
                  </a:lnTo>
                  <a:lnTo>
                    <a:pt x="325" y="1570"/>
                  </a:lnTo>
                  <a:lnTo>
                    <a:pt x="318" y="1566"/>
                  </a:lnTo>
                  <a:lnTo>
                    <a:pt x="306" y="1562"/>
                  </a:lnTo>
                  <a:lnTo>
                    <a:pt x="299" y="1558"/>
                  </a:lnTo>
                  <a:lnTo>
                    <a:pt x="289" y="1553"/>
                  </a:lnTo>
                  <a:lnTo>
                    <a:pt x="280" y="1549"/>
                  </a:lnTo>
                  <a:lnTo>
                    <a:pt x="270" y="1541"/>
                  </a:lnTo>
                  <a:lnTo>
                    <a:pt x="259" y="1536"/>
                  </a:lnTo>
                  <a:lnTo>
                    <a:pt x="249" y="1530"/>
                  </a:lnTo>
                  <a:lnTo>
                    <a:pt x="242" y="1522"/>
                  </a:lnTo>
                  <a:lnTo>
                    <a:pt x="230" y="1515"/>
                  </a:lnTo>
                  <a:lnTo>
                    <a:pt x="223" y="1507"/>
                  </a:lnTo>
                  <a:lnTo>
                    <a:pt x="213" y="1498"/>
                  </a:lnTo>
                  <a:lnTo>
                    <a:pt x="204" y="1490"/>
                  </a:lnTo>
                  <a:lnTo>
                    <a:pt x="0" y="0"/>
                  </a:lnTo>
                  <a:lnTo>
                    <a:pt x="42" y="51"/>
                  </a:lnTo>
                  <a:lnTo>
                    <a:pt x="42" y="53"/>
                  </a:lnTo>
                  <a:lnTo>
                    <a:pt x="42" y="55"/>
                  </a:lnTo>
                  <a:lnTo>
                    <a:pt x="42" y="61"/>
                  </a:lnTo>
                  <a:lnTo>
                    <a:pt x="42" y="66"/>
                  </a:lnTo>
                  <a:lnTo>
                    <a:pt x="42" y="74"/>
                  </a:lnTo>
                  <a:lnTo>
                    <a:pt x="44" y="83"/>
                  </a:lnTo>
                  <a:lnTo>
                    <a:pt x="46" y="95"/>
                  </a:lnTo>
                  <a:lnTo>
                    <a:pt x="46" y="104"/>
                  </a:lnTo>
                  <a:lnTo>
                    <a:pt x="48" y="118"/>
                  </a:lnTo>
                  <a:lnTo>
                    <a:pt x="48" y="131"/>
                  </a:lnTo>
                  <a:lnTo>
                    <a:pt x="50" y="144"/>
                  </a:lnTo>
                  <a:lnTo>
                    <a:pt x="52" y="159"/>
                  </a:lnTo>
                  <a:lnTo>
                    <a:pt x="53" y="176"/>
                  </a:lnTo>
                  <a:lnTo>
                    <a:pt x="55" y="194"/>
                  </a:lnTo>
                  <a:lnTo>
                    <a:pt x="57" y="213"/>
                  </a:lnTo>
                  <a:lnTo>
                    <a:pt x="61" y="232"/>
                  </a:lnTo>
                  <a:lnTo>
                    <a:pt x="63" y="253"/>
                  </a:lnTo>
                  <a:lnTo>
                    <a:pt x="65" y="272"/>
                  </a:lnTo>
                  <a:lnTo>
                    <a:pt x="67" y="294"/>
                  </a:lnTo>
                  <a:lnTo>
                    <a:pt x="71" y="315"/>
                  </a:lnTo>
                  <a:lnTo>
                    <a:pt x="72" y="340"/>
                  </a:lnTo>
                  <a:lnTo>
                    <a:pt x="76" y="363"/>
                  </a:lnTo>
                  <a:lnTo>
                    <a:pt x="78" y="387"/>
                  </a:lnTo>
                  <a:lnTo>
                    <a:pt x="82" y="412"/>
                  </a:lnTo>
                  <a:lnTo>
                    <a:pt x="86" y="437"/>
                  </a:lnTo>
                  <a:lnTo>
                    <a:pt x="88" y="464"/>
                  </a:lnTo>
                  <a:lnTo>
                    <a:pt x="91" y="490"/>
                  </a:lnTo>
                  <a:lnTo>
                    <a:pt x="93" y="515"/>
                  </a:lnTo>
                  <a:lnTo>
                    <a:pt x="97" y="543"/>
                  </a:lnTo>
                  <a:lnTo>
                    <a:pt x="101" y="570"/>
                  </a:lnTo>
                  <a:lnTo>
                    <a:pt x="107" y="598"/>
                  </a:lnTo>
                  <a:lnTo>
                    <a:pt x="109" y="625"/>
                  </a:lnTo>
                  <a:lnTo>
                    <a:pt x="112" y="654"/>
                  </a:lnTo>
                  <a:lnTo>
                    <a:pt x="116" y="682"/>
                  </a:lnTo>
                  <a:lnTo>
                    <a:pt x="120" y="711"/>
                  </a:lnTo>
                  <a:lnTo>
                    <a:pt x="124" y="737"/>
                  </a:lnTo>
                  <a:lnTo>
                    <a:pt x="128" y="768"/>
                  </a:lnTo>
                  <a:lnTo>
                    <a:pt x="131" y="794"/>
                  </a:lnTo>
                  <a:lnTo>
                    <a:pt x="137" y="823"/>
                  </a:lnTo>
                  <a:lnTo>
                    <a:pt x="139" y="851"/>
                  </a:lnTo>
                  <a:lnTo>
                    <a:pt x="145" y="880"/>
                  </a:lnTo>
                  <a:lnTo>
                    <a:pt x="149" y="906"/>
                  </a:lnTo>
                  <a:lnTo>
                    <a:pt x="154" y="935"/>
                  </a:lnTo>
                  <a:lnTo>
                    <a:pt x="158" y="961"/>
                  </a:lnTo>
                  <a:lnTo>
                    <a:pt x="162" y="990"/>
                  </a:lnTo>
                  <a:lnTo>
                    <a:pt x="166" y="1017"/>
                  </a:lnTo>
                  <a:lnTo>
                    <a:pt x="171" y="1043"/>
                  </a:lnTo>
                  <a:lnTo>
                    <a:pt x="175" y="1070"/>
                  </a:lnTo>
                  <a:lnTo>
                    <a:pt x="181" y="1096"/>
                  </a:lnTo>
                  <a:lnTo>
                    <a:pt x="185" y="1121"/>
                  </a:lnTo>
                  <a:lnTo>
                    <a:pt x="188" y="1146"/>
                  </a:lnTo>
                  <a:lnTo>
                    <a:pt x="192" y="1171"/>
                  </a:lnTo>
                  <a:lnTo>
                    <a:pt x="200" y="1193"/>
                  </a:lnTo>
                  <a:lnTo>
                    <a:pt x="204" y="1216"/>
                  </a:lnTo>
                  <a:lnTo>
                    <a:pt x="209" y="1239"/>
                  </a:lnTo>
                  <a:lnTo>
                    <a:pt x="213" y="1260"/>
                  </a:lnTo>
                  <a:lnTo>
                    <a:pt x="219" y="1283"/>
                  </a:lnTo>
                  <a:lnTo>
                    <a:pt x="223" y="1302"/>
                  </a:lnTo>
                  <a:lnTo>
                    <a:pt x="228" y="1323"/>
                  </a:lnTo>
                  <a:lnTo>
                    <a:pt x="232" y="1340"/>
                  </a:lnTo>
                  <a:lnTo>
                    <a:pt x="238" y="1359"/>
                  </a:lnTo>
                  <a:lnTo>
                    <a:pt x="242" y="1376"/>
                  </a:lnTo>
                  <a:lnTo>
                    <a:pt x="247" y="1393"/>
                  </a:lnTo>
                  <a:lnTo>
                    <a:pt x="251" y="1397"/>
                  </a:lnTo>
                  <a:lnTo>
                    <a:pt x="253" y="1402"/>
                  </a:lnTo>
                  <a:lnTo>
                    <a:pt x="261" y="1410"/>
                  </a:lnTo>
                  <a:lnTo>
                    <a:pt x="266" y="1418"/>
                  </a:lnTo>
                  <a:lnTo>
                    <a:pt x="276" y="1429"/>
                  </a:lnTo>
                  <a:lnTo>
                    <a:pt x="280" y="1433"/>
                  </a:lnTo>
                  <a:lnTo>
                    <a:pt x="285" y="1440"/>
                  </a:lnTo>
                  <a:lnTo>
                    <a:pt x="291" y="1446"/>
                  </a:lnTo>
                  <a:lnTo>
                    <a:pt x="297" y="1452"/>
                  </a:lnTo>
                  <a:lnTo>
                    <a:pt x="303" y="1458"/>
                  </a:lnTo>
                  <a:lnTo>
                    <a:pt x="308" y="1465"/>
                  </a:lnTo>
                  <a:lnTo>
                    <a:pt x="316" y="1471"/>
                  </a:lnTo>
                  <a:lnTo>
                    <a:pt x="322" y="1478"/>
                  </a:lnTo>
                  <a:lnTo>
                    <a:pt x="327" y="1484"/>
                  </a:lnTo>
                  <a:lnTo>
                    <a:pt x="337" y="1492"/>
                  </a:lnTo>
                  <a:lnTo>
                    <a:pt x="342" y="1498"/>
                  </a:lnTo>
                  <a:lnTo>
                    <a:pt x="352" y="1505"/>
                  </a:lnTo>
                  <a:lnTo>
                    <a:pt x="360" y="1511"/>
                  </a:lnTo>
                  <a:lnTo>
                    <a:pt x="367" y="1517"/>
                  </a:lnTo>
                  <a:lnTo>
                    <a:pt x="375" y="1522"/>
                  </a:lnTo>
                  <a:lnTo>
                    <a:pt x="384" y="1530"/>
                  </a:lnTo>
                  <a:lnTo>
                    <a:pt x="392" y="1536"/>
                  </a:lnTo>
                  <a:lnTo>
                    <a:pt x="401" y="1541"/>
                  </a:lnTo>
                  <a:lnTo>
                    <a:pt x="411" y="1545"/>
                  </a:lnTo>
                  <a:lnTo>
                    <a:pt x="419" y="1553"/>
                  </a:lnTo>
                  <a:lnTo>
                    <a:pt x="432" y="1598"/>
                  </a:lnTo>
                  <a:close/>
                </a:path>
              </a:pathLst>
            </a:custGeom>
            <a:solidFill>
              <a:srgbClr val="7D4D1C"/>
            </a:solidFill>
            <a:ln w="9525">
              <a:noFill/>
              <a:round/>
            </a:ln>
          </p:spPr>
          <p:txBody>
            <a:bodyPr/>
            <a:lstStyle/>
            <a:p>
              <a:endParaRPr lang="en-CA"/>
            </a:p>
          </p:txBody>
        </p:sp>
        <p:sp>
          <p:nvSpPr>
            <p:cNvPr id="8610" name="Freeform 110"/>
            <p:cNvSpPr/>
            <p:nvPr/>
          </p:nvSpPr>
          <p:spPr bwMode="auto">
            <a:xfrm>
              <a:off x="531" y="442"/>
              <a:ext cx="44" cy="97"/>
            </a:xfrm>
            <a:custGeom>
              <a:avLst/>
              <a:gdLst>
                <a:gd name="T0" fmla="*/ 9 w 87"/>
                <a:gd name="T1" fmla="*/ 24 h 194"/>
                <a:gd name="T2" fmla="*/ 9 w 87"/>
                <a:gd name="T3" fmla="*/ 24 h 194"/>
                <a:gd name="T4" fmla="*/ 9 w 87"/>
                <a:gd name="T5" fmla="*/ 24 h 194"/>
                <a:gd name="T6" fmla="*/ 8 w 87"/>
                <a:gd name="T7" fmla="*/ 24 h 194"/>
                <a:gd name="T8" fmla="*/ 8 w 87"/>
                <a:gd name="T9" fmla="*/ 24 h 194"/>
                <a:gd name="T10" fmla="*/ 7 w 87"/>
                <a:gd name="T11" fmla="*/ 23 h 194"/>
                <a:gd name="T12" fmla="*/ 6 w 87"/>
                <a:gd name="T13" fmla="*/ 23 h 194"/>
                <a:gd name="T14" fmla="*/ 5 w 87"/>
                <a:gd name="T15" fmla="*/ 22 h 194"/>
                <a:gd name="T16" fmla="*/ 4 w 87"/>
                <a:gd name="T17" fmla="*/ 21 h 194"/>
                <a:gd name="T18" fmla="*/ 3 w 87"/>
                <a:gd name="T19" fmla="*/ 21 h 194"/>
                <a:gd name="T20" fmla="*/ 3 w 87"/>
                <a:gd name="T21" fmla="*/ 20 h 194"/>
                <a:gd name="T22" fmla="*/ 3 w 87"/>
                <a:gd name="T23" fmla="*/ 19 h 194"/>
                <a:gd name="T24" fmla="*/ 2 w 87"/>
                <a:gd name="T25" fmla="*/ 19 h 194"/>
                <a:gd name="T26" fmla="*/ 2 w 87"/>
                <a:gd name="T27" fmla="*/ 18 h 194"/>
                <a:gd name="T28" fmla="*/ 1 w 87"/>
                <a:gd name="T29" fmla="*/ 17 h 194"/>
                <a:gd name="T30" fmla="*/ 1 w 87"/>
                <a:gd name="T31" fmla="*/ 15 h 194"/>
                <a:gd name="T32" fmla="*/ 1 w 87"/>
                <a:gd name="T33" fmla="*/ 15 h 194"/>
                <a:gd name="T34" fmla="*/ 1 w 87"/>
                <a:gd name="T35" fmla="*/ 14 h 194"/>
                <a:gd name="T36" fmla="*/ 0 w 87"/>
                <a:gd name="T37" fmla="*/ 13 h 194"/>
                <a:gd name="T38" fmla="*/ 0 w 87"/>
                <a:gd name="T39" fmla="*/ 12 h 194"/>
                <a:gd name="T40" fmla="*/ 1 w 87"/>
                <a:gd name="T41" fmla="*/ 11 h 194"/>
                <a:gd name="T42" fmla="*/ 1 w 87"/>
                <a:gd name="T43" fmla="*/ 10 h 194"/>
                <a:gd name="T44" fmla="*/ 1 w 87"/>
                <a:gd name="T45" fmla="*/ 9 h 194"/>
                <a:gd name="T46" fmla="*/ 1 w 87"/>
                <a:gd name="T47" fmla="*/ 7 h 194"/>
                <a:gd name="T48" fmla="*/ 2 w 87"/>
                <a:gd name="T49" fmla="*/ 6 h 194"/>
                <a:gd name="T50" fmla="*/ 2 w 87"/>
                <a:gd name="T51" fmla="*/ 5 h 194"/>
                <a:gd name="T52" fmla="*/ 2 w 87"/>
                <a:gd name="T53" fmla="*/ 5 h 194"/>
                <a:gd name="T54" fmla="*/ 2 w 87"/>
                <a:gd name="T55" fmla="*/ 3 h 194"/>
                <a:gd name="T56" fmla="*/ 2 w 87"/>
                <a:gd name="T57" fmla="*/ 3 h 194"/>
                <a:gd name="T58" fmla="*/ 3 w 87"/>
                <a:gd name="T59" fmla="*/ 3 h 194"/>
                <a:gd name="T60" fmla="*/ 3 w 87"/>
                <a:gd name="T61" fmla="*/ 2 h 194"/>
                <a:gd name="T62" fmla="*/ 3 w 87"/>
                <a:gd name="T63" fmla="*/ 1 h 194"/>
                <a:gd name="T64" fmla="*/ 4 w 87"/>
                <a:gd name="T65" fmla="*/ 1 h 194"/>
                <a:gd name="T66" fmla="*/ 4 w 87"/>
                <a:gd name="T67" fmla="*/ 0 h 194"/>
                <a:gd name="T68" fmla="*/ 5 w 87"/>
                <a:gd name="T69" fmla="*/ 0 h 194"/>
                <a:gd name="T70" fmla="*/ 6 w 87"/>
                <a:gd name="T71" fmla="*/ 0 h 194"/>
                <a:gd name="T72" fmla="*/ 7 w 87"/>
                <a:gd name="T73" fmla="*/ 1 h 194"/>
                <a:gd name="T74" fmla="*/ 7 w 87"/>
                <a:gd name="T75" fmla="*/ 2 h 194"/>
                <a:gd name="T76" fmla="*/ 8 w 87"/>
                <a:gd name="T77" fmla="*/ 2 h 194"/>
                <a:gd name="T78" fmla="*/ 8 w 87"/>
                <a:gd name="T79" fmla="*/ 3 h 194"/>
                <a:gd name="T80" fmla="*/ 8 w 87"/>
                <a:gd name="T81" fmla="*/ 3 h 194"/>
                <a:gd name="T82" fmla="*/ 9 w 87"/>
                <a:gd name="T83" fmla="*/ 3 h 194"/>
                <a:gd name="T84" fmla="*/ 9 w 87"/>
                <a:gd name="T85" fmla="*/ 5 h 194"/>
                <a:gd name="T86" fmla="*/ 9 w 87"/>
                <a:gd name="T87" fmla="*/ 6 h 194"/>
                <a:gd name="T88" fmla="*/ 10 w 87"/>
                <a:gd name="T89" fmla="*/ 6 h 194"/>
                <a:gd name="T90" fmla="*/ 10 w 87"/>
                <a:gd name="T91" fmla="*/ 7 h 194"/>
                <a:gd name="T92" fmla="*/ 10 w 87"/>
                <a:gd name="T93" fmla="*/ 9 h 194"/>
                <a:gd name="T94" fmla="*/ 11 w 87"/>
                <a:gd name="T95" fmla="*/ 10 h 194"/>
                <a:gd name="T96" fmla="*/ 11 w 87"/>
                <a:gd name="T97" fmla="*/ 11 h 194"/>
                <a:gd name="T98" fmla="*/ 11 w 87"/>
                <a:gd name="T99" fmla="*/ 12 h 194"/>
                <a:gd name="T100" fmla="*/ 11 w 87"/>
                <a:gd name="T101" fmla="*/ 12 h 194"/>
                <a:gd name="T102" fmla="*/ 11 w 87"/>
                <a:gd name="T103" fmla="*/ 12 h 194"/>
                <a:gd name="T104" fmla="*/ 11 w 87"/>
                <a:gd name="T105" fmla="*/ 13 h 194"/>
                <a:gd name="T106" fmla="*/ 11 w 87"/>
                <a:gd name="T107" fmla="*/ 14 h 194"/>
                <a:gd name="T108" fmla="*/ 11 w 87"/>
                <a:gd name="T109" fmla="*/ 15 h 194"/>
                <a:gd name="T110" fmla="*/ 11 w 87"/>
                <a:gd name="T111" fmla="*/ 15 h 194"/>
                <a:gd name="T112" fmla="*/ 11 w 87"/>
                <a:gd name="T113" fmla="*/ 17 h 194"/>
                <a:gd name="T114" fmla="*/ 9 w 87"/>
                <a:gd name="T115" fmla="*/ 24 h 194"/>
                <a:gd name="T116" fmla="*/ 9 w 87"/>
                <a:gd name="T117" fmla="*/ 24 h 19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87"/>
                <a:gd name="T178" fmla="*/ 0 h 194"/>
                <a:gd name="T179" fmla="*/ 87 w 87"/>
                <a:gd name="T180" fmla="*/ 194 h 19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87" h="194">
                  <a:moveTo>
                    <a:pt x="72" y="194"/>
                  </a:moveTo>
                  <a:lnTo>
                    <a:pt x="70" y="192"/>
                  </a:lnTo>
                  <a:lnTo>
                    <a:pt x="66" y="192"/>
                  </a:lnTo>
                  <a:lnTo>
                    <a:pt x="62" y="190"/>
                  </a:lnTo>
                  <a:lnTo>
                    <a:pt x="57" y="188"/>
                  </a:lnTo>
                  <a:lnTo>
                    <a:pt x="49" y="184"/>
                  </a:lnTo>
                  <a:lnTo>
                    <a:pt x="42" y="179"/>
                  </a:lnTo>
                  <a:lnTo>
                    <a:pt x="34" y="173"/>
                  </a:lnTo>
                  <a:lnTo>
                    <a:pt x="28" y="165"/>
                  </a:lnTo>
                  <a:lnTo>
                    <a:pt x="23" y="161"/>
                  </a:lnTo>
                  <a:lnTo>
                    <a:pt x="19" y="156"/>
                  </a:lnTo>
                  <a:lnTo>
                    <a:pt x="17" y="152"/>
                  </a:lnTo>
                  <a:lnTo>
                    <a:pt x="13" y="146"/>
                  </a:lnTo>
                  <a:lnTo>
                    <a:pt x="11" y="140"/>
                  </a:lnTo>
                  <a:lnTo>
                    <a:pt x="7" y="135"/>
                  </a:lnTo>
                  <a:lnTo>
                    <a:pt x="4" y="127"/>
                  </a:lnTo>
                  <a:lnTo>
                    <a:pt x="4" y="121"/>
                  </a:lnTo>
                  <a:lnTo>
                    <a:pt x="2" y="114"/>
                  </a:lnTo>
                  <a:lnTo>
                    <a:pt x="0" y="104"/>
                  </a:lnTo>
                  <a:lnTo>
                    <a:pt x="0" y="97"/>
                  </a:lnTo>
                  <a:lnTo>
                    <a:pt x="2" y="87"/>
                  </a:lnTo>
                  <a:lnTo>
                    <a:pt x="2" y="78"/>
                  </a:lnTo>
                  <a:lnTo>
                    <a:pt x="4" y="68"/>
                  </a:lnTo>
                  <a:lnTo>
                    <a:pt x="5" y="57"/>
                  </a:lnTo>
                  <a:lnTo>
                    <a:pt x="9" y="47"/>
                  </a:lnTo>
                  <a:lnTo>
                    <a:pt x="11" y="40"/>
                  </a:lnTo>
                  <a:lnTo>
                    <a:pt x="13" y="34"/>
                  </a:lnTo>
                  <a:lnTo>
                    <a:pt x="13" y="30"/>
                  </a:lnTo>
                  <a:lnTo>
                    <a:pt x="15" y="26"/>
                  </a:lnTo>
                  <a:lnTo>
                    <a:pt x="19" y="17"/>
                  </a:lnTo>
                  <a:lnTo>
                    <a:pt x="21" y="11"/>
                  </a:lnTo>
                  <a:lnTo>
                    <a:pt x="24" y="6"/>
                  </a:lnTo>
                  <a:lnTo>
                    <a:pt x="28" y="4"/>
                  </a:lnTo>
                  <a:lnTo>
                    <a:pt x="32" y="0"/>
                  </a:lnTo>
                  <a:lnTo>
                    <a:pt x="36" y="0"/>
                  </a:lnTo>
                  <a:lnTo>
                    <a:pt x="43" y="0"/>
                  </a:lnTo>
                  <a:lnTo>
                    <a:pt x="49" y="6"/>
                  </a:lnTo>
                  <a:lnTo>
                    <a:pt x="53" y="9"/>
                  </a:lnTo>
                  <a:lnTo>
                    <a:pt x="57" y="13"/>
                  </a:lnTo>
                  <a:lnTo>
                    <a:pt x="61" y="19"/>
                  </a:lnTo>
                  <a:lnTo>
                    <a:pt x="64" y="25"/>
                  </a:lnTo>
                  <a:lnTo>
                    <a:pt x="66" y="30"/>
                  </a:lnTo>
                  <a:lnTo>
                    <a:pt x="68" y="36"/>
                  </a:lnTo>
                  <a:lnTo>
                    <a:pt x="72" y="44"/>
                  </a:lnTo>
                  <a:lnTo>
                    <a:pt x="76" y="51"/>
                  </a:lnTo>
                  <a:lnTo>
                    <a:pt x="78" y="57"/>
                  </a:lnTo>
                  <a:lnTo>
                    <a:pt x="80" y="66"/>
                  </a:lnTo>
                  <a:lnTo>
                    <a:pt x="81" y="74"/>
                  </a:lnTo>
                  <a:lnTo>
                    <a:pt x="83" y="82"/>
                  </a:lnTo>
                  <a:lnTo>
                    <a:pt x="83" y="89"/>
                  </a:lnTo>
                  <a:lnTo>
                    <a:pt x="85" y="95"/>
                  </a:lnTo>
                  <a:lnTo>
                    <a:pt x="85" y="102"/>
                  </a:lnTo>
                  <a:lnTo>
                    <a:pt x="87" y="110"/>
                  </a:lnTo>
                  <a:lnTo>
                    <a:pt x="85" y="116"/>
                  </a:lnTo>
                  <a:lnTo>
                    <a:pt x="85" y="121"/>
                  </a:lnTo>
                  <a:lnTo>
                    <a:pt x="85" y="125"/>
                  </a:lnTo>
                  <a:lnTo>
                    <a:pt x="85" y="133"/>
                  </a:lnTo>
                  <a:lnTo>
                    <a:pt x="72" y="194"/>
                  </a:lnTo>
                  <a:close/>
                </a:path>
              </a:pathLst>
            </a:custGeom>
            <a:solidFill>
              <a:srgbClr val="7D4D1C"/>
            </a:solidFill>
            <a:ln w="9525">
              <a:noFill/>
              <a:round/>
            </a:ln>
          </p:spPr>
          <p:txBody>
            <a:bodyPr/>
            <a:lstStyle/>
            <a:p>
              <a:endParaRPr lang="en-CA"/>
            </a:p>
          </p:txBody>
        </p:sp>
        <p:sp>
          <p:nvSpPr>
            <p:cNvPr id="8611" name="Freeform 111"/>
            <p:cNvSpPr/>
            <p:nvPr/>
          </p:nvSpPr>
          <p:spPr bwMode="auto">
            <a:xfrm>
              <a:off x="512" y="562"/>
              <a:ext cx="115" cy="50"/>
            </a:xfrm>
            <a:custGeom>
              <a:avLst/>
              <a:gdLst>
                <a:gd name="T0" fmla="*/ 0 w 230"/>
                <a:gd name="T1" fmla="*/ 0 h 101"/>
                <a:gd name="T2" fmla="*/ 1 w 230"/>
                <a:gd name="T3" fmla="*/ 0 h 101"/>
                <a:gd name="T4" fmla="*/ 1 w 230"/>
                <a:gd name="T5" fmla="*/ 0 h 101"/>
                <a:gd name="T6" fmla="*/ 2 w 230"/>
                <a:gd name="T7" fmla="*/ 1 h 101"/>
                <a:gd name="T8" fmla="*/ 3 w 230"/>
                <a:gd name="T9" fmla="*/ 1 h 101"/>
                <a:gd name="T10" fmla="*/ 4 w 230"/>
                <a:gd name="T11" fmla="*/ 2 h 101"/>
                <a:gd name="T12" fmla="*/ 5 w 230"/>
                <a:gd name="T13" fmla="*/ 2 h 101"/>
                <a:gd name="T14" fmla="*/ 6 w 230"/>
                <a:gd name="T15" fmla="*/ 3 h 101"/>
                <a:gd name="T16" fmla="*/ 7 w 230"/>
                <a:gd name="T17" fmla="*/ 3 h 101"/>
                <a:gd name="T18" fmla="*/ 7 w 230"/>
                <a:gd name="T19" fmla="*/ 3 h 101"/>
                <a:gd name="T20" fmla="*/ 8 w 230"/>
                <a:gd name="T21" fmla="*/ 4 h 101"/>
                <a:gd name="T22" fmla="*/ 9 w 230"/>
                <a:gd name="T23" fmla="*/ 4 h 101"/>
                <a:gd name="T24" fmla="*/ 10 w 230"/>
                <a:gd name="T25" fmla="*/ 4 h 101"/>
                <a:gd name="T26" fmla="*/ 11 w 230"/>
                <a:gd name="T27" fmla="*/ 5 h 101"/>
                <a:gd name="T28" fmla="*/ 12 w 230"/>
                <a:gd name="T29" fmla="*/ 5 h 101"/>
                <a:gd name="T30" fmla="*/ 13 w 230"/>
                <a:gd name="T31" fmla="*/ 5 h 101"/>
                <a:gd name="T32" fmla="*/ 14 w 230"/>
                <a:gd name="T33" fmla="*/ 6 h 101"/>
                <a:gd name="T34" fmla="*/ 15 w 230"/>
                <a:gd name="T35" fmla="*/ 6 h 101"/>
                <a:gd name="T36" fmla="*/ 17 w 230"/>
                <a:gd name="T37" fmla="*/ 6 h 101"/>
                <a:gd name="T38" fmla="*/ 18 w 230"/>
                <a:gd name="T39" fmla="*/ 6 h 101"/>
                <a:gd name="T40" fmla="*/ 19 w 230"/>
                <a:gd name="T41" fmla="*/ 7 h 101"/>
                <a:gd name="T42" fmla="*/ 21 w 230"/>
                <a:gd name="T43" fmla="*/ 7 h 101"/>
                <a:gd name="T44" fmla="*/ 22 w 230"/>
                <a:gd name="T45" fmla="*/ 7 h 101"/>
                <a:gd name="T46" fmla="*/ 23 w 230"/>
                <a:gd name="T47" fmla="*/ 7 h 101"/>
                <a:gd name="T48" fmla="*/ 24 w 230"/>
                <a:gd name="T49" fmla="*/ 7 h 101"/>
                <a:gd name="T50" fmla="*/ 25 w 230"/>
                <a:gd name="T51" fmla="*/ 7 h 101"/>
                <a:gd name="T52" fmla="*/ 25 w 230"/>
                <a:gd name="T53" fmla="*/ 7 h 101"/>
                <a:gd name="T54" fmla="*/ 26 w 230"/>
                <a:gd name="T55" fmla="*/ 8 h 101"/>
                <a:gd name="T56" fmla="*/ 29 w 230"/>
                <a:gd name="T57" fmla="*/ 12 h 101"/>
                <a:gd name="T58" fmla="*/ 29 w 230"/>
                <a:gd name="T59" fmla="*/ 12 h 101"/>
                <a:gd name="T60" fmla="*/ 29 w 230"/>
                <a:gd name="T61" fmla="*/ 12 h 101"/>
                <a:gd name="T62" fmla="*/ 28 w 230"/>
                <a:gd name="T63" fmla="*/ 12 h 101"/>
                <a:gd name="T64" fmla="*/ 27 w 230"/>
                <a:gd name="T65" fmla="*/ 12 h 101"/>
                <a:gd name="T66" fmla="*/ 26 w 230"/>
                <a:gd name="T67" fmla="*/ 12 h 101"/>
                <a:gd name="T68" fmla="*/ 25 w 230"/>
                <a:gd name="T69" fmla="*/ 12 h 101"/>
                <a:gd name="T70" fmla="*/ 24 w 230"/>
                <a:gd name="T71" fmla="*/ 12 h 101"/>
                <a:gd name="T72" fmla="*/ 23 w 230"/>
                <a:gd name="T73" fmla="*/ 12 h 101"/>
                <a:gd name="T74" fmla="*/ 23 w 230"/>
                <a:gd name="T75" fmla="*/ 12 h 101"/>
                <a:gd name="T76" fmla="*/ 22 w 230"/>
                <a:gd name="T77" fmla="*/ 12 h 101"/>
                <a:gd name="T78" fmla="*/ 21 w 230"/>
                <a:gd name="T79" fmla="*/ 12 h 101"/>
                <a:gd name="T80" fmla="*/ 20 w 230"/>
                <a:gd name="T81" fmla="*/ 12 h 101"/>
                <a:gd name="T82" fmla="*/ 19 w 230"/>
                <a:gd name="T83" fmla="*/ 12 h 101"/>
                <a:gd name="T84" fmla="*/ 18 w 230"/>
                <a:gd name="T85" fmla="*/ 12 h 101"/>
                <a:gd name="T86" fmla="*/ 17 w 230"/>
                <a:gd name="T87" fmla="*/ 11 h 101"/>
                <a:gd name="T88" fmla="*/ 15 w 230"/>
                <a:gd name="T89" fmla="*/ 11 h 101"/>
                <a:gd name="T90" fmla="*/ 14 w 230"/>
                <a:gd name="T91" fmla="*/ 11 h 101"/>
                <a:gd name="T92" fmla="*/ 13 w 230"/>
                <a:gd name="T93" fmla="*/ 11 h 101"/>
                <a:gd name="T94" fmla="*/ 12 w 230"/>
                <a:gd name="T95" fmla="*/ 11 h 101"/>
                <a:gd name="T96" fmla="*/ 11 w 230"/>
                <a:gd name="T97" fmla="*/ 11 h 101"/>
                <a:gd name="T98" fmla="*/ 9 w 230"/>
                <a:gd name="T99" fmla="*/ 11 h 101"/>
                <a:gd name="T100" fmla="*/ 7 w 230"/>
                <a:gd name="T101" fmla="*/ 10 h 101"/>
                <a:gd name="T102" fmla="*/ 7 w 230"/>
                <a:gd name="T103" fmla="*/ 10 h 101"/>
                <a:gd name="T104" fmla="*/ 7 w 230"/>
                <a:gd name="T105" fmla="*/ 10 h 101"/>
                <a:gd name="T106" fmla="*/ 6 w 230"/>
                <a:gd name="T107" fmla="*/ 10 h 101"/>
                <a:gd name="T108" fmla="*/ 5 w 230"/>
                <a:gd name="T109" fmla="*/ 9 h 101"/>
                <a:gd name="T110" fmla="*/ 5 w 230"/>
                <a:gd name="T111" fmla="*/ 9 h 101"/>
                <a:gd name="T112" fmla="*/ 4 w 230"/>
                <a:gd name="T113" fmla="*/ 9 h 101"/>
                <a:gd name="T114" fmla="*/ 3 w 230"/>
                <a:gd name="T115" fmla="*/ 9 h 101"/>
                <a:gd name="T116" fmla="*/ 3 w 230"/>
                <a:gd name="T117" fmla="*/ 9 h 101"/>
                <a:gd name="T118" fmla="*/ 0 w 230"/>
                <a:gd name="T119" fmla="*/ 0 h 101"/>
                <a:gd name="T120" fmla="*/ 0 w 230"/>
                <a:gd name="T121" fmla="*/ 0 h 10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30"/>
                <a:gd name="T184" fmla="*/ 0 h 101"/>
                <a:gd name="T185" fmla="*/ 230 w 230"/>
                <a:gd name="T186" fmla="*/ 101 h 10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30" h="101">
                  <a:moveTo>
                    <a:pt x="0" y="0"/>
                  </a:moveTo>
                  <a:lnTo>
                    <a:pt x="4" y="2"/>
                  </a:lnTo>
                  <a:lnTo>
                    <a:pt x="7" y="4"/>
                  </a:lnTo>
                  <a:lnTo>
                    <a:pt x="15" y="10"/>
                  </a:lnTo>
                  <a:lnTo>
                    <a:pt x="23" y="14"/>
                  </a:lnTo>
                  <a:lnTo>
                    <a:pt x="32" y="19"/>
                  </a:lnTo>
                  <a:lnTo>
                    <a:pt x="38" y="23"/>
                  </a:lnTo>
                  <a:lnTo>
                    <a:pt x="43" y="25"/>
                  </a:lnTo>
                  <a:lnTo>
                    <a:pt x="51" y="29"/>
                  </a:lnTo>
                  <a:lnTo>
                    <a:pt x="59" y="31"/>
                  </a:lnTo>
                  <a:lnTo>
                    <a:pt x="64" y="33"/>
                  </a:lnTo>
                  <a:lnTo>
                    <a:pt x="72" y="36"/>
                  </a:lnTo>
                  <a:lnTo>
                    <a:pt x="80" y="38"/>
                  </a:lnTo>
                  <a:lnTo>
                    <a:pt x="87" y="40"/>
                  </a:lnTo>
                  <a:lnTo>
                    <a:pt x="95" y="44"/>
                  </a:lnTo>
                  <a:lnTo>
                    <a:pt x="104" y="46"/>
                  </a:lnTo>
                  <a:lnTo>
                    <a:pt x="114" y="50"/>
                  </a:lnTo>
                  <a:lnTo>
                    <a:pt x="123" y="52"/>
                  </a:lnTo>
                  <a:lnTo>
                    <a:pt x="131" y="54"/>
                  </a:lnTo>
                  <a:lnTo>
                    <a:pt x="140" y="55"/>
                  </a:lnTo>
                  <a:lnTo>
                    <a:pt x="150" y="57"/>
                  </a:lnTo>
                  <a:lnTo>
                    <a:pt x="161" y="59"/>
                  </a:lnTo>
                  <a:lnTo>
                    <a:pt x="171" y="61"/>
                  </a:lnTo>
                  <a:lnTo>
                    <a:pt x="182" y="63"/>
                  </a:lnTo>
                  <a:lnTo>
                    <a:pt x="188" y="63"/>
                  </a:lnTo>
                  <a:lnTo>
                    <a:pt x="194" y="63"/>
                  </a:lnTo>
                  <a:lnTo>
                    <a:pt x="199" y="63"/>
                  </a:lnTo>
                  <a:lnTo>
                    <a:pt x="205" y="65"/>
                  </a:lnTo>
                  <a:lnTo>
                    <a:pt x="230" y="99"/>
                  </a:lnTo>
                  <a:lnTo>
                    <a:pt x="228" y="99"/>
                  </a:lnTo>
                  <a:lnTo>
                    <a:pt x="226" y="99"/>
                  </a:lnTo>
                  <a:lnTo>
                    <a:pt x="220" y="99"/>
                  </a:lnTo>
                  <a:lnTo>
                    <a:pt x="215" y="101"/>
                  </a:lnTo>
                  <a:lnTo>
                    <a:pt x="205" y="101"/>
                  </a:lnTo>
                  <a:lnTo>
                    <a:pt x="196" y="101"/>
                  </a:lnTo>
                  <a:lnTo>
                    <a:pt x="190" y="101"/>
                  </a:lnTo>
                  <a:lnTo>
                    <a:pt x="184" y="101"/>
                  </a:lnTo>
                  <a:lnTo>
                    <a:pt x="177" y="101"/>
                  </a:lnTo>
                  <a:lnTo>
                    <a:pt x="171" y="101"/>
                  </a:lnTo>
                  <a:lnTo>
                    <a:pt x="163" y="99"/>
                  </a:lnTo>
                  <a:lnTo>
                    <a:pt x="154" y="99"/>
                  </a:lnTo>
                  <a:lnTo>
                    <a:pt x="146" y="97"/>
                  </a:lnTo>
                  <a:lnTo>
                    <a:pt x="138" y="97"/>
                  </a:lnTo>
                  <a:lnTo>
                    <a:pt x="129" y="95"/>
                  </a:lnTo>
                  <a:lnTo>
                    <a:pt x="121" y="95"/>
                  </a:lnTo>
                  <a:lnTo>
                    <a:pt x="112" y="93"/>
                  </a:lnTo>
                  <a:lnTo>
                    <a:pt x="102" y="93"/>
                  </a:lnTo>
                  <a:lnTo>
                    <a:pt x="93" y="92"/>
                  </a:lnTo>
                  <a:lnTo>
                    <a:pt x="81" y="90"/>
                  </a:lnTo>
                  <a:lnTo>
                    <a:pt x="72" y="88"/>
                  </a:lnTo>
                  <a:lnTo>
                    <a:pt x="61" y="84"/>
                  </a:lnTo>
                  <a:lnTo>
                    <a:pt x="55" y="82"/>
                  </a:lnTo>
                  <a:lnTo>
                    <a:pt x="51" y="82"/>
                  </a:lnTo>
                  <a:lnTo>
                    <a:pt x="43" y="80"/>
                  </a:lnTo>
                  <a:lnTo>
                    <a:pt x="40" y="78"/>
                  </a:lnTo>
                  <a:lnTo>
                    <a:pt x="34" y="76"/>
                  </a:lnTo>
                  <a:lnTo>
                    <a:pt x="28" y="76"/>
                  </a:lnTo>
                  <a:lnTo>
                    <a:pt x="23" y="74"/>
                  </a:lnTo>
                  <a:lnTo>
                    <a:pt x="17" y="73"/>
                  </a:lnTo>
                  <a:lnTo>
                    <a:pt x="0" y="0"/>
                  </a:lnTo>
                  <a:close/>
                </a:path>
              </a:pathLst>
            </a:custGeom>
            <a:solidFill>
              <a:srgbClr val="F28A66"/>
            </a:solidFill>
            <a:ln w="9525">
              <a:noFill/>
              <a:round/>
            </a:ln>
          </p:spPr>
          <p:txBody>
            <a:bodyPr/>
            <a:lstStyle/>
            <a:p>
              <a:endParaRPr lang="en-CA"/>
            </a:p>
          </p:txBody>
        </p:sp>
        <p:sp>
          <p:nvSpPr>
            <p:cNvPr id="8612" name="Freeform 112"/>
            <p:cNvSpPr/>
            <p:nvPr/>
          </p:nvSpPr>
          <p:spPr bwMode="auto">
            <a:xfrm>
              <a:off x="527" y="637"/>
              <a:ext cx="112" cy="73"/>
            </a:xfrm>
            <a:custGeom>
              <a:avLst/>
              <a:gdLst>
                <a:gd name="T0" fmla="*/ 1 w 224"/>
                <a:gd name="T1" fmla="*/ 9 h 147"/>
                <a:gd name="T2" fmla="*/ 0 w 224"/>
                <a:gd name="T3" fmla="*/ 0 h 147"/>
                <a:gd name="T4" fmla="*/ 1 w 224"/>
                <a:gd name="T5" fmla="*/ 0 h 147"/>
                <a:gd name="T6" fmla="*/ 1 w 224"/>
                <a:gd name="T7" fmla="*/ 1 h 147"/>
                <a:gd name="T8" fmla="*/ 2 w 224"/>
                <a:gd name="T9" fmla="*/ 1 h 147"/>
                <a:gd name="T10" fmla="*/ 3 w 224"/>
                <a:gd name="T11" fmla="*/ 2 h 147"/>
                <a:gd name="T12" fmla="*/ 4 w 224"/>
                <a:gd name="T13" fmla="*/ 3 h 147"/>
                <a:gd name="T14" fmla="*/ 5 w 224"/>
                <a:gd name="T15" fmla="*/ 3 h 147"/>
                <a:gd name="T16" fmla="*/ 5 w 224"/>
                <a:gd name="T17" fmla="*/ 4 h 147"/>
                <a:gd name="T18" fmla="*/ 6 w 224"/>
                <a:gd name="T19" fmla="*/ 4 h 147"/>
                <a:gd name="T20" fmla="*/ 7 w 224"/>
                <a:gd name="T21" fmla="*/ 5 h 147"/>
                <a:gd name="T22" fmla="*/ 7 w 224"/>
                <a:gd name="T23" fmla="*/ 5 h 147"/>
                <a:gd name="T24" fmla="*/ 9 w 224"/>
                <a:gd name="T25" fmla="*/ 6 h 147"/>
                <a:gd name="T26" fmla="*/ 9 w 224"/>
                <a:gd name="T27" fmla="*/ 6 h 147"/>
                <a:gd name="T28" fmla="*/ 10 w 224"/>
                <a:gd name="T29" fmla="*/ 7 h 147"/>
                <a:gd name="T30" fmla="*/ 11 w 224"/>
                <a:gd name="T31" fmla="*/ 7 h 147"/>
                <a:gd name="T32" fmla="*/ 12 w 224"/>
                <a:gd name="T33" fmla="*/ 8 h 147"/>
                <a:gd name="T34" fmla="*/ 14 w 224"/>
                <a:gd name="T35" fmla="*/ 8 h 147"/>
                <a:gd name="T36" fmla="*/ 14 w 224"/>
                <a:gd name="T37" fmla="*/ 9 h 147"/>
                <a:gd name="T38" fmla="*/ 15 w 224"/>
                <a:gd name="T39" fmla="*/ 10 h 147"/>
                <a:gd name="T40" fmla="*/ 17 w 224"/>
                <a:gd name="T41" fmla="*/ 10 h 147"/>
                <a:gd name="T42" fmla="*/ 18 w 224"/>
                <a:gd name="T43" fmla="*/ 11 h 147"/>
                <a:gd name="T44" fmla="*/ 20 w 224"/>
                <a:gd name="T45" fmla="*/ 11 h 147"/>
                <a:gd name="T46" fmla="*/ 20 w 224"/>
                <a:gd name="T47" fmla="*/ 11 h 147"/>
                <a:gd name="T48" fmla="*/ 21 w 224"/>
                <a:gd name="T49" fmla="*/ 12 h 147"/>
                <a:gd name="T50" fmla="*/ 22 w 224"/>
                <a:gd name="T51" fmla="*/ 12 h 147"/>
                <a:gd name="T52" fmla="*/ 23 w 224"/>
                <a:gd name="T53" fmla="*/ 12 h 147"/>
                <a:gd name="T54" fmla="*/ 23 w 224"/>
                <a:gd name="T55" fmla="*/ 12 h 147"/>
                <a:gd name="T56" fmla="*/ 24 w 224"/>
                <a:gd name="T57" fmla="*/ 12 h 147"/>
                <a:gd name="T58" fmla="*/ 25 w 224"/>
                <a:gd name="T59" fmla="*/ 12 h 147"/>
                <a:gd name="T60" fmla="*/ 25 w 224"/>
                <a:gd name="T61" fmla="*/ 13 h 147"/>
                <a:gd name="T62" fmla="*/ 28 w 224"/>
                <a:gd name="T63" fmla="*/ 18 h 147"/>
                <a:gd name="T64" fmla="*/ 28 w 224"/>
                <a:gd name="T65" fmla="*/ 18 h 147"/>
                <a:gd name="T66" fmla="*/ 28 w 224"/>
                <a:gd name="T67" fmla="*/ 18 h 147"/>
                <a:gd name="T68" fmla="*/ 28 w 224"/>
                <a:gd name="T69" fmla="*/ 17 h 147"/>
                <a:gd name="T70" fmla="*/ 27 w 224"/>
                <a:gd name="T71" fmla="*/ 17 h 147"/>
                <a:gd name="T72" fmla="*/ 26 w 224"/>
                <a:gd name="T73" fmla="*/ 17 h 147"/>
                <a:gd name="T74" fmla="*/ 25 w 224"/>
                <a:gd name="T75" fmla="*/ 17 h 147"/>
                <a:gd name="T76" fmla="*/ 24 w 224"/>
                <a:gd name="T77" fmla="*/ 17 h 147"/>
                <a:gd name="T78" fmla="*/ 24 w 224"/>
                <a:gd name="T79" fmla="*/ 16 h 147"/>
                <a:gd name="T80" fmla="*/ 23 w 224"/>
                <a:gd name="T81" fmla="*/ 16 h 147"/>
                <a:gd name="T82" fmla="*/ 22 w 224"/>
                <a:gd name="T83" fmla="*/ 16 h 147"/>
                <a:gd name="T84" fmla="*/ 21 w 224"/>
                <a:gd name="T85" fmla="*/ 16 h 147"/>
                <a:gd name="T86" fmla="*/ 20 w 224"/>
                <a:gd name="T87" fmla="*/ 16 h 147"/>
                <a:gd name="T88" fmla="*/ 20 w 224"/>
                <a:gd name="T89" fmla="*/ 15 h 147"/>
                <a:gd name="T90" fmla="*/ 19 w 224"/>
                <a:gd name="T91" fmla="*/ 15 h 147"/>
                <a:gd name="T92" fmla="*/ 18 w 224"/>
                <a:gd name="T93" fmla="*/ 15 h 147"/>
                <a:gd name="T94" fmla="*/ 17 w 224"/>
                <a:gd name="T95" fmla="*/ 15 h 147"/>
                <a:gd name="T96" fmla="*/ 15 w 224"/>
                <a:gd name="T97" fmla="*/ 14 h 147"/>
                <a:gd name="T98" fmla="*/ 14 w 224"/>
                <a:gd name="T99" fmla="*/ 14 h 147"/>
                <a:gd name="T100" fmla="*/ 14 w 224"/>
                <a:gd name="T101" fmla="*/ 13 h 147"/>
                <a:gd name="T102" fmla="*/ 12 w 224"/>
                <a:gd name="T103" fmla="*/ 13 h 147"/>
                <a:gd name="T104" fmla="*/ 11 w 224"/>
                <a:gd name="T105" fmla="*/ 13 h 147"/>
                <a:gd name="T106" fmla="*/ 10 w 224"/>
                <a:gd name="T107" fmla="*/ 12 h 147"/>
                <a:gd name="T108" fmla="*/ 9 w 224"/>
                <a:gd name="T109" fmla="*/ 12 h 147"/>
                <a:gd name="T110" fmla="*/ 7 w 224"/>
                <a:gd name="T111" fmla="*/ 11 h 147"/>
                <a:gd name="T112" fmla="*/ 6 w 224"/>
                <a:gd name="T113" fmla="*/ 11 h 147"/>
                <a:gd name="T114" fmla="*/ 5 w 224"/>
                <a:gd name="T115" fmla="*/ 10 h 147"/>
                <a:gd name="T116" fmla="*/ 1 w 224"/>
                <a:gd name="T117" fmla="*/ 9 h 147"/>
                <a:gd name="T118" fmla="*/ 1 w 224"/>
                <a:gd name="T119" fmla="*/ 9 h 14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24"/>
                <a:gd name="T181" fmla="*/ 0 h 147"/>
                <a:gd name="T182" fmla="*/ 224 w 224"/>
                <a:gd name="T183" fmla="*/ 147 h 14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24" h="147">
                  <a:moveTo>
                    <a:pt x="8" y="75"/>
                  </a:moveTo>
                  <a:lnTo>
                    <a:pt x="0" y="0"/>
                  </a:lnTo>
                  <a:lnTo>
                    <a:pt x="4" y="4"/>
                  </a:lnTo>
                  <a:lnTo>
                    <a:pt x="6" y="8"/>
                  </a:lnTo>
                  <a:lnTo>
                    <a:pt x="13" y="14"/>
                  </a:lnTo>
                  <a:lnTo>
                    <a:pt x="21" y="18"/>
                  </a:lnTo>
                  <a:lnTo>
                    <a:pt x="29" y="27"/>
                  </a:lnTo>
                  <a:lnTo>
                    <a:pt x="34" y="29"/>
                  </a:lnTo>
                  <a:lnTo>
                    <a:pt x="40" y="33"/>
                  </a:lnTo>
                  <a:lnTo>
                    <a:pt x="46" y="37"/>
                  </a:lnTo>
                  <a:lnTo>
                    <a:pt x="51" y="42"/>
                  </a:lnTo>
                  <a:lnTo>
                    <a:pt x="57" y="44"/>
                  </a:lnTo>
                  <a:lnTo>
                    <a:pt x="65" y="50"/>
                  </a:lnTo>
                  <a:lnTo>
                    <a:pt x="72" y="54"/>
                  </a:lnTo>
                  <a:lnTo>
                    <a:pt x="80" y="59"/>
                  </a:lnTo>
                  <a:lnTo>
                    <a:pt x="88" y="61"/>
                  </a:lnTo>
                  <a:lnTo>
                    <a:pt x="95" y="67"/>
                  </a:lnTo>
                  <a:lnTo>
                    <a:pt x="105" y="71"/>
                  </a:lnTo>
                  <a:lnTo>
                    <a:pt x="114" y="77"/>
                  </a:lnTo>
                  <a:lnTo>
                    <a:pt x="124" y="80"/>
                  </a:lnTo>
                  <a:lnTo>
                    <a:pt x="133" y="84"/>
                  </a:lnTo>
                  <a:lnTo>
                    <a:pt x="143" y="88"/>
                  </a:lnTo>
                  <a:lnTo>
                    <a:pt x="154" y="92"/>
                  </a:lnTo>
                  <a:lnTo>
                    <a:pt x="160" y="94"/>
                  </a:lnTo>
                  <a:lnTo>
                    <a:pt x="164" y="96"/>
                  </a:lnTo>
                  <a:lnTo>
                    <a:pt x="169" y="96"/>
                  </a:lnTo>
                  <a:lnTo>
                    <a:pt x="177" y="97"/>
                  </a:lnTo>
                  <a:lnTo>
                    <a:pt x="183" y="99"/>
                  </a:lnTo>
                  <a:lnTo>
                    <a:pt x="188" y="101"/>
                  </a:lnTo>
                  <a:lnTo>
                    <a:pt x="194" y="103"/>
                  </a:lnTo>
                  <a:lnTo>
                    <a:pt x="200" y="105"/>
                  </a:lnTo>
                  <a:lnTo>
                    <a:pt x="224" y="147"/>
                  </a:lnTo>
                  <a:lnTo>
                    <a:pt x="223" y="145"/>
                  </a:lnTo>
                  <a:lnTo>
                    <a:pt x="221" y="145"/>
                  </a:lnTo>
                  <a:lnTo>
                    <a:pt x="217" y="143"/>
                  </a:lnTo>
                  <a:lnTo>
                    <a:pt x="211" y="143"/>
                  </a:lnTo>
                  <a:lnTo>
                    <a:pt x="204" y="141"/>
                  </a:lnTo>
                  <a:lnTo>
                    <a:pt x="196" y="139"/>
                  </a:lnTo>
                  <a:lnTo>
                    <a:pt x="190" y="137"/>
                  </a:lnTo>
                  <a:lnTo>
                    <a:pt x="185" y="135"/>
                  </a:lnTo>
                  <a:lnTo>
                    <a:pt x="179" y="134"/>
                  </a:lnTo>
                  <a:lnTo>
                    <a:pt x="175" y="134"/>
                  </a:lnTo>
                  <a:lnTo>
                    <a:pt x="167" y="130"/>
                  </a:lnTo>
                  <a:lnTo>
                    <a:pt x="160" y="128"/>
                  </a:lnTo>
                  <a:lnTo>
                    <a:pt x="154" y="126"/>
                  </a:lnTo>
                  <a:lnTo>
                    <a:pt x="147" y="124"/>
                  </a:lnTo>
                  <a:lnTo>
                    <a:pt x="139" y="122"/>
                  </a:lnTo>
                  <a:lnTo>
                    <a:pt x="131" y="120"/>
                  </a:lnTo>
                  <a:lnTo>
                    <a:pt x="122" y="116"/>
                  </a:lnTo>
                  <a:lnTo>
                    <a:pt x="114" y="115"/>
                  </a:lnTo>
                  <a:lnTo>
                    <a:pt x="105" y="111"/>
                  </a:lnTo>
                  <a:lnTo>
                    <a:pt x="95" y="107"/>
                  </a:lnTo>
                  <a:lnTo>
                    <a:pt x="88" y="105"/>
                  </a:lnTo>
                  <a:lnTo>
                    <a:pt x="78" y="101"/>
                  </a:lnTo>
                  <a:lnTo>
                    <a:pt x="69" y="97"/>
                  </a:lnTo>
                  <a:lnTo>
                    <a:pt x="57" y="94"/>
                  </a:lnTo>
                  <a:lnTo>
                    <a:pt x="48" y="90"/>
                  </a:lnTo>
                  <a:lnTo>
                    <a:pt x="38" y="86"/>
                  </a:lnTo>
                  <a:lnTo>
                    <a:pt x="8" y="75"/>
                  </a:lnTo>
                  <a:close/>
                </a:path>
              </a:pathLst>
            </a:custGeom>
            <a:solidFill>
              <a:srgbClr val="F28A66"/>
            </a:solidFill>
            <a:ln w="9525">
              <a:noFill/>
              <a:round/>
            </a:ln>
          </p:spPr>
          <p:txBody>
            <a:bodyPr/>
            <a:lstStyle/>
            <a:p>
              <a:endParaRPr lang="en-CA"/>
            </a:p>
          </p:txBody>
        </p:sp>
        <p:sp>
          <p:nvSpPr>
            <p:cNvPr id="8613" name="Freeform 113"/>
            <p:cNvSpPr/>
            <p:nvPr/>
          </p:nvSpPr>
          <p:spPr bwMode="auto">
            <a:xfrm>
              <a:off x="471" y="30"/>
              <a:ext cx="657" cy="322"/>
            </a:xfrm>
            <a:custGeom>
              <a:avLst/>
              <a:gdLst>
                <a:gd name="T0" fmla="*/ 40 w 1314"/>
                <a:gd name="T1" fmla="*/ 80 h 642"/>
                <a:gd name="T2" fmla="*/ 36 w 1314"/>
                <a:gd name="T3" fmla="*/ 80 h 642"/>
                <a:gd name="T4" fmla="*/ 34 w 1314"/>
                <a:gd name="T5" fmla="*/ 79 h 642"/>
                <a:gd name="T6" fmla="*/ 30 w 1314"/>
                <a:gd name="T7" fmla="*/ 79 h 642"/>
                <a:gd name="T8" fmla="*/ 26 w 1314"/>
                <a:gd name="T9" fmla="*/ 78 h 642"/>
                <a:gd name="T10" fmla="*/ 23 w 1314"/>
                <a:gd name="T11" fmla="*/ 77 h 642"/>
                <a:gd name="T12" fmla="*/ 20 w 1314"/>
                <a:gd name="T13" fmla="*/ 76 h 642"/>
                <a:gd name="T14" fmla="*/ 17 w 1314"/>
                <a:gd name="T15" fmla="*/ 75 h 642"/>
                <a:gd name="T16" fmla="*/ 12 w 1314"/>
                <a:gd name="T17" fmla="*/ 73 h 642"/>
                <a:gd name="T18" fmla="*/ 10 w 1314"/>
                <a:gd name="T19" fmla="*/ 72 h 642"/>
                <a:gd name="T20" fmla="*/ 6 w 1314"/>
                <a:gd name="T21" fmla="*/ 69 h 642"/>
                <a:gd name="T22" fmla="*/ 3 w 1314"/>
                <a:gd name="T23" fmla="*/ 67 h 642"/>
                <a:gd name="T24" fmla="*/ 1 w 1314"/>
                <a:gd name="T25" fmla="*/ 63 h 642"/>
                <a:gd name="T26" fmla="*/ 0 w 1314"/>
                <a:gd name="T27" fmla="*/ 60 h 642"/>
                <a:gd name="T28" fmla="*/ 3 w 1314"/>
                <a:gd name="T29" fmla="*/ 56 h 642"/>
                <a:gd name="T30" fmla="*/ 6 w 1314"/>
                <a:gd name="T31" fmla="*/ 52 h 642"/>
                <a:gd name="T32" fmla="*/ 13 w 1314"/>
                <a:gd name="T33" fmla="*/ 47 h 642"/>
                <a:gd name="T34" fmla="*/ 22 w 1314"/>
                <a:gd name="T35" fmla="*/ 42 h 642"/>
                <a:gd name="T36" fmla="*/ 33 w 1314"/>
                <a:gd name="T37" fmla="*/ 37 h 642"/>
                <a:gd name="T38" fmla="*/ 43 w 1314"/>
                <a:gd name="T39" fmla="*/ 32 h 642"/>
                <a:gd name="T40" fmla="*/ 54 w 1314"/>
                <a:gd name="T41" fmla="*/ 27 h 642"/>
                <a:gd name="T42" fmla="*/ 67 w 1314"/>
                <a:gd name="T43" fmla="*/ 22 h 642"/>
                <a:gd name="T44" fmla="*/ 78 w 1314"/>
                <a:gd name="T45" fmla="*/ 17 h 642"/>
                <a:gd name="T46" fmla="*/ 88 w 1314"/>
                <a:gd name="T47" fmla="*/ 12 h 642"/>
                <a:gd name="T48" fmla="*/ 98 w 1314"/>
                <a:gd name="T49" fmla="*/ 8 h 642"/>
                <a:gd name="T50" fmla="*/ 107 w 1314"/>
                <a:gd name="T51" fmla="*/ 5 h 642"/>
                <a:gd name="T52" fmla="*/ 113 w 1314"/>
                <a:gd name="T53" fmla="*/ 3 h 642"/>
                <a:gd name="T54" fmla="*/ 118 w 1314"/>
                <a:gd name="T55" fmla="*/ 1 h 642"/>
                <a:gd name="T56" fmla="*/ 121 w 1314"/>
                <a:gd name="T57" fmla="*/ 16 h 642"/>
                <a:gd name="T58" fmla="*/ 115 w 1314"/>
                <a:gd name="T59" fmla="*/ 6 h 642"/>
                <a:gd name="T60" fmla="*/ 111 w 1314"/>
                <a:gd name="T61" fmla="*/ 7 h 642"/>
                <a:gd name="T62" fmla="*/ 107 w 1314"/>
                <a:gd name="T63" fmla="*/ 9 h 642"/>
                <a:gd name="T64" fmla="*/ 101 w 1314"/>
                <a:gd name="T65" fmla="*/ 11 h 642"/>
                <a:gd name="T66" fmla="*/ 94 w 1314"/>
                <a:gd name="T67" fmla="*/ 14 h 642"/>
                <a:gd name="T68" fmla="*/ 86 w 1314"/>
                <a:gd name="T69" fmla="*/ 17 h 642"/>
                <a:gd name="T70" fmla="*/ 78 w 1314"/>
                <a:gd name="T71" fmla="*/ 21 h 642"/>
                <a:gd name="T72" fmla="*/ 69 w 1314"/>
                <a:gd name="T73" fmla="*/ 25 h 642"/>
                <a:gd name="T74" fmla="*/ 59 w 1314"/>
                <a:gd name="T75" fmla="*/ 29 h 642"/>
                <a:gd name="T76" fmla="*/ 50 w 1314"/>
                <a:gd name="T77" fmla="*/ 33 h 642"/>
                <a:gd name="T78" fmla="*/ 42 w 1314"/>
                <a:gd name="T79" fmla="*/ 38 h 642"/>
                <a:gd name="T80" fmla="*/ 35 w 1314"/>
                <a:gd name="T81" fmla="*/ 42 h 642"/>
                <a:gd name="T82" fmla="*/ 27 w 1314"/>
                <a:gd name="T83" fmla="*/ 47 h 642"/>
                <a:gd name="T84" fmla="*/ 21 w 1314"/>
                <a:gd name="T85" fmla="*/ 52 h 642"/>
                <a:gd name="T86" fmla="*/ 17 w 1314"/>
                <a:gd name="T87" fmla="*/ 56 h 642"/>
                <a:gd name="T88" fmla="*/ 14 w 1314"/>
                <a:gd name="T89" fmla="*/ 61 h 642"/>
                <a:gd name="T90" fmla="*/ 14 w 1314"/>
                <a:gd name="T91" fmla="*/ 63 h 642"/>
                <a:gd name="T92" fmla="*/ 15 w 1314"/>
                <a:gd name="T93" fmla="*/ 67 h 642"/>
                <a:gd name="T94" fmla="*/ 18 w 1314"/>
                <a:gd name="T95" fmla="*/ 69 h 642"/>
                <a:gd name="T96" fmla="*/ 21 w 1314"/>
                <a:gd name="T97" fmla="*/ 72 h 642"/>
                <a:gd name="T98" fmla="*/ 25 w 1314"/>
                <a:gd name="T99" fmla="*/ 73 h 642"/>
                <a:gd name="T100" fmla="*/ 27 w 1314"/>
                <a:gd name="T101" fmla="*/ 74 h 642"/>
                <a:gd name="T102" fmla="*/ 30 w 1314"/>
                <a:gd name="T103" fmla="*/ 74 h 642"/>
                <a:gd name="T104" fmla="*/ 35 w 1314"/>
                <a:gd name="T105" fmla="*/ 74 h 642"/>
                <a:gd name="T106" fmla="*/ 163 w 1314"/>
                <a:gd name="T107" fmla="*/ 52 h 642"/>
                <a:gd name="T108" fmla="*/ 42 w 1314"/>
                <a:gd name="T109" fmla="*/ 81 h 64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314"/>
                <a:gd name="T166" fmla="*/ 0 h 642"/>
                <a:gd name="T167" fmla="*/ 1314 w 1314"/>
                <a:gd name="T168" fmla="*/ 642 h 64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314" h="642">
                  <a:moveTo>
                    <a:pt x="336" y="642"/>
                  </a:moveTo>
                  <a:lnTo>
                    <a:pt x="333" y="640"/>
                  </a:lnTo>
                  <a:lnTo>
                    <a:pt x="325" y="640"/>
                  </a:lnTo>
                  <a:lnTo>
                    <a:pt x="317" y="638"/>
                  </a:lnTo>
                  <a:lnTo>
                    <a:pt x="310" y="638"/>
                  </a:lnTo>
                  <a:lnTo>
                    <a:pt x="300" y="637"/>
                  </a:lnTo>
                  <a:lnTo>
                    <a:pt x="293" y="637"/>
                  </a:lnTo>
                  <a:lnTo>
                    <a:pt x="287" y="635"/>
                  </a:lnTo>
                  <a:lnTo>
                    <a:pt x="281" y="635"/>
                  </a:lnTo>
                  <a:lnTo>
                    <a:pt x="276" y="633"/>
                  </a:lnTo>
                  <a:lnTo>
                    <a:pt x="272" y="633"/>
                  </a:lnTo>
                  <a:lnTo>
                    <a:pt x="266" y="631"/>
                  </a:lnTo>
                  <a:lnTo>
                    <a:pt x="260" y="631"/>
                  </a:lnTo>
                  <a:lnTo>
                    <a:pt x="253" y="629"/>
                  </a:lnTo>
                  <a:lnTo>
                    <a:pt x="247" y="629"/>
                  </a:lnTo>
                  <a:lnTo>
                    <a:pt x="241" y="627"/>
                  </a:lnTo>
                  <a:lnTo>
                    <a:pt x="234" y="627"/>
                  </a:lnTo>
                  <a:lnTo>
                    <a:pt x="226" y="623"/>
                  </a:lnTo>
                  <a:lnTo>
                    <a:pt x="220" y="623"/>
                  </a:lnTo>
                  <a:lnTo>
                    <a:pt x="213" y="621"/>
                  </a:lnTo>
                  <a:lnTo>
                    <a:pt x="207" y="619"/>
                  </a:lnTo>
                  <a:lnTo>
                    <a:pt x="200" y="618"/>
                  </a:lnTo>
                  <a:lnTo>
                    <a:pt x="194" y="618"/>
                  </a:lnTo>
                  <a:lnTo>
                    <a:pt x="186" y="614"/>
                  </a:lnTo>
                  <a:lnTo>
                    <a:pt x="179" y="612"/>
                  </a:lnTo>
                  <a:lnTo>
                    <a:pt x="171" y="610"/>
                  </a:lnTo>
                  <a:lnTo>
                    <a:pt x="165" y="608"/>
                  </a:lnTo>
                  <a:lnTo>
                    <a:pt x="158" y="606"/>
                  </a:lnTo>
                  <a:lnTo>
                    <a:pt x="150" y="604"/>
                  </a:lnTo>
                  <a:lnTo>
                    <a:pt x="143" y="600"/>
                  </a:lnTo>
                  <a:lnTo>
                    <a:pt x="137" y="599"/>
                  </a:lnTo>
                  <a:lnTo>
                    <a:pt x="129" y="595"/>
                  </a:lnTo>
                  <a:lnTo>
                    <a:pt x="122" y="593"/>
                  </a:lnTo>
                  <a:lnTo>
                    <a:pt x="114" y="589"/>
                  </a:lnTo>
                  <a:lnTo>
                    <a:pt x="108" y="587"/>
                  </a:lnTo>
                  <a:lnTo>
                    <a:pt x="101" y="583"/>
                  </a:lnTo>
                  <a:lnTo>
                    <a:pt x="93" y="580"/>
                  </a:lnTo>
                  <a:lnTo>
                    <a:pt x="87" y="576"/>
                  </a:lnTo>
                  <a:lnTo>
                    <a:pt x="82" y="574"/>
                  </a:lnTo>
                  <a:lnTo>
                    <a:pt x="74" y="568"/>
                  </a:lnTo>
                  <a:lnTo>
                    <a:pt x="68" y="564"/>
                  </a:lnTo>
                  <a:lnTo>
                    <a:pt x="63" y="561"/>
                  </a:lnTo>
                  <a:lnTo>
                    <a:pt x="57" y="557"/>
                  </a:lnTo>
                  <a:lnTo>
                    <a:pt x="51" y="551"/>
                  </a:lnTo>
                  <a:lnTo>
                    <a:pt x="46" y="547"/>
                  </a:lnTo>
                  <a:lnTo>
                    <a:pt x="40" y="543"/>
                  </a:lnTo>
                  <a:lnTo>
                    <a:pt x="36" y="540"/>
                  </a:lnTo>
                  <a:lnTo>
                    <a:pt x="25" y="528"/>
                  </a:lnTo>
                  <a:lnTo>
                    <a:pt x="17" y="519"/>
                  </a:lnTo>
                  <a:lnTo>
                    <a:pt x="11" y="513"/>
                  </a:lnTo>
                  <a:lnTo>
                    <a:pt x="9" y="507"/>
                  </a:lnTo>
                  <a:lnTo>
                    <a:pt x="6" y="502"/>
                  </a:lnTo>
                  <a:lnTo>
                    <a:pt x="4" y="498"/>
                  </a:lnTo>
                  <a:lnTo>
                    <a:pt x="0" y="490"/>
                  </a:lnTo>
                  <a:lnTo>
                    <a:pt x="0" y="483"/>
                  </a:lnTo>
                  <a:lnTo>
                    <a:pt x="0" y="477"/>
                  </a:lnTo>
                  <a:lnTo>
                    <a:pt x="4" y="469"/>
                  </a:lnTo>
                  <a:lnTo>
                    <a:pt x="6" y="462"/>
                  </a:lnTo>
                  <a:lnTo>
                    <a:pt x="11" y="454"/>
                  </a:lnTo>
                  <a:lnTo>
                    <a:pt x="17" y="445"/>
                  </a:lnTo>
                  <a:lnTo>
                    <a:pt x="27" y="439"/>
                  </a:lnTo>
                  <a:lnTo>
                    <a:pt x="34" y="429"/>
                  </a:lnTo>
                  <a:lnTo>
                    <a:pt x="44" y="420"/>
                  </a:lnTo>
                  <a:lnTo>
                    <a:pt x="55" y="412"/>
                  </a:lnTo>
                  <a:lnTo>
                    <a:pt x="68" y="403"/>
                  </a:lnTo>
                  <a:lnTo>
                    <a:pt x="80" y="393"/>
                  </a:lnTo>
                  <a:lnTo>
                    <a:pt x="95" y="384"/>
                  </a:lnTo>
                  <a:lnTo>
                    <a:pt x="110" y="374"/>
                  </a:lnTo>
                  <a:lnTo>
                    <a:pt x="125" y="365"/>
                  </a:lnTo>
                  <a:lnTo>
                    <a:pt x="143" y="353"/>
                  </a:lnTo>
                  <a:lnTo>
                    <a:pt x="160" y="344"/>
                  </a:lnTo>
                  <a:lnTo>
                    <a:pt x="179" y="332"/>
                  </a:lnTo>
                  <a:lnTo>
                    <a:pt x="198" y="323"/>
                  </a:lnTo>
                  <a:lnTo>
                    <a:pt x="217" y="312"/>
                  </a:lnTo>
                  <a:lnTo>
                    <a:pt x="236" y="302"/>
                  </a:lnTo>
                  <a:lnTo>
                    <a:pt x="257" y="293"/>
                  </a:lnTo>
                  <a:lnTo>
                    <a:pt x="279" y="283"/>
                  </a:lnTo>
                  <a:lnTo>
                    <a:pt x="300" y="272"/>
                  </a:lnTo>
                  <a:lnTo>
                    <a:pt x="323" y="262"/>
                  </a:lnTo>
                  <a:lnTo>
                    <a:pt x="344" y="251"/>
                  </a:lnTo>
                  <a:lnTo>
                    <a:pt x="367" y="241"/>
                  </a:lnTo>
                  <a:lnTo>
                    <a:pt x="390" y="230"/>
                  </a:lnTo>
                  <a:lnTo>
                    <a:pt x="413" y="220"/>
                  </a:lnTo>
                  <a:lnTo>
                    <a:pt x="437" y="209"/>
                  </a:lnTo>
                  <a:lnTo>
                    <a:pt x="460" y="199"/>
                  </a:lnTo>
                  <a:lnTo>
                    <a:pt x="485" y="190"/>
                  </a:lnTo>
                  <a:lnTo>
                    <a:pt x="506" y="178"/>
                  </a:lnTo>
                  <a:lnTo>
                    <a:pt x="530" y="169"/>
                  </a:lnTo>
                  <a:lnTo>
                    <a:pt x="553" y="159"/>
                  </a:lnTo>
                  <a:lnTo>
                    <a:pt x="576" y="150"/>
                  </a:lnTo>
                  <a:lnTo>
                    <a:pt x="599" y="140"/>
                  </a:lnTo>
                  <a:lnTo>
                    <a:pt x="622" y="131"/>
                  </a:lnTo>
                  <a:lnTo>
                    <a:pt x="644" y="123"/>
                  </a:lnTo>
                  <a:lnTo>
                    <a:pt x="667" y="114"/>
                  </a:lnTo>
                  <a:lnTo>
                    <a:pt x="688" y="104"/>
                  </a:lnTo>
                  <a:lnTo>
                    <a:pt x="709" y="95"/>
                  </a:lnTo>
                  <a:lnTo>
                    <a:pt x="730" y="87"/>
                  </a:lnTo>
                  <a:lnTo>
                    <a:pt x="749" y="80"/>
                  </a:lnTo>
                  <a:lnTo>
                    <a:pt x="770" y="72"/>
                  </a:lnTo>
                  <a:lnTo>
                    <a:pt x="789" y="64"/>
                  </a:lnTo>
                  <a:lnTo>
                    <a:pt x="808" y="59"/>
                  </a:lnTo>
                  <a:lnTo>
                    <a:pt x="825" y="51"/>
                  </a:lnTo>
                  <a:lnTo>
                    <a:pt x="840" y="45"/>
                  </a:lnTo>
                  <a:lnTo>
                    <a:pt x="856" y="40"/>
                  </a:lnTo>
                  <a:lnTo>
                    <a:pt x="873" y="34"/>
                  </a:lnTo>
                  <a:lnTo>
                    <a:pt x="886" y="28"/>
                  </a:lnTo>
                  <a:lnTo>
                    <a:pt x="899" y="25"/>
                  </a:lnTo>
                  <a:lnTo>
                    <a:pt x="911" y="19"/>
                  </a:lnTo>
                  <a:lnTo>
                    <a:pt x="922" y="17"/>
                  </a:lnTo>
                  <a:lnTo>
                    <a:pt x="932" y="11"/>
                  </a:lnTo>
                  <a:lnTo>
                    <a:pt x="941" y="7"/>
                  </a:lnTo>
                  <a:lnTo>
                    <a:pt x="949" y="6"/>
                  </a:lnTo>
                  <a:lnTo>
                    <a:pt x="954" y="4"/>
                  </a:lnTo>
                  <a:lnTo>
                    <a:pt x="964" y="0"/>
                  </a:lnTo>
                  <a:lnTo>
                    <a:pt x="968" y="0"/>
                  </a:lnTo>
                  <a:lnTo>
                    <a:pt x="975" y="121"/>
                  </a:lnTo>
                  <a:lnTo>
                    <a:pt x="928" y="156"/>
                  </a:lnTo>
                  <a:lnTo>
                    <a:pt x="928" y="44"/>
                  </a:lnTo>
                  <a:lnTo>
                    <a:pt x="926" y="44"/>
                  </a:lnTo>
                  <a:lnTo>
                    <a:pt x="920" y="45"/>
                  </a:lnTo>
                  <a:lnTo>
                    <a:pt x="914" y="45"/>
                  </a:lnTo>
                  <a:lnTo>
                    <a:pt x="909" y="47"/>
                  </a:lnTo>
                  <a:lnTo>
                    <a:pt x="901" y="51"/>
                  </a:lnTo>
                  <a:lnTo>
                    <a:pt x="895" y="53"/>
                  </a:lnTo>
                  <a:lnTo>
                    <a:pt x="886" y="55"/>
                  </a:lnTo>
                  <a:lnTo>
                    <a:pt x="878" y="59"/>
                  </a:lnTo>
                  <a:lnTo>
                    <a:pt x="869" y="63"/>
                  </a:lnTo>
                  <a:lnTo>
                    <a:pt x="859" y="66"/>
                  </a:lnTo>
                  <a:lnTo>
                    <a:pt x="848" y="70"/>
                  </a:lnTo>
                  <a:lnTo>
                    <a:pt x="837" y="74"/>
                  </a:lnTo>
                  <a:lnTo>
                    <a:pt x="825" y="80"/>
                  </a:lnTo>
                  <a:lnTo>
                    <a:pt x="812" y="85"/>
                  </a:lnTo>
                  <a:lnTo>
                    <a:pt x="797" y="89"/>
                  </a:lnTo>
                  <a:lnTo>
                    <a:pt x="783" y="95"/>
                  </a:lnTo>
                  <a:lnTo>
                    <a:pt x="768" y="101"/>
                  </a:lnTo>
                  <a:lnTo>
                    <a:pt x="755" y="106"/>
                  </a:lnTo>
                  <a:lnTo>
                    <a:pt x="740" y="112"/>
                  </a:lnTo>
                  <a:lnTo>
                    <a:pt x="722" y="118"/>
                  </a:lnTo>
                  <a:lnTo>
                    <a:pt x="707" y="125"/>
                  </a:lnTo>
                  <a:lnTo>
                    <a:pt x="692" y="133"/>
                  </a:lnTo>
                  <a:lnTo>
                    <a:pt x="673" y="139"/>
                  </a:lnTo>
                  <a:lnTo>
                    <a:pt x="656" y="146"/>
                  </a:lnTo>
                  <a:lnTo>
                    <a:pt x="639" y="154"/>
                  </a:lnTo>
                  <a:lnTo>
                    <a:pt x="622" y="161"/>
                  </a:lnTo>
                  <a:lnTo>
                    <a:pt x="605" y="169"/>
                  </a:lnTo>
                  <a:lnTo>
                    <a:pt x="586" y="177"/>
                  </a:lnTo>
                  <a:lnTo>
                    <a:pt x="568" y="184"/>
                  </a:lnTo>
                  <a:lnTo>
                    <a:pt x="551" y="194"/>
                  </a:lnTo>
                  <a:lnTo>
                    <a:pt x="532" y="201"/>
                  </a:lnTo>
                  <a:lnTo>
                    <a:pt x="513" y="209"/>
                  </a:lnTo>
                  <a:lnTo>
                    <a:pt x="496" y="217"/>
                  </a:lnTo>
                  <a:lnTo>
                    <a:pt x="477" y="226"/>
                  </a:lnTo>
                  <a:lnTo>
                    <a:pt x="458" y="236"/>
                  </a:lnTo>
                  <a:lnTo>
                    <a:pt x="441" y="243"/>
                  </a:lnTo>
                  <a:lnTo>
                    <a:pt x="424" y="253"/>
                  </a:lnTo>
                  <a:lnTo>
                    <a:pt x="407" y="262"/>
                  </a:lnTo>
                  <a:lnTo>
                    <a:pt x="388" y="270"/>
                  </a:lnTo>
                  <a:lnTo>
                    <a:pt x="371" y="279"/>
                  </a:lnTo>
                  <a:lnTo>
                    <a:pt x="354" y="289"/>
                  </a:lnTo>
                  <a:lnTo>
                    <a:pt x="336" y="298"/>
                  </a:lnTo>
                  <a:lnTo>
                    <a:pt x="319" y="306"/>
                  </a:lnTo>
                  <a:lnTo>
                    <a:pt x="304" y="315"/>
                  </a:lnTo>
                  <a:lnTo>
                    <a:pt x="289" y="325"/>
                  </a:lnTo>
                  <a:lnTo>
                    <a:pt x="274" y="334"/>
                  </a:lnTo>
                  <a:lnTo>
                    <a:pt x="259" y="344"/>
                  </a:lnTo>
                  <a:lnTo>
                    <a:pt x="245" y="353"/>
                  </a:lnTo>
                  <a:lnTo>
                    <a:pt x="230" y="361"/>
                  </a:lnTo>
                  <a:lnTo>
                    <a:pt x="219" y="372"/>
                  </a:lnTo>
                  <a:lnTo>
                    <a:pt x="203" y="380"/>
                  </a:lnTo>
                  <a:lnTo>
                    <a:pt x="194" y="389"/>
                  </a:lnTo>
                  <a:lnTo>
                    <a:pt x="181" y="399"/>
                  </a:lnTo>
                  <a:lnTo>
                    <a:pt x="171" y="408"/>
                  </a:lnTo>
                  <a:lnTo>
                    <a:pt x="160" y="418"/>
                  </a:lnTo>
                  <a:lnTo>
                    <a:pt x="152" y="427"/>
                  </a:lnTo>
                  <a:lnTo>
                    <a:pt x="141" y="435"/>
                  </a:lnTo>
                  <a:lnTo>
                    <a:pt x="135" y="445"/>
                  </a:lnTo>
                  <a:lnTo>
                    <a:pt x="125" y="454"/>
                  </a:lnTo>
                  <a:lnTo>
                    <a:pt x="122" y="462"/>
                  </a:lnTo>
                  <a:lnTo>
                    <a:pt x="116" y="471"/>
                  </a:lnTo>
                  <a:lnTo>
                    <a:pt x="112" y="481"/>
                  </a:lnTo>
                  <a:lnTo>
                    <a:pt x="112" y="485"/>
                  </a:lnTo>
                  <a:lnTo>
                    <a:pt x="112" y="490"/>
                  </a:lnTo>
                  <a:lnTo>
                    <a:pt x="116" y="500"/>
                  </a:lnTo>
                  <a:lnTo>
                    <a:pt x="118" y="507"/>
                  </a:lnTo>
                  <a:lnTo>
                    <a:pt x="122" y="519"/>
                  </a:lnTo>
                  <a:lnTo>
                    <a:pt x="124" y="523"/>
                  </a:lnTo>
                  <a:lnTo>
                    <a:pt x="127" y="528"/>
                  </a:lnTo>
                  <a:lnTo>
                    <a:pt x="131" y="534"/>
                  </a:lnTo>
                  <a:lnTo>
                    <a:pt x="137" y="542"/>
                  </a:lnTo>
                  <a:lnTo>
                    <a:pt x="139" y="545"/>
                  </a:lnTo>
                  <a:lnTo>
                    <a:pt x="144" y="551"/>
                  </a:lnTo>
                  <a:lnTo>
                    <a:pt x="150" y="555"/>
                  </a:lnTo>
                  <a:lnTo>
                    <a:pt x="158" y="561"/>
                  </a:lnTo>
                  <a:lnTo>
                    <a:pt x="163" y="564"/>
                  </a:lnTo>
                  <a:lnTo>
                    <a:pt x="173" y="568"/>
                  </a:lnTo>
                  <a:lnTo>
                    <a:pt x="181" y="572"/>
                  </a:lnTo>
                  <a:lnTo>
                    <a:pt x="190" y="578"/>
                  </a:lnTo>
                  <a:lnTo>
                    <a:pt x="194" y="578"/>
                  </a:lnTo>
                  <a:lnTo>
                    <a:pt x="200" y="580"/>
                  </a:lnTo>
                  <a:lnTo>
                    <a:pt x="205" y="580"/>
                  </a:lnTo>
                  <a:lnTo>
                    <a:pt x="211" y="583"/>
                  </a:lnTo>
                  <a:lnTo>
                    <a:pt x="217" y="583"/>
                  </a:lnTo>
                  <a:lnTo>
                    <a:pt x="222" y="585"/>
                  </a:lnTo>
                  <a:lnTo>
                    <a:pt x="228" y="585"/>
                  </a:lnTo>
                  <a:lnTo>
                    <a:pt x="234" y="587"/>
                  </a:lnTo>
                  <a:lnTo>
                    <a:pt x="241" y="587"/>
                  </a:lnTo>
                  <a:lnTo>
                    <a:pt x="247" y="587"/>
                  </a:lnTo>
                  <a:lnTo>
                    <a:pt x="255" y="587"/>
                  </a:lnTo>
                  <a:lnTo>
                    <a:pt x="262" y="587"/>
                  </a:lnTo>
                  <a:lnTo>
                    <a:pt x="270" y="587"/>
                  </a:lnTo>
                  <a:lnTo>
                    <a:pt x="278" y="587"/>
                  </a:lnTo>
                  <a:lnTo>
                    <a:pt x="287" y="587"/>
                  </a:lnTo>
                  <a:lnTo>
                    <a:pt x="295" y="587"/>
                  </a:lnTo>
                  <a:lnTo>
                    <a:pt x="1314" y="40"/>
                  </a:lnTo>
                  <a:lnTo>
                    <a:pt x="1297" y="410"/>
                  </a:lnTo>
                  <a:lnTo>
                    <a:pt x="1257" y="437"/>
                  </a:lnTo>
                  <a:lnTo>
                    <a:pt x="1245" y="129"/>
                  </a:lnTo>
                  <a:lnTo>
                    <a:pt x="336" y="642"/>
                  </a:lnTo>
                  <a:close/>
                </a:path>
              </a:pathLst>
            </a:custGeom>
            <a:solidFill>
              <a:srgbClr val="8F2900"/>
            </a:solidFill>
            <a:ln w="9525">
              <a:noFill/>
              <a:round/>
            </a:ln>
          </p:spPr>
          <p:txBody>
            <a:bodyPr/>
            <a:lstStyle/>
            <a:p>
              <a:endParaRPr lang="en-CA"/>
            </a:p>
          </p:txBody>
        </p:sp>
        <p:sp>
          <p:nvSpPr>
            <p:cNvPr id="8614" name="Freeform 114"/>
            <p:cNvSpPr/>
            <p:nvPr/>
          </p:nvSpPr>
          <p:spPr bwMode="auto">
            <a:xfrm>
              <a:off x="694" y="489"/>
              <a:ext cx="172" cy="616"/>
            </a:xfrm>
            <a:custGeom>
              <a:avLst/>
              <a:gdLst>
                <a:gd name="T0" fmla="*/ 43 w 344"/>
                <a:gd name="T1" fmla="*/ 154 h 1232"/>
                <a:gd name="T2" fmla="*/ 40 w 344"/>
                <a:gd name="T3" fmla="*/ 154 h 1232"/>
                <a:gd name="T4" fmla="*/ 37 w 344"/>
                <a:gd name="T5" fmla="*/ 154 h 1232"/>
                <a:gd name="T6" fmla="*/ 35 w 344"/>
                <a:gd name="T7" fmla="*/ 153 h 1232"/>
                <a:gd name="T8" fmla="*/ 31 w 344"/>
                <a:gd name="T9" fmla="*/ 153 h 1232"/>
                <a:gd name="T10" fmla="*/ 28 w 344"/>
                <a:gd name="T11" fmla="*/ 152 h 1232"/>
                <a:gd name="T12" fmla="*/ 24 w 344"/>
                <a:gd name="T13" fmla="*/ 151 h 1232"/>
                <a:gd name="T14" fmla="*/ 22 w 344"/>
                <a:gd name="T15" fmla="*/ 149 h 1232"/>
                <a:gd name="T16" fmla="*/ 18 w 344"/>
                <a:gd name="T17" fmla="*/ 147 h 1232"/>
                <a:gd name="T18" fmla="*/ 15 w 344"/>
                <a:gd name="T19" fmla="*/ 146 h 1232"/>
                <a:gd name="T20" fmla="*/ 15 w 344"/>
                <a:gd name="T21" fmla="*/ 144 h 1232"/>
                <a:gd name="T22" fmla="*/ 15 w 344"/>
                <a:gd name="T23" fmla="*/ 142 h 1232"/>
                <a:gd name="T24" fmla="*/ 14 w 344"/>
                <a:gd name="T25" fmla="*/ 138 h 1232"/>
                <a:gd name="T26" fmla="*/ 13 w 344"/>
                <a:gd name="T27" fmla="*/ 134 h 1232"/>
                <a:gd name="T28" fmla="*/ 13 w 344"/>
                <a:gd name="T29" fmla="*/ 129 h 1232"/>
                <a:gd name="T30" fmla="*/ 12 w 344"/>
                <a:gd name="T31" fmla="*/ 123 h 1232"/>
                <a:gd name="T32" fmla="*/ 11 w 344"/>
                <a:gd name="T33" fmla="*/ 117 h 1232"/>
                <a:gd name="T34" fmla="*/ 11 w 344"/>
                <a:gd name="T35" fmla="*/ 110 h 1232"/>
                <a:gd name="T36" fmla="*/ 10 w 344"/>
                <a:gd name="T37" fmla="*/ 103 h 1232"/>
                <a:gd name="T38" fmla="*/ 9 w 344"/>
                <a:gd name="T39" fmla="*/ 95 h 1232"/>
                <a:gd name="T40" fmla="*/ 7 w 344"/>
                <a:gd name="T41" fmla="*/ 87 h 1232"/>
                <a:gd name="T42" fmla="*/ 6 w 344"/>
                <a:gd name="T43" fmla="*/ 79 h 1232"/>
                <a:gd name="T44" fmla="*/ 5 w 344"/>
                <a:gd name="T45" fmla="*/ 71 h 1232"/>
                <a:gd name="T46" fmla="*/ 4 w 344"/>
                <a:gd name="T47" fmla="*/ 60 h 1232"/>
                <a:gd name="T48" fmla="*/ 3 w 344"/>
                <a:gd name="T49" fmla="*/ 51 h 1232"/>
                <a:gd name="T50" fmla="*/ 3 w 344"/>
                <a:gd name="T51" fmla="*/ 41 h 1232"/>
                <a:gd name="T52" fmla="*/ 1 w 344"/>
                <a:gd name="T53" fmla="*/ 33 h 1232"/>
                <a:gd name="T54" fmla="*/ 1 w 344"/>
                <a:gd name="T55" fmla="*/ 22 h 1232"/>
                <a:gd name="T56" fmla="*/ 1 w 344"/>
                <a:gd name="T57" fmla="*/ 12 h 1232"/>
                <a:gd name="T58" fmla="*/ 0 w 344"/>
                <a:gd name="T59" fmla="*/ 3 h 1232"/>
                <a:gd name="T60" fmla="*/ 5 w 344"/>
                <a:gd name="T61" fmla="*/ 1 h 1232"/>
                <a:gd name="T62" fmla="*/ 5 w 344"/>
                <a:gd name="T63" fmla="*/ 3 h 1232"/>
                <a:gd name="T64" fmla="*/ 5 w 344"/>
                <a:gd name="T65" fmla="*/ 6 h 1232"/>
                <a:gd name="T66" fmla="*/ 5 w 344"/>
                <a:gd name="T67" fmla="*/ 10 h 1232"/>
                <a:gd name="T68" fmla="*/ 5 w 344"/>
                <a:gd name="T69" fmla="*/ 14 h 1232"/>
                <a:gd name="T70" fmla="*/ 5 w 344"/>
                <a:gd name="T71" fmla="*/ 20 h 1232"/>
                <a:gd name="T72" fmla="*/ 5 w 344"/>
                <a:gd name="T73" fmla="*/ 26 h 1232"/>
                <a:gd name="T74" fmla="*/ 6 w 344"/>
                <a:gd name="T75" fmla="*/ 33 h 1232"/>
                <a:gd name="T76" fmla="*/ 6 w 344"/>
                <a:gd name="T77" fmla="*/ 40 h 1232"/>
                <a:gd name="T78" fmla="*/ 7 w 344"/>
                <a:gd name="T79" fmla="*/ 47 h 1232"/>
                <a:gd name="T80" fmla="*/ 9 w 344"/>
                <a:gd name="T81" fmla="*/ 55 h 1232"/>
                <a:gd name="T82" fmla="*/ 9 w 344"/>
                <a:gd name="T83" fmla="*/ 63 h 1232"/>
                <a:gd name="T84" fmla="*/ 10 w 344"/>
                <a:gd name="T85" fmla="*/ 72 h 1232"/>
                <a:gd name="T86" fmla="*/ 11 w 344"/>
                <a:gd name="T87" fmla="*/ 80 h 1232"/>
                <a:gd name="T88" fmla="*/ 12 w 344"/>
                <a:gd name="T89" fmla="*/ 88 h 1232"/>
                <a:gd name="T90" fmla="*/ 13 w 344"/>
                <a:gd name="T91" fmla="*/ 96 h 1232"/>
                <a:gd name="T92" fmla="*/ 15 w 344"/>
                <a:gd name="T93" fmla="*/ 104 h 1232"/>
                <a:gd name="T94" fmla="*/ 17 w 344"/>
                <a:gd name="T95" fmla="*/ 112 h 1232"/>
                <a:gd name="T96" fmla="*/ 19 w 344"/>
                <a:gd name="T97" fmla="*/ 119 h 1232"/>
                <a:gd name="T98" fmla="*/ 21 w 344"/>
                <a:gd name="T99" fmla="*/ 126 h 1232"/>
                <a:gd name="T100" fmla="*/ 23 w 344"/>
                <a:gd name="T101" fmla="*/ 133 h 1232"/>
                <a:gd name="T102" fmla="*/ 24 w 344"/>
                <a:gd name="T103" fmla="*/ 136 h 1232"/>
                <a:gd name="T104" fmla="*/ 26 w 344"/>
                <a:gd name="T105" fmla="*/ 138 h 1232"/>
                <a:gd name="T106" fmla="*/ 29 w 344"/>
                <a:gd name="T107" fmla="*/ 141 h 1232"/>
                <a:gd name="T108" fmla="*/ 31 w 344"/>
                <a:gd name="T109" fmla="*/ 143 h 1232"/>
                <a:gd name="T110" fmla="*/ 34 w 344"/>
                <a:gd name="T111" fmla="*/ 144 h 1232"/>
                <a:gd name="T112" fmla="*/ 37 w 344"/>
                <a:gd name="T113" fmla="*/ 146 h 1232"/>
                <a:gd name="T114" fmla="*/ 39 w 344"/>
                <a:gd name="T115" fmla="*/ 147 h 1232"/>
                <a:gd name="T116" fmla="*/ 41 w 344"/>
                <a:gd name="T117" fmla="*/ 149 h 123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44"/>
                <a:gd name="T178" fmla="*/ 0 h 1232"/>
                <a:gd name="T179" fmla="*/ 344 w 344"/>
                <a:gd name="T180" fmla="*/ 1232 h 123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44" h="1232">
                  <a:moveTo>
                    <a:pt x="344" y="1232"/>
                  </a:moveTo>
                  <a:lnTo>
                    <a:pt x="342" y="1232"/>
                  </a:lnTo>
                  <a:lnTo>
                    <a:pt x="338" y="1232"/>
                  </a:lnTo>
                  <a:lnTo>
                    <a:pt x="331" y="1230"/>
                  </a:lnTo>
                  <a:lnTo>
                    <a:pt x="321" y="1230"/>
                  </a:lnTo>
                  <a:lnTo>
                    <a:pt x="315" y="1230"/>
                  </a:lnTo>
                  <a:lnTo>
                    <a:pt x="310" y="1228"/>
                  </a:lnTo>
                  <a:lnTo>
                    <a:pt x="302" y="1228"/>
                  </a:lnTo>
                  <a:lnTo>
                    <a:pt x="296" y="1228"/>
                  </a:lnTo>
                  <a:lnTo>
                    <a:pt x="289" y="1226"/>
                  </a:lnTo>
                  <a:lnTo>
                    <a:pt x="281" y="1224"/>
                  </a:lnTo>
                  <a:lnTo>
                    <a:pt x="274" y="1224"/>
                  </a:lnTo>
                  <a:lnTo>
                    <a:pt x="268" y="1222"/>
                  </a:lnTo>
                  <a:lnTo>
                    <a:pt x="258" y="1220"/>
                  </a:lnTo>
                  <a:lnTo>
                    <a:pt x="249" y="1218"/>
                  </a:lnTo>
                  <a:lnTo>
                    <a:pt x="241" y="1216"/>
                  </a:lnTo>
                  <a:lnTo>
                    <a:pt x="232" y="1213"/>
                  </a:lnTo>
                  <a:lnTo>
                    <a:pt x="224" y="1211"/>
                  </a:lnTo>
                  <a:lnTo>
                    <a:pt x="215" y="1207"/>
                  </a:lnTo>
                  <a:lnTo>
                    <a:pt x="205" y="1205"/>
                  </a:lnTo>
                  <a:lnTo>
                    <a:pt x="197" y="1201"/>
                  </a:lnTo>
                  <a:lnTo>
                    <a:pt x="186" y="1197"/>
                  </a:lnTo>
                  <a:lnTo>
                    <a:pt x="178" y="1194"/>
                  </a:lnTo>
                  <a:lnTo>
                    <a:pt x="169" y="1188"/>
                  </a:lnTo>
                  <a:lnTo>
                    <a:pt x="159" y="1184"/>
                  </a:lnTo>
                  <a:lnTo>
                    <a:pt x="152" y="1180"/>
                  </a:lnTo>
                  <a:lnTo>
                    <a:pt x="142" y="1175"/>
                  </a:lnTo>
                  <a:lnTo>
                    <a:pt x="135" y="1169"/>
                  </a:lnTo>
                  <a:lnTo>
                    <a:pt x="127" y="1163"/>
                  </a:lnTo>
                  <a:lnTo>
                    <a:pt x="125" y="1161"/>
                  </a:lnTo>
                  <a:lnTo>
                    <a:pt x="125" y="1156"/>
                  </a:lnTo>
                  <a:lnTo>
                    <a:pt x="123" y="1152"/>
                  </a:lnTo>
                  <a:lnTo>
                    <a:pt x="123" y="1146"/>
                  </a:lnTo>
                  <a:lnTo>
                    <a:pt x="121" y="1140"/>
                  </a:lnTo>
                  <a:lnTo>
                    <a:pt x="121" y="1137"/>
                  </a:lnTo>
                  <a:lnTo>
                    <a:pt x="120" y="1129"/>
                  </a:lnTo>
                  <a:lnTo>
                    <a:pt x="120" y="1119"/>
                  </a:lnTo>
                  <a:lnTo>
                    <a:pt x="118" y="1112"/>
                  </a:lnTo>
                  <a:lnTo>
                    <a:pt x="116" y="1102"/>
                  </a:lnTo>
                  <a:lnTo>
                    <a:pt x="114" y="1091"/>
                  </a:lnTo>
                  <a:lnTo>
                    <a:pt x="112" y="1081"/>
                  </a:lnTo>
                  <a:lnTo>
                    <a:pt x="110" y="1070"/>
                  </a:lnTo>
                  <a:lnTo>
                    <a:pt x="110" y="1059"/>
                  </a:lnTo>
                  <a:lnTo>
                    <a:pt x="106" y="1045"/>
                  </a:lnTo>
                  <a:lnTo>
                    <a:pt x="104" y="1032"/>
                  </a:lnTo>
                  <a:lnTo>
                    <a:pt x="102" y="1017"/>
                  </a:lnTo>
                  <a:lnTo>
                    <a:pt x="101" y="1003"/>
                  </a:lnTo>
                  <a:lnTo>
                    <a:pt x="97" y="986"/>
                  </a:lnTo>
                  <a:lnTo>
                    <a:pt x="95" y="971"/>
                  </a:lnTo>
                  <a:lnTo>
                    <a:pt x="93" y="956"/>
                  </a:lnTo>
                  <a:lnTo>
                    <a:pt x="91" y="939"/>
                  </a:lnTo>
                  <a:lnTo>
                    <a:pt x="89" y="922"/>
                  </a:lnTo>
                  <a:lnTo>
                    <a:pt x="85" y="903"/>
                  </a:lnTo>
                  <a:lnTo>
                    <a:pt x="83" y="884"/>
                  </a:lnTo>
                  <a:lnTo>
                    <a:pt x="80" y="867"/>
                  </a:lnTo>
                  <a:lnTo>
                    <a:pt x="78" y="848"/>
                  </a:lnTo>
                  <a:lnTo>
                    <a:pt x="76" y="829"/>
                  </a:lnTo>
                  <a:lnTo>
                    <a:pt x="72" y="808"/>
                  </a:lnTo>
                  <a:lnTo>
                    <a:pt x="70" y="789"/>
                  </a:lnTo>
                  <a:lnTo>
                    <a:pt x="68" y="766"/>
                  </a:lnTo>
                  <a:lnTo>
                    <a:pt x="64" y="745"/>
                  </a:lnTo>
                  <a:lnTo>
                    <a:pt x="61" y="722"/>
                  </a:lnTo>
                  <a:lnTo>
                    <a:pt x="59" y="701"/>
                  </a:lnTo>
                  <a:lnTo>
                    <a:pt x="55" y="678"/>
                  </a:lnTo>
                  <a:lnTo>
                    <a:pt x="53" y="656"/>
                  </a:lnTo>
                  <a:lnTo>
                    <a:pt x="49" y="633"/>
                  </a:lnTo>
                  <a:lnTo>
                    <a:pt x="47" y="610"/>
                  </a:lnTo>
                  <a:lnTo>
                    <a:pt x="45" y="585"/>
                  </a:lnTo>
                  <a:lnTo>
                    <a:pt x="42" y="561"/>
                  </a:lnTo>
                  <a:lnTo>
                    <a:pt x="40" y="536"/>
                  </a:lnTo>
                  <a:lnTo>
                    <a:pt x="36" y="511"/>
                  </a:lnTo>
                  <a:lnTo>
                    <a:pt x="32" y="486"/>
                  </a:lnTo>
                  <a:lnTo>
                    <a:pt x="30" y="462"/>
                  </a:lnTo>
                  <a:lnTo>
                    <a:pt x="28" y="437"/>
                  </a:lnTo>
                  <a:lnTo>
                    <a:pt x="26" y="412"/>
                  </a:lnTo>
                  <a:lnTo>
                    <a:pt x="24" y="388"/>
                  </a:lnTo>
                  <a:lnTo>
                    <a:pt x="21" y="361"/>
                  </a:lnTo>
                  <a:lnTo>
                    <a:pt x="19" y="334"/>
                  </a:lnTo>
                  <a:lnTo>
                    <a:pt x="17" y="310"/>
                  </a:lnTo>
                  <a:lnTo>
                    <a:pt x="13" y="283"/>
                  </a:lnTo>
                  <a:lnTo>
                    <a:pt x="13" y="258"/>
                  </a:lnTo>
                  <a:lnTo>
                    <a:pt x="11" y="232"/>
                  </a:lnTo>
                  <a:lnTo>
                    <a:pt x="9" y="207"/>
                  </a:lnTo>
                  <a:lnTo>
                    <a:pt x="7" y="180"/>
                  </a:lnTo>
                  <a:lnTo>
                    <a:pt x="5" y="154"/>
                  </a:lnTo>
                  <a:lnTo>
                    <a:pt x="4" y="129"/>
                  </a:lnTo>
                  <a:lnTo>
                    <a:pt x="4" y="103"/>
                  </a:lnTo>
                  <a:lnTo>
                    <a:pt x="2" y="76"/>
                  </a:lnTo>
                  <a:lnTo>
                    <a:pt x="0" y="49"/>
                  </a:lnTo>
                  <a:lnTo>
                    <a:pt x="0" y="25"/>
                  </a:lnTo>
                  <a:lnTo>
                    <a:pt x="0" y="0"/>
                  </a:lnTo>
                  <a:lnTo>
                    <a:pt x="42" y="13"/>
                  </a:lnTo>
                  <a:lnTo>
                    <a:pt x="42" y="21"/>
                  </a:lnTo>
                  <a:lnTo>
                    <a:pt x="42" y="23"/>
                  </a:lnTo>
                  <a:lnTo>
                    <a:pt x="42" y="28"/>
                  </a:lnTo>
                  <a:lnTo>
                    <a:pt x="42" y="36"/>
                  </a:lnTo>
                  <a:lnTo>
                    <a:pt x="42" y="44"/>
                  </a:lnTo>
                  <a:lnTo>
                    <a:pt x="42" y="51"/>
                  </a:lnTo>
                  <a:lnTo>
                    <a:pt x="42" y="63"/>
                  </a:lnTo>
                  <a:lnTo>
                    <a:pt x="42" y="70"/>
                  </a:lnTo>
                  <a:lnTo>
                    <a:pt x="42" y="84"/>
                  </a:lnTo>
                  <a:lnTo>
                    <a:pt x="42" y="93"/>
                  </a:lnTo>
                  <a:lnTo>
                    <a:pt x="43" y="106"/>
                  </a:lnTo>
                  <a:lnTo>
                    <a:pt x="43" y="118"/>
                  </a:lnTo>
                  <a:lnTo>
                    <a:pt x="45" y="133"/>
                  </a:lnTo>
                  <a:lnTo>
                    <a:pt x="45" y="148"/>
                  </a:lnTo>
                  <a:lnTo>
                    <a:pt x="45" y="161"/>
                  </a:lnTo>
                  <a:lnTo>
                    <a:pt x="45" y="177"/>
                  </a:lnTo>
                  <a:lnTo>
                    <a:pt x="47" y="194"/>
                  </a:lnTo>
                  <a:lnTo>
                    <a:pt x="47" y="211"/>
                  </a:lnTo>
                  <a:lnTo>
                    <a:pt x="49" y="228"/>
                  </a:lnTo>
                  <a:lnTo>
                    <a:pt x="49" y="245"/>
                  </a:lnTo>
                  <a:lnTo>
                    <a:pt x="51" y="264"/>
                  </a:lnTo>
                  <a:lnTo>
                    <a:pt x="51" y="283"/>
                  </a:lnTo>
                  <a:lnTo>
                    <a:pt x="53" y="302"/>
                  </a:lnTo>
                  <a:lnTo>
                    <a:pt x="55" y="321"/>
                  </a:lnTo>
                  <a:lnTo>
                    <a:pt x="57" y="342"/>
                  </a:lnTo>
                  <a:lnTo>
                    <a:pt x="57" y="363"/>
                  </a:lnTo>
                  <a:lnTo>
                    <a:pt x="59" y="382"/>
                  </a:lnTo>
                  <a:lnTo>
                    <a:pt x="61" y="403"/>
                  </a:lnTo>
                  <a:lnTo>
                    <a:pt x="64" y="426"/>
                  </a:lnTo>
                  <a:lnTo>
                    <a:pt x="66" y="447"/>
                  </a:lnTo>
                  <a:lnTo>
                    <a:pt x="68" y="467"/>
                  </a:lnTo>
                  <a:lnTo>
                    <a:pt x="70" y="488"/>
                  </a:lnTo>
                  <a:lnTo>
                    <a:pt x="72" y="511"/>
                  </a:lnTo>
                  <a:lnTo>
                    <a:pt x="74" y="532"/>
                  </a:lnTo>
                  <a:lnTo>
                    <a:pt x="76" y="555"/>
                  </a:lnTo>
                  <a:lnTo>
                    <a:pt x="80" y="576"/>
                  </a:lnTo>
                  <a:lnTo>
                    <a:pt x="83" y="599"/>
                  </a:lnTo>
                  <a:lnTo>
                    <a:pt x="85" y="621"/>
                  </a:lnTo>
                  <a:lnTo>
                    <a:pt x="89" y="642"/>
                  </a:lnTo>
                  <a:lnTo>
                    <a:pt x="91" y="665"/>
                  </a:lnTo>
                  <a:lnTo>
                    <a:pt x="95" y="688"/>
                  </a:lnTo>
                  <a:lnTo>
                    <a:pt x="97" y="709"/>
                  </a:lnTo>
                  <a:lnTo>
                    <a:pt x="101" y="732"/>
                  </a:lnTo>
                  <a:lnTo>
                    <a:pt x="104" y="753"/>
                  </a:lnTo>
                  <a:lnTo>
                    <a:pt x="110" y="775"/>
                  </a:lnTo>
                  <a:lnTo>
                    <a:pt x="114" y="796"/>
                  </a:lnTo>
                  <a:lnTo>
                    <a:pt x="118" y="817"/>
                  </a:lnTo>
                  <a:lnTo>
                    <a:pt x="121" y="838"/>
                  </a:lnTo>
                  <a:lnTo>
                    <a:pt x="125" y="859"/>
                  </a:lnTo>
                  <a:lnTo>
                    <a:pt x="129" y="878"/>
                  </a:lnTo>
                  <a:lnTo>
                    <a:pt x="135" y="899"/>
                  </a:lnTo>
                  <a:lnTo>
                    <a:pt x="139" y="918"/>
                  </a:lnTo>
                  <a:lnTo>
                    <a:pt x="144" y="939"/>
                  </a:lnTo>
                  <a:lnTo>
                    <a:pt x="150" y="956"/>
                  </a:lnTo>
                  <a:lnTo>
                    <a:pt x="156" y="975"/>
                  </a:lnTo>
                  <a:lnTo>
                    <a:pt x="161" y="992"/>
                  </a:lnTo>
                  <a:lnTo>
                    <a:pt x="167" y="1009"/>
                  </a:lnTo>
                  <a:lnTo>
                    <a:pt x="171" y="1026"/>
                  </a:lnTo>
                  <a:lnTo>
                    <a:pt x="178" y="1043"/>
                  </a:lnTo>
                  <a:lnTo>
                    <a:pt x="184" y="1059"/>
                  </a:lnTo>
                  <a:lnTo>
                    <a:pt x="192" y="1074"/>
                  </a:lnTo>
                  <a:lnTo>
                    <a:pt x="194" y="1078"/>
                  </a:lnTo>
                  <a:lnTo>
                    <a:pt x="197" y="1081"/>
                  </a:lnTo>
                  <a:lnTo>
                    <a:pt x="203" y="1087"/>
                  </a:lnTo>
                  <a:lnTo>
                    <a:pt x="207" y="1093"/>
                  </a:lnTo>
                  <a:lnTo>
                    <a:pt x="215" y="1100"/>
                  </a:lnTo>
                  <a:lnTo>
                    <a:pt x="224" y="1110"/>
                  </a:lnTo>
                  <a:lnTo>
                    <a:pt x="234" y="1118"/>
                  </a:lnTo>
                  <a:lnTo>
                    <a:pt x="237" y="1121"/>
                  </a:lnTo>
                  <a:lnTo>
                    <a:pt x="243" y="1127"/>
                  </a:lnTo>
                  <a:lnTo>
                    <a:pt x="247" y="1131"/>
                  </a:lnTo>
                  <a:lnTo>
                    <a:pt x="253" y="1137"/>
                  </a:lnTo>
                  <a:lnTo>
                    <a:pt x="258" y="1140"/>
                  </a:lnTo>
                  <a:lnTo>
                    <a:pt x="264" y="1144"/>
                  </a:lnTo>
                  <a:lnTo>
                    <a:pt x="270" y="1150"/>
                  </a:lnTo>
                  <a:lnTo>
                    <a:pt x="275" y="1156"/>
                  </a:lnTo>
                  <a:lnTo>
                    <a:pt x="281" y="1159"/>
                  </a:lnTo>
                  <a:lnTo>
                    <a:pt x="289" y="1163"/>
                  </a:lnTo>
                  <a:lnTo>
                    <a:pt x="294" y="1167"/>
                  </a:lnTo>
                  <a:lnTo>
                    <a:pt x="300" y="1173"/>
                  </a:lnTo>
                  <a:lnTo>
                    <a:pt x="306" y="1176"/>
                  </a:lnTo>
                  <a:lnTo>
                    <a:pt x="313" y="1180"/>
                  </a:lnTo>
                  <a:lnTo>
                    <a:pt x="319" y="1182"/>
                  </a:lnTo>
                  <a:lnTo>
                    <a:pt x="327" y="1186"/>
                  </a:lnTo>
                  <a:lnTo>
                    <a:pt x="344" y="1232"/>
                  </a:lnTo>
                  <a:close/>
                </a:path>
              </a:pathLst>
            </a:custGeom>
            <a:solidFill>
              <a:srgbClr val="693600"/>
            </a:solidFill>
            <a:ln w="9525">
              <a:noFill/>
              <a:round/>
            </a:ln>
          </p:spPr>
          <p:txBody>
            <a:bodyPr/>
            <a:lstStyle/>
            <a:p>
              <a:endParaRPr lang="en-CA"/>
            </a:p>
          </p:txBody>
        </p:sp>
        <p:sp>
          <p:nvSpPr>
            <p:cNvPr id="8615" name="Freeform 115"/>
            <p:cNvSpPr/>
            <p:nvPr/>
          </p:nvSpPr>
          <p:spPr bwMode="auto">
            <a:xfrm>
              <a:off x="828" y="524"/>
              <a:ext cx="52" cy="577"/>
            </a:xfrm>
            <a:custGeom>
              <a:avLst/>
              <a:gdLst>
                <a:gd name="T0" fmla="*/ 10 w 102"/>
                <a:gd name="T1" fmla="*/ 141 h 1154"/>
                <a:gd name="T2" fmla="*/ 13 w 102"/>
                <a:gd name="T3" fmla="*/ 0 h 1154"/>
                <a:gd name="T4" fmla="*/ 13 w 102"/>
                <a:gd name="T5" fmla="*/ 1 h 1154"/>
                <a:gd name="T6" fmla="*/ 13 w 102"/>
                <a:gd name="T7" fmla="*/ 2 h 1154"/>
                <a:gd name="T8" fmla="*/ 13 w 102"/>
                <a:gd name="T9" fmla="*/ 3 h 1154"/>
                <a:gd name="T10" fmla="*/ 13 w 102"/>
                <a:gd name="T11" fmla="*/ 5 h 1154"/>
                <a:gd name="T12" fmla="*/ 13 w 102"/>
                <a:gd name="T13" fmla="*/ 7 h 1154"/>
                <a:gd name="T14" fmla="*/ 12 w 102"/>
                <a:gd name="T15" fmla="*/ 10 h 1154"/>
                <a:gd name="T16" fmla="*/ 12 w 102"/>
                <a:gd name="T17" fmla="*/ 13 h 1154"/>
                <a:gd name="T18" fmla="*/ 12 w 102"/>
                <a:gd name="T19" fmla="*/ 17 h 1154"/>
                <a:gd name="T20" fmla="*/ 12 w 102"/>
                <a:gd name="T21" fmla="*/ 19 h 1154"/>
                <a:gd name="T22" fmla="*/ 12 w 102"/>
                <a:gd name="T23" fmla="*/ 23 h 1154"/>
                <a:gd name="T24" fmla="*/ 12 w 102"/>
                <a:gd name="T25" fmla="*/ 27 h 1154"/>
                <a:gd name="T26" fmla="*/ 12 w 102"/>
                <a:gd name="T27" fmla="*/ 31 h 1154"/>
                <a:gd name="T28" fmla="*/ 12 w 102"/>
                <a:gd name="T29" fmla="*/ 36 h 1154"/>
                <a:gd name="T30" fmla="*/ 12 w 102"/>
                <a:gd name="T31" fmla="*/ 41 h 1154"/>
                <a:gd name="T32" fmla="*/ 12 w 102"/>
                <a:gd name="T33" fmla="*/ 46 h 1154"/>
                <a:gd name="T34" fmla="*/ 11 w 102"/>
                <a:gd name="T35" fmla="*/ 50 h 1154"/>
                <a:gd name="T36" fmla="*/ 11 w 102"/>
                <a:gd name="T37" fmla="*/ 55 h 1154"/>
                <a:gd name="T38" fmla="*/ 11 w 102"/>
                <a:gd name="T39" fmla="*/ 61 h 1154"/>
                <a:gd name="T40" fmla="*/ 11 w 102"/>
                <a:gd name="T41" fmla="*/ 67 h 1154"/>
                <a:gd name="T42" fmla="*/ 11 w 102"/>
                <a:gd name="T43" fmla="*/ 72 h 1154"/>
                <a:gd name="T44" fmla="*/ 11 w 102"/>
                <a:gd name="T45" fmla="*/ 77 h 1154"/>
                <a:gd name="T46" fmla="*/ 11 w 102"/>
                <a:gd name="T47" fmla="*/ 82 h 1154"/>
                <a:gd name="T48" fmla="*/ 11 w 102"/>
                <a:gd name="T49" fmla="*/ 88 h 1154"/>
                <a:gd name="T50" fmla="*/ 11 w 102"/>
                <a:gd name="T51" fmla="*/ 93 h 1154"/>
                <a:gd name="T52" fmla="*/ 11 w 102"/>
                <a:gd name="T53" fmla="*/ 99 h 1154"/>
                <a:gd name="T54" fmla="*/ 12 w 102"/>
                <a:gd name="T55" fmla="*/ 104 h 1154"/>
                <a:gd name="T56" fmla="*/ 12 w 102"/>
                <a:gd name="T57" fmla="*/ 109 h 1154"/>
                <a:gd name="T58" fmla="*/ 12 w 102"/>
                <a:gd name="T59" fmla="*/ 115 h 1154"/>
                <a:gd name="T60" fmla="*/ 12 w 102"/>
                <a:gd name="T61" fmla="*/ 120 h 1154"/>
                <a:gd name="T62" fmla="*/ 13 w 102"/>
                <a:gd name="T63" fmla="*/ 125 h 1154"/>
                <a:gd name="T64" fmla="*/ 13 w 102"/>
                <a:gd name="T65" fmla="*/ 130 h 1154"/>
                <a:gd name="T66" fmla="*/ 14 w 102"/>
                <a:gd name="T67" fmla="*/ 144 h 11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2"/>
                <a:gd name="T103" fmla="*/ 0 h 1154"/>
                <a:gd name="T104" fmla="*/ 102 w 102"/>
                <a:gd name="T105" fmla="*/ 1154 h 115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2" h="1154">
                  <a:moveTo>
                    <a:pt x="102" y="1154"/>
                  </a:moveTo>
                  <a:lnTo>
                    <a:pt x="76" y="1122"/>
                  </a:lnTo>
                  <a:lnTo>
                    <a:pt x="0" y="35"/>
                  </a:lnTo>
                  <a:lnTo>
                    <a:pt x="99" y="0"/>
                  </a:lnTo>
                  <a:lnTo>
                    <a:pt x="99" y="6"/>
                  </a:lnTo>
                  <a:lnTo>
                    <a:pt x="97" y="10"/>
                  </a:lnTo>
                  <a:lnTo>
                    <a:pt x="97" y="16"/>
                  </a:lnTo>
                  <a:lnTo>
                    <a:pt x="97" y="21"/>
                  </a:lnTo>
                  <a:lnTo>
                    <a:pt x="97" y="27"/>
                  </a:lnTo>
                  <a:lnTo>
                    <a:pt x="97" y="35"/>
                  </a:lnTo>
                  <a:lnTo>
                    <a:pt x="97" y="42"/>
                  </a:lnTo>
                  <a:lnTo>
                    <a:pt x="97" y="50"/>
                  </a:lnTo>
                  <a:lnTo>
                    <a:pt x="97" y="61"/>
                  </a:lnTo>
                  <a:lnTo>
                    <a:pt x="95" y="69"/>
                  </a:lnTo>
                  <a:lnTo>
                    <a:pt x="95" y="82"/>
                  </a:lnTo>
                  <a:lnTo>
                    <a:pt x="95" y="92"/>
                  </a:lnTo>
                  <a:lnTo>
                    <a:pt x="95" y="105"/>
                  </a:lnTo>
                  <a:lnTo>
                    <a:pt x="95" y="116"/>
                  </a:lnTo>
                  <a:lnTo>
                    <a:pt x="93" y="130"/>
                  </a:lnTo>
                  <a:lnTo>
                    <a:pt x="93" y="145"/>
                  </a:lnTo>
                  <a:lnTo>
                    <a:pt x="93" y="158"/>
                  </a:lnTo>
                  <a:lnTo>
                    <a:pt x="91" y="173"/>
                  </a:lnTo>
                  <a:lnTo>
                    <a:pt x="91" y="188"/>
                  </a:lnTo>
                  <a:lnTo>
                    <a:pt x="91" y="204"/>
                  </a:lnTo>
                  <a:lnTo>
                    <a:pt x="91" y="221"/>
                  </a:lnTo>
                  <a:lnTo>
                    <a:pt x="91" y="238"/>
                  </a:lnTo>
                  <a:lnTo>
                    <a:pt x="91" y="255"/>
                  </a:lnTo>
                  <a:lnTo>
                    <a:pt x="89" y="272"/>
                  </a:lnTo>
                  <a:lnTo>
                    <a:pt x="89" y="291"/>
                  </a:lnTo>
                  <a:lnTo>
                    <a:pt x="89" y="310"/>
                  </a:lnTo>
                  <a:lnTo>
                    <a:pt x="89" y="329"/>
                  </a:lnTo>
                  <a:lnTo>
                    <a:pt x="89" y="348"/>
                  </a:lnTo>
                  <a:lnTo>
                    <a:pt x="89" y="369"/>
                  </a:lnTo>
                  <a:lnTo>
                    <a:pt x="87" y="388"/>
                  </a:lnTo>
                  <a:lnTo>
                    <a:pt x="87" y="407"/>
                  </a:lnTo>
                  <a:lnTo>
                    <a:pt x="87" y="428"/>
                  </a:lnTo>
                  <a:lnTo>
                    <a:pt x="87" y="447"/>
                  </a:lnTo>
                  <a:lnTo>
                    <a:pt x="87" y="470"/>
                  </a:lnTo>
                  <a:lnTo>
                    <a:pt x="87" y="489"/>
                  </a:lnTo>
                  <a:lnTo>
                    <a:pt x="87" y="512"/>
                  </a:lnTo>
                  <a:lnTo>
                    <a:pt x="87" y="533"/>
                  </a:lnTo>
                  <a:lnTo>
                    <a:pt x="85" y="553"/>
                  </a:lnTo>
                  <a:lnTo>
                    <a:pt x="85" y="574"/>
                  </a:lnTo>
                  <a:lnTo>
                    <a:pt x="85" y="597"/>
                  </a:lnTo>
                  <a:lnTo>
                    <a:pt x="85" y="618"/>
                  </a:lnTo>
                  <a:lnTo>
                    <a:pt x="85" y="641"/>
                  </a:lnTo>
                  <a:lnTo>
                    <a:pt x="87" y="662"/>
                  </a:lnTo>
                  <a:lnTo>
                    <a:pt x="87" y="685"/>
                  </a:lnTo>
                  <a:lnTo>
                    <a:pt x="87" y="707"/>
                  </a:lnTo>
                  <a:lnTo>
                    <a:pt x="87" y="728"/>
                  </a:lnTo>
                  <a:lnTo>
                    <a:pt x="87" y="749"/>
                  </a:lnTo>
                  <a:lnTo>
                    <a:pt x="87" y="770"/>
                  </a:lnTo>
                  <a:lnTo>
                    <a:pt x="87" y="793"/>
                  </a:lnTo>
                  <a:lnTo>
                    <a:pt x="87" y="814"/>
                  </a:lnTo>
                  <a:lnTo>
                    <a:pt x="89" y="835"/>
                  </a:lnTo>
                  <a:lnTo>
                    <a:pt x="89" y="858"/>
                  </a:lnTo>
                  <a:lnTo>
                    <a:pt x="91" y="878"/>
                  </a:lnTo>
                  <a:lnTo>
                    <a:pt x="91" y="899"/>
                  </a:lnTo>
                  <a:lnTo>
                    <a:pt x="91" y="920"/>
                  </a:lnTo>
                  <a:lnTo>
                    <a:pt x="93" y="939"/>
                  </a:lnTo>
                  <a:lnTo>
                    <a:pt x="93" y="960"/>
                  </a:lnTo>
                  <a:lnTo>
                    <a:pt x="95" y="981"/>
                  </a:lnTo>
                  <a:lnTo>
                    <a:pt x="97" y="1000"/>
                  </a:lnTo>
                  <a:lnTo>
                    <a:pt x="97" y="1021"/>
                  </a:lnTo>
                  <a:lnTo>
                    <a:pt x="99" y="1040"/>
                  </a:lnTo>
                  <a:lnTo>
                    <a:pt x="102" y="1154"/>
                  </a:lnTo>
                  <a:close/>
                </a:path>
              </a:pathLst>
            </a:custGeom>
            <a:solidFill>
              <a:srgbClr val="693600"/>
            </a:solidFill>
            <a:ln w="9525">
              <a:noFill/>
              <a:round/>
            </a:ln>
          </p:spPr>
          <p:txBody>
            <a:bodyPr/>
            <a:lstStyle/>
            <a:p>
              <a:endParaRPr lang="en-CA"/>
            </a:p>
          </p:txBody>
        </p:sp>
        <p:sp>
          <p:nvSpPr>
            <p:cNvPr id="8616" name="Freeform 116"/>
            <p:cNvSpPr/>
            <p:nvPr/>
          </p:nvSpPr>
          <p:spPr bwMode="auto">
            <a:xfrm>
              <a:off x="890" y="382"/>
              <a:ext cx="484" cy="716"/>
            </a:xfrm>
            <a:custGeom>
              <a:avLst/>
              <a:gdLst>
                <a:gd name="T0" fmla="*/ 5 w 968"/>
                <a:gd name="T1" fmla="*/ 170 h 1431"/>
                <a:gd name="T2" fmla="*/ 6 w 968"/>
                <a:gd name="T3" fmla="*/ 170 h 1431"/>
                <a:gd name="T4" fmla="*/ 8 w 968"/>
                <a:gd name="T5" fmla="*/ 169 h 1431"/>
                <a:gd name="T6" fmla="*/ 11 w 968"/>
                <a:gd name="T7" fmla="*/ 168 h 1431"/>
                <a:gd name="T8" fmla="*/ 14 w 968"/>
                <a:gd name="T9" fmla="*/ 167 h 1431"/>
                <a:gd name="T10" fmla="*/ 18 w 968"/>
                <a:gd name="T11" fmla="*/ 166 h 1431"/>
                <a:gd name="T12" fmla="*/ 23 w 968"/>
                <a:gd name="T13" fmla="*/ 165 h 1431"/>
                <a:gd name="T14" fmla="*/ 28 w 968"/>
                <a:gd name="T15" fmla="*/ 163 h 1431"/>
                <a:gd name="T16" fmla="*/ 34 w 968"/>
                <a:gd name="T17" fmla="*/ 162 h 1431"/>
                <a:gd name="T18" fmla="*/ 39 w 968"/>
                <a:gd name="T19" fmla="*/ 160 h 1431"/>
                <a:gd name="T20" fmla="*/ 46 w 968"/>
                <a:gd name="T21" fmla="*/ 158 h 1431"/>
                <a:gd name="T22" fmla="*/ 52 w 968"/>
                <a:gd name="T23" fmla="*/ 156 h 1431"/>
                <a:gd name="T24" fmla="*/ 58 w 968"/>
                <a:gd name="T25" fmla="*/ 153 h 1431"/>
                <a:gd name="T26" fmla="*/ 65 w 968"/>
                <a:gd name="T27" fmla="*/ 151 h 1431"/>
                <a:gd name="T28" fmla="*/ 72 w 968"/>
                <a:gd name="T29" fmla="*/ 148 h 1431"/>
                <a:gd name="T30" fmla="*/ 78 w 968"/>
                <a:gd name="T31" fmla="*/ 145 h 1431"/>
                <a:gd name="T32" fmla="*/ 85 w 968"/>
                <a:gd name="T33" fmla="*/ 142 h 1431"/>
                <a:gd name="T34" fmla="*/ 91 w 968"/>
                <a:gd name="T35" fmla="*/ 139 h 1431"/>
                <a:gd name="T36" fmla="*/ 97 w 968"/>
                <a:gd name="T37" fmla="*/ 136 h 1431"/>
                <a:gd name="T38" fmla="*/ 103 w 968"/>
                <a:gd name="T39" fmla="*/ 133 h 1431"/>
                <a:gd name="T40" fmla="*/ 109 w 968"/>
                <a:gd name="T41" fmla="*/ 129 h 1431"/>
                <a:gd name="T42" fmla="*/ 121 w 968"/>
                <a:gd name="T43" fmla="*/ 0 h 1431"/>
                <a:gd name="T44" fmla="*/ 116 w 968"/>
                <a:gd name="T45" fmla="*/ 132 h 1431"/>
                <a:gd name="T46" fmla="*/ 113 w 968"/>
                <a:gd name="T47" fmla="*/ 133 h 1431"/>
                <a:gd name="T48" fmla="*/ 111 w 968"/>
                <a:gd name="T49" fmla="*/ 134 h 1431"/>
                <a:gd name="T50" fmla="*/ 108 w 968"/>
                <a:gd name="T51" fmla="*/ 136 h 1431"/>
                <a:gd name="T52" fmla="*/ 104 w 968"/>
                <a:gd name="T53" fmla="*/ 138 h 1431"/>
                <a:gd name="T54" fmla="*/ 100 w 968"/>
                <a:gd name="T55" fmla="*/ 139 h 1431"/>
                <a:gd name="T56" fmla="*/ 95 w 968"/>
                <a:gd name="T57" fmla="*/ 142 h 1431"/>
                <a:gd name="T58" fmla="*/ 90 w 968"/>
                <a:gd name="T59" fmla="*/ 144 h 1431"/>
                <a:gd name="T60" fmla="*/ 85 w 968"/>
                <a:gd name="T61" fmla="*/ 147 h 1431"/>
                <a:gd name="T62" fmla="*/ 79 w 968"/>
                <a:gd name="T63" fmla="*/ 149 h 1431"/>
                <a:gd name="T64" fmla="*/ 73 w 968"/>
                <a:gd name="T65" fmla="*/ 152 h 1431"/>
                <a:gd name="T66" fmla="*/ 66 w 968"/>
                <a:gd name="T67" fmla="*/ 155 h 1431"/>
                <a:gd name="T68" fmla="*/ 59 w 968"/>
                <a:gd name="T69" fmla="*/ 157 h 1431"/>
                <a:gd name="T70" fmla="*/ 53 w 968"/>
                <a:gd name="T71" fmla="*/ 160 h 1431"/>
                <a:gd name="T72" fmla="*/ 45 w 968"/>
                <a:gd name="T73" fmla="*/ 163 h 1431"/>
                <a:gd name="T74" fmla="*/ 38 w 968"/>
                <a:gd name="T75" fmla="*/ 166 h 1431"/>
                <a:gd name="T76" fmla="*/ 30 w 968"/>
                <a:gd name="T77" fmla="*/ 169 h 1431"/>
                <a:gd name="T78" fmla="*/ 23 w 968"/>
                <a:gd name="T79" fmla="*/ 172 h 1431"/>
                <a:gd name="T80" fmla="*/ 15 w 968"/>
                <a:gd name="T81" fmla="*/ 174 h 1431"/>
                <a:gd name="T82" fmla="*/ 9 w 968"/>
                <a:gd name="T83" fmla="*/ 177 h 1431"/>
                <a:gd name="T84" fmla="*/ 0 w 968"/>
                <a:gd name="T85" fmla="*/ 179 h 143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68"/>
                <a:gd name="T130" fmla="*/ 0 h 1431"/>
                <a:gd name="T131" fmla="*/ 968 w 968"/>
                <a:gd name="T132" fmla="*/ 1431 h 143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68" h="1431">
                  <a:moveTo>
                    <a:pt x="0" y="1431"/>
                  </a:moveTo>
                  <a:lnTo>
                    <a:pt x="33" y="1357"/>
                  </a:lnTo>
                  <a:lnTo>
                    <a:pt x="38" y="1355"/>
                  </a:lnTo>
                  <a:lnTo>
                    <a:pt x="40" y="1353"/>
                  </a:lnTo>
                  <a:lnTo>
                    <a:pt x="44" y="1353"/>
                  </a:lnTo>
                  <a:lnTo>
                    <a:pt x="50" y="1352"/>
                  </a:lnTo>
                  <a:lnTo>
                    <a:pt x="56" y="1352"/>
                  </a:lnTo>
                  <a:lnTo>
                    <a:pt x="61" y="1350"/>
                  </a:lnTo>
                  <a:lnTo>
                    <a:pt x="67" y="1348"/>
                  </a:lnTo>
                  <a:lnTo>
                    <a:pt x="75" y="1346"/>
                  </a:lnTo>
                  <a:lnTo>
                    <a:pt x="84" y="1344"/>
                  </a:lnTo>
                  <a:lnTo>
                    <a:pt x="92" y="1340"/>
                  </a:lnTo>
                  <a:lnTo>
                    <a:pt x="101" y="1338"/>
                  </a:lnTo>
                  <a:lnTo>
                    <a:pt x="111" y="1334"/>
                  </a:lnTo>
                  <a:lnTo>
                    <a:pt x="122" y="1333"/>
                  </a:lnTo>
                  <a:lnTo>
                    <a:pt x="132" y="1329"/>
                  </a:lnTo>
                  <a:lnTo>
                    <a:pt x="143" y="1327"/>
                  </a:lnTo>
                  <a:lnTo>
                    <a:pt x="154" y="1323"/>
                  </a:lnTo>
                  <a:lnTo>
                    <a:pt x="168" y="1321"/>
                  </a:lnTo>
                  <a:lnTo>
                    <a:pt x="179" y="1315"/>
                  </a:lnTo>
                  <a:lnTo>
                    <a:pt x="194" y="1312"/>
                  </a:lnTo>
                  <a:lnTo>
                    <a:pt x="206" y="1308"/>
                  </a:lnTo>
                  <a:lnTo>
                    <a:pt x="221" y="1304"/>
                  </a:lnTo>
                  <a:lnTo>
                    <a:pt x="236" y="1300"/>
                  </a:lnTo>
                  <a:lnTo>
                    <a:pt x="249" y="1294"/>
                  </a:lnTo>
                  <a:lnTo>
                    <a:pt x="265" y="1291"/>
                  </a:lnTo>
                  <a:lnTo>
                    <a:pt x="280" y="1287"/>
                  </a:lnTo>
                  <a:lnTo>
                    <a:pt x="295" y="1281"/>
                  </a:lnTo>
                  <a:lnTo>
                    <a:pt x="312" y="1277"/>
                  </a:lnTo>
                  <a:lnTo>
                    <a:pt x="327" y="1270"/>
                  </a:lnTo>
                  <a:lnTo>
                    <a:pt x="346" y="1266"/>
                  </a:lnTo>
                  <a:lnTo>
                    <a:pt x="362" y="1260"/>
                  </a:lnTo>
                  <a:lnTo>
                    <a:pt x="379" y="1255"/>
                  </a:lnTo>
                  <a:lnTo>
                    <a:pt x="394" y="1249"/>
                  </a:lnTo>
                  <a:lnTo>
                    <a:pt x="413" y="1243"/>
                  </a:lnTo>
                  <a:lnTo>
                    <a:pt x="428" y="1236"/>
                  </a:lnTo>
                  <a:lnTo>
                    <a:pt x="445" y="1230"/>
                  </a:lnTo>
                  <a:lnTo>
                    <a:pt x="464" y="1222"/>
                  </a:lnTo>
                  <a:lnTo>
                    <a:pt x="481" y="1217"/>
                  </a:lnTo>
                  <a:lnTo>
                    <a:pt x="499" y="1209"/>
                  </a:lnTo>
                  <a:lnTo>
                    <a:pt x="518" y="1203"/>
                  </a:lnTo>
                  <a:lnTo>
                    <a:pt x="535" y="1196"/>
                  </a:lnTo>
                  <a:lnTo>
                    <a:pt x="554" y="1190"/>
                  </a:lnTo>
                  <a:lnTo>
                    <a:pt x="571" y="1180"/>
                  </a:lnTo>
                  <a:lnTo>
                    <a:pt x="588" y="1175"/>
                  </a:lnTo>
                  <a:lnTo>
                    <a:pt x="607" y="1167"/>
                  </a:lnTo>
                  <a:lnTo>
                    <a:pt x="624" y="1160"/>
                  </a:lnTo>
                  <a:lnTo>
                    <a:pt x="641" y="1152"/>
                  </a:lnTo>
                  <a:lnTo>
                    <a:pt x="658" y="1142"/>
                  </a:lnTo>
                  <a:lnTo>
                    <a:pt x="675" y="1135"/>
                  </a:lnTo>
                  <a:lnTo>
                    <a:pt x="692" y="1127"/>
                  </a:lnTo>
                  <a:lnTo>
                    <a:pt x="710" y="1118"/>
                  </a:lnTo>
                  <a:lnTo>
                    <a:pt x="727" y="1110"/>
                  </a:lnTo>
                  <a:lnTo>
                    <a:pt x="744" y="1103"/>
                  </a:lnTo>
                  <a:lnTo>
                    <a:pt x="761" y="1095"/>
                  </a:lnTo>
                  <a:lnTo>
                    <a:pt x="776" y="1085"/>
                  </a:lnTo>
                  <a:lnTo>
                    <a:pt x="793" y="1076"/>
                  </a:lnTo>
                  <a:lnTo>
                    <a:pt x="807" y="1068"/>
                  </a:lnTo>
                  <a:lnTo>
                    <a:pt x="824" y="1061"/>
                  </a:lnTo>
                  <a:lnTo>
                    <a:pt x="837" y="1051"/>
                  </a:lnTo>
                  <a:lnTo>
                    <a:pt x="852" y="1042"/>
                  </a:lnTo>
                  <a:lnTo>
                    <a:pt x="867" y="1032"/>
                  </a:lnTo>
                  <a:lnTo>
                    <a:pt x="883" y="1025"/>
                  </a:lnTo>
                  <a:lnTo>
                    <a:pt x="938" y="31"/>
                  </a:lnTo>
                  <a:lnTo>
                    <a:pt x="968" y="0"/>
                  </a:lnTo>
                  <a:lnTo>
                    <a:pt x="930" y="1051"/>
                  </a:lnTo>
                  <a:lnTo>
                    <a:pt x="928" y="1051"/>
                  </a:lnTo>
                  <a:lnTo>
                    <a:pt x="924" y="1053"/>
                  </a:lnTo>
                  <a:lnTo>
                    <a:pt x="917" y="1055"/>
                  </a:lnTo>
                  <a:lnTo>
                    <a:pt x="909" y="1061"/>
                  </a:lnTo>
                  <a:lnTo>
                    <a:pt x="902" y="1063"/>
                  </a:lnTo>
                  <a:lnTo>
                    <a:pt x="896" y="1066"/>
                  </a:lnTo>
                  <a:lnTo>
                    <a:pt x="890" y="1068"/>
                  </a:lnTo>
                  <a:lnTo>
                    <a:pt x="883" y="1072"/>
                  </a:lnTo>
                  <a:lnTo>
                    <a:pt x="875" y="1074"/>
                  </a:lnTo>
                  <a:lnTo>
                    <a:pt x="867" y="1080"/>
                  </a:lnTo>
                  <a:lnTo>
                    <a:pt x="858" y="1084"/>
                  </a:lnTo>
                  <a:lnTo>
                    <a:pt x="850" y="1089"/>
                  </a:lnTo>
                  <a:lnTo>
                    <a:pt x="839" y="1093"/>
                  </a:lnTo>
                  <a:lnTo>
                    <a:pt x="829" y="1097"/>
                  </a:lnTo>
                  <a:lnTo>
                    <a:pt x="818" y="1103"/>
                  </a:lnTo>
                  <a:lnTo>
                    <a:pt x="808" y="1108"/>
                  </a:lnTo>
                  <a:lnTo>
                    <a:pt x="797" y="1112"/>
                  </a:lnTo>
                  <a:lnTo>
                    <a:pt x="784" y="1118"/>
                  </a:lnTo>
                  <a:lnTo>
                    <a:pt x="772" y="1125"/>
                  </a:lnTo>
                  <a:lnTo>
                    <a:pt x="759" y="1131"/>
                  </a:lnTo>
                  <a:lnTo>
                    <a:pt x="746" y="1137"/>
                  </a:lnTo>
                  <a:lnTo>
                    <a:pt x="732" y="1142"/>
                  </a:lnTo>
                  <a:lnTo>
                    <a:pt x="717" y="1148"/>
                  </a:lnTo>
                  <a:lnTo>
                    <a:pt x="704" y="1156"/>
                  </a:lnTo>
                  <a:lnTo>
                    <a:pt x="689" y="1161"/>
                  </a:lnTo>
                  <a:lnTo>
                    <a:pt x="673" y="1169"/>
                  </a:lnTo>
                  <a:lnTo>
                    <a:pt x="660" y="1175"/>
                  </a:lnTo>
                  <a:lnTo>
                    <a:pt x="645" y="1182"/>
                  </a:lnTo>
                  <a:lnTo>
                    <a:pt x="628" y="1190"/>
                  </a:lnTo>
                  <a:lnTo>
                    <a:pt x="611" y="1196"/>
                  </a:lnTo>
                  <a:lnTo>
                    <a:pt x="594" y="1203"/>
                  </a:lnTo>
                  <a:lnTo>
                    <a:pt x="578" y="1211"/>
                  </a:lnTo>
                  <a:lnTo>
                    <a:pt x="559" y="1218"/>
                  </a:lnTo>
                  <a:lnTo>
                    <a:pt x="542" y="1226"/>
                  </a:lnTo>
                  <a:lnTo>
                    <a:pt x="525" y="1234"/>
                  </a:lnTo>
                  <a:lnTo>
                    <a:pt x="508" y="1241"/>
                  </a:lnTo>
                  <a:lnTo>
                    <a:pt x="489" y="1247"/>
                  </a:lnTo>
                  <a:lnTo>
                    <a:pt x="472" y="1256"/>
                  </a:lnTo>
                  <a:lnTo>
                    <a:pt x="453" y="1262"/>
                  </a:lnTo>
                  <a:lnTo>
                    <a:pt x="436" y="1270"/>
                  </a:lnTo>
                  <a:lnTo>
                    <a:pt x="417" y="1277"/>
                  </a:lnTo>
                  <a:lnTo>
                    <a:pt x="398" y="1287"/>
                  </a:lnTo>
                  <a:lnTo>
                    <a:pt x="379" y="1293"/>
                  </a:lnTo>
                  <a:lnTo>
                    <a:pt x="360" y="1302"/>
                  </a:lnTo>
                  <a:lnTo>
                    <a:pt x="341" y="1310"/>
                  </a:lnTo>
                  <a:lnTo>
                    <a:pt x="320" y="1317"/>
                  </a:lnTo>
                  <a:lnTo>
                    <a:pt x="301" y="1325"/>
                  </a:lnTo>
                  <a:lnTo>
                    <a:pt x="282" y="1333"/>
                  </a:lnTo>
                  <a:lnTo>
                    <a:pt x="263" y="1338"/>
                  </a:lnTo>
                  <a:lnTo>
                    <a:pt x="244" y="1348"/>
                  </a:lnTo>
                  <a:lnTo>
                    <a:pt x="223" y="1355"/>
                  </a:lnTo>
                  <a:lnTo>
                    <a:pt x="204" y="1363"/>
                  </a:lnTo>
                  <a:lnTo>
                    <a:pt x="183" y="1371"/>
                  </a:lnTo>
                  <a:lnTo>
                    <a:pt x="166" y="1376"/>
                  </a:lnTo>
                  <a:lnTo>
                    <a:pt x="145" y="1384"/>
                  </a:lnTo>
                  <a:lnTo>
                    <a:pt x="126" y="1391"/>
                  </a:lnTo>
                  <a:lnTo>
                    <a:pt x="107" y="1397"/>
                  </a:lnTo>
                  <a:lnTo>
                    <a:pt x="88" y="1405"/>
                  </a:lnTo>
                  <a:lnTo>
                    <a:pt x="67" y="1412"/>
                  </a:lnTo>
                  <a:lnTo>
                    <a:pt x="48" y="1420"/>
                  </a:lnTo>
                  <a:lnTo>
                    <a:pt x="0" y="1431"/>
                  </a:lnTo>
                  <a:close/>
                </a:path>
              </a:pathLst>
            </a:custGeom>
            <a:solidFill>
              <a:srgbClr val="4F4200"/>
            </a:solidFill>
            <a:ln w="9525">
              <a:noFill/>
              <a:round/>
            </a:ln>
          </p:spPr>
          <p:txBody>
            <a:bodyPr/>
            <a:lstStyle/>
            <a:p>
              <a:endParaRPr lang="en-CA"/>
            </a:p>
          </p:txBody>
        </p:sp>
        <p:sp>
          <p:nvSpPr>
            <p:cNvPr id="8617" name="Freeform 117"/>
            <p:cNvSpPr/>
            <p:nvPr/>
          </p:nvSpPr>
          <p:spPr bwMode="auto">
            <a:xfrm>
              <a:off x="569" y="66"/>
              <a:ext cx="442" cy="213"/>
            </a:xfrm>
            <a:custGeom>
              <a:avLst/>
              <a:gdLst>
                <a:gd name="T0" fmla="*/ 0 w 884"/>
                <a:gd name="T1" fmla="*/ 52 h 428"/>
                <a:gd name="T2" fmla="*/ 111 w 884"/>
                <a:gd name="T3" fmla="*/ 0 h 428"/>
                <a:gd name="T4" fmla="*/ 110 w 884"/>
                <a:gd name="T5" fmla="*/ 2 h 428"/>
                <a:gd name="T6" fmla="*/ 5 w 884"/>
                <a:gd name="T7" fmla="*/ 53 h 428"/>
                <a:gd name="T8" fmla="*/ 0 w 884"/>
                <a:gd name="T9" fmla="*/ 52 h 428"/>
                <a:gd name="T10" fmla="*/ 0 w 884"/>
                <a:gd name="T11" fmla="*/ 52 h 428"/>
                <a:gd name="T12" fmla="*/ 0 60000 65536"/>
                <a:gd name="T13" fmla="*/ 0 60000 65536"/>
                <a:gd name="T14" fmla="*/ 0 60000 65536"/>
                <a:gd name="T15" fmla="*/ 0 60000 65536"/>
                <a:gd name="T16" fmla="*/ 0 60000 65536"/>
                <a:gd name="T17" fmla="*/ 0 60000 65536"/>
                <a:gd name="T18" fmla="*/ 0 w 884"/>
                <a:gd name="T19" fmla="*/ 0 h 428"/>
                <a:gd name="T20" fmla="*/ 884 w 884"/>
                <a:gd name="T21" fmla="*/ 428 h 428"/>
              </a:gdLst>
              <a:ahLst/>
              <a:cxnLst>
                <a:cxn ang="T12">
                  <a:pos x="T0" y="T1"/>
                </a:cxn>
                <a:cxn ang="T13">
                  <a:pos x="T2" y="T3"/>
                </a:cxn>
                <a:cxn ang="T14">
                  <a:pos x="T4" y="T5"/>
                </a:cxn>
                <a:cxn ang="T15">
                  <a:pos x="T6" y="T7"/>
                </a:cxn>
                <a:cxn ang="T16">
                  <a:pos x="T8" y="T9"/>
                </a:cxn>
                <a:cxn ang="T17">
                  <a:pos x="T10" y="T11"/>
                </a:cxn>
              </a:cxnLst>
              <a:rect l="T18" t="T19" r="T20" b="T21"/>
              <a:pathLst>
                <a:path w="884" h="428">
                  <a:moveTo>
                    <a:pt x="0" y="422"/>
                  </a:moveTo>
                  <a:lnTo>
                    <a:pt x="884" y="0"/>
                  </a:lnTo>
                  <a:lnTo>
                    <a:pt x="876" y="19"/>
                  </a:lnTo>
                  <a:lnTo>
                    <a:pt x="40" y="428"/>
                  </a:lnTo>
                  <a:lnTo>
                    <a:pt x="0" y="422"/>
                  </a:lnTo>
                  <a:close/>
                </a:path>
              </a:pathLst>
            </a:custGeom>
            <a:solidFill>
              <a:srgbClr val="B3B38A"/>
            </a:solidFill>
            <a:ln w="9525">
              <a:noFill/>
              <a:round/>
            </a:ln>
          </p:spPr>
          <p:txBody>
            <a:bodyPr/>
            <a:lstStyle/>
            <a:p>
              <a:endParaRPr lang="en-CA"/>
            </a:p>
          </p:txBody>
        </p:sp>
        <p:sp>
          <p:nvSpPr>
            <p:cNvPr id="8618" name="Freeform 118"/>
            <p:cNvSpPr/>
            <p:nvPr/>
          </p:nvSpPr>
          <p:spPr bwMode="auto">
            <a:xfrm>
              <a:off x="616" y="67"/>
              <a:ext cx="416" cy="223"/>
            </a:xfrm>
            <a:custGeom>
              <a:avLst/>
              <a:gdLst>
                <a:gd name="T0" fmla="*/ 0 w 831"/>
                <a:gd name="T1" fmla="*/ 53 h 447"/>
                <a:gd name="T2" fmla="*/ 104 w 831"/>
                <a:gd name="T3" fmla="*/ 0 h 447"/>
                <a:gd name="T4" fmla="*/ 97 w 831"/>
                <a:gd name="T5" fmla="*/ 6 h 447"/>
                <a:gd name="T6" fmla="*/ 2 w 831"/>
                <a:gd name="T7" fmla="*/ 55 h 447"/>
                <a:gd name="T8" fmla="*/ 0 w 831"/>
                <a:gd name="T9" fmla="*/ 53 h 447"/>
                <a:gd name="T10" fmla="*/ 0 w 831"/>
                <a:gd name="T11" fmla="*/ 53 h 447"/>
                <a:gd name="T12" fmla="*/ 0 60000 65536"/>
                <a:gd name="T13" fmla="*/ 0 60000 65536"/>
                <a:gd name="T14" fmla="*/ 0 60000 65536"/>
                <a:gd name="T15" fmla="*/ 0 60000 65536"/>
                <a:gd name="T16" fmla="*/ 0 60000 65536"/>
                <a:gd name="T17" fmla="*/ 0 60000 65536"/>
                <a:gd name="T18" fmla="*/ 0 w 831"/>
                <a:gd name="T19" fmla="*/ 0 h 447"/>
                <a:gd name="T20" fmla="*/ 831 w 831"/>
                <a:gd name="T21" fmla="*/ 447 h 447"/>
              </a:gdLst>
              <a:ahLst/>
              <a:cxnLst>
                <a:cxn ang="T12">
                  <a:pos x="T0" y="T1"/>
                </a:cxn>
                <a:cxn ang="T13">
                  <a:pos x="T2" y="T3"/>
                </a:cxn>
                <a:cxn ang="T14">
                  <a:pos x="T4" y="T5"/>
                </a:cxn>
                <a:cxn ang="T15">
                  <a:pos x="T6" y="T7"/>
                </a:cxn>
                <a:cxn ang="T16">
                  <a:pos x="T8" y="T9"/>
                </a:cxn>
                <a:cxn ang="T17">
                  <a:pos x="T10" y="T11"/>
                </a:cxn>
              </a:cxnLst>
              <a:rect l="T18" t="T19" r="T20" b="T21"/>
              <a:pathLst>
                <a:path w="831" h="447">
                  <a:moveTo>
                    <a:pt x="0" y="430"/>
                  </a:moveTo>
                  <a:lnTo>
                    <a:pt x="831" y="0"/>
                  </a:lnTo>
                  <a:lnTo>
                    <a:pt x="770" y="49"/>
                  </a:lnTo>
                  <a:lnTo>
                    <a:pt x="9" y="447"/>
                  </a:lnTo>
                  <a:lnTo>
                    <a:pt x="0" y="430"/>
                  </a:lnTo>
                  <a:close/>
                </a:path>
              </a:pathLst>
            </a:custGeom>
            <a:solidFill>
              <a:srgbClr val="B3B38A"/>
            </a:solidFill>
            <a:ln w="9525">
              <a:noFill/>
              <a:round/>
            </a:ln>
          </p:spPr>
          <p:txBody>
            <a:bodyPr/>
            <a:lstStyle/>
            <a:p>
              <a:endParaRPr lang="en-CA"/>
            </a:p>
          </p:txBody>
        </p:sp>
        <p:sp>
          <p:nvSpPr>
            <p:cNvPr id="8619" name="Freeform 119"/>
            <p:cNvSpPr/>
            <p:nvPr/>
          </p:nvSpPr>
          <p:spPr bwMode="auto">
            <a:xfrm>
              <a:off x="725" y="82"/>
              <a:ext cx="327" cy="164"/>
            </a:xfrm>
            <a:custGeom>
              <a:avLst/>
              <a:gdLst>
                <a:gd name="T0" fmla="*/ 0 w 654"/>
                <a:gd name="T1" fmla="*/ 41 h 329"/>
                <a:gd name="T2" fmla="*/ 82 w 654"/>
                <a:gd name="T3" fmla="*/ 0 h 329"/>
                <a:gd name="T4" fmla="*/ 67 w 654"/>
                <a:gd name="T5" fmla="*/ 9 h 329"/>
                <a:gd name="T6" fmla="*/ 12 w 654"/>
                <a:gd name="T7" fmla="*/ 37 h 329"/>
                <a:gd name="T8" fmla="*/ 0 w 654"/>
                <a:gd name="T9" fmla="*/ 41 h 329"/>
                <a:gd name="T10" fmla="*/ 0 w 654"/>
                <a:gd name="T11" fmla="*/ 41 h 329"/>
                <a:gd name="T12" fmla="*/ 0 60000 65536"/>
                <a:gd name="T13" fmla="*/ 0 60000 65536"/>
                <a:gd name="T14" fmla="*/ 0 60000 65536"/>
                <a:gd name="T15" fmla="*/ 0 60000 65536"/>
                <a:gd name="T16" fmla="*/ 0 60000 65536"/>
                <a:gd name="T17" fmla="*/ 0 60000 65536"/>
                <a:gd name="T18" fmla="*/ 0 w 654"/>
                <a:gd name="T19" fmla="*/ 0 h 329"/>
                <a:gd name="T20" fmla="*/ 654 w 654"/>
                <a:gd name="T21" fmla="*/ 329 h 329"/>
              </a:gdLst>
              <a:ahLst/>
              <a:cxnLst>
                <a:cxn ang="T12">
                  <a:pos x="T0" y="T1"/>
                </a:cxn>
                <a:cxn ang="T13">
                  <a:pos x="T2" y="T3"/>
                </a:cxn>
                <a:cxn ang="T14">
                  <a:pos x="T4" y="T5"/>
                </a:cxn>
                <a:cxn ang="T15">
                  <a:pos x="T6" y="T7"/>
                </a:cxn>
                <a:cxn ang="T16">
                  <a:pos x="T8" y="T9"/>
                </a:cxn>
                <a:cxn ang="T17">
                  <a:pos x="T10" y="T11"/>
                </a:cxn>
              </a:cxnLst>
              <a:rect l="T18" t="T19" r="T20" b="T21"/>
              <a:pathLst>
                <a:path w="654" h="329">
                  <a:moveTo>
                    <a:pt x="0" y="329"/>
                  </a:moveTo>
                  <a:lnTo>
                    <a:pt x="654" y="0"/>
                  </a:lnTo>
                  <a:lnTo>
                    <a:pt x="534" y="75"/>
                  </a:lnTo>
                  <a:lnTo>
                    <a:pt x="97" y="303"/>
                  </a:lnTo>
                  <a:lnTo>
                    <a:pt x="0" y="329"/>
                  </a:lnTo>
                  <a:close/>
                </a:path>
              </a:pathLst>
            </a:custGeom>
            <a:solidFill>
              <a:srgbClr val="B3B38A"/>
            </a:solidFill>
            <a:ln w="9525">
              <a:noFill/>
              <a:round/>
            </a:ln>
          </p:spPr>
          <p:txBody>
            <a:bodyPr/>
            <a:lstStyle/>
            <a:p>
              <a:endParaRPr lang="en-CA"/>
            </a:p>
          </p:txBody>
        </p:sp>
        <p:sp>
          <p:nvSpPr>
            <p:cNvPr id="8620" name="Freeform 120"/>
            <p:cNvSpPr/>
            <p:nvPr/>
          </p:nvSpPr>
          <p:spPr bwMode="auto">
            <a:xfrm>
              <a:off x="792" y="347"/>
              <a:ext cx="476" cy="102"/>
            </a:xfrm>
            <a:custGeom>
              <a:avLst/>
              <a:gdLst>
                <a:gd name="T0" fmla="*/ 0 w 950"/>
                <a:gd name="T1" fmla="*/ 26 h 203"/>
                <a:gd name="T2" fmla="*/ 1 w 950"/>
                <a:gd name="T3" fmla="*/ 23 h 203"/>
                <a:gd name="T4" fmla="*/ 120 w 950"/>
                <a:gd name="T5" fmla="*/ 0 h 203"/>
                <a:gd name="T6" fmla="*/ 116 w 950"/>
                <a:gd name="T7" fmla="*/ 3 h 203"/>
                <a:gd name="T8" fmla="*/ 0 w 950"/>
                <a:gd name="T9" fmla="*/ 26 h 203"/>
                <a:gd name="T10" fmla="*/ 0 w 950"/>
                <a:gd name="T11" fmla="*/ 26 h 203"/>
                <a:gd name="T12" fmla="*/ 0 60000 65536"/>
                <a:gd name="T13" fmla="*/ 0 60000 65536"/>
                <a:gd name="T14" fmla="*/ 0 60000 65536"/>
                <a:gd name="T15" fmla="*/ 0 60000 65536"/>
                <a:gd name="T16" fmla="*/ 0 60000 65536"/>
                <a:gd name="T17" fmla="*/ 0 60000 65536"/>
                <a:gd name="T18" fmla="*/ 0 w 950"/>
                <a:gd name="T19" fmla="*/ 0 h 203"/>
                <a:gd name="T20" fmla="*/ 950 w 950"/>
                <a:gd name="T21" fmla="*/ 203 h 203"/>
              </a:gdLst>
              <a:ahLst/>
              <a:cxnLst>
                <a:cxn ang="T12">
                  <a:pos x="T0" y="T1"/>
                </a:cxn>
                <a:cxn ang="T13">
                  <a:pos x="T2" y="T3"/>
                </a:cxn>
                <a:cxn ang="T14">
                  <a:pos x="T4" y="T5"/>
                </a:cxn>
                <a:cxn ang="T15">
                  <a:pos x="T6" y="T7"/>
                </a:cxn>
                <a:cxn ang="T16">
                  <a:pos x="T8" y="T9"/>
                </a:cxn>
                <a:cxn ang="T17">
                  <a:pos x="T10" y="T11"/>
                </a:cxn>
              </a:cxnLst>
              <a:rect l="T18" t="T19" r="T20" b="T21"/>
              <a:pathLst>
                <a:path w="950" h="203">
                  <a:moveTo>
                    <a:pt x="0" y="203"/>
                  </a:moveTo>
                  <a:lnTo>
                    <a:pt x="1" y="177"/>
                  </a:lnTo>
                  <a:lnTo>
                    <a:pt x="950" y="0"/>
                  </a:lnTo>
                  <a:lnTo>
                    <a:pt x="920" y="19"/>
                  </a:lnTo>
                  <a:lnTo>
                    <a:pt x="0" y="203"/>
                  </a:lnTo>
                  <a:close/>
                </a:path>
              </a:pathLst>
            </a:custGeom>
            <a:solidFill>
              <a:srgbClr val="B3B38A"/>
            </a:solidFill>
            <a:ln w="9525">
              <a:noFill/>
              <a:round/>
            </a:ln>
          </p:spPr>
          <p:txBody>
            <a:bodyPr/>
            <a:lstStyle/>
            <a:p>
              <a:endParaRPr lang="en-CA"/>
            </a:p>
          </p:txBody>
        </p:sp>
        <p:sp>
          <p:nvSpPr>
            <p:cNvPr id="8621" name="Freeform 121"/>
            <p:cNvSpPr/>
            <p:nvPr/>
          </p:nvSpPr>
          <p:spPr bwMode="auto">
            <a:xfrm>
              <a:off x="818" y="376"/>
              <a:ext cx="373" cy="88"/>
            </a:xfrm>
            <a:custGeom>
              <a:avLst/>
              <a:gdLst>
                <a:gd name="T0" fmla="*/ 0 w 745"/>
                <a:gd name="T1" fmla="*/ 20 h 175"/>
                <a:gd name="T2" fmla="*/ 69 w 745"/>
                <a:gd name="T3" fmla="*/ 5 h 175"/>
                <a:gd name="T4" fmla="*/ 94 w 745"/>
                <a:gd name="T5" fmla="*/ 0 h 175"/>
                <a:gd name="T6" fmla="*/ 5 w 745"/>
                <a:gd name="T7" fmla="*/ 22 h 175"/>
                <a:gd name="T8" fmla="*/ 0 w 745"/>
                <a:gd name="T9" fmla="*/ 20 h 175"/>
                <a:gd name="T10" fmla="*/ 0 w 745"/>
                <a:gd name="T11" fmla="*/ 20 h 175"/>
                <a:gd name="T12" fmla="*/ 0 60000 65536"/>
                <a:gd name="T13" fmla="*/ 0 60000 65536"/>
                <a:gd name="T14" fmla="*/ 0 60000 65536"/>
                <a:gd name="T15" fmla="*/ 0 60000 65536"/>
                <a:gd name="T16" fmla="*/ 0 60000 65536"/>
                <a:gd name="T17" fmla="*/ 0 60000 65536"/>
                <a:gd name="T18" fmla="*/ 0 w 745"/>
                <a:gd name="T19" fmla="*/ 0 h 175"/>
                <a:gd name="T20" fmla="*/ 745 w 745"/>
                <a:gd name="T21" fmla="*/ 175 h 175"/>
              </a:gdLst>
              <a:ahLst/>
              <a:cxnLst>
                <a:cxn ang="T12">
                  <a:pos x="T0" y="T1"/>
                </a:cxn>
                <a:cxn ang="T13">
                  <a:pos x="T2" y="T3"/>
                </a:cxn>
                <a:cxn ang="T14">
                  <a:pos x="T4" y="T5"/>
                </a:cxn>
                <a:cxn ang="T15">
                  <a:pos x="T6" y="T7"/>
                </a:cxn>
                <a:cxn ang="T16">
                  <a:pos x="T8" y="T9"/>
                </a:cxn>
                <a:cxn ang="T17">
                  <a:pos x="T10" y="T11"/>
                </a:cxn>
              </a:cxnLst>
              <a:rect l="T18" t="T19" r="T20" b="T21"/>
              <a:pathLst>
                <a:path w="745" h="175">
                  <a:moveTo>
                    <a:pt x="0" y="159"/>
                  </a:moveTo>
                  <a:lnTo>
                    <a:pt x="549" y="34"/>
                  </a:lnTo>
                  <a:lnTo>
                    <a:pt x="745" y="0"/>
                  </a:lnTo>
                  <a:lnTo>
                    <a:pt x="34" y="175"/>
                  </a:lnTo>
                  <a:lnTo>
                    <a:pt x="0" y="159"/>
                  </a:lnTo>
                  <a:close/>
                </a:path>
              </a:pathLst>
            </a:custGeom>
            <a:solidFill>
              <a:srgbClr val="B3B38A"/>
            </a:solidFill>
            <a:ln w="9525">
              <a:noFill/>
              <a:round/>
            </a:ln>
          </p:spPr>
          <p:txBody>
            <a:bodyPr/>
            <a:lstStyle/>
            <a:p>
              <a:endParaRPr lang="en-CA"/>
            </a:p>
          </p:txBody>
        </p:sp>
        <p:sp>
          <p:nvSpPr>
            <p:cNvPr id="8622" name="Freeform 122"/>
            <p:cNvSpPr/>
            <p:nvPr/>
          </p:nvSpPr>
          <p:spPr bwMode="auto">
            <a:xfrm>
              <a:off x="917" y="369"/>
              <a:ext cx="380" cy="85"/>
            </a:xfrm>
            <a:custGeom>
              <a:avLst/>
              <a:gdLst>
                <a:gd name="T0" fmla="*/ 0 w 760"/>
                <a:gd name="T1" fmla="*/ 20 h 172"/>
                <a:gd name="T2" fmla="*/ 92 w 760"/>
                <a:gd name="T3" fmla="*/ 0 h 172"/>
                <a:gd name="T4" fmla="*/ 95 w 760"/>
                <a:gd name="T5" fmla="*/ 0 h 172"/>
                <a:gd name="T6" fmla="*/ 8 w 760"/>
                <a:gd name="T7" fmla="*/ 21 h 172"/>
                <a:gd name="T8" fmla="*/ 0 w 760"/>
                <a:gd name="T9" fmla="*/ 20 h 172"/>
                <a:gd name="T10" fmla="*/ 0 w 760"/>
                <a:gd name="T11" fmla="*/ 20 h 172"/>
                <a:gd name="T12" fmla="*/ 0 60000 65536"/>
                <a:gd name="T13" fmla="*/ 0 60000 65536"/>
                <a:gd name="T14" fmla="*/ 0 60000 65536"/>
                <a:gd name="T15" fmla="*/ 0 60000 65536"/>
                <a:gd name="T16" fmla="*/ 0 60000 65536"/>
                <a:gd name="T17" fmla="*/ 0 60000 65536"/>
                <a:gd name="T18" fmla="*/ 0 w 760"/>
                <a:gd name="T19" fmla="*/ 0 h 172"/>
                <a:gd name="T20" fmla="*/ 760 w 760"/>
                <a:gd name="T21" fmla="*/ 172 h 172"/>
              </a:gdLst>
              <a:ahLst/>
              <a:cxnLst>
                <a:cxn ang="T12">
                  <a:pos x="T0" y="T1"/>
                </a:cxn>
                <a:cxn ang="T13">
                  <a:pos x="T2" y="T3"/>
                </a:cxn>
                <a:cxn ang="T14">
                  <a:pos x="T4" y="T5"/>
                </a:cxn>
                <a:cxn ang="T15">
                  <a:pos x="T6" y="T7"/>
                </a:cxn>
                <a:cxn ang="T16">
                  <a:pos x="T8" y="T9"/>
                </a:cxn>
                <a:cxn ang="T17">
                  <a:pos x="T10" y="T11"/>
                </a:cxn>
              </a:cxnLst>
              <a:rect l="T18" t="T19" r="T20" b="T21"/>
              <a:pathLst>
                <a:path w="760" h="172">
                  <a:moveTo>
                    <a:pt x="0" y="168"/>
                  </a:moveTo>
                  <a:lnTo>
                    <a:pt x="735" y="0"/>
                  </a:lnTo>
                  <a:lnTo>
                    <a:pt x="760" y="0"/>
                  </a:lnTo>
                  <a:lnTo>
                    <a:pt x="64" y="172"/>
                  </a:lnTo>
                  <a:lnTo>
                    <a:pt x="0" y="168"/>
                  </a:lnTo>
                  <a:close/>
                </a:path>
              </a:pathLst>
            </a:custGeom>
            <a:solidFill>
              <a:srgbClr val="B3B38A"/>
            </a:solidFill>
            <a:ln w="9525">
              <a:noFill/>
              <a:round/>
            </a:ln>
          </p:spPr>
          <p:txBody>
            <a:bodyPr/>
            <a:lstStyle/>
            <a:p>
              <a:endParaRPr lang="en-CA"/>
            </a:p>
          </p:txBody>
        </p:sp>
        <p:sp>
          <p:nvSpPr>
            <p:cNvPr id="8623" name="Freeform 123"/>
            <p:cNvSpPr/>
            <p:nvPr/>
          </p:nvSpPr>
          <p:spPr bwMode="auto">
            <a:xfrm>
              <a:off x="980" y="551"/>
              <a:ext cx="249" cy="194"/>
            </a:xfrm>
            <a:custGeom>
              <a:avLst/>
              <a:gdLst>
                <a:gd name="T0" fmla="*/ 3 w 498"/>
                <a:gd name="T1" fmla="*/ 49 h 388"/>
                <a:gd name="T2" fmla="*/ 0 w 498"/>
                <a:gd name="T3" fmla="*/ 19 h 388"/>
                <a:gd name="T4" fmla="*/ 62 w 498"/>
                <a:gd name="T5" fmla="*/ 0 h 388"/>
                <a:gd name="T6" fmla="*/ 59 w 498"/>
                <a:gd name="T7" fmla="*/ 3 h 388"/>
                <a:gd name="T8" fmla="*/ 6 w 498"/>
                <a:gd name="T9" fmla="*/ 21 h 388"/>
                <a:gd name="T10" fmla="*/ 6 w 498"/>
                <a:gd name="T11" fmla="*/ 48 h 388"/>
                <a:gd name="T12" fmla="*/ 3 w 498"/>
                <a:gd name="T13" fmla="*/ 49 h 388"/>
                <a:gd name="T14" fmla="*/ 3 w 498"/>
                <a:gd name="T15" fmla="*/ 49 h 388"/>
                <a:gd name="T16" fmla="*/ 0 60000 65536"/>
                <a:gd name="T17" fmla="*/ 0 60000 65536"/>
                <a:gd name="T18" fmla="*/ 0 60000 65536"/>
                <a:gd name="T19" fmla="*/ 0 60000 65536"/>
                <a:gd name="T20" fmla="*/ 0 60000 65536"/>
                <a:gd name="T21" fmla="*/ 0 60000 65536"/>
                <a:gd name="T22" fmla="*/ 0 60000 65536"/>
                <a:gd name="T23" fmla="*/ 0 60000 65536"/>
                <a:gd name="T24" fmla="*/ 0 w 498"/>
                <a:gd name="T25" fmla="*/ 0 h 388"/>
                <a:gd name="T26" fmla="*/ 498 w 498"/>
                <a:gd name="T27" fmla="*/ 388 h 3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98" h="388">
                  <a:moveTo>
                    <a:pt x="23" y="388"/>
                  </a:moveTo>
                  <a:lnTo>
                    <a:pt x="0" y="147"/>
                  </a:lnTo>
                  <a:lnTo>
                    <a:pt x="498" y="0"/>
                  </a:lnTo>
                  <a:lnTo>
                    <a:pt x="470" y="27"/>
                  </a:lnTo>
                  <a:lnTo>
                    <a:pt x="48" y="164"/>
                  </a:lnTo>
                  <a:lnTo>
                    <a:pt x="46" y="382"/>
                  </a:lnTo>
                  <a:lnTo>
                    <a:pt x="23" y="388"/>
                  </a:lnTo>
                  <a:close/>
                </a:path>
              </a:pathLst>
            </a:custGeom>
            <a:solidFill>
              <a:srgbClr val="63632E"/>
            </a:solidFill>
            <a:ln w="9525">
              <a:noFill/>
              <a:round/>
            </a:ln>
          </p:spPr>
          <p:txBody>
            <a:bodyPr/>
            <a:lstStyle/>
            <a:p>
              <a:endParaRPr lang="en-CA"/>
            </a:p>
          </p:txBody>
        </p:sp>
        <p:sp>
          <p:nvSpPr>
            <p:cNvPr id="8624" name="Freeform 124"/>
            <p:cNvSpPr/>
            <p:nvPr/>
          </p:nvSpPr>
          <p:spPr bwMode="auto">
            <a:xfrm>
              <a:off x="1008" y="562"/>
              <a:ext cx="223" cy="189"/>
            </a:xfrm>
            <a:custGeom>
              <a:avLst/>
              <a:gdLst>
                <a:gd name="T0" fmla="*/ 4 w 447"/>
                <a:gd name="T1" fmla="*/ 44 h 379"/>
                <a:gd name="T2" fmla="*/ 51 w 447"/>
                <a:gd name="T3" fmla="*/ 29 h 379"/>
                <a:gd name="T4" fmla="*/ 53 w 447"/>
                <a:gd name="T5" fmla="*/ 3 h 379"/>
                <a:gd name="T6" fmla="*/ 54 w 447"/>
                <a:gd name="T7" fmla="*/ 0 h 379"/>
                <a:gd name="T8" fmla="*/ 55 w 447"/>
                <a:gd name="T9" fmla="*/ 30 h 379"/>
                <a:gd name="T10" fmla="*/ 0 w 447"/>
                <a:gd name="T11" fmla="*/ 47 h 379"/>
                <a:gd name="T12" fmla="*/ 4 w 447"/>
                <a:gd name="T13" fmla="*/ 44 h 379"/>
                <a:gd name="T14" fmla="*/ 4 w 447"/>
                <a:gd name="T15" fmla="*/ 44 h 379"/>
                <a:gd name="T16" fmla="*/ 0 60000 65536"/>
                <a:gd name="T17" fmla="*/ 0 60000 65536"/>
                <a:gd name="T18" fmla="*/ 0 60000 65536"/>
                <a:gd name="T19" fmla="*/ 0 60000 65536"/>
                <a:gd name="T20" fmla="*/ 0 60000 65536"/>
                <a:gd name="T21" fmla="*/ 0 60000 65536"/>
                <a:gd name="T22" fmla="*/ 0 60000 65536"/>
                <a:gd name="T23" fmla="*/ 0 60000 65536"/>
                <a:gd name="T24" fmla="*/ 0 w 447"/>
                <a:gd name="T25" fmla="*/ 0 h 379"/>
                <a:gd name="T26" fmla="*/ 447 w 447"/>
                <a:gd name="T27" fmla="*/ 379 h 37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7" h="379">
                  <a:moveTo>
                    <a:pt x="32" y="352"/>
                  </a:moveTo>
                  <a:lnTo>
                    <a:pt x="409" y="234"/>
                  </a:lnTo>
                  <a:lnTo>
                    <a:pt x="426" y="31"/>
                  </a:lnTo>
                  <a:lnTo>
                    <a:pt x="432" y="0"/>
                  </a:lnTo>
                  <a:lnTo>
                    <a:pt x="447" y="244"/>
                  </a:lnTo>
                  <a:lnTo>
                    <a:pt x="0" y="379"/>
                  </a:lnTo>
                  <a:lnTo>
                    <a:pt x="32" y="352"/>
                  </a:lnTo>
                  <a:close/>
                </a:path>
              </a:pathLst>
            </a:custGeom>
            <a:solidFill>
              <a:srgbClr val="63632E"/>
            </a:solidFill>
            <a:ln w="9525">
              <a:noFill/>
              <a:round/>
            </a:ln>
          </p:spPr>
          <p:txBody>
            <a:bodyPr/>
            <a:lstStyle/>
            <a:p>
              <a:endParaRPr lang="en-CA"/>
            </a:p>
          </p:txBody>
        </p:sp>
        <p:sp>
          <p:nvSpPr>
            <p:cNvPr id="8625" name="Freeform 125"/>
            <p:cNvSpPr/>
            <p:nvPr/>
          </p:nvSpPr>
          <p:spPr bwMode="auto">
            <a:xfrm>
              <a:off x="724" y="539"/>
              <a:ext cx="116" cy="83"/>
            </a:xfrm>
            <a:custGeom>
              <a:avLst/>
              <a:gdLst>
                <a:gd name="T0" fmla="*/ 1 w 232"/>
                <a:gd name="T1" fmla="*/ 1 h 165"/>
                <a:gd name="T2" fmla="*/ 2 w 232"/>
                <a:gd name="T3" fmla="*/ 2 h 165"/>
                <a:gd name="T4" fmla="*/ 3 w 232"/>
                <a:gd name="T5" fmla="*/ 3 h 165"/>
                <a:gd name="T6" fmla="*/ 5 w 232"/>
                <a:gd name="T7" fmla="*/ 5 h 165"/>
                <a:gd name="T8" fmla="*/ 7 w 232"/>
                <a:gd name="T9" fmla="*/ 7 h 165"/>
                <a:gd name="T10" fmla="*/ 9 w 232"/>
                <a:gd name="T11" fmla="*/ 8 h 165"/>
                <a:gd name="T12" fmla="*/ 11 w 232"/>
                <a:gd name="T13" fmla="*/ 9 h 165"/>
                <a:gd name="T14" fmla="*/ 12 w 232"/>
                <a:gd name="T15" fmla="*/ 10 h 165"/>
                <a:gd name="T16" fmla="*/ 14 w 232"/>
                <a:gd name="T17" fmla="*/ 11 h 165"/>
                <a:gd name="T18" fmla="*/ 15 w 232"/>
                <a:gd name="T19" fmla="*/ 12 h 165"/>
                <a:gd name="T20" fmla="*/ 17 w 232"/>
                <a:gd name="T21" fmla="*/ 13 h 165"/>
                <a:gd name="T22" fmla="*/ 18 w 232"/>
                <a:gd name="T23" fmla="*/ 13 h 165"/>
                <a:gd name="T24" fmla="*/ 20 w 232"/>
                <a:gd name="T25" fmla="*/ 14 h 165"/>
                <a:gd name="T26" fmla="*/ 22 w 232"/>
                <a:gd name="T27" fmla="*/ 15 h 165"/>
                <a:gd name="T28" fmla="*/ 23 w 232"/>
                <a:gd name="T29" fmla="*/ 16 h 165"/>
                <a:gd name="T30" fmla="*/ 25 w 232"/>
                <a:gd name="T31" fmla="*/ 16 h 165"/>
                <a:gd name="T32" fmla="*/ 27 w 232"/>
                <a:gd name="T33" fmla="*/ 17 h 165"/>
                <a:gd name="T34" fmla="*/ 29 w 232"/>
                <a:gd name="T35" fmla="*/ 21 h 165"/>
                <a:gd name="T36" fmla="*/ 29 w 232"/>
                <a:gd name="T37" fmla="*/ 21 h 165"/>
                <a:gd name="T38" fmla="*/ 27 w 232"/>
                <a:gd name="T39" fmla="*/ 21 h 165"/>
                <a:gd name="T40" fmla="*/ 26 w 232"/>
                <a:gd name="T41" fmla="*/ 20 h 165"/>
                <a:gd name="T42" fmla="*/ 24 w 232"/>
                <a:gd name="T43" fmla="*/ 20 h 165"/>
                <a:gd name="T44" fmla="*/ 23 w 232"/>
                <a:gd name="T45" fmla="*/ 20 h 165"/>
                <a:gd name="T46" fmla="*/ 21 w 232"/>
                <a:gd name="T47" fmla="*/ 19 h 165"/>
                <a:gd name="T48" fmla="*/ 19 w 232"/>
                <a:gd name="T49" fmla="*/ 18 h 165"/>
                <a:gd name="T50" fmla="*/ 17 w 232"/>
                <a:gd name="T51" fmla="*/ 18 h 165"/>
                <a:gd name="T52" fmla="*/ 15 w 232"/>
                <a:gd name="T53" fmla="*/ 17 h 165"/>
                <a:gd name="T54" fmla="*/ 13 w 232"/>
                <a:gd name="T55" fmla="*/ 16 h 165"/>
                <a:gd name="T56" fmla="*/ 10 w 232"/>
                <a:gd name="T57" fmla="*/ 15 h 165"/>
                <a:gd name="T58" fmla="*/ 7 w 232"/>
                <a:gd name="T59" fmla="*/ 14 h 165"/>
                <a:gd name="T60" fmla="*/ 5 w 232"/>
                <a:gd name="T61" fmla="*/ 12 h 165"/>
                <a:gd name="T62" fmla="*/ 3 w 232"/>
                <a:gd name="T63" fmla="*/ 11 h 165"/>
                <a:gd name="T64" fmla="*/ 0 w 232"/>
                <a:gd name="T65" fmla="*/ 0 h 16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2"/>
                <a:gd name="T100" fmla="*/ 0 h 165"/>
                <a:gd name="T101" fmla="*/ 232 w 232"/>
                <a:gd name="T102" fmla="*/ 165 h 16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2" h="165">
                  <a:moveTo>
                    <a:pt x="0" y="0"/>
                  </a:moveTo>
                  <a:lnTo>
                    <a:pt x="2" y="2"/>
                  </a:lnTo>
                  <a:lnTo>
                    <a:pt x="9" y="7"/>
                  </a:lnTo>
                  <a:lnTo>
                    <a:pt x="11" y="11"/>
                  </a:lnTo>
                  <a:lnTo>
                    <a:pt x="17" y="17"/>
                  </a:lnTo>
                  <a:lnTo>
                    <a:pt x="24" y="21"/>
                  </a:lnTo>
                  <a:lnTo>
                    <a:pt x="32" y="28"/>
                  </a:lnTo>
                  <a:lnTo>
                    <a:pt x="38" y="34"/>
                  </a:lnTo>
                  <a:lnTo>
                    <a:pt x="47" y="42"/>
                  </a:lnTo>
                  <a:lnTo>
                    <a:pt x="57" y="49"/>
                  </a:lnTo>
                  <a:lnTo>
                    <a:pt x="66" y="57"/>
                  </a:lnTo>
                  <a:lnTo>
                    <a:pt x="72" y="59"/>
                  </a:lnTo>
                  <a:lnTo>
                    <a:pt x="76" y="62"/>
                  </a:lnTo>
                  <a:lnTo>
                    <a:pt x="81" y="68"/>
                  </a:lnTo>
                  <a:lnTo>
                    <a:pt x="87" y="72"/>
                  </a:lnTo>
                  <a:lnTo>
                    <a:pt x="95" y="74"/>
                  </a:lnTo>
                  <a:lnTo>
                    <a:pt x="100" y="80"/>
                  </a:lnTo>
                  <a:lnTo>
                    <a:pt x="106" y="81"/>
                  </a:lnTo>
                  <a:lnTo>
                    <a:pt x="114" y="87"/>
                  </a:lnTo>
                  <a:lnTo>
                    <a:pt x="119" y="91"/>
                  </a:lnTo>
                  <a:lnTo>
                    <a:pt x="125" y="93"/>
                  </a:lnTo>
                  <a:lnTo>
                    <a:pt x="131" y="97"/>
                  </a:lnTo>
                  <a:lnTo>
                    <a:pt x="138" y="100"/>
                  </a:lnTo>
                  <a:lnTo>
                    <a:pt x="144" y="102"/>
                  </a:lnTo>
                  <a:lnTo>
                    <a:pt x="150" y="106"/>
                  </a:lnTo>
                  <a:lnTo>
                    <a:pt x="157" y="110"/>
                  </a:lnTo>
                  <a:lnTo>
                    <a:pt x="165" y="114"/>
                  </a:lnTo>
                  <a:lnTo>
                    <a:pt x="171" y="116"/>
                  </a:lnTo>
                  <a:lnTo>
                    <a:pt x="177" y="119"/>
                  </a:lnTo>
                  <a:lnTo>
                    <a:pt x="184" y="121"/>
                  </a:lnTo>
                  <a:lnTo>
                    <a:pt x="192" y="125"/>
                  </a:lnTo>
                  <a:lnTo>
                    <a:pt x="199" y="127"/>
                  </a:lnTo>
                  <a:lnTo>
                    <a:pt x="207" y="129"/>
                  </a:lnTo>
                  <a:lnTo>
                    <a:pt x="215" y="133"/>
                  </a:lnTo>
                  <a:lnTo>
                    <a:pt x="222" y="135"/>
                  </a:lnTo>
                  <a:lnTo>
                    <a:pt x="232" y="165"/>
                  </a:lnTo>
                  <a:lnTo>
                    <a:pt x="230" y="165"/>
                  </a:lnTo>
                  <a:lnTo>
                    <a:pt x="226" y="165"/>
                  </a:lnTo>
                  <a:lnTo>
                    <a:pt x="220" y="163"/>
                  </a:lnTo>
                  <a:lnTo>
                    <a:pt x="213" y="163"/>
                  </a:lnTo>
                  <a:lnTo>
                    <a:pt x="209" y="161"/>
                  </a:lnTo>
                  <a:lnTo>
                    <a:pt x="203" y="159"/>
                  </a:lnTo>
                  <a:lnTo>
                    <a:pt x="197" y="159"/>
                  </a:lnTo>
                  <a:lnTo>
                    <a:pt x="192" y="157"/>
                  </a:lnTo>
                  <a:lnTo>
                    <a:pt x="186" y="156"/>
                  </a:lnTo>
                  <a:lnTo>
                    <a:pt x="178" y="154"/>
                  </a:lnTo>
                  <a:lnTo>
                    <a:pt x="173" y="152"/>
                  </a:lnTo>
                  <a:lnTo>
                    <a:pt x="165" y="150"/>
                  </a:lnTo>
                  <a:lnTo>
                    <a:pt x="157" y="148"/>
                  </a:lnTo>
                  <a:lnTo>
                    <a:pt x="150" y="144"/>
                  </a:lnTo>
                  <a:lnTo>
                    <a:pt x="140" y="142"/>
                  </a:lnTo>
                  <a:lnTo>
                    <a:pt x="133" y="138"/>
                  </a:lnTo>
                  <a:lnTo>
                    <a:pt x="123" y="135"/>
                  </a:lnTo>
                  <a:lnTo>
                    <a:pt x="114" y="133"/>
                  </a:lnTo>
                  <a:lnTo>
                    <a:pt x="106" y="127"/>
                  </a:lnTo>
                  <a:lnTo>
                    <a:pt x="97" y="125"/>
                  </a:lnTo>
                  <a:lnTo>
                    <a:pt x="85" y="119"/>
                  </a:lnTo>
                  <a:lnTo>
                    <a:pt x="78" y="116"/>
                  </a:lnTo>
                  <a:lnTo>
                    <a:pt x="66" y="110"/>
                  </a:lnTo>
                  <a:lnTo>
                    <a:pt x="57" y="106"/>
                  </a:lnTo>
                  <a:lnTo>
                    <a:pt x="45" y="100"/>
                  </a:lnTo>
                  <a:lnTo>
                    <a:pt x="36" y="95"/>
                  </a:lnTo>
                  <a:lnTo>
                    <a:pt x="26" y="89"/>
                  </a:lnTo>
                  <a:lnTo>
                    <a:pt x="17" y="83"/>
                  </a:lnTo>
                  <a:lnTo>
                    <a:pt x="0" y="0"/>
                  </a:lnTo>
                  <a:close/>
                </a:path>
              </a:pathLst>
            </a:custGeom>
            <a:solidFill>
              <a:srgbClr val="693600"/>
            </a:solidFill>
            <a:ln w="9525">
              <a:noFill/>
              <a:round/>
            </a:ln>
          </p:spPr>
          <p:txBody>
            <a:bodyPr/>
            <a:lstStyle/>
            <a:p>
              <a:endParaRPr lang="en-CA"/>
            </a:p>
          </p:txBody>
        </p:sp>
        <p:sp>
          <p:nvSpPr>
            <p:cNvPr id="8626" name="Freeform 126"/>
            <p:cNvSpPr/>
            <p:nvPr/>
          </p:nvSpPr>
          <p:spPr bwMode="auto">
            <a:xfrm>
              <a:off x="728" y="615"/>
              <a:ext cx="118" cy="64"/>
            </a:xfrm>
            <a:custGeom>
              <a:avLst/>
              <a:gdLst>
                <a:gd name="T0" fmla="*/ 0 w 236"/>
                <a:gd name="T1" fmla="*/ 0 h 127"/>
                <a:gd name="T2" fmla="*/ 2 w 236"/>
                <a:gd name="T3" fmla="*/ 1 h 127"/>
                <a:gd name="T4" fmla="*/ 3 w 236"/>
                <a:gd name="T5" fmla="*/ 3 h 127"/>
                <a:gd name="T6" fmla="*/ 5 w 236"/>
                <a:gd name="T7" fmla="*/ 3 h 127"/>
                <a:gd name="T8" fmla="*/ 6 w 236"/>
                <a:gd name="T9" fmla="*/ 4 h 127"/>
                <a:gd name="T10" fmla="*/ 7 w 236"/>
                <a:gd name="T11" fmla="*/ 5 h 127"/>
                <a:gd name="T12" fmla="*/ 10 w 236"/>
                <a:gd name="T13" fmla="*/ 7 h 127"/>
                <a:gd name="T14" fmla="*/ 12 w 236"/>
                <a:gd name="T15" fmla="*/ 8 h 127"/>
                <a:gd name="T16" fmla="*/ 14 w 236"/>
                <a:gd name="T17" fmla="*/ 8 h 127"/>
                <a:gd name="T18" fmla="*/ 17 w 236"/>
                <a:gd name="T19" fmla="*/ 10 h 127"/>
                <a:gd name="T20" fmla="*/ 20 w 236"/>
                <a:gd name="T21" fmla="*/ 10 h 127"/>
                <a:gd name="T22" fmla="*/ 22 w 236"/>
                <a:gd name="T23" fmla="*/ 11 h 127"/>
                <a:gd name="T24" fmla="*/ 23 w 236"/>
                <a:gd name="T25" fmla="*/ 11 h 127"/>
                <a:gd name="T26" fmla="*/ 25 w 236"/>
                <a:gd name="T27" fmla="*/ 12 h 127"/>
                <a:gd name="T28" fmla="*/ 26 w 236"/>
                <a:gd name="T29" fmla="*/ 12 h 127"/>
                <a:gd name="T30" fmla="*/ 28 w 236"/>
                <a:gd name="T31" fmla="*/ 12 h 127"/>
                <a:gd name="T32" fmla="*/ 29 w 236"/>
                <a:gd name="T33" fmla="*/ 12 h 127"/>
                <a:gd name="T34" fmla="*/ 30 w 236"/>
                <a:gd name="T35" fmla="*/ 16 h 127"/>
                <a:gd name="T36" fmla="*/ 29 w 236"/>
                <a:gd name="T37" fmla="*/ 16 h 127"/>
                <a:gd name="T38" fmla="*/ 28 w 236"/>
                <a:gd name="T39" fmla="*/ 16 h 127"/>
                <a:gd name="T40" fmla="*/ 26 w 236"/>
                <a:gd name="T41" fmla="*/ 16 h 127"/>
                <a:gd name="T42" fmla="*/ 24 w 236"/>
                <a:gd name="T43" fmla="*/ 16 h 127"/>
                <a:gd name="T44" fmla="*/ 23 w 236"/>
                <a:gd name="T45" fmla="*/ 16 h 127"/>
                <a:gd name="T46" fmla="*/ 21 w 236"/>
                <a:gd name="T47" fmla="*/ 16 h 127"/>
                <a:gd name="T48" fmla="*/ 19 w 236"/>
                <a:gd name="T49" fmla="*/ 16 h 127"/>
                <a:gd name="T50" fmla="*/ 17 w 236"/>
                <a:gd name="T51" fmla="*/ 16 h 127"/>
                <a:gd name="T52" fmla="*/ 15 w 236"/>
                <a:gd name="T53" fmla="*/ 16 h 127"/>
                <a:gd name="T54" fmla="*/ 14 w 236"/>
                <a:gd name="T55" fmla="*/ 16 h 127"/>
                <a:gd name="T56" fmla="*/ 12 w 236"/>
                <a:gd name="T57" fmla="*/ 15 h 127"/>
                <a:gd name="T58" fmla="*/ 11 w 236"/>
                <a:gd name="T59" fmla="*/ 15 h 127"/>
                <a:gd name="T60" fmla="*/ 10 w 236"/>
                <a:gd name="T61" fmla="*/ 15 h 127"/>
                <a:gd name="T62" fmla="*/ 7 w 236"/>
                <a:gd name="T63" fmla="*/ 14 h 127"/>
                <a:gd name="T64" fmla="*/ 7 w 236"/>
                <a:gd name="T65" fmla="*/ 14 h 127"/>
                <a:gd name="T66" fmla="*/ 5 w 236"/>
                <a:gd name="T67" fmla="*/ 13 h 127"/>
                <a:gd name="T68" fmla="*/ 4 w 236"/>
                <a:gd name="T69" fmla="*/ 13 h 127"/>
                <a:gd name="T70" fmla="*/ 1 w 236"/>
                <a:gd name="T71" fmla="*/ 12 h 12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6"/>
                <a:gd name="T109" fmla="*/ 0 h 127"/>
                <a:gd name="T110" fmla="*/ 236 w 236"/>
                <a:gd name="T111" fmla="*/ 127 h 12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6" h="127">
                  <a:moveTo>
                    <a:pt x="6" y="95"/>
                  </a:moveTo>
                  <a:lnTo>
                    <a:pt x="0" y="0"/>
                  </a:lnTo>
                  <a:lnTo>
                    <a:pt x="4" y="4"/>
                  </a:lnTo>
                  <a:lnTo>
                    <a:pt x="10" y="7"/>
                  </a:lnTo>
                  <a:lnTo>
                    <a:pt x="19" y="13"/>
                  </a:lnTo>
                  <a:lnTo>
                    <a:pt x="23" y="17"/>
                  </a:lnTo>
                  <a:lnTo>
                    <a:pt x="27" y="19"/>
                  </a:lnTo>
                  <a:lnTo>
                    <a:pt x="33" y="24"/>
                  </a:lnTo>
                  <a:lnTo>
                    <a:pt x="40" y="28"/>
                  </a:lnTo>
                  <a:lnTo>
                    <a:pt x="46" y="32"/>
                  </a:lnTo>
                  <a:lnTo>
                    <a:pt x="54" y="36"/>
                  </a:lnTo>
                  <a:lnTo>
                    <a:pt x="61" y="40"/>
                  </a:lnTo>
                  <a:lnTo>
                    <a:pt x="71" y="45"/>
                  </a:lnTo>
                  <a:lnTo>
                    <a:pt x="76" y="49"/>
                  </a:lnTo>
                  <a:lnTo>
                    <a:pt x="86" y="53"/>
                  </a:lnTo>
                  <a:lnTo>
                    <a:pt x="95" y="57"/>
                  </a:lnTo>
                  <a:lnTo>
                    <a:pt x="103" y="61"/>
                  </a:lnTo>
                  <a:lnTo>
                    <a:pt x="112" y="64"/>
                  </a:lnTo>
                  <a:lnTo>
                    <a:pt x="124" y="70"/>
                  </a:lnTo>
                  <a:lnTo>
                    <a:pt x="133" y="74"/>
                  </a:lnTo>
                  <a:lnTo>
                    <a:pt x="145" y="78"/>
                  </a:lnTo>
                  <a:lnTo>
                    <a:pt x="154" y="80"/>
                  </a:lnTo>
                  <a:lnTo>
                    <a:pt x="166" y="83"/>
                  </a:lnTo>
                  <a:lnTo>
                    <a:pt x="170" y="83"/>
                  </a:lnTo>
                  <a:lnTo>
                    <a:pt x="177" y="85"/>
                  </a:lnTo>
                  <a:lnTo>
                    <a:pt x="183" y="87"/>
                  </a:lnTo>
                  <a:lnTo>
                    <a:pt x="189" y="89"/>
                  </a:lnTo>
                  <a:lnTo>
                    <a:pt x="194" y="89"/>
                  </a:lnTo>
                  <a:lnTo>
                    <a:pt x="200" y="91"/>
                  </a:lnTo>
                  <a:lnTo>
                    <a:pt x="206" y="91"/>
                  </a:lnTo>
                  <a:lnTo>
                    <a:pt x="211" y="93"/>
                  </a:lnTo>
                  <a:lnTo>
                    <a:pt x="217" y="93"/>
                  </a:lnTo>
                  <a:lnTo>
                    <a:pt x="225" y="95"/>
                  </a:lnTo>
                  <a:lnTo>
                    <a:pt x="230" y="95"/>
                  </a:lnTo>
                  <a:lnTo>
                    <a:pt x="236" y="97"/>
                  </a:lnTo>
                  <a:lnTo>
                    <a:pt x="234" y="123"/>
                  </a:lnTo>
                  <a:lnTo>
                    <a:pt x="232" y="123"/>
                  </a:lnTo>
                  <a:lnTo>
                    <a:pt x="230" y="123"/>
                  </a:lnTo>
                  <a:lnTo>
                    <a:pt x="227" y="123"/>
                  </a:lnTo>
                  <a:lnTo>
                    <a:pt x="221" y="125"/>
                  </a:lnTo>
                  <a:lnTo>
                    <a:pt x="213" y="125"/>
                  </a:lnTo>
                  <a:lnTo>
                    <a:pt x="204" y="125"/>
                  </a:lnTo>
                  <a:lnTo>
                    <a:pt x="198" y="125"/>
                  </a:lnTo>
                  <a:lnTo>
                    <a:pt x="192" y="127"/>
                  </a:lnTo>
                  <a:lnTo>
                    <a:pt x="187" y="127"/>
                  </a:lnTo>
                  <a:lnTo>
                    <a:pt x="183" y="127"/>
                  </a:lnTo>
                  <a:lnTo>
                    <a:pt x="175" y="127"/>
                  </a:lnTo>
                  <a:lnTo>
                    <a:pt x="168" y="127"/>
                  </a:lnTo>
                  <a:lnTo>
                    <a:pt x="160" y="127"/>
                  </a:lnTo>
                  <a:lnTo>
                    <a:pt x="152" y="127"/>
                  </a:lnTo>
                  <a:lnTo>
                    <a:pt x="143" y="125"/>
                  </a:lnTo>
                  <a:lnTo>
                    <a:pt x="135" y="125"/>
                  </a:lnTo>
                  <a:lnTo>
                    <a:pt x="126" y="123"/>
                  </a:lnTo>
                  <a:lnTo>
                    <a:pt x="116" y="123"/>
                  </a:lnTo>
                  <a:lnTo>
                    <a:pt x="111" y="121"/>
                  </a:lnTo>
                  <a:lnTo>
                    <a:pt x="105" y="121"/>
                  </a:lnTo>
                  <a:lnTo>
                    <a:pt x="99" y="120"/>
                  </a:lnTo>
                  <a:lnTo>
                    <a:pt x="95" y="120"/>
                  </a:lnTo>
                  <a:lnTo>
                    <a:pt x="90" y="118"/>
                  </a:lnTo>
                  <a:lnTo>
                    <a:pt x="84" y="116"/>
                  </a:lnTo>
                  <a:lnTo>
                    <a:pt x="78" y="116"/>
                  </a:lnTo>
                  <a:lnTo>
                    <a:pt x="73" y="114"/>
                  </a:lnTo>
                  <a:lnTo>
                    <a:pt x="67" y="112"/>
                  </a:lnTo>
                  <a:lnTo>
                    <a:pt x="61" y="112"/>
                  </a:lnTo>
                  <a:lnTo>
                    <a:pt x="55" y="108"/>
                  </a:lnTo>
                  <a:lnTo>
                    <a:pt x="50" y="108"/>
                  </a:lnTo>
                  <a:lnTo>
                    <a:pt x="42" y="106"/>
                  </a:lnTo>
                  <a:lnTo>
                    <a:pt x="36" y="104"/>
                  </a:lnTo>
                  <a:lnTo>
                    <a:pt x="31" y="102"/>
                  </a:lnTo>
                  <a:lnTo>
                    <a:pt x="25" y="101"/>
                  </a:lnTo>
                  <a:lnTo>
                    <a:pt x="6" y="95"/>
                  </a:lnTo>
                  <a:close/>
                </a:path>
              </a:pathLst>
            </a:custGeom>
            <a:solidFill>
              <a:srgbClr val="693600"/>
            </a:solidFill>
            <a:ln w="9525">
              <a:noFill/>
              <a:round/>
            </a:ln>
          </p:spPr>
          <p:txBody>
            <a:bodyPr/>
            <a:lstStyle/>
            <a:p>
              <a:endParaRPr lang="en-CA"/>
            </a:p>
          </p:txBody>
        </p:sp>
        <p:sp>
          <p:nvSpPr>
            <p:cNvPr id="8627" name="Freeform 127"/>
            <p:cNvSpPr/>
            <p:nvPr/>
          </p:nvSpPr>
          <p:spPr bwMode="auto">
            <a:xfrm>
              <a:off x="757" y="902"/>
              <a:ext cx="107" cy="68"/>
            </a:xfrm>
            <a:custGeom>
              <a:avLst/>
              <a:gdLst>
                <a:gd name="T0" fmla="*/ 0 w 213"/>
                <a:gd name="T1" fmla="*/ 0 h 137"/>
                <a:gd name="T2" fmla="*/ 1 w 213"/>
                <a:gd name="T3" fmla="*/ 0 h 137"/>
                <a:gd name="T4" fmla="*/ 1 w 213"/>
                <a:gd name="T5" fmla="*/ 0 h 137"/>
                <a:gd name="T6" fmla="*/ 2 w 213"/>
                <a:gd name="T7" fmla="*/ 1 h 137"/>
                <a:gd name="T8" fmla="*/ 3 w 213"/>
                <a:gd name="T9" fmla="*/ 1 h 137"/>
                <a:gd name="T10" fmla="*/ 4 w 213"/>
                <a:gd name="T11" fmla="*/ 2 h 137"/>
                <a:gd name="T12" fmla="*/ 5 w 213"/>
                <a:gd name="T13" fmla="*/ 2 h 137"/>
                <a:gd name="T14" fmla="*/ 6 w 213"/>
                <a:gd name="T15" fmla="*/ 3 h 137"/>
                <a:gd name="T16" fmla="*/ 6 w 213"/>
                <a:gd name="T17" fmla="*/ 3 h 137"/>
                <a:gd name="T18" fmla="*/ 7 w 213"/>
                <a:gd name="T19" fmla="*/ 4 h 137"/>
                <a:gd name="T20" fmla="*/ 8 w 213"/>
                <a:gd name="T21" fmla="*/ 4 h 137"/>
                <a:gd name="T22" fmla="*/ 9 w 213"/>
                <a:gd name="T23" fmla="*/ 5 h 137"/>
                <a:gd name="T24" fmla="*/ 10 w 213"/>
                <a:gd name="T25" fmla="*/ 5 h 137"/>
                <a:gd name="T26" fmla="*/ 11 w 213"/>
                <a:gd name="T27" fmla="*/ 5 h 137"/>
                <a:gd name="T28" fmla="*/ 12 w 213"/>
                <a:gd name="T29" fmla="*/ 6 h 137"/>
                <a:gd name="T30" fmla="*/ 13 w 213"/>
                <a:gd name="T31" fmla="*/ 6 h 137"/>
                <a:gd name="T32" fmla="*/ 14 w 213"/>
                <a:gd name="T33" fmla="*/ 6 h 137"/>
                <a:gd name="T34" fmla="*/ 16 w 213"/>
                <a:gd name="T35" fmla="*/ 7 h 137"/>
                <a:gd name="T36" fmla="*/ 17 w 213"/>
                <a:gd name="T37" fmla="*/ 7 h 137"/>
                <a:gd name="T38" fmla="*/ 18 w 213"/>
                <a:gd name="T39" fmla="*/ 8 h 137"/>
                <a:gd name="T40" fmla="*/ 19 w 213"/>
                <a:gd name="T41" fmla="*/ 8 h 137"/>
                <a:gd name="T42" fmla="*/ 19 w 213"/>
                <a:gd name="T43" fmla="*/ 8 h 137"/>
                <a:gd name="T44" fmla="*/ 20 w 213"/>
                <a:gd name="T45" fmla="*/ 8 h 137"/>
                <a:gd name="T46" fmla="*/ 21 w 213"/>
                <a:gd name="T47" fmla="*/ 8 h 137"/>
                <a:gd name="T48" fmla="*/ 22 w 213"/>
                <a:gd name="T49" fmla="*/ 8 h 137"/>
                <a:gd name="T50" fmla="*/ 22 w 213"/>
                <a:gd name="T51" fmla="*/ 9 h 137"/>
                <a:gd name="T52" fmla="*/ 23 w 213"/>
                <a:gd name="T53" fmla="*/ 9 h 137"/>
                <a:gd name="T54" fmla="*/ 24 w 213"/>
                <a:gd name="T55" fmla="*/ 9 h 137"/>
                <a:gd name="T56" fmla="*/ 25 w 213"/>
                <a:gd name="T57" fmla="*/ 9 h 137"/>
                <a:gd name="T58" fmla="*/ 25 w 213"/>
                <a:gd name="T59" fmla="*/ 9 h 137"/>
                <a:gd name="T60" fmla="*/ 26 w 213"/>
                <a:gd name="T61" fmla="*/ 9 h 137"/>
                <a:gd name="T62" fmla="*/ 27 w 213"/>
                <a:gd name="T63" fmla="*/ 9 h 137"/>
                <a:gd name="T64" fmla="*/ 27 w 213"/>
                <a:gd name="T65" fmla="*/ 17 h 137"/>
                <a:gd name="T66" fmla="*/ 27 w 213"/>
                <a:gd name="T67" fmla="*/ 16 h 137"/>
                <a:gd name="T68" fmla="*/ 26 w 213"/>
                <a:gd name="T69" fmla="*/ 16 h 137"/>
                <a:gd name="T70" fmla="*/ 25 w 213"/>
                <a:gd name="T71" fmla="*/ 16 h 137"/>
                <a:gd name="T72" fmla="*/ 24 w 213"/>
                <a:gd name="T73" fmla="*/ 16 h 137"/>
                <a:gd name="T74" fmla="*/ 24 w 213"/>
                <a:gd name="T75" fmla="*/ 16 h 137"/>
                <a:gd name="T76" fmla="*/ 23 w 213"/>
                <a:gd name="T77" fmla="*/ 15 h 137"/>
                <a:gd name="T78" fmla="*/ 22 w 213"/>
                <a:gd name="T79" fmla="*/ 15 h 137"/>
                <a:gd name="T80" fmla="*/ 22 w 213"/>
                <a:gd name="T81" fmla="*/ 15 h 137"/>
                <a:gd name="T82" fmla="*/ 21 w 213"/>
                <a:gd name="T83" fmla="*/ 15 h 137"/>
                <a:gd name="T84" fmla="*/ 20 w 213"/>
                <a:gd name="T85" fmla="*/ 14 h 137"/>
                <a:gd name="T86" fmla="*/ 19 w 213"/>
                <a:gd name="T87" fmla="*/ 14 h 137"/>
                <a:gd name="T88" fmla="*/ 18 w 213"/>
                <a:gd name="T89" fmla="*/ 14 h 137"/>
                <a:gd name="T90" fmla="*/ 17 w 213"/>
                <a:gd name="T91" fmla="*/ 13 h 137"/>
                <a:gd name="T92" fmla="*/ 16 w 213"/>
                <a:gd name="T93" fmla="*/ 13 h 137"/>
                <a:gd name="T94" fmla="*/ 15 w 213"/>
                <a:gd name="T95" fmla="*/ 12 h 137"/>
                <a:gd name="T96" fmla="*/ 14 w 213"/>
                <a:gd name="T97" fmla="*/ 12 h 137"/>
                <a:gd name="T98" fmla="*/ 13 w 213"/>
                <a:gd name="T99" fmla="*/ 11 h 137"/>
                <a:gd name="T100" fmla="*/ 12 w 213"/>
                <a:gd name="T101" fmla="*/ 11 h 137"/>
                <a:gd name="T102" fmla="*/ 11 w 213"/>
                <a:gd name="T103" fmla="*/ 10 h 137"/>
                <a:gd name="T104" fmla="*/ 10 w 213"/>
                <a:gd name="T105" fmla="*/ 10 h 137"/>
                <a:gd name="T106" fmla="*/ 9 w 213"/>
                <a:gd name="T107" fmla="*/ 9 h 137"/>
                <a:gd name="T108" fmla="*/ 8 w 213"/>
                <a:gd name="T109" fmla="*/ 9 h 137"/>
                <a:gd name="T110" fmla="*/ 7 w 213"/>
                <a:gd name="T111" fmla="*/ 8 h 137"/>
                <a:gd name="T112" fmla="*/ 6 w 213"/>
                <a:gd name="T113" fmla="*/ 7 h 137"/>
                <a:gd name="T114" fmla="*/ 5 w 213"/>
                <a:gd name="T115" fmla="*/ 7 h 137"/>
                <a:gd name="T116" fmla="*/ 4 w 213"/>
                <a:gd name="T117" fmla="*/ 6 h 137"/>
                <a:gd name="T118" fmla="*/ 3 w 213"/>
                <a:gd name="T119" fmla="*/ 5 h 137"/>
                <a:gd name="T120" fmla="*/ 3 w 213"/>
                <a:gd name="T121" fmla="*/ 4 h 137"/>
                <a:gd name="T122" fmla="*/ 0 w 213"/>
                <a:gd name="T123" fmla="*/ 0 h 137"/>
                <a:gd name="T124" fmla="*/ 0 w 213"/>
                <a:gd name="T125" fmla="*/ 0 h 13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13"/>
                <a:gd name="T190" fmla="*/ 0 h 137"/>
                <a:gd name="T191" fmla="*/ 213 w 213"/>
                <a:gd name="T192" fmla="*/ 137 h 13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13" h="137">
                  <a:moveTo>
                    <a:pt x="0" y="0"/>
                  </a:moveTo>
                  <a:lnTo>
                    <a:pt x="4" y="2"/>
                  </a:lnTo>
                  <a:lnTo>
                    <a:pt x="8" y="4"/>
                  </a:lnTo>
                  <a:lnTo>
                    <a:pt x="14" y="9"/>
                  </a:lnTo>
                  <a:lnTo>
                    <a:pt x="21" y="13"/>
                  </a:lnTo>
                  <a:lnTo>
                    <a:pt x="31" y="21"/>
                  </a:lnTo>
                  <a:lnTo>
                    <a:pt x="36" y="23"/>
                  </a:lnTo>
                  <a:lnTo>
                    <a:pt x="42" y="26"/>
                  </a:lnTo>
                  <a:lnTo>
                    <a:pt x="48" y="30"/>
                  </a:lnTo>
                  <a:lnTo>
                    <a:pt x="55" y="34"/>
                  </a:lnTo>
                  <a:lnTo>
                    <a:pt x="61" y="36"/>
                  </a:lnTo>
                  <a:lnTo>
                    <a:pt x="69" y="40"/>
                  </a:lnTo>
                  <a:lnTo>
                    <a:pt x="76" y="44"/>
                  </a:lnTo>
                  <a:lnTo>
                    <a:pt x="84" y="47"/>
                  </a:lnTo>
                  <a:lnTo>
                    <a:pt x="93" y="49"/>
                  </a:lnTo>
                  <a:lnTo>
                    <a:pt x="103" y="53"/>
                  </a:lnTo>
                  <a:lnTo>
                    <a:pt x="111" y="55"/>
                  </a:lnTo>
                  <a:lnTo>
                    <a:pt x="122" y="59"/>
                  </a:lnTo>
                  <a:lnTo>
                    <a:pt x="131" y="63"/>
                  </a:lnTo>
                  <a:lnTo>
                    <a:pt x="143" y="64"/>
                  </a:lnTo>
                  <a:lnTo>
                    <a:pt x="147" y="66"/>
                  </a:lnTo>
                  <a:lnTo>
                    <a:pt x="152" y="66"/>
                  </a:lnTo>
                  <a:lnTo>
                    <a:pt x="158" y="68"/>
                  </a:lnTo>
                  <a:lnTo>
                    <a:pt x="164" y="70"/>
                  </a:lnTo>
                  <a:lnTo>
                    <a:pt x="169" y="70"/>
                  </a:lnTo>
                  <a:lnTo>
                    <a:pt x="175" y="72"/>
                  </a:lnTo>
                  <a:lnTo>
                    <a:pt x="183" y="72"/>
                  </a:lnTo>
                  <a:lnTo>
                    <a:pt x="188" y="74"/>
                  </a:lnTo>
                  <a:lnTo>
                    <a:pt x="194" y="74"/>
                  </a:lnTo>
                  <a:lnTo>
                    <a:pt x="200" y="76"/>
                  </a:lnTo>
                  <a:lnTo>
                    <a:pt x="207" y="76"/>
                  </a:lnTo>
                  <a:lnTo>
                    <a:pt x="213" y="78"/>
                  </a:lnTo>
                  <a:lnTo>
                    <a:pt x="213" y="137"/>
                  </a:lnTo>
                  <a:lnTo>
                    <a:pt x="211" y="135"/>
                  </a:lnTo>
                  <a:lnTo>
                    <a:pt x="207" y="135"/>
                  </a:lnTo>
                  <a:lnTo>
                    <a:pt x="200" y="133"/>
                  </a:lnTo>
                  <a:lnTo>
                    <a:pt x="192" y="131"/>
                  </a:lnTo>
                  <a:lnTo>
                    <a:pt x="187" y="129"/>
                  </a:lnTo>
                  <a:lnTo>
                    <a:pt x="181" y="125"/>
                  </a:lnTo>
                  <a:lnTo>
                    <a:pt x="175" y="123"/>
                  </a:lnTo>
                  <a:lnTo>
                    <a:pt x="169" y="123"/>
                  </a:lnTo>
                  <a:lnTo>
                    <a:pt x="164" y="120"/>
                  </a:lnTo>
                  <a:lnTo>
                    <a:pt x="156" y="118"/>
                  </a:lnTo>
                  <a:lnTo>
                    <a:pt x="149" y="116"/>
                  </a:lnTo>
                  <a:lnTo>
                    <a:pt x="143" y="114"/>
                  </a:lnTo>
                  <a:lnTo>
                    <a:pt x="133" y="110"/>
                  </a:lnTo>
                  <a:lnTo>
                    <a:pt x="126" y="108"/>
                  </a:lnTo>
                  <a:lnTo>
                    <a:pt x="118" y="102"/>
                  </a:lnTo>
                  <a:lnTo>
                    <a:pt x="111" y="101"/>
                  </a:lnTo>
                  <a:lnTo>
                    <a:pt x="101" y="95"/>
                  </a:lnTo>
                  <a:lnTo>
                    <a:pt x="93" y="91"/>
                  </a:lnTo>
                  <a:lnTo>
                    <a:pt x="86" y="87"/>
                  </a:lnTo>
                  <a:lnTo>
                    <a:pt x="78" y="83"/>
                  </a:lnTo>
                  <a:lnTo>
                    <a:pt x="69" y="78"/>
                  </a:lnTo>
                  <a:lnTo>
                    <a:pt x="61" y="74"/>
                  </a:lnTo>
                  <a:lnTo>
                    <a:pt x="53" y="68"/>
                  </a:lnTo>
                  <a:lnTo>
                    <a:pt x="46" y="63"/>
                  </a:lnTo>
                  <a:lnTo>
                    <a:pt x="36" y="57"/>
                  </a:lnTo>
                  <a:lnTo>
                    <a:pt x="31" y="51"/>
                  </a:lnTo>
                  <a:lnTo>
                    <a:pt x="23" y="45"/>
                  </a:lnTo>
                  <a:lnTo>
                    <a:pt x="17" y="38"/>
                  </a:lnTo>
                  <a:lnTo>
                    <a:pt x="0" y="0"/>
                  </a:lnTo>
                  <a:close/>
                </a:path>
              </a:pathLst>
            </a:custGeom>
            <a:solidFill>
              <a:srgbClr val="693600"/>
            </a:solidFill>
            <a:ln w="9525">
              <a:noFill/>
              <a:round/>
            </a:ln>
          </p:spPr>
          <p:txBody>
            <a:bodyPr/>
            <a:lstStyle/>
            <a:p>
              <a:endParaRPr lang="en-CA"/>
            </a:p>
          </p:txBody>
        </p:sp>
        <p:sp>
          <p:nvSpPr>
            <p:cNvPr id="8628" name="Freeform 128"/>
            <p:cNvSpPr/>
            <p:nvPr/>
          </p:nvSpPr>
          <p:spPr bwMode="auto">
            <a:xfrm>
              <a:off x="768" y="751"/>
              <a:ext cx="51" cy="75"/>
            </a:xfrm>
            <a:custGeom>
              <a:avLst/>
              <a:gdLst>
                <a:gd name="T0" fmla="*/ 0 w 103"/>
                <a:gd name="T1" fmla="*/ 9 h 150"/>
                <a:gd name="T2" fmla="*/ 0 w 103"/>
                <a:gd name="T3" fmla="*/ 9 h 150"/>
                <a:gd name="T4" fmla="*/ 0 w 103"/>
                <a:gd name="T5" fmla="*/ 9 h 150"/>
                <a:gd name="T6" fmla="*/ 0 w 103"/>
                <a:gd name="T7" fmla="*/ 7 h 150"/>
                <a:gd name="T8" fmla="*/ 0 w 103"/>
                <a:gd name="T9" fmla="*/ 6 h 150"/>
                <a:gd name="T10" fmla="*/ 0 w 103"/>
                <a:gd name="T11" fmla="*/ 5 h 150"/>
                <a:gd name="T12" fmla="*/ 0 w 103"/>
                <a:gd name="T13" fmla="*/ 4 h 150"/>
                <a:gd name="T14" fmla="*/ 1 w 103"/>
                <a:gd name="T15" fmla="*/ 2 h 150"/>
                <a:gd name="T16" fmla="*/ 1 w 103"/>
                <a:gd name="T17" fmla="*/ 1 h 150"/>
                <a:gd name="T18" fmla="*/ 1 w 103"/>
                <a:gd name="T19" fmla="*/ 1 h 150"/>
                <a:gd name="T20" fmla="*/ 2 w 103"/>
                <a:gd name="T21" fmla="*/ 1 h 150"/>
                <a:gd name="T22" fmla="*/ 3 w 103"/>
                <a:gd name="T23" fmla="*/ 1 h 150"/>
                <a:gd name="T24" fmla="*/ 3 w 103"/>
                <a:gd name="T25" fmla="*/ 1 h 150"/>
                <a:gd name="T26" fmla="*/ 4 w 103"/>
                <a:gd name="T27" fmla="*/ 0 h 150"/>
                <a:gd name="T28" fmla="*/ 5 w 103"/>
                <a:gd name="T29" fmla="*/ 1 h 150"/>
                <a:gd name="T30" fmla="*/ 6 w 103"/>
                <a:gd name="T31" fmla="*/ 1 h 150"/>
                <a:gd name="T32" fmla="*/ 6 w 103"/>
                <a:gd name="T33" fmla="*/ 1 h 150"/>
                <a:gd name="T34" fmla="*/ 7 w 103"/>
                <a:gd name="T35" fmla="*/ 1 h 150"/>
                <a:gd name="T36" fmla="*/ 8 w 103"/>
                <a:gd name="T37" fmla="*/ 1 h 150"/>
                <a:gd name="T38" fmla="*/ 8 w 103"/>
                <a:gd name="T39" fmla="*/ 1 h 150"/>
                <a:gd name="T40" fmla="*/ 9 w 103"/>
                <a:gd name="T41" fmla="*/ 2 h 150"/>
                <a:gd name="T42" fmla="*/ 9 w 103"/>
                <a:gd name="T43" fmla="*/ 2 h 150"/>
                <a:gd name="T44" fmla="*/ 10 w 103"/>
                <a:gd name="T45" fmla="*/ 3 h 150"/>
                <a:gd name="T46" fmla="*/ 10 w 103"/>
                <a:gd name="T47" fmla="*/ 4 h 150"/>
                <a:gd name="T48" fmla="*/ 11 w 103"/>
                <a:gd name="T49" fmla="*/ 5 h 150"/>
                <a:gd name="T50" fmla="*/ 11 w 103"/>
                <a:gd name="T51" fmla="*/ 6 h 150"/>
                <a:gd name="T52" fmla="*/ 12 w 103"/>
                <a:gd name="T53" fmla="*/ 7 h 150"/>
                <a:gd name="T54" fmla="*/ 12 w 103"/>
                <a:gd name="T55" fmla="*/ 9 h 150"/>
                <a:gd name="T56" fmla="*/ 12 w 103"/>
                <a:gd name="T57" fmla="*/ 9 h 150"/>
                <a:gd name="T58" fmla="*/ 12 w 103"/>
                <a:gd name="T59" fmla="*/ 10 h 150"/>
                <a:gd name="T60" fmla="*/ 12 w 103"/>
                <a:gd name="T61" fmla="*/ 11 h 150"/>
                <a:gd name="T62" fmla="*/ 12 w 103"/>
                <a:gd name="T63" fmla="*/ 11 h 150"/>
                <a:gd name="T64" fmla="*/ 12 w 103"/>
                <a:gd name="T65" fmla="*/ 12 h 150"/>
                <a:gd name="T66" fmla="*/ 12 w 103"/>
                <a:gd name="T67" fmla="*/ 13 h 150"/>
                <a:gd name="T68" fmla="*/ 12 w 103"/>
                <a:gd name="T69" fmla="*/ 14 h 150"/>
                <a:gd name="T70" fmla="*/ 11 w 103"/>
                <a:gd name="T71" fmla="*/ 14 h 150"/>
                <a:gd name="T72" fmla="*/ 11 w 103"/>
                <a:gd name="T73" fmla="*/ 15 h 150"/>
                <a:gd name="T74" fmla="*/ 10 w 103"/>
                <a:gd name="T75" fmla="*/ 17 h 150"/>
                <a:gd name="T76" fmla="*/ 9 w 103"/>
                <a:gd name="T77" fmla="*/ 18 h 150"/>
                <a:gd name="T78" fmla="*/ 8 w 103"/>
                <a:gd name="T79" fmla="*/ 19 h 150"/>
                <a:gd name="T80" fmla="*/ 8 w 103"/>
                <a:gd name="T81" fmla="*/ 19 h 150"/>
                <a:gd name="T82" fmla="*/ 7 w 103"/>
                <a:gd name="T83" fmla="*/ 19 h 150"/>
                <a:gd name="T84" fmla="*/ 6 w 103"/>
                <a:gd name="T85" fmla="*/ 19 h 150"/>
                <a:gd name="T86" fmla="*/ 5 w 103"/>
                <a:gd name="T87" fmla="*/ 19 h 150"/>
                <a:gd name="T88" fmla="*/ 4 w 103"/>
                <a:gd name="T89" fmla="*/ 18 h 150"/>
                <a:gd name="T90" fmla="*/ 3 w 103"/>
                <a:gd name="T91" fmla="*/ 17 h 150"/>
                <a:gd name="T92" fmla="*/ 2 w 103"/>
                <a:gd name="T93" fmla="*/ 17 h 150"/>
                <a:gd name="T94" fmla="*/ 2 w 103"/>
                <a:gd name="T95" fmla="*/ 15 h 150"/>
                <a:gd name="T96" fmla="*/ 1 w 103"/>
                <a:gd name="T97" fmla="*/ 14 h 150"/>
                <a:gd name="T98" fmla="*/ 1 w 103"/>
                <a:gd name="T99" fmla="*/ 13 h 150"/>
                <a:gd name="T100" fmla="*/ 0 w 103"/>
                <a:gd name="T101" fmla="*/ 11 h 150"/>
                <a:gd name="T102" fmla="*/ 0 w 103"/>
                <a:gd name="T103" fmla="*/ 10 h 150"/>
                <a:gd name="T104" fmla="*/ 0 w 103"/>
                <a:gd name="T105" fmla="*/ 9 h 150"/>
                <a:gd name="T106" fmla="*/ 0 w 103"/>
                <a:gd name="T107" fmla="*/ 9 h 1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03"/>
                <a:gd name="T163" fmla="*/ 0 h 150"/>
                <a:gd name="T164" fmla="*/ 103 w 103"/>
                <a:gd name="T165" fmla="*/ 150 h 1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03" h="150">
                  <a:moveTo>
                    <a:pt x="2" y="76"/>
                  </a:moveTo>
                  <a:lnTo>
                    <a:pt x="0" y="74"/>
                  </a:lnTo>
                  <a:lnTo>
                    <a:pt x="0" y="68"/>
                  </a:lnTo>
                  <a:lnTo>
                    <a:pt x="0" y="60"/>
                  </a:lnTo>
                  <a:lnTo>
                    <a:pt x="0" y="53"/>
                  </a:lnTo>
                  <a:lnTo>
                    <a:pt x="0" y="41"/>
                  </a:lnTo>
                  <a:lnTo>
                    <a:pt x="4" y="32"/>
                  </a:lnTo>
                  <a:lnTo>
                    <a:pt x="8" y="22"/>
                  </a:lnTo>
                  <a:lnTo>
                    <a:pt x="13" y="15"/>
                  </a:lnTo>
                  <a:lnTo>
                    <a:pt x="15" y="9"/>
                  </a:lnTo>
                  <a:lnTo>
                    <a:pt x="19" y="5"/>
                  </a:lnTo>
                  <a:lnTo>
                    <a:pt x="25" y="3"/>
                  </a:lnTo>
                  <a:lnTo>
                    <a:pt x="31" y="1"/>
                  </a:lnTo>
                  <a:lnTo>
                    <a:pt x="36" y="0"/>
                  </a:lnTo>
                  <a:lnTo>
                    <a:pt x="44" y="1"/>
                  </a:lnTo>
                  <a:lnTo>
                    <a:pt x="50" y="1"/>
                  </a:lnTo>
                  <a:lnTo>
                    <a:pt x="53" y="3"/>
                  </a:lnTo>
                  <a:lnTo>
                    <a:pt x="59" y="3"/>
                  </a:lnTo>
                  <a:lnTo>
                    <a:pt x="65" y="7"/>
                  </a:lnTo>
                  <a:lnTo>
                    <a:pt x="67" y="9"/>
                  </a:lnTo>
                  <a:lnTo>
                    <a:pt x="74" y="17"/>
                  </a:lnTo>
                  <a:lnTo>
                    <a:pt x="76" y="20"/>
                  </a:lnTo>
                  <a:lnTo>
                    <a:pt x="82" y="26"/>
                  </a:lnTo>
                  <a:lnTo>
                    <a:pt x="86" y="32"/>
                  </a:lnTo>
                  <a:lnTo>
                    <a:pt x="91" y="41"/>
                  </a:lnTo>
                  <a:lnTo>
                    <a:pt x="95" y="49"/>
                  </a:lnTo>
                  <a:lnTo>
                    <a:pt x="99" y="59"/>
                  </a:lnTo>
                  <a:lnTo>
                    <a:pt x="101" y="68"/>
                  </a:lnTo>
                  <a:lnTo>
                    <a:pt x="103" y="79"/>
                  </a:lnTo>
                  <a:lnTo>
                    <a:pt x="103" y="85"/>
                  </a:lnTo>
                  <a:lnTo>
                    <a:pt x="103" y="89"/>
                  </a:lnTo>
                  <a:lnTo>
                    <a:pt x="101" y="95"/>
                  </a:lnTo>
                  <a:lnTo>
                    <a:pt x="101" y="102"/>
                  </a:lnTo>
                  <a:lnTo>
                    <a:pt x="99" y="108"/>
                  </a:lnTo>
                  <a:lnTo>
                    <a:pt x="97" y="114"/>
                  </a:lnTo>
                  <a:lnTo>
                    <a:pt x="95" y="119"/>
                  </a:lnTo>
                  <a:lnTo>
                    <a:pt x="93" y="125"/>
                  </a:lnTo>
                  <a:lnTo>
                    <a:pt x="86" y="135"/>
                  </a:lnTo>
                  <a:lnTo>
                    <a:pt x="78" y="142"/>
                  </a:lnTo>
                  <a:lnTo>
                    <a:pt x="70" y="148"/>
                  </a:lnTo>
                  <a:lnTo>
                    <a:pt x="65" y="150"/>
                  </a:lnTo>
                  <a:lnTo>
                    <a:pt x="57" y="150"/>
                  </a:lnTo>
                  <a:lnTo>
                    <a:pt x="50" y="150"/>
                  </a:lnTo>
                  <a:lnTo>
                    <a:pt x="42" y="146"/>
                  </a:lnTo>
                  <a:lnTo>
                    <a:pt x="36" y="142"/>
                  </a:lnTo>
                  <a:lnTo>
                    <a:pt x="31" y="135"/>
                  </a:lnTo>
                  <a:lnTo>
                    <a:pt x="23" y="129"/>
                  </a:lnTo>
                  <a:lnTo>
                    <a:pt x="17" y="121"/>
                  </a:lnTo>
                  <a:lnTo>
                    <a:pt x="13" y="114"/>
                  </a:lnTo>
                  <a:lnTo>
                    <a:pt x="8" y="104"/>
                  </a:lnTo>
                  <a:lnTo>
                    <a:pt x="6" y="95"/>
                  </a:lnTo>
                  <a:lnTo>
                    <a:pt x="2" y="85"/>
                  </a:lnTo>
                  <a:lnTo>
                    <a:pt x="2" y="76"/>
                  </a:lnTo>
                  <a:close/>
                </a:path>
              </a:pathLst>
            </a:custGeom>
            <a:solidFill>
              <a:srgbClr val="8C5E2B"/>
            </a:solidFill>
            <a:ln w="9525">
              <a:noFill/>
              <a:round/>
            </a:ln>
          </p:spPr>
          <p:txBody>
            <a:bodyPr/>
            <a:lstStyle/>
            <a:p>
              <a:endParaRPr lang="en-CA"/>
            </a:p>
          </p:txBody>
        </p:sp>
        <p:sp>
          <p:nvSpPr>
            <p:cNvPr id="8629" name="Freeform 129"/>
            <p:cNvSpPr/>
            <p:nvPr/>
          </p:nvSpPr>
          <p:spPr bwMode="auto">
            <a:xfrm>
              <a:off x="745" y="199"/>
              <a:ext cx="467" cy="277"/>
            </a:xfrm>
            <a:custGeom>
              <a:avLst/>
              <a:gdLst>
                <a:gd name="T0" fmla="*/ 13 w 935"/>
                <a:gd name="T1" fmla="*/ 53 h 555"/>
                <a:gd name="T2" fmla="*/ 116 w 935"/>
                <a:gd name="T3" fmla="*/ 0 h 555"/>
                <a:gd name="T4" fmla="*/ 116 w 935"/>
                <a:gd name="T5" fmla="*/ 0 h 555"/>
                <a:gd name="T6" fmla="*/ 114 w 935"/>
                <a:gd name="T7" fmla="*/ 1 h 555"/>
                <a:gd name="T8" fmla="*/ 112 w 935"/>
                <a:gd name="T9" fmla="*/ 1 h 555"/>
                <a:gd name="T10" fmla="*/ 111 w 935"/>
                <a:gd name="T11" fmla="*/ 1 h 555"/>
                <a:gd name="T12" fmla="*/ 109 w 935"/>
                <a:gd name="T13" fmla="*/ 2 h 555"/>
                <a:gd name="T14" fmla="*/ 107 w 935"/>
                <a:gd name="T15" fmla="*/ 3 h 555"/>
                <a:gd name="T16" fmla="*/ 104 w 935"/>
                <a:gd name="T17" fmla="*/ 4 h 555"/>
                <a:gd name="T18" fmla="*/ 102 w 935"/>
                <a:gd name="T19" fmla="*/ 4 h 555"/>
                <a:gd name="T20" fmla="*/ 99 w 935"/>
                <a:gd name="T21" fmla="*/ 6 h 555"/>
                <a:gd name="T22" fmla="*/ 96 w 935"/>
                <a:gd name="T23" fmla="*/ 6 h 555"/>
                <a:gd name="T24" fmla="*/ 93 w 935"/>
                <a:gd name="T25" fmla="*/ 7 h 555"/>
                <a:gd name="T26" fmla="*/ 90 w 935"/>
                <a:gd name="T27" fmla="*/ 9 h 555"/>
                <a:gd name="T28" fmla="*/ 86 w 935"/>
                <a:gd name="T29" fmla="*/ 10 h 555"/>
                <a:gd name="T30" fmla="*/ 83 w 935"/>
                <a:gd name="T31" fmla="*/ 11 h 555"/>
                <a:gd name="T32" fmla="*/ 79 w 935"/>
                <a:gd name="T33" fmla="*/ 13 h 555"/>
                <a:gd name="T34" fmla="*/ 76 w 935"/>
                <a:gd name="T35" fmla="*/ 14 h 555"/>
                <a:gd name="T36" fmla="*/ 72 w 935"/>
                <a:gd name="T37" fmla="*/ 16 h 555"/>
                <a:gd name="T38" fmla="*/ 68 w 935"/>
                <a:gd name="T39" fmla="*/ 17 h 555"/>
                <a:gd name="T40" fmla="*/ 64 w 935"/>
                <a:gd name="T41" fmla="*/ 19 h 555"/>
                <a:gd name="T42" fmla="*/ 61 w 935"/>
                <a:gd name="T43" fmla="*/ 20 h 555"/>
                <a:gd name="T44" fmla="*/ 57 w 935"/>
                <a:gd name="T45" fmla="*/ 22 h 555"/>
                <a:gd name="T46" fmla="*/ 53 w 935"/>
                <a:gd name="T47" fmla="*/ 24 h 555"/>
                <a:gd name="T48" fmla="*/ 49 w 935"/>
                <a:gd name="T49" fmla="*/ 25 h 555"/>
                <a:gd name="T50" fmla="*/ 45 w 935"/>
                <a:gd name="T51" fmla="*/ 27 h 555"/>
                <a:gd name="T52" fmla="*/ 42 w 935"/>
                <a:gd name="T53" fmla="*/ 29 h 555"/>
                <a:gd name="T54" fmla="*/ 38 w 935"/>
                <a:gd name="T55" fmla="*/ 31 h 555"/>
                <a:gd name="T56" fmla="*/ 34 w 935"/>
                <a:gd name="T57" fmla="*/ 33 h 555"/>
                <a:gd name="T58" fmla="*/ 31 w 935"/>
                <a:gd name="T59" fmla="*/ 35 h 555"/>
                <a:gd name="T60" fmla="*/ 28 w 935"/>
                <a:gd name="T61" fmla="*/ 37 h 555"/>
                <a:gd name="T62" fmla="*/ 25 w 935"/>
                <a:gd name="T63" fmla="*/ 39 h 555"/>
                <a:gd name="T64" fmla="*/ 24 w 935"/>
                <a:gd name="T65" fmla="*/ 39 h 555"/>
                <a:gd name="T66" fmla="*/ 22 w 935"/>
                <a:gd name="T67" fmla="*/ 40 h 555"/>
                <a:gd name="T68" fmla="*/ 21 w 935"/>
                <a:gd name="T69" fmla="*/ 41 h 555"/>
                <a:gd name="T70" fmla="*/ 19 w 935"/>
                <a:gd name="T71" fmla="*/ 42 h 555"/>
                <a:gd name="T72" fmla="*/ 16 w 935"/>
                <a:gd name="T73" fmla="*/ 43 h 555"/>
                <a:gd name="T74" fmla="*/ 14 w 935"/>
                <a:gd name="T75" fmla="*/ 44 h 555"/>
                <a:gd name="T76" fmla="*/ 12 w 935"/>
                <a:gd name="T77" fmla="*/ 46 h 555"/>
                <a:gd name="T78" fmla="*/ 9 w 935"/>
                <a:gd name="T79" fmla="*/ 47 h 555"/>
                <a:gd name="T80" fmla="*/ 7 w 935"/>
                <a:gd name="T81" fmla="*/ 49 h 555"/>
                <a:gd name="T82" fmla="*/ 5 w 935"/>
                <a:gd name="T83" fmla="*/ 50 h 555"/>
                <a:gd name="T84" fmla="*/ 3 w 935"/>
                <a:gd name="T85" fmla="*/ 51 h 555"/>
                <a:gd name="T86" fmla="*/ 1 w 935"/>
                <a:gd name="T87" fmla="*/ 53 h 555"/>
                <a:gd name="T88" fmla="*/ 0 w 935"/>
                <a:gd name="T89" fmla="*/ 54 h 555"/>
                <a:gd name="T90" fmla="*/ 0 w 935"/>
                <a:gd name="T91" fmla="*/ 56 h 555"/>
                <a:gd name="T92" fmla="*/ 0 w 935"/>
                <a:gd name="T93" fmla="*/ 58 h 555"/>
                <a:gd name="T94" fmla="*/ 0 w 935"/>
                <a:gd name="T95" fmla="*/ 59 h 555"/>
                <a:gd name="T96" fmla="*/ 1 w 935"/>
                <a:gd name="T97" fmla="*/ 61 h 555"/>
                <a:gd name="T98" fmla="*/ 2 w 935"/>
                <a:gd name="T99" fmla="*/ 63 h 555"/>
                <a:gd name="T100" fmla="*/ 4 w 935"/>
                <a:gd name="T101" fmla="*/ 65 h 555"/>
                <a:gd name="T102" fmla="*/ 5 w 935"/>
                <a:gd name="T103" fmla="*/ 67 h 555"/>
                <a:gd name="T104" fmla="*/ 7 w 935"/>
                <a:gd name="T105" fmla="*/ 68 h 555"/>
                <a:gd name="T106" fmla="*/ 10 w 935"/>
                <a:gd name="T107" fmla="*/ 69 h 555"/>
                <a:gd name="T108" fmla="*/ 17 w 935"/>
                <a:gd name="T109" fmla="*/ 69 h 55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35"/>
                <a:gd name="T166" fmla="*/ 0 h 555"/>
                <a:gd name="T167" fmla="*/ 935 w 935"/>
                <a:gd name="T168" fmla="*/ 555 h 55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35" h="555">
                  <a:moveTo>
                    <a:pt x="140" y="555"/>
                  </a:moveTo>
                  <a:lnTo>
                    <a:pt x="110" y="430"/>
                  </a:lnTo>
                  <a:lnTo>
                    <a:pt x="935" y="266"/>
                  </a:lnTo>
                  <a:lnTo>
                    <a:pt x="935" y="0"/>
                  </a:lnTo>
                  <a:lnTo>
                    <a:pt x="933" y="0"/>
                  </a:lnTo>
                  <a:lnTo>
                    <a:pt x="929" y="2"/>
                  </a:lnTo>
                  <a:lnTo>
                    <a:pt x="922" y="4"/>
                  </a:lnTo>
                  <a:lnTo>
                    <a:pt x="914" y="8"/>
                  </a:lnTo>
                  <a:lnTo>
                    <a:pt x="908" y="8"/>
                  </a:lnTo>
                  <a:lnTo>
                    <a:pt x="903" y="10"/>
                  </a:lnTo>
                  <a:lnTo>
                    <a:pt x="895" y="12"/>
                  </a:lnTo>
                  <a:lnTo>
                    <a:pt x="889" y="15"/>
                  </a:lnTo>
                  <a:lnTo>
                    <a:pt x="882" y="17"/>
                  </a:lnTo>
                  <a:lnTo>
                    <a:pt x="874" y="19"/>
                  </a:lnTo>
                  <a:lnTo>
                    <a:pt x="866" y="23"/>
                  </a:lnTo>
                  <a:lnTo>
                    <a:pt x="859" y="25"/>
                  </a:lnTo>
                  <a:lnTo>
                    <a:pt x="847" y="29"/>
                  </a:lnTo>
                  <a:lnTo>
                    <a:pt x="838" y="33"/>
                  </a:lnTo>
                  <a:lnTo>
                    <a:pt x="827" y="34"/>
                  </a:lnTo>
                  <a:lnTo>
                    <a:pt x="817" y="38"/>
                  </a:lnTo>
                  <a:lnTo>
                    <a:pt x="806" y="42"/>
                  </a:lnTo>
                  <a:lnTo>
                    <a:pt x="796" y="48"/>
                  </a:lnTo>
                  <a:lnTo>
                    <a:pt x="783" y="52"/>
                  </a:lnTo>
                  <a:lnTo>
                    <a:pt x="773" y="55"/>
                  </a:lnTo>
                  <a:lnTo>
                    <a:pt x="760" y="59"/>
                  </a:lnTo>
                  <a:lnTo>
                    <a:pt x="747" y="63"/>
                  </a:lnTo>
                  <a:lnTo>
                    <a:pt x="733" y="67"/>
                  </a:lnTo>
                  <a:lnTo>
                    <a:pt x="720" y="74"/>
                  </a:lnTo>
                  <a:lnTo>
                    <a:pt x="707" y="78"/>
                  </a:lnTo>
                  <a:lnTo>
                    <a:pt x="693" y="82"/>
                  </a:lnTo>
                  <a:lnTo>
                    <a:pt x="680" y="88"/>
                  </a:lnTo>
                  <a:lnTo>
                    <a:pt x="667" y="95"/>
                  </a:lnTo>
                  <a:lnTo>
                    <a:pt x="652" y="99"/>
                  </a:lnTo>
                  <a:lnTo>
                    <a:pt x="638" y="105"/>
                  </a:lnTo>
                  <a:lnTo>
                    <a:pt x="623" y="110"/>
                  </a:lnTo>
                  <a:lnTo>
                    <a:pt x="608" y="116"/>
                  </a:lnTo>
                  <a:lnTo>
                    <a:pt x="595" y="122"/>
                  </a:lnTo>
                  <a:lnTo>
                    <a:pt x="579" y="128"/>
                  </a:lnTo>
                  <a:lnTo>
                    <a:pt x="564" y="133"/>
                  </a:lnTo>
                  <a:lnTo>
                    <a:pt x="549" y="141"/>
                  </a:lnTo>
                  <a:lnTo>
                    <a:pt x="534" y="147"/>
                  </a:lnTo>
                  <a:lnTo>
                    <a:pt x="519" y="152"/>
                  </a:lnTo>
                  <a:lnTo>
                    <a:pt x="503" y="160"/>
                  </a:lnTo>
                  <a:lnTo>
                    <a:pt x="488" y="166"/>
                  </a:lnTo>
                  <a:lnTo>
                    <a:pt x="471" y="171"/>
                  </a:lnTo>
                  <a:lnTo>
                    <a:pt x="458" y="179"/>
                  </a:lnTo>
                  <a:lnTo>
                    <a:pt x="443" y="187"/>
                  </a:lnTo>
                  <a:lnTo>
                    <a:pt x="427" y="194"/>
                  </a:lnTo>
                  <a:lnTo>
                    <a:pt x="412" y="200"/>
                  </a:lnTo>
                  <a:lnTo>
                    <a:pt x="397" y="207"/>
                  </a:lnTo>
                  <a:lnTo>
                    <a:pt x="380" y="213"/>
                  </a:lnTo>
                  <a:lnTo>
                    <a:pt x="366" y="221"/>
                  </a:lnTo>
                  <a:lnTo>
                    <a:pt x="351" y="228"/>
                  </a:lnTo>
                  <a:lnTo>
                    <a:pt x="336" y="236"/>
                  </a:lnTo>
                  <a:lnTo>
                    <a:pt x="323" y="244"/>
                  </a:lnTo>
                  <a:lnTo>
                    <a:pt x="308" y="253"/>
                  </a:lnTo>
                  <a:lnTo>
                    <a:pt x="292" y="259"/>
                  </a:lnTo>
                  <a:lnTo>
                    <a:pt x="279" y="268"/>
                  </a:lnTo>
                  <a:lnTo>
                    <a:pt x="266" y="274"/>
                  </a:lnTo>
                  <a:lnTo>
                    <a:pt x="252" y="282"/>
                  </a:lnTo>
                  <a:lnTo>
                    <a:pt x="239" y="289"/>
                  </a:lnTo>
                  <a:lnTo>
                    <a:pt x="226" y="299"/>
                  </a:lnTo>
                  <a:lnTo>
                    <a:pt x="212" y="304"/>
                  </a:lnTo>
                  <a:lnTo>
                    <a:pt x="201" y="314"/>
                  </a:lnTo>
                  <a:lnTo>
                    <a:pt x="197" y="314"/>
                  </a:lnTo>
                  <a:lnTo>
                    <a:pt x="192" y="318"/>
                  </a:lnTo>
                  <a:lnTo>
                    <a:pt x="186" y="320"/>
                  </a:lnTo>
                  <a:lnTo>
                    <a:pt x="180" y="323"/>
                  </a:lnTo>
                  <a:lnTo>
                    <a:pt x="174" y="325"/>
                  </a:lnTo>
                  <a:lnTo>
                    <a:pt x="169" y="329"/>
                  </a:lnTo>
                  <a:lnTo>
                    <a:pt x="159" y="333"/>
                  </a:lnTo>
                  <a:lnTo>
                    <a:pt x="152" y="339"/>
                  </a:lnTo>
                  <a:lnTo>
                    <a:pt x="144" y="342"/>
                  </a:lnTo>
                  <a:lnTo>
                    <a:pt x="135" y="348"/>
                  </a:lnTo>
                  <a:lnTo>
                    <a:pt x="125" y="352"/>
                  </a:lnTo>
                  <a:lnTo>
                    <a:pt x="115" y="358"/>
                  </a:lnTo>
                  <a:lnTo>
                    <a:pt x="108" y="363"/>
                  </a:lnTo>
                  <a:lnTo>
                    <a:pt x="98" y="369"/>
                  </a:lnTo>
                  <a:lnTo>
                    <a:pt x="89" y="375"/>
                  </a:lnTo>
                  <a:lnTo>
                    <a:pt x="79" y="380"/>
                  </a:lnTo>
                  <a:lnTo>
                    <a:pt x="68" y="386"/>
                  </a:lnTo>
                  <a:lnTo>
                    <a:pt x="60" y="392"/>
                  </a:lnTo>
                  <a:lnTo>
                    <a:pt x="51" y="396"/>
                  </a:lnTo>
                  <a:lnTo>
                    <a:pt x="41" y="403"/>
                  </a:lnTo>
                  <a:lnTo>
                    <a:pt x="34" y="409"/>
                  </a:lnTo>
                  <a:lnTo>
                    <a:pt x="28" y="415"/>
                  </a:lnTo>
                  <a:lnTo>
                    <a:pt x="20" y="420"/>
                  </a:lnTo>
                  <a:lnTo>
                    <a:pt x="15" y="424"/>
                  </a:lnTo>
                  <a:lnTo>
                    <a:pt x="9" y="430"/>
                  </a:lnTo>
                  <a:lnTo>
                    <a:pt x="7" y="434"/>
                  </a:lnTo>
                  <a:lnTo>
                    <a:pt x="0" y="443"/>
                  </a:lnTo>
                  <a:lnTo>
                    <a:pt x="0" y="451"/>
                  </a:lnTo>
                  <a:lnTo>
                    <a:pt x="0" y="456"/>
                  </a:lnTo>
                  <a:lnTo>
                    <a:pt x="1" y="464"/>
                  </a:lnTo>
                  <a:lnTo>
                    <a:pt x="3" y="472"/>
                  </a:lnTo>
                  <a:lnTo>
                    <a:pt x="7" y="479"/>
                  </a:lnTo>
                  <a:lnTo>
                    <a:pt x="9" y="487"/>
                  </a:lnTo>
                  <a:lnTo>
                    <a:pt x="13" y="494"/>
                  </a:lnTo>
                  <a:lnTo>
                    <a:pt x="17" y="502"/>
                  </a:lnTo>
                  <a:lnTo>
                    <a:pt x="22" y="510"/>
                  </a:lnTo>
                  <a:lnTo>
                    <a:pt x="26" y="517"/>
                  </a:lnTo>
                  <a:lnTo>
                    <a:pt x="32" y="523"/>
                  </a:lnTo>
                  <a:lnTo>
                    <a:pt x="38" y="531"/>
                  </a:lnTo>
                  <a:lnTo>
                    <a:pt x="45" y="536"/>
                  </a:lnTo>
                  <a:lnTo>
                    <a:pt x="53" y="542"/>
                  </a:lnTo>
                  <a:lnTo>
                    <a:pt x="62" y="546"/>
                  </a:lnTo>
                  <a:lnTo>
                    <a:pt x="70" y="551"/>
                  </a:lnTo>
                  <a:lnTo>
                    <a:pt x="81" y="555"/>
                  </a:lnTo>
                  <a:lnTo>
                    <a:pt x="140" y="555"/>
                  </a:lnTo>
                  <a:close/>
                </a:path>
              </a:pathLst>
            </a:custGeom>
            <a:solidFill>
              <a:srgbClr val="E6E6B0"/>
            </a:solidFill>
            <a:ln w="9525">
              <a:noFill/>
              <a:round/>
            </a:ln>
          </p:spPr>
          <p:txBody>
            <a:bodyPr/>
            <a:lstStyle/>
            <a:p>
              <a:endParaRPr lang="en-CA"/>
            </a:p>
          </p:txBody>
        </p:sp>
        <p:sp>
          <p:nvSpPr>
            <p:cNvPr id="8630" name="Freeform 130"/>
            <p:cNvSpPr/>
            <p:nvPr/>
          </p:nvSpPr>
          <p:spPr bwMode="auto">
            <a:xfrm>
              <a:off x="694" y="217"/>
              <a:ext cx="689" cy="305"/>
            </a:xfrm>
            <a:custGeom>
              <a:avLst/>
              <a:gdLst>
                <a:gd name="T0" fmla="*/ 170 w 1376"/>
                <a:gd name="T1" fmla="*/ 40 h 611"/>
                <a:gd name="T2" fmla="*/ 164 w 1376"/>
                <a:gd name="T3" fmla="*/ 41 h 611"/>
                <a:gd name="T4" fmla="*/ 155 w 1376"/>
                <a:gd name="T5" fmla="*/ 43 h 611"/>
                <a:gd name="T6" fmla="*/ 143 w 1376"/>
                <a:gd name="T7" fmla="*/ 45 h 611"/>
                <a:gd name="T8" fmla="*/ 129 w 1376"/>
                <a:gd name="T9" fmla="*/ 49 h 611"/>
                <a:gd name="T10" fmla="*/ 114 w 1376"/>
                <a:gd name="T11" fmla="*/ 53 h 611"/>
                <a:gd name="T12" fmla="*/ 97 w 1376"/>
                <a:gd name="T13" fmla="*/ 57 h 611"/>
                <a:gd name="T14" fmla="*/ 81 w 1376"/>
                <a:gd name="T15" fmla="*/ 61 h 611"/>
                <a:gd name="T16" fmla="*/ 65 w 1376"/>
                <a:gd name="T17" fmla="*/ 66 h 611"/>
                <a:gd name="T18" fmla="*/ 50 w 1376"/>
                <a:gd name="T19" fmla="*/ 71 h 611"/>
                <a:gd name="T20" fmla="*/ 40 w 1376"/>
                <a:gd name="T21" fmla="*/ 74 h 611"/>
                <a:gd name="T22" fmla="*/ 35 w 1376"/>
                <a:gd name="T23" fmla="*/ 75 h 611"/>
                <a:gd name="T24" fmla="*/ 30 w 1376"/>
                <a:gd name="T25" fmla="*/ 76 h 611"/>
                <a:gd name="T26" fmla="*/ 25 w 1376"/>
                <a:gd name="T27" fmla="*/ 76 h 611"/>
                <a:gd name="T28" fmla="*/ 20 w 1376"/>
                <a:gd name="T29" fmla="*/ 74 h 611"/>
                <a:gd name="T30" fmla="*/ 15 w 1376"/>
                <a:gd name="T31" fmla="*/ 73 h 611"/>
                <a:gd name="T32" fmla="*/ 10 w 1376"/>
                <a:gd name="T33" fmla="*/ 69 h 611"/>
                <a:gd name="T34" fmla="*/ 5 w 1376"/>
                <a:gd name="T35" fmla="*/ 65 h 611"/>
                <a:gd name="T36" fmla="*/ 0 w 1376"/>
                <a:gd name="T37" fmla="*/ 59 h 611"/>
                <a:gd name="T38" fmla="*/ 4 w 1376"/>
                <a:gd name="T39" fmla="*/ 55 h 611"/>
                <a:gd name="T40" fmla="*/ 8 w 1376"/>
                <a:gd name="T41" fmla="*/ 52 h 611"/>
                <a:gd name="T42" fmla="*/ 15 w 1376"/>
                <a:gd name="T43" fmla="*/ 47 h 611"/>
                <a:gd name="T44" fmla="*/ 25 w 1376"/>
                <a:gd name="T45" fmla="*/ 42 h 611"/>
                <a:gd name="T46" fmla="*/ 37 w 1376"/>
                <a:gd name="T47" fmla="*/ 35 h 611"/>
                <a:gd name="T48" fmla="*/ 53 w 1376"/>
                <a:gd name="T49" fmla="*/ 28 h 611"/>
                <a:gd name="T50" fmla="*/ 73 w 1376"/>
                <a:gd name="T51" fmla="*/ 19 h 611"/>
                <a:gd name="T52" fmla="*/ 98 w 1376"/>
                <a:gd name="T53" fmla="*/ 10 h 611"/>
                <a:gd name="T54" fmla="*/ 127 w 1376"/>
                <a:gd name="T55" fmla="*/ 0 h 611"/>
                <a:gd name="T56" fmla="*/ 123 w 1376"/>
                <a:gd name="T57" fmla="*/ 6 h 611"/>
                <a:gd name="T58" fmla="*/ 119 w 1376"/>
                <a:gd name="T59" fmla="*/ 7 h 611"/>
                <a:gd name="T60" fmla="*/ 112 w 1376"/>
                <a:gd name="T61" fmla="*/ 9 h 611"/>
                <a:gd name="T62" fmla="*/ 103 w 1376"/>
                <a:gd name="T63" fmla="*/ 12 h 611"/>
                <a:gd name="T64" fmla="*/ 92 w 1376"/>
                <a:gd name="T65" fmla="*/ 16 h 611"/>
                <a:gd name="T66" fmla="*/ 79 w 1376"/>
                <a:gd name="T67" fmla="*/ 21 h 611"/>
                <a:gd name="T68" fmla="*/ 66 w 1376"/>
                <a:gd name="T69" fmla="*/ 26 h 611"/>
                <a:gd name="T70" fmla="*/ 52 w 1376"/>
                <a:gd name="T71" fmla="*/ 33 h 611"/>
                <a:gd name="T72" fmla="*/ 38 w 1376"/>
                <a:gd name="T73" fmla="*/ 40 h 611"/>
                <a:gd name="T74" fmla="*/ 24 w 1376"/>
                <a:gd name="T75" fmla="*/ 49 h 611"/>
                <a:gd name="T76" fmla="*/ 12 w 1376"/>
                <a:gd name="T77" fmla="*/ 59 h 611"/>
                <a:gd name="T78" fmla="*/ 14 w 1376"/>
                <a:gd name="T79" fmla="*/ 64 h 611"/>
                <a:gd name="T80" fmla="*/ 19 w 1376"/>
                <a:gd name="T81" fmla="*/ 68 h 611"/>
                <a:gd name="T82" fmla="*/ 25 w 1376"/>
                <a:gd name="T83" fmla="*/ 69 h 611"/>
                <a:gd name="T84" fmla="*/ 30 w 1376"/>
                <a:gd name="T85" fmla="*/ 70 h 611"/>
                <a:gd name="T86" fmla="*/ 36 w 1376"/>
                <a:gd name="T87" fmla="*/ 70 h 611"/>
                <a:gd name="T88" fmla="*/ 40 w 1376"/>
                <a:gd name="T89" fmla="*/ 69 h 611"/>
                <a:gd name="T90" fmla="*/ 46 w 1376"/>
                <a:gd name="T91" fmla="*/ 67 h 611"/>
                <a:gd name="T92" fmla="*/ 53 w 1376"/>
                <a:gd name="T93" fmla="*/ 64 h 611"/>
                <a:gd name="T94" fmla="*/ 62 w 1376"/>
                <a:gd name="T95" fmla="*/ 62 h 611"/>
                <a:gd name="T96" fmla="*/ 74 w 1376"/>
                <a:gd name="T97" fmla="*/ 59 h 611"/>
                <a:gd name="T98" fmla="*/ 87 w 1376"/>
                <a:gd name="T99" fmla="*/ 55 h 611"/>
                <a:gd name="T100" fmla="*/ 103 w 1376"/>
                <a:gd name="T101" fmla="*/ 51 h 611"/>
                <a:gd name="T102" fmla="*/ 121 w 1376"/>
                <a:gd name="T103" fmla="*/ 47 h 611"/>
                <a:gd name="T104" fmla="*/ 141 w 1376"/>
                <a:gd name="T105" fmla="*/ 42 h 611"/>
                <a:gd name="T106" fmla="*/ 168 w 1376"/>
                <a:gd name="T107" fmla="*/ 37 h 61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376"/>
                <a:gd name="T163" fmla="*/ 0 h 611"/>
                <a:gd name="T164" fmla="*/ 1376 w 1376"/>
                <a:gd name="T165" fmla="*/ 611 h 61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376" h="611">
                  <a:moveTo>
                    <a:pt x="1342" y="297"/>
                  </a:moveTo>
                  <a:lnTo>
                    <a:pt x="1376" y="318"/>
                  </a:lnTo>
                  <a:lnTo>
                    <a:pt x="1372" y="318"/>
                  </a:lnTo>
                  <a:lnTo>
                    <a:pt x="1369" y="320"/>
                  </a:lnTo>
                  <a:lnTo>
                    <a:pt x="1363" y="320"/>
                  </a:lnTo>
                  <a:lnTo>
                    <a:pt x="1357" y="320"/>
                  </a:lnTo>
                  <a:lnTo>
                    <a:pt x="1352" y="322"/>
                  </a:lnTo>
                  <a:lnTo>
                    <a:pt x="1346" y="323"/>
                  </a:lnTo>
                  <a:lnTo>
                    <a:pt x="1336" y="323"/>
                  </a:lnTo>
                  <a:lnTo>
                    <a:pt x="1329" y="325"/>
                  </a:lnTo>
                  <a:lnTo>
                    <a:pt x="1319" y="327"/>
                  </a:lnTo>
                  <a:lnTo>
                    <a:pt x="1310" y="329"/>
                  </a:lnTo>
                  <a:lnTo>
                    <a:pt x="1298" y="331"/>
                  </a:lnTo>
                  <a:lnTo>
                    <a:pt x="1287" y="335"/>
                  </a:lnTo>
                  <a:lnTo>
                    <a:pt x="1275" y="337"/>
                  </a:lnTo>
                  <a:lnTo>
                    <a:pt x="1262" y="341"/>
                  </a:lnTo>
                  <a:lnTo>
                    <a:pt x="1247" y="343"/>
                  </a:lnTo>
                  <a:lnTo>
                    <a:pt x="1234" y="346"/>
                  </a:lnTo>
                  <a:lnTo>
                    <a:pt x="1218" y="348"/>
                  </a:lnTo>
                  <a:lnTo>
                    <a:pt x="1203" y="352"/>
                  </a:lnTo>
                  <a:lnTo>
                    <a:pt x="1188" y="356"/>
                  </a:lnTo>
                  <a:lnTo>
                    <a:pt x="1171" y="358"/>
                  </a:lnTo>
                  <a:lnTo>
                    <a:pt x="1154" y="363"/>
                  </a:lnTo>
                  <a:lnTo>
                    <a:pt x="1139" y="367"/>
                  </a:lnTo>
                  <a:lnTo>
                    <a:pt x="1121" y="371"/>
                  </a:lnTo>
                  <a:lnTo>
                    <a:pt x="1102" y="375"/>
                  </a:lnTo>
                  <a:lnTo>
                    <a:pt x="1083" y="379"/>
                  </a:lnTo>
                  <a:lnTo>
                    <a:pt x="1066" y="384"/>
                  </a:lnTo>
                  <a:lnTo>
                    <a:pt x="1045" y="388"/>
                  </a:lnTo>
                  <a:lnTo>
                    <a:pt x="1026" y="394"/>
                  </a:lnTo>
                  <a:lnTo>
                    <a:pt x="1007" y="398"/>
                  </a:lnTo>
                  <a:lnTo>
                    <a:pt x="988" y="403"/>
                  </a:lnTo>
                  <a:lnTo>
                    <a:pt x="967" y="409"/>
                  </a:lnTo>
                  <a:lnTo>
                    <a:pt x="947" y="413"/>
                  </a:lnTo>
                  <a:lnTo>
                    <a:pt x="926" y="419"/>
                  </a:lnTo>
                  <a:lnTo>
                    <a:pt x="905" y="424"/>
                  </a:lnTo>
                  <a:lnTo>
                    <a:pt x="882" y="430"/>
                  </a:lnTo>
                  <a:lnTo>
                    <a:pt x="861" y="434"/>
                  </a:lnTo>
                  <a:lnTo>
                    <a:pt x="838" y="439"/>
                  </a:lnTo>
                  <a:lnTo>
                    <a:pt x="817" y="445"/>
                  </a:lnTo>
                  <a:lnTo>
                    <a:pt x="794" y="451"/>
                  </a:lnTo>
                  <a:lnTo>
                    <a:pt x="774" y="457"/>
                  </a:lnTo>
                  <a:lnTo>
                    <a:pt x="751" y="462"/>
                  </a:lnTo>
                  <a:lnTo>
                    <a:pt x="730" y="468"/>
                  </a:lnTo>
                  <a:lnTo>
                    <a:pt x="709" y="474"/>
                  </a:lnTo>
                  <a:lnTo>
                    <a:pt x="686" y="479"/>
                  </a:lnTo>
                  <a:lnTo>
                    <a:pt x="665" y="485"/>
                  </a:lnTo>
                  <a:lnTo>
                    <a:pt x="644" y="493"/>
                  </a:lnTo>
                  <a:lnTo>
                    <a:pt x="621" y="498"/>
                  </a:lnTo>
                  <a:lnTo>
                    <a:pt x="601" y="504"/>
                  </a:lnTo>
                  <a:lnTo>
                    <a:pt x="580" y="510"/>
                  </a:lnTo>
                  <a:lnTo>
                    <a:pt x="559" y="517"/>
                  </a:lnTo>
                  <a:lnTo>
                    <a:pt x="538" y="523"/>
                  </a:lnTo>
                  <a:lnTo>
                    <a:pt x="517" y="531"/>
                  </a:lnTo>
                  <a:lnTo>
                    <a:pt x="496" y="536"/>
                  </a:lnTo>
                  <a:lnTo>
                    <a:pt x="477" y="544"/>
                  </a:lnTo>
                  <a:lnTo>
                    <a:pt x="456" y="550"/>
                  </a:lnTo>
                  <a:lnTo>
                    <a:pt x="435" y="555"/>
                  </a:lnTo>
                  <a:lnTo>
                    <a:pt x="416" y="563"/>
                  </a:lnTo>
                  <a:lnTo>
                    <a:pt x="397" y="571"/>
                  </a:lnTo>
                  <a:lnTo>
                    <a:pt x="380" y="576"/>
                  </a:lnTo>
                  <a:lnTo>
                    <a:pt x="361" y="584"/>
                  </a:lnTo>
                  <a:lnTo>
                    <a:pt x="344" y="590"/>
                  </a:lnTo>
                  <a:lnTo>
                    <a:pt x="327" y="597"/>
                  </a:lnTo>
                  <a:lnTo>
                    <a:pt x="323" y="597"/>
                  </a:lnTo>
                  <a:lnTo>
                    <a:pt x="317" y="599"/>
                  </a:lnTo>
                  <a:lnTo>
                    <a:pt x="312" y="599"/>
                  </a:lnTo>
                  <a:lnTo>
                    <a:pt x="306" y="603"/>
                  </a:lnTo>
                  <a:lnTo>
                    <a:pt x="298" y="603"/>
                  </a:lnTo>
                  <a:lnTo>
                    <a:pt x="293" y="605"/>
                  </a:lnTo>
                  <a:lnTo>
                    <a:pt x="283" y="607"/>
                  </a:lnTo>
                  <a:lnTo>
                    <a:pt x="275" y="607"/>
                  </a:lnTo>
                  <a:lnTo>
                    <a:pt x="266" y="609"/>
                  </a:lnTo>
                  <a:lnTo>
                    <a:pt x="256" y="611"/>
                  </a:lnTo>
                  <a:lnTo>
                    <a:pt x="251" y="611"/>
                  </a:lnTo>
                  <a:lnTo>
                    <a:pt x="245" y="611"/>
                  </a:lnTo>
                  <a:lnTo>
                    <a:pt x="237" y="611"/>
                  </a:lnTo>
                  <a:lnTo>
                    <a:pt x="234" y="611"/>
                  </a:lnTo>
                  <a:lnTo>
                    <a:pt x="228" y="611"/>
                  </a:lnTo>
                  <a:lnTo>
                    <a:pt x="222" y="611"/>
                  </a:lnTo>
                  <a:lnTo>
                    <a:pt x="215" y="611"/>
                  </a:lnTo>
                  <a:lnTo>
                    <a:pt x="211" y="611"/>
                  </a:lnTo>
                  <a:lnTo>
                    <a:pt x="203" y="609"/>
                  </a:lnTo>
                  <a:lnTo>
                    <a:pt x="197" y="609"/>
                  </a:lnTo>
                  <a:lnTo>
                    <a:pt x="190" y="607"/>
                  </a:lnTo>
                  <a:lnTo>
                    <a:pt x="184" y="607"/>
                  </a:lnTo>
                  <a:lnTo>
                    <a:pt x="177" y="605"/>
                  </a:lnTo>
                  <a:lnTo>
                    <a:pt x="171" y="603"/>
                  </a:lnTo>
                  <a:lnTo>
                    <a:pt x="163" y="601"/>
                  </a:lnTo>
                  <a:lnTo>
                    <a:pt x="158" y="599"/>
                  </a:lnTo>
                  <a:lnTo>
                    <a:pt x="150" y="597"/>
                  </a:lnTo>
                  <a:lnTo>
                    <a:pt x="144" y="595"/>
                  </a:lnTo>
                  <a:lnTo>
                    <a:pt x="137" y="591"/>
                  </a:lnTo>
                  <a:lnTo>
                    <a:pt x="131" y="590"/>
                  </a:lnTo>
                  <a:lnTo>
                    <a:pt x="123" y="588"/>
                  </a:lnTo>
                  <a:lnTo>
                    <a:pt x="116" y="584"/>
                  </a:lnTo>
                  <a:lnTo>
                    <a:pt x="110" y="582"/>
                  </a:lnTo>
                  <a:lnTo>
                    <a:pt x="102" y="578"/>
                  </a:lnTo>
                  <a:lnTo>
                    <a:pt x="95" y="572"/>
                  </a:lnTo>
                  <a:lnTo>
                    <a:pt x="89" y="569"/>
                  </a:lnTo>
                  <a:lnTo>
                    <a:pt x="82" y="563"/>
                  </a:lnTo>
                  <a:lnTo>
                    <a:pt x="76" y="559"/>
                  </a:lnTo>
                  <a:lnTo>
                    <a:pt x="68" y="553"/>
                  </a:lnTo>
                  <a:lnTo>
                    <a:pt x="61" y="548"/>
                  </a:lnTo>
                  <a:lnTo>
                    <a:pt x="55" y="542"/>
                  </a:lnTo>
                  <a:lnTo>
                    <a:pt x="49" y="538"/>
                  </a:lnTo>
                  <a:lnTo>
                    <a:pt x="42" y="531"/>
                  </a:lnTo>
                  <a:lnTo>
                    <a:pt x="36" y="523"/>
                  </a:lnTo>
                  <a:lnTo>
                    <a:pt x="28" y="517"/>
                  </a:lnTo>
                  <a:lnTo>
                    <a:pt x="23" y="510"/>
                  </a:lnTo>
                  <a:lnTo>
                    <a:pt x="17" y="502"/>
                  </a:lnTo>
                  <a:lnTo>
                    <a:pt x="11" y="495"/>
                  </a:lnTo>
                  <a:lnTo>
                    <a:pt x="5" y="485"/>
                  </a:lnTo>
                  <a:lnTo>
                    <a:pt x="0" y="477"/>
                  </a:lnTo>
                  <a:lnTo>
                    <a:pt x="0" y="474"/>
                  </a:lnTo>
                  <a:lnTo>
                    <a:pt x="5" y="468"/>
                  </a:lnTo>
                  <a:lnTo>
                    <a:pt x="7" y="462"/>
                  </a:lnTo>
                  <a:lnTo>
                    <a:pt x="13" y="458"/>
                  </a:lnTo>
                  <a:lnTo>
                    <a:pt x="21" y="451"/>
                  </a:lnTo>
                  <a:lnTo>
                    <a:pt x="30" y="445"/>
                  </a:lnTo>
                  <a:lnTo>
                    <a:pt x="34" y="439"/>
                  </a:lnTo>
                  <a:lnTo>
                    <a:pt x="40" y="436"/>
                  </a:lnTo>
                  <a:lnTo>
                    <a:pt x="45" y="432"/>
                  </a:lnTo>
                  <a:lnTo>
                    <a:pt x="51" y="428"/>
                  </a:lnTo>
                  <a:lnTo>
                    <a:pt x="57" y="422"/>
                  </a:lnTo>
                  <a:lnTo>
                    <a:pt x="64" y="417"/>
                  </a:lnTo>
                  <a:lnTo>
                    <a:pt x="72" y="413"/>
                  </a:lnTo>
                  <a:lnTo>
                    <a:pt x="82" y="407"/>
                  </a:lnTo>
                  <a:lnTo>
                    <a:pt x="89" y="400"/>
                  </a:lnTo>
                  <a:lnTo>
                    <a:pt x="99" y="394"/>
                  </a:lnTo>
                  <a:lnTo>
                    <a:pt x="108" y="388"/>
                  </a:lnTo>
                  <a:lnTo>
                    <a:pt x="120" y="382"/>
                  </a:lnTo>
                  <a:lnTo>
                    <a:pt x="131" y="375"/>
                  </a:lnTo>
                  <a:lnTo>
                    <a:pt x="142" y="369"/>
                  </a:lnTo>
                  <a:lnTo>
                    <a:pt x="154" y="362"/>
                  </a:lnTo>
                  <a:lnTo>
                    <a:pt x="167" y="354"/>
                  </a:lnTo>
                  <a:lnTo>
                    <a:pt x="180" y="346"/>
                  </a:lnTo>
                  <a:lnTo>
                    <a:pt x="196" y="337"/>
                  </a:lnTo>
                  <a:lnTo>
                    <a:pt x="209" y="329"/>
                  </a:lnTo>
                  <a:lnTo>
                    <a:pt x="226" y="322"/>
                  </a:lnTo>
                  <a:lnTo>
                    <a:pt x="241" y="312"/>
                  </a:lnTo>
                  <a:lnTo>
                    <a:pt x="258" y="304"/>
                  </a:lnTo>
                  <a:lnTo>
                    <a:pt x="275" y="295"/>
                  </a:lnTo>
                  <a:lnTo>
                    <a:pt x="294" y="285"/>
                  </a:lnTo>
                  <a:lnTo>
                    <a:pt x="313" y="276"/>
                  </a:lnTo>
                  <a:lnTo>
                    <a:pt x="334" y="266"/>
                  </a:lnTo>
                  <a:lnTo>
                    <a:pt x="355" y="257"/>
                  </a:lnTo>
                  <a:lnTo>
                    <a:pt x="378" y="246"/>
                  </a:lnTo>
                  <a:lnTo>
                    <a:pt x="399" y="236"/>
                  </a:lnTo>
                  <a:lnTo>
                    <a:pt x="424" y="225"/>
                  </a:lnTo>
                  <a:lnTo>
                    <a:pt x="447" y="215"/>
                  </a:lnTo>
                  <a:lnTo>
                    <a:pt x="473" y="204"/>
                  </a:lnTo>
                  <a:lnTo>
                    <a:pt x="498" y="192"/>
                  </a:lnTo>
                  <a:lnTo>
                    <a:pt x="526" y="181"/>
                  </a:lnTo>
                  <a:lnTo>
                    <a:pt x="553" y="170"/>
                  </a:lnTo>
                  <a:lnTo>
                    <a:pt x="583" y="158"/>
                  </a:lnTo>
                  <a:lnTo>
                    <a:pt x="612" y="145"/>
                  </a:lnTo>
                  <a:lnTo>
                    <a:pt x="644" y="133"/>
                  </a:lnTo>
                  <a:lnTo>
                    <a:pt x="675" y="120"/>
                  </a:lnTo>
                  <a:lnTo>
                    <a:pt x="709" y="109"/>
                  </a:lnTo>
                  <a:lnTo>
                    <a:pt x="741" y="95"/>
                  </a:lnTo>
                  <a:lnTo>
                    <a:pt x="777" y="82"/>
                  </a:lnTo>
                  <a:lnTo>
                    <a:pt x="813" y="69"/>
                  </a:lnTo>
                  <a:lnTo>
                    <a:pt x="852" y="57"/>
                  </a:lnTo>
                  <a:lnTo>
                    <a:pt x="888" y="42"/>
                  </a:lnTo>
                  <a:lnTo>
                    <a:pt x="928" y="29"/>
                  </a:lnTo>
                  <a:lnTo>
                    <a:pt x="969" y="14"/>
                  </a:lnTo>
                  <a:lnTo>
                    <a:pt x="1011" y="0"/>
                  </a:lnTo>
                  <a:lnTo>
                    <a:pt x="1017" y="253"/>
                  </a:lnTo>
                  <a:lnTo>
                    <a:pt x="994" y="284"/>
                  </a:lnTo>
                  <a:lnTo>
                    <a:pt x="977" y="304"/>
                  </a:lnTo>
                  <a:lnTo>
                    <a:pt x="987" y="52"/>
                  </a:lnTo>
                  <a:lnTo>
                    <a:pt x="985" y="52"/>
                  </a:lnTo>
                  <a:lnTo>
                    <a:pt x="979" y="54"/>
                  </a:lnTo>
                  <a:lnTo>
                    <a:pt x="975" y="54"/>
                  </a:lnTo>
                  <a:lnTo>
                    <a:pt x="971" y="55"/>
                  </a:lnTo>
                  <a:lnTo>
                    <a:pt x="966" y="57"/>
                  </a:lnTo>
                  <a:lnTo>
                    <a:pt x="962" y="59"/>
                  </a:lnTo>
                  <a:lnTo>
                    <a:pt x="954" y="59"/>
                  </a:lnTo>
                  <a:lnTo>
                    <a:pt x="947" y="61"/>
                  </a:lnTo>
                  <a:lnTo>
                    <a:pt x="939" y="63"/>
                  </a:lnTo>
                  <a:lnTo>
                    <a:pt x="931" y="65"/>
                  </a:lnTo>
                  <a:lnTo>
                    <a:pt x="922" y="67"/>
                  </a:lnTo>
                  <a:lnTo>
                    <a:pt x="914" y="71"/>
                  </a:lnTo>
                  <a:lnTo>
                    <a:pt x="903" y="73"/>
                  </a:lnTo>
                  <a:lnTo>
                    <a:pt x="893" y="76"/>
                  </a:lnTo>
                  <a:lnTo>
                    <a:pt x="882" y="80"/>
                  </a:lnTo>
                  <a:lnTo>
                    <a:pt x="871" y="84"/>
                  </a:lnTo>
                  <a:lnTo>
                    <a:pt x="857" y="86"/>
                  </a:lnTo>
                  <a:lnTo>
                    <a:pt x="844" y="92"/>
                  </a:lnTo>
                  <a:lnTo>
                    <a:pt x="831" y="94"/>
                  </a:lnTo>
                  <a:lnTo>
                    <a:pt x="817" y="99"/>
                  </a:lnTo>
                  <a:lnTo>
                    <a:pt x="804" y="103"/>
                  </a:lnTo>
                  <a:lnTo>
                    <a:pt x="791" y="109"/>
                  </a:lnTo>
                  <a:lnTo>
                    <a:pt x="774" y="113"/>
                  </a:lnTo>
                  <a:lnTo>
                    <a:pt x="760" y="118"/>
                  </a:lnTo>
                  <a:lnTo>
                    <a:pt x="743" y="124"/>
                  </a:lnTo>
                  <a:lnTo>
                    <a:pt x="728" y="130"/>
                  </a:lnTo>
                  <a:lnTo>
                    <a:pt x="711" y="135"/>
                  </a:lnTo>
                  <a:lnTo>
                    <a:pt x="696" y="141"/>
                  </a:lnTo>
                  <a:lnTo>
                    <a:pt x="680" y="149"/>
                  </a:lnTo>
                  <a:lnTo>
                    <a:pt x="663" y="154"/>
                  </a:lnTo>
                  <a:lnTo>
                    <a:pt x="646" y="160"/>
                  </a:lnTo>
                  <a:lnTo>
                    <a:pt x="629" y="168"/>
                  </a:lnTo>
                  <a:lnTo>
                    <a:pt x="610" y="173"/>
                  </a:lnTo>
                  <a:lnTo>
                    <a:pt x="593" y="181"/>
                  </a:lnTo>
                  <a:lnTo>
                    <a:pt x="574" y="189"/>
                  </a:lnTo>
                  <a:lnTo>
                    <a:pt x="557" y="196"/>
                  </a:lnTo>
                  <a:lnTo>
                    <a:pt x="540" y="204"/>
                  </a:lnTo>
                  <a:lnTo>
                    <a:pt x="521" y="213"/>
                  </a:lnTo>
                  <a:lnTo>
                    <a:pt x="502" y="221"/>
                  </a:lnTo>
                  <a:lnTo>
                    <a:pt x="483" y="228"/>
                  </a:lnTo>
                  <a:lnTo>
                    <a:pt x="466" y="238"/>
                  </a:lnTo>
                  <a:lnTo>
                    <a:pt x="447" y="247"/>
                  </a:lnTo>
                  <a:lnTo>
                    <a:pt x="428" y="257"/>
                  </a:lnTo>
                  <a:lnTo>
                    <a:pt x="409" y="265"/>
                  </a:lnTo>
                  <a:lnTo>
                    <a:pt x="390" y="276"/>
                  </a:lnTo>
                  <a:lnTo>
                    <a:pt x="372" y="285"/>
                  </a:lnTo>
                  <a:lnTo>
                    <a:pt x="353" y="295"/>
                  </a:lnTo>
                  <a:lnTo>
                    <a:pt x="334" y="304"/>
                  </a:lnTo>
                  <a:lnTo>
                    <a:pt x="315" y="314"/>
                  </a:lnTo>
                  <a:lnTo>
                    <a:pt x="298" y="327"/>
                  </a:lnTo>
                  <a:lnTo>
                    <a:pt x="279" y="337"/>
                  </a:lnTo>
                  <a:lnTo>
                    <a:pt x="260" y="348"/>
                  </a:lnTo>
                  <a:lnTo>
                    <a:pt x="243" y="360"/>
                  </a:lnTo>
                  <a:lnTo>
                    <a:pt x="226" y="371"/>
                  </a:lnTo>
                  <a:lnTo>
                    <a:pt x="209" y="384"/>
                  </a:lnTo>
                  <a:lnTo>
                    <a:pt x="190" y="396"/>
                  </a:lnTo>
                  <a:lnTo>
                    <a:pt x="173" y="407"/>
                  </a:lnTo>
                  <a:lnTo>
                    <a:pt x="158" y="420"/>
                  </a:lnTo>
                  <a:lnTo>
                    <a:pt x="139" y="432"/>
                  </a:lnTo>
                  <a:lnTo>
                    <a:pt x="123" y="445"/>
                  </a:lnTo>
                  <a:lnTo>
                    <a:pt x="108" y="458"/>
                  </a:lnTo>
                  <a:lnTo>
                    <a:pt x="93" y="474"/>
                  </a:lnTo>
                  <a:lnTo>
                    <a:pt x="93" y="477"/>
                  </a:lnTo>
                  <a:lnTo>
                    <a:pt x="93" y="481"/>
                  </a:lnTo>
                  <a:lnTo>
                    <a:pt x="95" y="489"/>
                  </a:lnTo>
                  <a:lnTo>
                    <a:pt x="99" y="496"/>
                  </a:lnTo>
                  <a:lnTo>
                    <a:pt x="102" y="504"/>
                  </a:lnTo>
                  <a:lnTo>
                    <a:pt x="110" y="515"/>
                  </a:lnTo>
                  <a:lnTo>
                    <a:pt x="118" y="525"/>
                  </a:lnTo>
                  <a:lnTo>
                    <a:pt x="121" y="529"/>
                  </a:lnTo>
                  <a:lnTo>
                    <a:pt x="129" y="533"/>
                  </a:lnTo>
                  <a:lnTo>
                    <a:pt x="135" y="538"/>
                  </a:lnTo>
                  <a:lnTo>
                    <a:pt x="142" y="542"/>
                  </a:lnTo>
                  <a:lnTo>
                    <a:pt x="148" y="546"/>
                  </a:lnTo>
                  <a:lnTo>
                    <a:pt x="158" y="550"/>
                  </a:lnTo>
                  <a:lnTo>
                    <a:pt x="167" y="552"/>
                  </a:lnTo>
                  <a:lnTo>
                    <a:pt x="178" y="555"/>
                  </a:lnTo>
                  <a:lnTo>
                    <a:pt x="182" y="557"/>
                  </a:lnTo>
                  <a:lnTo>
                    <a:pt x="188" y="559"/>
                  </a:lnTo>
                  <a:lnTo>
                    <a:pt x="194" y="559"/>
                  </a:lnTo>
                  <a:lnTo>
                    <a:pt x="201" y="561"/>
                  </a:lnTo>
                  <a:lnTo>
                    <a:pt x="207" y="561"/>
                  </a:lnTo>
                  <a:lnTo>
                    <a:pt x="213" y="561"/>
                  </a:lnTo>
                  <a:lnTo>
                    <a:pt x="220" y="563"/>
                  </a:lnTo>
                  <a:lnTo>
                    <a:pt x="228" y="563"/>
                  </a:lnTo>
                  <a:lnTo>
                    <a:pt x="234" y="563"/>
                  </a:lnTo>
                  <a:lnTo>
                    <a:pt x="241" y="563"/>
                  </a:lnTo>
                  <a:lnTo>
                    <a:pt x="249" y="563"/>
                  </a:lnTo>
                  <a:lnTo>
                    <a:pt x="256" y="565"/>
                  </a:lnTo>
                  <a:lnTo>
                    <a:pt x="266" y="563"/>
                  </a:lnTo>
                  <a:lnTo>
                    <a:pt x="274" y="563"/>
                  </a:lnTo>
                  <a:lnTo>
                    <a:pt x="283" y="563"/>
                  </a:lnTo>
                  <a:lnTo>
                    <a:pt x="293" y="563"/>
                  </a:lnTo>
                  <a:lnTo>
                    <a:pt x="293" y="561"/>
                  </a:lnTo>
                  <a:lnTo>
                    <a:pt x="296" y="561"/>
                  </a:lnTo>
                  <a:lnTo>
                    <a:pt x="300" y="559"/>
                  </a:lnTo>
                  <a:lnTo>
                    <a:pt x="308" y="555"/>
                  </a:lnTo>
                  <a:lnTo>
                    <a:pt x="315" y="552"/>
                  </a:lnTo>
                  <a:lnTo>
                    <a:pt x="327" y="550"/>
                  </a:lnTo>
                  <a:lnTo>
                    <a:pt x="332" y="546"/>
                  </a:lnTo>
                  <a:lnTo>
                    <a:pt x="338" y="544"/>
                  </a:lnTo>
                  <a:lnTo>
                    <a:pt x="346" y="542"/>
                  </a:lnTo>
                  <a:lnTo>
                    <a:pt x="355" y="540"/>
                  </a:lnTo>
                  <a:lnTo>
                    <a:pt x="361" y="538"/>
                  </a:lnTo>
                  <a:lnTo>
                    <a:pt x="370" y="534"/>
                  </a:lnTo>
                  <a:lnTo>
                    <a:pt x="380" y="531"/>
                  </a:lnTo>
                  <a:lnTo>
                    <a:pt x="390" y="529"/>
                  </a:lnTo>
                  <a:lnTo>
                    <a:pt x="397" y="525"/>
                  </a:lnTo>
                  <a:lnTo>
                    <a:pt x="409" y="523"/>
                  </a:lnTo>
                  <a:lnTo>
                    <a:pt x="420" y="519"/>
                  </a:lnTo>
                  <a:lnTo>
                    <a:pt x="431" y="517"/>
                  </a:lnTo>
                  <a:lnTo>
                    <a:pt x="443" y="512"/>
                  </a:lnTo>
                  <a:lnTo>
                    <a:pt x="454" y="508"/>
                  </a:lnTo>
                  <a:lnTo>
                    <a:pt x="467" y="504"/>
                  </a:lnTo>
                  <a:lnTo>
                    <a:pt x="481" y="502"/>
                  </a:lnTo>
                  <a:lnTo>
                    <a:pt x="494" y="496"/>
                  </a:lnTo>
                  <a:lnTo>
                    <a:pt x="507" y="495"/>
                  </a:lnTo>
                  <a:lnTo>
                    <a:pt x="523" y="489"/>
                  </a:lnTo>
                  <a:lnTo>
                    <a:pt x="540" y="485"/>
                  </a:lnTo>
                  <a:lnTo>
                    <a:pt x="553" y="481"/>
                  </a:lnTo>
                  <a:lnTo>
                    <a:pt x="570" y="476"/>
                  </a:lnTo>
                  <a:lnTo>
                    <a:pt x="585" y="472"/>
                  </a:lnTo>
                  <a:lnTo>
                    <a:pt x="604" y="466"/>
                  </a:lnTo>
                  <a:lnTo>
                    <a:pt x="620" y="462"/>
                  </a:lnTo>
                  <a:lnTo>
                    <a:pt x="639" y="457"/>
                  </a:lnTo>
                  <a:lnTo>
                    <a:pt x="656" y="453"/>
                  </a:lnTo>
                  <a:lnTo>
                    <a:pt x="677" y="447"/>
                  </a:lnTo>
                  <a:lnTo>
                    <a:pt x="694" y="441"/>
                  </a:lnTo>
                  <a:lnTo>
                    <a:pt x="715" y="438"/>
                  </a:lnTo>
                  <a:lnTo>
                    <a:pt x="736" y="432"/>
                  </a:lnTo>
                  <a:lnTo>
                    <a:pt x="756" y="428"/>
                  </a:lnTo>
                  <a:lnTo>
                    <a:pt x="775" y="420"/>
                  </a:lnTo>
                  <a:lnTo>
                    <a:pt x="798" y="417"/>
                  </a:lnTo>
                  <a:lnTo>
                    <a:pt x="819" y="411"/>
                  </a:lnTo>
                  <a:lnTo>
                    <a:pt x="844" y="407"/>
                  </a:lnTo>
                  <a:lnTo>
                    <a:pt x="865" y="400"/>
                  </a:lnTo>
                  <a:lnTo>
                    <a:pt x="890" y="394"/>
                  </a:lnTo>
                  <a:lnTo>
                    <a:pt x="914" y="388"/>
                  </a:lnTo>
                  <a:lnTo>
                    <a:pt x="939" y="384"/>
                  </a:lnTo>
                  <a:lnTo>
                    <a:pt x="962" y="377"/>
                  </a:lnTo>
                  <a:lnTo>
                    <a:pt x="988" y="371"/>
                  </a:lnTo>
                  <a:lnTo>
                    <a:pt x="1013" y="365"/>
                  </a:lnTo>
                  <a:lnTo>
                    <a:pt x="1040" y="360"/>
                  </a:lnTo>
                  <a:lnTo>
                    <a:pt x="1064" y="354"/>
                  </a:lnTo>
                  <a:lnTo>
                    <a:pt x="1091" y="348"/>
                  </a:lnTo>
                  <a:lnTo>
                    <a:pt x="1120" y="343"/>
                  </a:lnTo>
                  <a:lnTo>
                    <a:pt x="1148" y="337"/>
                  </a:lnTo>
                  <a:lnTo>
                    <a:pt x="1177" y="331"/>
                  </a:lnTo>
                  <a:lnTo>
                    <a:pt x="1205" y="325"/>
                  </a:lnTo>
                  <a:lnTo>
                    <a:pt x="1236" y="320"/>
                  </a:lnTo>
                  <a:lnTo>
                    <a:pt x="1266" y="314"/>
                  </a:lnTo>
                  <a:lnTo>
                    <a:pt x="1342" y="297"/>
                  </a:lnTo>
                  <a:close/>
                </a:path>
              </a:pathLst>
            </a:custGeom>
            <a:solidFill>
              <a:srgbClr val="4F4200"/>
            </a:solidFill>
            <a:ln w="9525">
              <a:noFill/>
              <a:round/>
            </a:ln>
          </p:spPr>
          <p:txBody>
            <a:bodyPr/>
            <a:lstStyle/>
            <a:p>
              <a:endParaRPr lang="en-CA"/>
            </a:p>
          </p:txBody>
        </p:sp>
        <p:sp>
          <p:nvSpPr>
            <p:cNvPr id="8631" name="Freeform 131"/>
            <p:cNvSpPr/>
            <p:nvPr/>
          </p:nvSpPr>
          <p:spPr bwMode="auto">
            <a:xfrm>
              <a:off x="593" y="375"/>
              <a:ext cx="174" cy="730"/>
            </a:xfrm>
            <a:custGeom>
              <a:avLst/>
              <a:gdLst>
                <a:gd name="T0" fmla="*/ 11 w 348"/>
                <a:gd name="T1" fmla="*/ 3 h 1460"/>
                <a:gd name="T2" fmla="*/ 11 w 348"/>
                <a:gd name="T3" fmla="*/ 5 h 1460"/>
                <a:gd name="T4" fmla="*/ 11 w 348"/>
                <a:gd name="T5" fmla="*/ 6 h 1460"/>
                <a:gd name="T6" fmla="*/ 11 w 348"/>
                <a:gd name="T7" fmla="*/ 11 h 1460"/>
                <a:gd name="T8" fmla="*/ 11 w 348"/>
                <a:gd name="T9" fmla="*/ 14 h 1460"/>
                <a:gd name="T10" fmla="*/ 11 w 348"/>
                <a:gd name="T11" fmla="*/ 21 h 1460"/>
                <a:gd name="T12" fmla="*/ 11 w 348"/>
                <a:gd name="T13" fmla="*/ 25 h 1460"/>
                <a:gd name="T14" fmla="*/ 11 w 348"/>
                <a:gd name="T15" fmla="*/ 33 h 1460"/>
                <a:gd name="T16" fmla="*/ 11 w 348"/>
                <a:gd name="T17" fmla="*/ 41 h 1460"/>
                <a:gd name="T18" fmla="*/ 11 w 348"/>
                <a:gd name="T19" fmla="*/ 48 h 1460"/>
                <a:gd name="T20" fmla="*/ 12 w 348"/>
                <a:gd name="T21" fmla="*/ 57 h 1460"/>
                <a:gd name="T22" fmla="*/ 12 w 348"/>
                <a:gd name="T23" fmla="*/ 67 h 1460"/>
                <a:gd name="T24" fmla="*/ 13 w 348"/>
                <a:gd name="T25" fmla="*/ 77 h 1460"/>
                <a:gd name="T26" fmla="*/ 14 w 348"/>
                <a:gd name="T27" fmla="*/ 88 h 1460"/>
                <a:gd name="T28" fmla="*/ 15 w 348"/>
                <a:gd name="T29" fmla="*/ 98 h 1460"/>
                <a:gd name="T30" fmla="*/ 17 w 348"/>
                <a:gd name="T31" fmla="*/ 109 h 1460"/>
                <a:gd name="T32" fmla="*/ 18 w 348"/>
                <a:gd name="T33" fmla="*/ 121 h 1460"/>
                <a:gd name="T34" fmla="*/ 19 w 348"/>
                <a:gd name="T35" fmla="*/ 133 h 1460"/>
                <a:gd name="T36" fmla="*/ 21 w 348"/>
                <a:gd name="T37" fmla="*/ 146 h 1460"/>
                <a:gd name="T38" fmla="*/ 22 w 348"/>
                <a:gd name="T39" fmla="*/ 158 h 1460"/>
                <a:gd name="T40" fmla="*/ 25 w 348"/>
                <a:gd name="T41" fmla="*/ 171 h 1460"/>
                <a:gd name="T42" fmla="*/ 44 w 348"/>
                <a:gd name="T43" fmla="*/ 174 h 1460"/>
                <a:gd name="T44" fmla="*/ 23 w 348"/>
                <a:gd name="T45" fmla="*/ 182 h 1460"/>
                <a:gd name="T46" fmla="*/ 23 w 348"/>
                <a:gd name="T47" fmla="*/ 180 h 1460"/>
                <a:gd name="T48" fmla="*/ 22 w 348"/>
                <a:gd name="T49" fmla="*/ 177 h 1460"/>
                <a:gd name="T50" fmla="*/ 22 w 348"/>
                <a:gd name="T51" fmla="*/ 173 h 1460"/>
                <a:gd name="T52" fmla="*/ 22 w 348"/>
                <a:gd name="T53" fmla="*/ 169 h 1460"/>
                <a:gd name="T54" fmla="*/ 21 w 348"/>
                <a:gd name="T55" fmla="*/ 163 h 1460"/>
                <a:gd name="T56" fmla="*/ 20 w 348"/>
                <a:gd name="T57" fmla="*/ 157 h 1460"/>
                <a:gd name="T58" fmla="*/ 19 w 348"/>
                <a:gd name="T59" fmla="*/ 150 h 1460"/>
                <a:gd name="T60" fmla="*/ 17 w 348"/>
                <a:gd name="T61" fmla="*/ 142 h 1460"/>
                <a:gd name="T62" fmla="*/ 15 w 348"/>
                <a:gd name="T63" fmla="*/ 134 h 1460"/>
                <a:gd name="T64" fmla="*/ 14 w 348"/>
                <a:gd name="T65" fmla="*/ 124 h 1460"/>
                <a:gd name="T66" fmla="*/ 12 w 348"/>
                <a:gd name="T67" fmla="*/ 114 h 1460"/>
                <a:gd name="T68" fmla="*/ 11 w 348"/>
                <a:gd name="T69" fmla="*/ 104 h 1460"/>
                <a:gd name="T70" fmla="*/ 10 w 348"/>
                <a:gd name="T71" fmla="*/ 93 h 1460"/>
                <a:gd name="T72" fmla="*/ 9 w 348"/>
                <a:gd name="T73" fmla="*/ 83 h 1460"/>
                <a:gd name="T74" fmla="*/ 6 w 348"/>
                <a:gd name="T75" fmla="*/ 71 h 1460"/>
                <a:gd name="T76" fmla="*/ 5 w 348"/>
                <a:gd name="T77" fmla="*/ 58 h 1460"/>
                <a:gd name="T78" fmla="*/ 5 w 348"/>
                <a:gd name="T79" fmla="*/ 46 h 1460"/>
                <a:gd name="T80" fmla="*/ 3 w 348"/>
                <a:gd name="T81" fmla="*/ 34 h 1460"/>
                <a:gd name="T82" fmla="*/ 1 w 348"/>
                <a:gd name="T83" fmla="*/ 21 h 1460"/>
                <a:gd name="T84" fmla="*/ 1 w 348"/>
                <a:gd name="T85" fmla="*/ 6 h 146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48"/>
                <a:gd name="T130" fmla="*/ 0 h 1460"/>
                <a:gd name="T131" fmla="*/ 348 w 348"/>
                <a:gd name="T132" fmla="*/ 1460 h 146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48" h="1460">
                  <a:moveTo>
                    <a:pt x="0" y="0"/>
                  </a:moveTo>
                  <a:lnTo>
                    <a:pt x="93" y="21"/>
                  </a:lnTo>
                  <a:lnTo>
                    <a:pt x="93" y="23"/>
                  </a:lnTo>
                  <a:lnTo>
                    <a:pt x="93" y="28"/>
                  </a:lnTo>
                  <a:lnTo>
                    <a:pt x="92" y="30"/>
                  </a:lnTo>
                  <a:lnTo>
                    <a:pt x="92" y="36"/>
                  </a:lnTo>
                  <a:lnTo>
                    <a:pt x="92" y="42"/>
                  </a:lnTo>
                  <a:lnTo>
                    <a:pt x="92" y="49"/>
                  </a:lnTo>
                  <a:lnTo>
                    <a:pt x="92" y="55"/>
                  </a:lnTo>
                  <a:lnTo>
                    <a:pt x="92" y="64"/>
                  </a:lnTo>
                  <a:lnTo>
                    <a:pt x="92" y="74"/>
                  </a:lnTo>
                  <a:lnTo>
                    <a:pt x="92" y="83"/>
                  </a:lnTo>
                  <a:lnTo>
                    <a:pt x="92" y="95"/>
                  </a:lnTo>
                  <a:lnTo>
                    <a:pt x="92" y="106"/>
                  </a:lnTo>
                  <a:lnTo>
                    <a:pt x="92" y="118"/>
                  </a:lnTo>
                  <a:lnTo>
                    <a:pt x="92" y="133"/>
                  </a:lnTo>
                  <a:lnTo>
                    <a:pt x="92" y="146"/>
                  </a:lnTo>
                  <a:lnTo>
                    <a:pt x="92" y="161"/>
                  </a:lnTo>
                  <a:lnTo>
                    <a:pt x="92" y="177"/>
                  </a:lnTo>
                  <a:lnTo>
                    <a:pt x="92" y="192"/>
                  </a:lnTo>
                  <a:lnTo>
                    <a:pt x="92" y="207"/>
                  </a:lnTo>
                  <a:lnTo>
                    <a:pt x="92" y="226"/>
                  </a:lnTo>
                  <a:lnTo>
                    <a:pt x="92" y="243"/>
                  </a:lnTo>
                  <a:lnTo>
                    <a:pt x="92" y="264"/>
                  </a:lnTo>
                  <a:lnTo>
                    <a:pt x="92" y="281"/>
                  </a:lnTo>
                  <a:lnTo>
                    <a:pt x="92" y="302"/>
                  </a:lnTo>
                  <a:lnTo>
                    <a:pt x="93" y="323"/>
                  </a:lnTo>
                  <a:lnTo>
                    <a:pt x="93" y="344"/>
                  </a:lnTo>
                  <a:lnTo>
                    <a:pt x="93" y="365"/>
                  </a:lnTo>
                  <a:lnTo>
                    <a:pt x="95" y="388"/>
                  </a:lnTo>
                  <a:lnTo>
                    <a:pt x="95" y="412"/>
                  </a:lnTo>
                  <a:lnTo>
                    <a:pt x="97" y="435"/>
                  </a:lnTo>
                  <a:lnTo>
                    <a:pt x="97" y="460"/>
                  </a:lnTo>
                  <a:lnTo>
                    <a:pt x="99" y="484"/>
                  </a:lnTo>
                  <a:lnTo>
                    <a:pt x="101" y="507"/>
                  </a:lnTo>
                  <a:lnTo>
                    <a:pt x="103" y="534"/>
                  </a:lnTo>
                  <a:lnTo>
                    <a:pt x="103" y="561"/>
                  </a:lnTo>
                  <a:lnTo>
                    <a:pt x="105" y="587"/>
                  </a:lnTo>
                  <a:lnTo>
                    <a:pt x="107" y="614"/>
                  </a:lnTo>
                  <a:lnTo>
                    <a:pt x="111" y="642"/>
                  </a:lnTo>
                  <a:lnTo>
                    <a:pt x="111" y="669"/>
                  </a:lnTo>
                  <a:lnTo>
                    <a:pt x="112" y="697"/>
                  </a:lnTo>
                  <a:lnTo>
                    <a:pt x="116" y="726"/>
                  </a:lnTo>
                  <a:lnTo>
                    <a:pt x="118" y="754"/>
                  </a:lnTo>
                  <a:lnTo>
                    <a:pt x="120" y="785"/>
                  </a:lnTo>
                  <a:lnTo>
                    <a:pt x="124" y="815"/>
                  </a:lnTo>
                  <a:lnTo>
                    <a:pt x="126" y="844"/>
                  </a:lnTo>
                  <a:lnTo>
                    <a:pt x="132" y="876"/>
                  </a:lnTo>
                  <a:lnTo>
                    <a:pt x="133" y="906"/>
                  </a:lnTo>
                  <a:lnTo>
                    <a:pt x="137" y="939"/>
                  </a:lnTo>
                  <a:lnTo>
                    <a:pt x="139" y="969"/>
                  </a:lnTo>
                  <a:lnTo>
                    <a:pt x="145" y="1000"/>
                  </a:lnTo>
                  <a:lnTo>
                    <a:pt x="147" y="1032"/>
                  </a:lnTo>
                  <a:lnTo>
                    <a:pt x="152" y="1064"/>
                  </a:lnTo>
                  <a:lnTo>
                    <a:pt x="156" y="1098"/>
                  </a:lnTo>
                  <a:lnTo>
                    <a:pt x="162" y="1131"/>
                  </a:lnTo>
                  <a:lnTo>
                    <a:pt x="166" y="1165"/>
                  </a:lnTo>
                  <a:lnTo>
                    <a:pt x="170" y="1197"/>
                  </a:lnTo>
                  <a:lnTo>
                    <a:pt x="177" y="1230"/>
                  </a:lnTo>
                  <a:lnTo>
                    <a:pt x="183" y="1264"/>
                  </a:lnTo>
                  <a:lnTo>
                    <a:pt x="187" y="1298"/>
                  </a:lnTo>
                  <a:lnTo>
                    <a:pt x="192" y="1332"/>
                  </a:lnTo>
                  <a:lnTo>
                    <a:pt x="200" y="1366"/>
                  </a:lnTo>
                  <a:lnTo>
                    <a:pt x="208" y="1403"/>
                  </a:lnTo>
                  <a:lnTo>
                    <a:pt x="331" y="1298"/>
                  </a:lnTo>
                  <a:lnTo>
                    <a:pt x="348" y="1387"/>
                  </a:lnTo>
                  <a:lnTo>
                    <a:pt x="192" y="1460"/>
                  </a:lnTo>
                  <a:lnTo>
                    <a:pt x="192" y="1458"/>
                  </a:lnTo>
                  <a:lnTo>
                    <a:pt x="190" y="1452"/>
                  </a:lnTo>
                  <a:lnTo>
                    <a:pt x="190" y="1448"/>
                  </a:lnTo>
                  <a:lnTo>
                    <a:pt x="189" y="1442"/>
                  </a:lnTo>
                  <a:lnTo>
                    <a:pt x="189" y="1437"/>
                  </a:lnTo>
                  <a:lnTo>
                    <a:pt x="187" y="1431"/>
                  </a:lnTo>
                  <a:lnTo>
                    <a:pt x="185" y="1422"/>
                  </a:lnTo>
                  <a:lnTo>
                    <a:pt x="183" y="1414"/>
                  </a:lnTo>
                  <a:lnTo>
                    <a:pt x="181" y="1404"/>
                  </a:lnTo>
                  <a:lnTo>
                    <a:pt x="181" y="1395"/>
                  </a:lnTo>
                  <a:lnTo>
                    <a:pt x="177" y="1384"/>
                  </a:lnTo>
                  <a:lnTo>
                    <a:pt x="177" y="1372"/>
                  </a:lnTo>
                  <a:lnTo>
                    <a:pt x="173" y="1359"/>
                  </a:lnTo>
                  <a:lnTo>
                    <a:pt x="171" y="1347"/>
                  </a:lnTo>
                  <a:lnTo>
                    <a:pt x="170" y="1332"/>
                  </a:lnTo>
                  <a:lnTo>
                    <a:pt x="166" y="1319"/>
                  </a:lnTo>
                  <a:lnTo>
                    <a:pt x="164" y="1302"/>
                  </a:lnTo>
                  <a:lnTo>
                    <a:pt x="160" y="1287"/>
                  </a:lnTo>
                  <a:lnTo>
                    <a:pt x="158" y="1269"/>
                  </a:lnTo>
                  <a:lnTo>
                    <a:pt x="154" y="1252"/>
                  </a:lnTo>
                  <a:lnTo>
                    <a:pt x="151" y="1233"/>
                  </a:lnTo>
                  <a:lnTo>
                    <a:pt x="149" y="1216"/>
                  </a:lnTo>
                  <a:lnTo>
                    <a:pt x="145" y="1195"/>
                  </a:lnTo>
                  <a:lnTo>
                    <a:pt x="143" y="1176"/>
                  </a:lnTo>
                  <a:lnTo>
                    <a:pt x="139" y="1155"/>
                  </a:lnTo>
                  <a:lnTo>
                    <a:pt x="135" y="1135"/>
                  </a:lnTo>
                  <a:lnTo>
                    <a:pt x="132" y="1112"/>
                  </a:lnTo>
                  <a:lnTo>
                    <a:pt x="130" y="1089"/>
                  </a:lnTo>
                  <a:lnTo>
                    <a:pt x="124" y="1066"/>
                  </a:lnTo>
                  <a:lnTo>
                    <a:pt x="122" y="1043"/>
                  </a:lnTo>
                  <a:lnTo>
                    <a:pt x="116" y="1019"/>
                  </a:lnTo>
                  <a:lnTo>
                    <a:pt x="114" y="994"/>
                  </a:lnTo>
                  <a:lnTo>
                    <a:pt x="109" y="967"/>
                  </a:lnTo>
                  <a:lnTo>
                    <a:pt x="105" y="943"/>
                  </a:lnTo>
                  <a:lnTo>
                    <a:pt x="101" y="916"/>
                  </a:lnTo>
                  <a:lnTo>
                    <a:pt x="97" y="889"/>
                  </a:lnTo>
                  <a:lnTo>
                    <a:pt x="93" y="861"/>
                  </a:lnTo>
                  <a:lnTo>
                    <a:pt x="90" y="834"/>
                  </a:lnTo>
                  <a:lnTo>
                    <a:pt x="86" y="806"/>
                  </a:lnTo>
                  <a:lnTo>
                    <a:pt x="82" y="777"/>
                  </a:lnTo>
                  <a:lnTo>
                    <a:pt x="76" y="747"/>
                  </a:lnTo>
                  <a:lnTo>
                    <a:pt x="74" y="718"/>
                  </a:lnTo>
                  <a:lnTo>
                    <a:pt x="71" y="688"/>
                  </a:lnTo>
                  <a:lnTo>
                    <a:pt x="67" y="659"/>
                  </a:lnTo>
                  <a:lnTo>
                    <a:pt x="63" y="627"/>
                  </a:lnTo>
                  <a:lnTo>
                    <a:pt x="59" y="597"/>
                  </a:lnTo>
                  <a:lnTo>
                    <a:pt x="55" y="564"/>
                  </a:lnTo>
                  <a:lnTo>
                    <a:pt x="52" y="532"/>
                  </a:lnTo>
                  <a:lnTo>
                    <a:pt x="48" y="500"/>
                  </a:lnTo>
                  <a:lnTo>
                    <a:pt x="44" y="467"/>
                  </a:lnTo>
                  <a:lnTo>
                    <a:pt x="40" y="433"/>
                  </a:lnTo>
                  <a:lnTo>
                    <a:pt x="36" y="401"/>
                  </a:lnTo>
                  <a:lnTo>
                    <a:pt x="33" y="367"/>
                  </a:lnTo>
                  <a:lnTo>
                    <a:pt x="29" y="334"/>
                  </a:lnTo>
                  <a:lnTo>
                    <a:pt x="25" y="300"/>
                  </a:lnTo>
                  <a:lnTo>
                    <a:pt x="23" y="266"/>
                  </a:lnTo>
                  <a:lnTo>
                    <a:pt x="19" y="230"/>
                  </a:lnTo>
                  <a:lnTo>
                    <a:pt x="16" y="197"/>
                  </a:lnTo>
                  <a:lnTo>
                    <a:pt x="12" y="161"/>
                  </a:lnTo>
                  <a:lnTo>
                    <a:pt x="10" y="125"/>
                  </a:lnTo>
                  <a:lnTo>
                    <a:pt x="6" y="91"/>
                  </a:lnTo>
                  <a:lnTo>
                    <a:pt x="4" y="55"/>
                  </a:lnTo>
                  <a:lnTo>
                    <a:pt x="0" y="0"/>
                  </a:lnTo>
                  <a:close/>
                </a:path>
              </a:pathLst>
            </a:custGeom>
            <a:solidFill>
              <a:srgbClr val="693600"/>
            </a:solidFill>
            <a:ln w="9525">
              <a:noFill/>
              <a:round/>
            </a:ln>
          </p:spPr>
          <p:txBody>
            <a:bodyPr/>
            <a:lstStyle/>
            <a:p>
              <a:endParaRPr lang="en-CA"/>
            </a:p>
          </p:txBody>
        </p:sp>
      </p:grpSp>
      <p:sp>
        <p:nvSpPr>
          <p:cNvPr id="8232" name="Rectangle 132"/>
          <p:cNvSpPr>
            <a:spLocks noChangeArrowheads="1"/>
          </p:cNvSpPr>
          <p:nvPr/>
        </p:nvSpPr>
        <p:spPr bwMode="auto">
          <a:xfrm>
            <a:off x="1776413" y="1820863"/>
            <a:ext cx="1231900" cy="457200"/>
          </a:xfrm>
          <a:prstGeom prst="rect">
            <a:avLst/>
          </a:prstGeom>
          <a:noFill/>
          <a:ln w="9525">
            <a:noFill/>
            <a:miter lim="800000"/>
          </a:ln>
        </p:spPr>
        <p:txBody>
          <a:bodyPr>
            <a:spAutoFit/>
          </a:bodyPr>
          <a:lstStyle/>
          <a:p>
            <a:pPr algn="l" eaLnBrk="1" hangingPunct="1"/>
            <a:r>
              <a:rPr lang="en-US" sz="1200">
                <a:latin typeface="Arial Narrow" pitchFamily="34" charset="0"/>
              </a:rPr>
              <a:t>Policies / compliance rules</a:t>
            </a:r>
            <a:endParaRPr lang="en-US" sz="1200">
              <a:latin typeface="Arial Narrow" pitchFamily="34" charset="0"/>
            </a:endParaRPr>
          </a:p>
        </p:txBody>
      </p:sp>
      <p:grpSp>
        <p:nvGrpSpPr>
          <p:cNvPr id="13" name="Group 133"/>
          <p:cNvGrpSpPr/>
          <p:nvPr/>
        </p:nvGrpSpPr>
        <p:grpSpPr bwMode="auto">
          <a:xfrm>
            <a:off x="3006725" y="1785938"/>
            <a:ext cx="641350" cy="403225"/>
            <a:chOff x="1354" y="1239"/>
            <a:chExt cx="2575" cy="2079"/>
          </a:xfrm>
        </p:grpSpPr>
        <p:sp>
          <p:nvSpPr>
            <p:cNvPr id="8583" name="Freeform 134"/>
            <p:cNvSpPr/>
            <p:nvPr/>
          </p:nvSpPr>
          <p:spPr bwMode="auto">
            <a:xfrm>
              <a:off x="1369" y="1254"/>
              <a:ext cx="2522" cy="2045"/>
            </a:xfrm>
            <a:custGeom>
              <a:avLst/>
              <a:gdLst>
                <a:gd name="T0" fmla="*/ 99 w 5045"/>
                <a:gd name="T1" fmla="*/ 59 h 4091"/>
                <a:gd name="T2" fmla="*/ 417 w 5045"/>
                <a:gd name="T3" fmla="*/ 0 h 4091"/>
                <a:gd name="T4" fmla="*/ 446 w 5045"/>
                <a:gd name="T5" fmla="*/ 44 h 4091"/>
                <a:gd name="T6" fmla="*/ 503 w 5045"/>
                <a:gd name="T7" fmla="*/ 37 h 4091"/>
                <a:gd name="T8" fmla="*/ 509 w 5045"/>
                <a:gd name="T9" fmla="*/ 64 h 4091"/>
                <a:gd name="T10" fmla="*/ 456 w 5045"/>
                <a:gd name="T11" fmla="*/ 86 h 4091"/>
                <a:gd name="T12" fmla="*/ 409 w 5045"/>
                <a:gd name="T13" fmla="*/ 355 h 4091"/>
                <a:gd name="T14" fmla="*/ 630 w 5045"/>
                <a:gd name="T15" fmla="*/ 395 h 4091"/>
                <a:gd name="T16" fmla="*/ 626 w 5045"/>
                <a:gd name="T17" fmla="*/ 417 h 4091"/>
                <a:gd name="T18" fmla="*/ 320 w 5045"/>
                <a:gd name="T19" fmla="*/ 511 h 4091"/>
                <a:gd name="T20" fmla="*/ 232 w 5045"/>
                <a:gd name="T21" fmla="*/ 467 h 4091"/>
                <a:gd name="T22" fmla="*/ 169 w 5045"/>
                <a:gd name="T23" fmla="*/ 370 h 4091"/>
                <a:gd name="T24" fmla="*/ 158 w 5045"/>
                <a:gd name="T25" fmla="*/ 289 h 4091"/>
                <a:gd name="T26" fmla="*/ 178 w 5045"/>
                <a:gd name="T27" fmla="*/ 175 h 4091"/>
                <a:gd name="T28" fmla="*/ 109 w 5045"/>
                <a:gd name="T29" fmla="*/ 199 h 4091"/>
                <a:gd name="T30" fmla="*/ 11 w 5045"/>
                <a:gd name="T31" fmla="*/ 165 h 4091"/>
                <a:gd name="T32" fmla="*/ 0 w 5045"/>
                <a:gd name="T33" fmla="*/ 147 h 4091"/>
                <a:gd name="T34" fmla="*/ 28 w 5045"/>
                <a:gd name="T35" fmla="*/ 129 h 4091"/>
                <a:gd name="T36" fmla="*/ 36 w 5045"/>
                <a:gd name="T37" fmla="*/ 98 h 4091"/>
                <a:gd name="T38" fmla="*/ 79 w 5045"/>
                <a:gd name="T39" fmla="*/ 63 h 4091"/>
                <a:gd name="T40" fmla="*/ 99 w 5045"/>
                <a:gd name="T41" fmla="*/ 59 h 4091"/>
                <a:gd name="T42" fmla="*/ 99 w 5045"/>
                <a:gd name="T43" fmla="*/ 59 h 409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045"/>
                <a:gd name="T67" fmla="*/ 0 h 4091"/>
                <a:gd name="T68" fmla="*/ 5045 w 5045"/>
                <a:gd name="T69" fmla="*/ 4091 h 409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045" h="4091">
                  <a:moveTo>
                    <a:pt x="797" y="476"/>
                  </a:moveTo>
                  <a:lnTo>
                    <a:pt x="3336" y="0"/>
                  </a:lnTo>
                  <a:lnTo>
                    <a:pt x="3570" y="356"/>
                  </a:lnTo>
                  <a:lnTo>
                    <a:pt x="4030" y="299"/>
                  </a:lnTo>
                  <a:lnTo>
                    <a:pt x="4077" y="517"/>
                  </a:lnTo>
                  <a:lnTo>
                    <a:pt x="3650" y="694"/>
                  </a:lnTo>
                  <a:lnTo>
                    <a:pt x="3272" y="2840"/>
                  </a:lnTo>
                  <a:lnTo>
                    <a:pt x="5045" y="3163"/>
                  </a:lnTo>
                  <a:lnTo>
                    <a:pt x="5013" y="3340"/>
                  </a:lnTo>
                  <a:lnTo>
                    <a:pt x="2563" y="4091"/>
                  </a:lnTo>
                  <a:lnTo>
                    <a:pt x="1861" y="3736"/>
                  </a:lnTo>
                  <a:lnTo>
                    <a:pt x="1354" y="2962"/>
                  </a:lnTo>
                  <a:lnTo>
                    <a:pt x="1266" y="2316"/>
                  </a:lnTo>
                  <a:lnTo>
                    <a:pt x="1426" y="1405"/>
                  </a:lnTo>
                  <a:lnTo>
                    <a:pt x="879" y="1599"/>
                  </a:lnTo>
                  <a:lnTo>
                    <a:pt x="88" y="1323"/>
                  </a:lnTo>
                  <a:lnTo>
                    <a:pt x="0" y="1179"/>
                  </a:lnTo>
                  <a:lnTo>
                    <a:pt x="225" y="1033"/>
                  </a:lnTo>
                  <a:lnTo>
                    <a:pt x="289" y="784"/>
                  </a:lnTo>
                  <a:lnTo>
                    <a:pt x="637" y="508"/>
                  </a:lnTo>
                  <a:lnTo>
                    <a:pt x="797" y="476"/>
                  </a:lnTo>
                  <a:close/>
                </a:path>
              </a:pathLst>
            </a:custGeom>
            <a:solidFill>
              <a:srgbClr val="FFFFFF"/>
            </a:solidFill>
            <a:ln w="9525">
              <a:noFill/>
              <a:round/>
            </a:ln>
          </p:spPr>
          <p:txBody>
            <a:bodyPr/>
            <a:lstStyle/>
            <a:p>
              <a:endParaRPr lang="en-CA"/>
            </a:p>
          </p:txBody>
        </p:sp>
        <p:sp>
          <p:nvSpPr>
            <p:cNvPr id="8584" name="Freeform 135"/>
            <p:cNvSpPr/>
            <p:nvPr/>
          </p:nvSpPr>
          <p:spPr bwMode="auto">
            <a:xfrm>
              <a:off x="2392" y="2893"/>
              <a:ext cx="517" cy="365"/>
            </a:xfrm>
            <a:custGeom>
              <a:avLst/>
              <a:gdLst>
                <a:gd name="T0" fmla="*/ 99 w 1034"/>
                <a:gd name="T1" fmla="*/ 0 h 730"/>
                <a:gd name="T2" fmla="*/ 48 w 1034"/>
                <a:gd name="T3" fmla="*/ 45 h 730"/>
                <a:gd name="T4" fmla="*/ 0 w 1034"/>
                <a:gd name="T5" fmla="*/ 58 h 730"/>
                <a:gd name="T6" fmla="*/ 7 w 1034"/>
                <a:gd name="T7" fmla="*/ 68 h 730"/>
                <a:gd name="T8" fmla="*/ 65 w 1034"/>
                <a:gd name="T9" fmla="*/ 56 h 730"/>
                <a:gd name="T10" fmla="*/ 21 w 1034"/>
                <a:gd name="T11" fmla="*/ 80 h 730"/>
                <a:gd name="T12" fmla="*/ 117 w 1034"/>
                <a:gd name="T13" fmla="*/ 91 h 730"/>
                <a:gd name="T14" fmla="*/ 129 w 1034"/>
                <a:gd name="T15" fmla="*/ 18 h 730"/>
                <a:gd name="T16" fmla="*/ 99 w 1034"/>
                <a:gd name="T17" fmla="*/ 0 h 730"/>
                <a:gd name="T18" fmla="*/ 99 w 1034"/>
                <a:gd name="T19" fmla="*/ 0 h 7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34"/>
                <a:gd name="T31" fmla="*/ 0 h 730"/>
                <a:gd name="T32" fmla="*/ 1034 w 1034"/>
                <a:gd name="T33" fmla="*/ 730 h 7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34" h="730">
                  <a:moveTo>
                    <a:pt x="795" y="0"/>
                  </a:moveTo>
                  <a:lnTo>
                    <a:pt x="388" y="360"/>
                  </a:lnTo>
                  <a:lnTo>
                    <a:pt x="0" y="470"/>
                  </a:lnTo>
                  <a:lnTo>
                    <a:pt x="57" y="544"/>
                  </a:lnTo>
                  <a:lnTo>
                    <a:pt x="517" y="453"/>
                  </a:lnTo>
                  <a:lnTo>
                    <a:pt x="168" y="637"/>
                  </a:lnTo>
                  <a:lnTo>
                    <a:pt x="941" y="730"/>
                  </a:lnTo>
                  <a:lnTo>
                    <a:pt x="1034" y="137"/>
                  </a:lnTo>
                  <a:lnTo>
                    <a:pt x="795" y="0"/>
                  </a:lnTo>
                  <a:close/>
                </a:path>
              </a:pathLst>
            </a:custGeom>
            <a:solidFill>
              <a:srgbClr val="FFCA94"/>
            </a:solidFill>
            <a:ln w="9525">
              <a:noFill/>
              <a:round/>
            </a:ln>
          </p:spPr>
          <p:txBody>
            <a:bodyPr/>
            <a:lstStyle/>
            <a:p>
              <a:endParaRPr lang="en-CA"/>
            </a:p>
          </p:txBody>
        </p:sp>
        <p:sp>
          <p:nvSpPr>
            <p:cNvPr id="8585" name="Freeform 136"/>
            <p:cNvSpPr/>
            <p:nvPr/>
          </p:nvSpPr>
          <p:spPr bwMode="auto">
            <a:xfrm>
              <a:off x="1507" y="1442"/>
              <a:ext cx="2256" cy="1876"/>
            </a:xfrm>
            <a:custGeom>
              <a:avLst/>
              <a:gdLst>
                <a:gd name="T0" fmla="*/ 111 w 4510"/>
                <a:gd name="T1" fmla="*/ 31 h 3752"/>
                <a:gd name="T2" fmla="*/ 439 w 4510"/>
                <a:gd name="T3" fmla="*/ 0 h 3752"/>
                <a:gd name="T4" fmla="*/ 423 w 4510"/>
                <a:gd name="T5" fmla="*/ 155 h 3752"/>
                <a:gd name="T6" fmla="*/ 464 w 4510"/>
                <a:gd name="T7" fmla="*/ 242 h 3752"/>
                <a:gd name="T8" fmla="*/ 508 w 4510"/>
                <a:gd name="T9" fmla="*/ 278 h 3752"/>
                <a:gd name="T10" fmla="*/ 551 w 4510"/>
                <a:gd name="T11" fmla="*/ 290 h 3752"/>
                <a:gd name="T12" fmla="*/ 565 w 4510"/>
                <a:gd name="T13" fmla="*/ 424 h 3752"/>
                <a:gd name="T14" fmla="*/ 305 w 4510"/>
                <a:gd name="T15" fmla="*/ 469 h 3752"/>
                <a:gd name="T16" fmla="*/ 343 w 4510"/>
                <a:gd name="T17" fmla="*/ 375 h 3752"/>
                <a:gd name="T18" fmla="*/ 283 w 4510"/>
                <a:gd name="T19" fmla="*/ 348 h 3752"/>
                <a:gd name="T20" fmla="*/ 211 w 4510"/>
                <a:gd name="T21" fmla="*/ 424 h 3752"/>
                <a:gd name="T22" fmla="*/ 150 w 4510"/>
                <a:gd name="T23" fmla="*/ 257 h 3752"/>
                <a:gd name="T24" fmla="*/ 135 w 4510"/>
                <a:gd name="T25" fmla="*/ 138 h 3752"/>
                <a:gd name="T26" fmla="*/ 57 w 4510"/>
                <a:gd name="T27" fmla="*/ 177 h 3752"/>
                <a:gd name="T28" fmla="*/ 18 w 4510"/>
                <a:gd name="T29" fmla="*/ 137 h 3752"/>
                <a:gd name="T30" fmla="*/ 56 w 4510"/>
                <a:gd name="T31" fmla="*/ 93 h 3752"/>
                <a:gd name="T32" fmla="*/ 0 w 4510"/>
                <a:gd name="T33" fmla="*/ 75 h 3752"/>
                <a:gd name="T34" fmla="*/ 88 w 4510"/>
                <a:gd name="T35" fmla="*/ 25 h 3752"/>
                <a:gd name="T36" fmla="*/ 111 w 4510"/>
                <a:gd name="T37" fmla="*/ 31 h 3752"/>
                <a:gd name="T38" fmla="*/ 111 w 4510"/>
                <a:gd name="T39" fmla="*/ 31 h 375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510"/>
                <a:gd name="T61" fmla="*/ 0 h 3752"/>
                <a:gd name="T62" fmla="*/ 4510 w 4510"/>
                <a:gd name="T63" fmla="*/ 3752 h 375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510" h="3752">
                  <a:moveTo>
                    <a:pt x="884" y="251"/>
                  </a:moveTo>
                  <a:lnTo>
                    <a:pt x="3505" y="0"/>
                  </a:lnTo>
                  <a:lnTo>
                    <a:pt x="3376" y="1239"/>
                  </a:lnTo>
                  <a:lnTo>
                    <a:pt x="3708" y="1940"/>
                  </a:lnTo>
                  <a:lnTo>
                    <a:pt x="4058" y="2218"/>
                  </a:lnTo>
                  <a:lnTo>
                    <a:pt x="4400" y="2319"/>
                  </a:lnTo>
                  <a:lnTo>
                    <a:pt x="4510" y="3391"/>
                  </a:lnTo>
                  <a:lnTo>
                    <a:pt x="2435" y="3752"/>
                  </a:lnTo>
                  <a:lnTo>
                    <a:pt x="2739" y="2994"/>
                  </a:lnTo>
                  <a:lnTo>
                    <a:pt x="2260" y="2781"/>
                  </a:lnTo>
                  <a:lnTo>
                    <a:pt x="1688" y="3391"/>
                  </a:lnTo>
                  <a:lnTo>
                    <a:pt x="1199" y="2051"/>
                  </a:lnTo>
                  <a:lnTo>
                    <a:pt x="1078" y="1100"/>
                  </a:lnTo>
                  <a:lnTo>
                    <a:pt x="450" y="1414"/>
                  </a:lnTo>
                  <a:lnTo>
                    <a:pt x="137" y="1091"/>
                  </a:lnTo>
                  <a:lnTo>
                    <a:pt x="441" y="739"/>
                  </a:lnTo>
                  <a:lnTo>
                    <a:pt x="0" y="600"/>
                  </a:lnTo>
                  <a:lnTo>
                    <a:pt x="699" y="196"/>
                  </a:lnTo>
                  <a:lnTo>
                    <a:pt x="884" y="251"/>
                  </a:lnTo>
                  <a:close/>
                </a:path>
              </a:pathLst>
            </a:custGeom>
            <a:solidFill>
              <a:srgbClr val="FFE5BF"/>
            </a:solidFill>
            <a:ln w="9525">
              <a:noFill/>
              <a:round/>
            </a:ln>
          </p:spPr>
          <p:txBody>
            <a:bodyPr/>
            <a:lstStyle/>
            <a:p>
              <a:endParaRPr lang="en-CA"/>
            </a:p>
          </p:txBody>
        </p:sp>
        <p:sp>
          <p:nvSpPr>
            <p:cNvPr id="8586" name="Freeform 137"/>
            <p:cNvSpPr/>
            <p:nvPr/>
          </p:nvSpPr>
          <p:spPr bwMode="auto">
            <a:xfrm>
              <a:off x="2180" y="1507"/>
              <a:ext cx="1006" cy="1322"/>
            </a:xfrm>
            <a:custGeom>
              <a:avLst/>
              <a:gdLst>
                <a:gd name="T0" fmla="*/ 252 w 2011"/>
                <a:gd name="T1" fmla="*/ 35 h 2642"/>
                <a:gd name="T2" fmla="*/ 105 w 2011"/>
                <a:gd name="T3" fmla="*/ 168 h 2642"/>
                <a:gd name="T4" fmla="*/ 60 w 2011"/>
                <a:gd name="T5" fmla="*/ 331 h 2642"/>
                <a:gd name="T6" fmla="*/ 15 w 2011"/>
                <a:gd name="T7" fmla="*/ 198 h 2642"/>
                <a:gd name="T8" fmla="*/ 0 w 2011"/>
                <a:gd name="T9" fmla="*/ 45 h 2642"/>
                <a:gd name="T10" fmla="*/ 250 w 2011"/>
                <a:gd name="T11" fmla="*/ 0 h 2642"/>
                <a:gd name="T12" fmla="*/ 252 w 2011"/>
                <a:gd name="T13" fmla="*/ 35 h 2642"/>
                <a:gd name="T14" fmla="*/ 252 w 2011"/>
                <a:gd name="T15" fmla="*/ 35 h 2642"/>
                <a:gd name="T16" fmla="*/ 0 60000 65536"/>
                <a:gd name="T17" fmla="*/ 0 60000 65536"/>
                <a:gd name="T18" fmla="*/ 0 60000 65536"/>
                <a:gd name="T19" fmla="*/ 0 60000 65536"/>
                <a:gd name="T20" fmla="*/ 0 60000 65536"/>
                <a:gd name="T21" fmla="*/ 0 60000 65536"/>
                <a:gd name="T22" fmla="*/ 0 60000 65536"/>
                <a:gd name="T23" fmla="*/ 0 60000 65536"/>
                <a:gd name="T24" fmla="*/ 0 w 2011"/>
                <a:gd name="T25" fmla="*/ 0 h 2642"/>
                <a:gd name="T26" fmla="*/ 2011 w 2011"/>
                <a:gd name="T27" fmla="*/ 2642 h 26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11" h="2642">
                  <a:moveTo>
                    <a:pt x="2011" y="276"/>
                  </a:moveTo>
                  <a:lnTo>
                    <a:pt x="834" y="1340"/>
                  </a:lnTo>
                  <a:lnTo>
                    <a:pt x="480" y="2642"/>
                  </a:lnTo>
                  <a:lnTo>
                    <a:pt x="119" y="1579"/>
                  </a:lnTo>
                  <a:lnTo>
                    <a:pt x="0" y="359"/>
                  </a:lnTo>
                  <a:lnTo>
                    <a:pt x="1993" y="0"/>
                  </a:lnTo>
                  <a:lnTo>
                    <a:pt x="2011" y="276"/>
                  </a:lnTo>
                  <a:close/>
                </a:path>
              </a:pathLst>
            </a:custGeom>
            <a:solidFill>
              <a:srgbClr val="FFCA94"/>
            </a:solidFill>
            <a:ln w="9525">
              <a:noFill/>
              <a:round/>
            </a:ln>
          </p:spPr>
          <p:txBody>
            <a:bodyPr/>
            <a:lstStyle/>
            <a:p>
              <a:endParaRPr lang="en-CA"/>
            </a:p>
          </p:txBody>
        </p:sp>
        <p:sp>
          <p:nvSpPr>
            <p:cNvPr id="8587" name="Freeform 138"/>
            <p:cNvSpPr/>
            <p:nvPr/>
          </p:nvSpPr>
          <p:spPr bwMode="auto">
            <a:xfrm>
              <a:off x="2891" y="2869"/>
              <a:ext cx="991" cy="328"/>
            </a:xfrm>
            <a:custGeom>
              <a:avLst/>
              <a:gdLst>
                <a:gd name="T0" fmla="*/ 198 w 1983"/>
                <a:gd name="T1" fmla="*/ 3 h 656"/>
                <a:gd name="T2" fmla="*/ 247 w 1983"/>
                <a:gd name="T3" fmla="*/ 0 h 656"/>
                <a:gd name="T4" fmla="*/ 245 w 1983"/>
                <a:gd name="T5" fmla="*/ 24 h 656"/>
                <a:gd name="T6" fmla="*/ 205 w 1983"/>
                <a:gd name="T7" fmla="*/ 36 h 656"/>
                <a:gd name="T8" fmla="*/ 0 w 1983"/>
                <a:gd name="T9" fmla="*/ 82 h 656"/>
                <a:gd name="T10" fmla="*/ 35 w 1983"/>
                <a:gd name="T11" fmla="*/ 40 h 656"/>
                <a:gd name="T12" fmla="*/ 198 w 1983"/>
                <a:gd name="T13" fmla="*/ 3 h 656"/>
                <a:gd name="T14" fmla="*/ 198 w 1983"/>
                <a:gd name="T15" fmla="*/ 3 h 656"/>
                <a:gd name="T16" fmla="*/ 0 60000 65536"/>
                <a:gd name="T17" fmla="*/ 0 60000 65536"/>
                <a:gd name="T18" fmla="*/ 0 60000 65536"/>
                <a:gd name="T19" fmla="*/ 0 60000 65536"/>
                <a:gd name="T20" fmla="*/ 0 60000 65536"/>
                <a:gd name="T21" fmla="*/ 0 60000 65536"/>
                <a:gd name="T22" fmla="*/ 0 60000 65536"/>
                <a:gd name="T23" fmla="*/ 0 60000 65536"/>
                <a:gd name="T24" fmla="*/ 0 w 1983"/>
                <a:gd name="T25" fmla="*/ 0 h 656"/>
                <a:gd name="T26" fmla="*/ 1983 w 1983"/>
                <a:gd name="T27" fmla="*/ 656 h 6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83" h="656">
                  <a:moveTo>
                    <a:pt x="1587" y="19"/>
                  </a:moveTo>
                  <a:lnTo>
                    <a:pt x="1983" y="0"/>
                  </a:lnTo>
                  <a:lnTo>
                    <a:pt x="1966" y="194"/>
                  </a:lnTo>
                  <a:lnTo>
                    <a:pt x="1643" y="287"/>
                  </a:lnTo>
                  <a:lnTo>
                    <a:pt x="0" y="656"/>
                  </a:lnTo>
                  <a:lnTo>
                    <a:pt x="285" y="313"/>
                  </a:lnTo>
                  <a:lnTo>
                    <a:pt x="1587" y="19"/>
                  </a:lnTo>
                  <a:close/>
                </a:path>
              </a:pathLst>
            </a:custGeom>
            <a:solidFill>
              <a:srgbClr val="FFCA94"/>
            </a:solidFill>
            <a:ln w="9525">
              <a:noFill/>
              <a:round/>
            </a:ln>
          </p:spPr>
          <p:txBody>
            <a:bodyPr/>
            <a:lstStyle/>
            <a:p>
              <a:endParaRPr lang="en-CA"/>
            </a:p>
          </p:txBody>
        </p:sp>
        <p:sp>
          <p:nvSpPr>
            <p:cNvPr id="8588" name="Freeform 139"/>
            <p:cNvSpPr/>
            <p:nvPr/>
          </p:nvSpPr>
          <p:spPr bwMode="auto">
            <a:xfrm>
              <a:off x="3186" y="1461"/>
              <a:ext cx="221" cy="171"/>
            </a:xfrm>
            <a:custGeom>
              <a:avLst/>
              <a:gdLst>
                <a:gd name="T0" fmla="*/ 0 w 442"/>
                <a:gd name="T1" fmla="*/ 5 h 342"/>
                <a:gd name="T2" fmla="*/ 55 w 442"/>
                <a:gd name="T3" fmla="*/ 0 h 342"/>
                <a:gd name="T4" fmla="*/ 52 w 442"/>
                <a:gd name="T5" fmla="*/ 37 h 342"/>
                <a:gd name="T6" fmla="*/ 5 w 442"/>
                <a:gd name="T7" fmla="*/ 43 h 342"/>
                <a:gd name="T8" fmla="*/ 0 w 442"/>
                <a:gd name="T9" fmla="*/ 5 h 342"/>
                <a:gd name="T10" fmla="*/ 0 w 442"/>
                <a:gd name="T11" fmla="*/ 5 h 342"/>
                <a:gd name="T12" fmla="*/ 0 60000 65536"/>
                <a:gd name="T13" fmla="*/ 0 60000 65536"/>
                <a:gd name="T14" fmla="*/ 0 60000 65536"/>
                <a:gd name="T15" fmla="*/ 0 60000 65536"/>
                <a:gd name="T16" fmla="*/ 0 60000 65536"/>
                <a:gd name="T17" fmla="*/ 0 60000 65536"/>
                <a:gd name="T18" fmla="*/ 0 w 442"/>
                <a:gd name="T19" fmla="*/ 0 h 342"/>
                <a:gd name="T20" fmla="*/ 442 w 442"/>
                <a:gd name="T21" fmla="*/ 342 h 342"/>
              </a:gdLst>
              <a:ahLst/>
              <a:cxnLst>
                <a:cxn ang="T12">
                  <a:pos x="T0" y="T1"/>
                </a:cxn>
                <a:cxn ang="T13">
                  <a:pos x="T2" y="T3"/>
                </a:cxn>
                <a:cxn ang="T14">
                  <a:pos x="T4" y="T5"/>
                </a:cxn>
                <a:cxn ang="T15">
                  <a:pos x="T6" y="T7"/>
                </a:cxn>
                <a:cxn ang="T16">
                  <a:pos x="T8" y="T9"/>
                </a:cxn>
                <a:cxn ang="T17">
                  <a:pos x="T10" y="T11"/>
                </a:cxn>
              </a:cxnLst>
              <a:rect l="T18" t="T19" r="T20" b="T21"/>
              <a:pathLst>
                <a:path w="442" h="342">
                  <a:moveTo>
                    <a:pt x="0" y="45"/>
                  </a:moveTo>
                  <a:lnTo>
                    <a:pt x="442" y="0"/>
                  </a:lnTo>
                  <a:lnTo>
                    <a:pt x="416" y="296"/>
                  </a:lnTo>
                  <a:lnTo>
                    <a:pt x="38" y="342"/>
                  </a:lnTo>
                  <a:lnTo>
                    <a:pt x="0" y="45"/>
                  </a:lnTo>
                  <a:close/>
                </a:path>
              </a:pathLst>
            </a:custGeom>
            <a:solidFill>
              <a:srgbClr val="FFCA94"/>
            </a:solidFill>
            <a:ln w="9525">
              <a:noFill/>
              <a:round/>
            </a:ln>
          </p:spPr>
          <p:txBody>
            <a:bodyPr/>
            <a:lstStyle/>
            <a:p>
              <a:endParaRPr lang="en-CA"/>
            </a:p>
          </p:txBody>
        </p:sp>
        <p:sp>
          <p:nvSpPr>
            <p:cNvPr id="8589" name="Freeform 140"/>
            <p:cNvSpPr/>
            <p:nvPr/>
          </p:nvSpPr>
          <p:spPr bwMode="auto">
            <a:xfrm>
              <a:off x="1387" y="1622"/>
              <a:ext cx="641" cy="393"/>
            </a:xfrm>
            <a:custGeom>
              <a:avLst/>
              <a:gdLst>
                <a:gd name="T0" fmla="*/ 0 w 1283"/>
                <a:gd name="T1" fmla="*/ 74 h 785"/>
                <a:gd name="T2" fmla="*/ 80 w 1283"/>
                <a:gd name="T3" fmla="*/ 34 h 785"/>
                <a:gd name="T4" fmla="*/ 158 w 1283"/>
                <a:gd name="T5" fmla="*/ 0 h 785"/>
                <a:gd name="T6" fmla="*/ 160 w 1283"/>
                <a:gd name="T7" fmla="*/ 99 h 785"/>
                <a:gd name="T8" fmla="*/ 0 w 1283"/>
                <a:gd name="T9" fmla="*/ 74 h 785"/>
                <a:gd name="T10" fmla="*/ 0 w 1283"/>
                <a:gd name="T11" fmla="*/ 74 h 785"/>
                <a:gd name="T12" fmla="*/ 0 60000 65536"/>
                <a:gd name="T13" fmla="*/ 0 60000 65536"/>
                <a:gd name="T14" fmla="*/ 0 60000 65536"/>
                <a:gd name="T15" fmla="*/ 0 60000 65536"/>
                <a:gd name="T16" fmla="*/ 0 60000 65536"/>
                <a:gd name="T17" fmla="*/ 0 60000 65536"/>
                <a:gd name="T18" fmla="*/ 0 w 1283"/>
                <a:gd name="T19" fmla="*/ 0 h 785"/>
                <a:gd name="T20" fmla="*/ 1283 w 1283"/>
                <a:gd name="T21" fmla="*/ 785 h 785"/>
              </a:gdLst>
              <a:ahLst/>
              <a:cxnLst>
                <a:cxn ang="T12">
                  <a:pos x="T0" y="T1"/>
                </a:cxn>
                <a:cxn ang="T13">
                  <a:pos x="T2" y="T3"/>
                </a:cxn>
                <a:cxn ang="T14">
                  <a:pos x="T4" y="T5"/>
                </a:cxn>
                <a:cxn ang="T15">
                  <a:pos x="T6" y="T7"/>
                </a:cxn>
                <a:cxn ang="T16">
                  <a:pos x="T8" y="T9"/>
                </a:cxn>
                <a:cxn ang="T17">
                  <a:pos x="T10" y="T11"/>
                </a:cxn>
              </a:cxnLst>
              <a:rect l="T18" t="T19" r="T20" b="T21"/>
              <a:pathLst>
                <a:path w="1283" h="785">
                  <a:moveTo>
                    <a:pt x="0" y="591"/>
                  </a:moveTo>
                  <a:lnTo>
                    <a:pt x="647" y="268"/>
                  </a:lnTo>
                  <a:lnTo>
                    <a:pt x="1264" y="0"/>
                  </a:lnTo>
                  <a:lnTo>
                    <a:pt x="1283" y="785"/>
                  </a:lnTo>
                  <a:lnTo>
                    <a:pt x="0" y="591"/>
                  </a:lnTo>
                  <a:close/>
                </a:path>
              </a:pathLst>
            </a:custGeom>
            <a:solidFill>
              <a:srgbClr val="FFCA94"/>
            </a:solidFill>
            <a:ln w="9525">
              <a:noFill/>
              <a:round/>
            </a:ln>
          </p:spPr>
          <p:txBody>
            <a:bodyPr/>
            <a:lstStyle/>
            <a:p>
              <a:endParaRPr lang="en-CA"/>
            </a:p>
          </p:txBody>
        </p:sp>
        <p:sp>
          <p:nvSpPr>
            <p:cNvPr id="8590" name="Freeform 141"/>
            <p:cNvSpPr/>
            <p:nvPr/>
          </p:nvSpPr>
          <p:spPr bwMode="auto">
            <a:xfrm>
              <a:off x="1687" y="1239"/>
              <a:ext cx="1882" cy="1418"/>
            </a:xfrm>
            <a:custGeom>
              <a:avLst/>
              <a:gdLst>
                <a:gd name="T0" fmla="*/ 0 w 3764"/>
                <a:gd name="T1" fmla="*/ 65 h 2836"/>
                <a:gd name="T2" fmla="*/ 131 w 3764"/>
                <a:gd name="T3" fmla="*/ 38 h 2836"/>
                <a:gd name="T4" fmla="*/ 225 w 3764"/>
                <a:gd name="T5" fmla="*/ 21 h 2836"/>
                <a:gd name="T6" fmla="*/ 310 w 3764"/>
                <a:gd name="T7" fmla="*/ 6 h 2836"/>
                <a:gd name="T8" fmla="*/ 341 w 3764"/>
                <a:gd name="T9" fmla="*/ 0 h 2836"/>
                <a:gd name="T10" fmla="*/ 365 w 3764"/>
                <a:gd name="T11" fmla="*/ 23 h 2836"/>
                <a:gd name="T12" fmla="*/ 379 w 3764"/>
                <a:gd name="T13" fmla="*/ 49 h 2836"/>
                <a:gd name="T14" fmla="*/ 386 w 3764"/>
                <a:gd name="T15" fmla="*/ 81 h 2836"/>
                <a:gd name="T16" fmla="*/ 382 w 3764"/>
                <a:gd name="T17" fmla="*/ 122 h 2836"/>
                <a:gd name="T18" fmla="*/ 372 w 3764"/>
                <a:gd name="T19" fmla="*/ 157 h 2836"/>
                <a:gd name="T20" fmla="*/ 366 w 3764"/>
                <a:gd name="T21" fmla="*/ 196 h 2836"/>
                <a:gd name="T22" fmla="*/ 371 w 3764"/>
                <a:gd name="T23" fmla="*/ 232 h 2836"/>
                <a:gd name="T24" fmla="*/ 380 w 3764"/>
                <a:gd name="T25" fmla="*/ 264 h 2836"/>
                <a:gd name="T26" fmla="*/ 401 w 3764"/>
                <a:gd name="T27" fmla="*/ 291 h 2836"/>
                <a:gd name="T28" fmla="*/ 432 w 3764"/>
                <a:gd name="T29" fmla="*/ 321 h 2836"/>
                <a:gd name="T30" fmla="*/ 471 w 3764"/>
                <a:gd name="T31" fmla="*/ 353 h 2836"/>
                <a:gd name="T32" fmla="*/ 451 w 3764"/>
                <a:gd name="T33" fmla="*/ 355 h 2836"/>
                <a:gd name="T34" fmla="*/ 407 w 3764"/>
                <a:gd name="T35" fmla="*/ 320 h 2836"/>
                <a:gd name="T36" fmla="*/ 374 w 3764"/>
                <a:gd name="T37" fmla="*/ 286 h 2836"/>
                <a:gd name="T38" fmla="*/ 358 w 3764"/>
                <a:gd name="T39" fmla="*/ 250 h 2836"/>
                <a:gd name="T40" fmla="*/ 351 w 3764"/>
                <a:gd name="T41" fmla="*/ 213 h 2836"/>
                <a:gd name="T42" fmla="*/ 351 w 3764"/>
                <a:gd name="T43" fmla="*/ 177 h 2836"/>
                <a:gd name="T44" fmla="*/ 359 w 3764"/>
                <a:gd name="T45" fmla="*/ 139 h 2836"/>
                <a:gd name="T46" fmla="*/ 367 w 3764"/>
                <a:gd name="T47" fmla="*/ 106 h 2836"/>
                <a:gd name="T48" fmla="*/ 367 w 3764"/>
                <a:gd name="T49" fmla="*/ 76 h 2836"/>
                <a:gd name="T50" fmla="*/ 354 w 3764"/>
                <a:gd name="T51" fmla="*/ 40 h 2836"/>
                <a:gd name="T52" fmla="*/ 334 w 3764"/>
                <a:gd name="T53" fmla="*/ 11 h 2836"/>
                <a:gd name="T54" fmla="*/ 252 w 3764"/>
                <a:gd name="T55" fmla="*/ 25 h 2836"/>
                <a:gd name="T56" fmla="*/ 156 w 3764"/>
                <a:gd name="T57" fmla="*/ 42 h 2836"/>
                <a:gd name="T58" fmla="*/ 34 w 3764"/>
                <a:gd name="T59" fmla="*/ 71 h 2836"/>
                <a:gd name="T60" fmla="*/ 0 w 3764"/>
                <a:gd name="T61" fmla="*/ 65 h 2836"/>
                <a:gd name="T62" fmla="*/ 0 w 3764"/>
                <a:gd name="T63" fmla="*/ 65 h 28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64"/>
                <a:gd name="T97" fmla="*/ 0 h 2836"/>
                <a:gd name="T98" fmla="*/ 3764 w 3764"/>
                <a:gd name="T99" fmla="*/ 2836 h 28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64" h="2836">
                  <a:moveTo>
                    <a:pt x="0" y="517"/>
                  </a:moveTo>
                  <a:lnTo>
                    <a:pt x="1042" y="304"/>
                  </a:lnTo>
                  <a:lnTo>
                    <a:pt x="1798" y="165"/>
                  </a:lnTo>
                  <a:lnTo>
                    <a:pt x="2473" y="45"/>
                  </a:lnTo>
                  <a:lnTo>
                    <a:pt x="2722" y="0"/>
                  </a:lnTo>
                  <a:lnTo>
                    <a:pt x="2916" y="184"/>
                  </a:lnTo>
                  <a:lnTo>
                    <a:pt x="3026" y="397"/>
                  </a:lnTo>
                  <a:lnTo>
                    <a:pt x="3081" y="646"/>
                  </a:lnTo>
                  <a:lnTo>
                    <a:pt x="3055" y="979"/>
                  </a:lnTo>
                  <a:lnTo>
                    <a:pt x="2971" y="1256"/>
                  </a:lnTo>
                  <a:lnTo>
                    <a:pt x="2925" y="1570"/>
                  </a:lnTo>
                  <a:lnTo>
                    <a:pt x="2961" y="1857"/>
                  </a:lnTo>
                  <a:lnTo>
                    <a:pt x="3036" y="2106"/>
                  </a:lnTo>
                  <a:lnTo>
                    <a:pt x="3201" y="2326"/>
                  </a:lnTo>
                  <a:lnTo>
                    <a:pt x="3450" y="2568"/>
                  </a:lnTo>
                  <a:lnTo>
                    <a:pt x="3764" y="2817"/>
                  </a:lnTo>
                  <a:lnTo>
                    <a:pt x="3608" y="2836"/>
                  </a:lnTo>
                  <a:lnTo>
                    <a:pt x="3256" y="2558"/>
                  </a:lnTo>
                  <a:lnTo>
                    <a:pt x="2988" y="2281"/>
                  </a:lnTo>
                  <a:lnTo>
                    <a:pt x="2861" y="2003"/>
                  </a:lnTo>
                  <a:lnTo>
                    <a:pt x="2804" y="1709"/>
                  </a:lnTo>
                  <a:lnTo>
                    <a:pt x="2804" y="1412"/>
                  </a:lnTo>
                  <a:lnTo>
                    <a:pt x="2868" y="1108"/>
                  </a:lnTo>
                  <a:lnTo>
                    <a:pt x="2933" y="850"/>
                  </a:lnTo>
                  <a:lnTo>
                    <a:pt x="2933" y="601"/>
                  </a:lnTo>
                  <a:lnTo>
                    <a:pt x="2832" y="314"/>
                  </a:lnTo>
                  <a:lnTo>
                    <a:pt x="2667" y="91"/>
                  </a:lnTo>
                  <a:lnTo>
                    <a:pt x="2021" y="203"/>
                  </a:lnTo>
                  <a:lnTo>
                    <a:pt x="1245" y="333"/>
                  </a:lnTo>
                  <a:lnTo>
                    <a:pt x="268" y="563"/>
                  </a:lnTo>
                  <a:lnTo>
                    <a:pt x="0" y="517"/>
                  </a:lnTo>
                  <a:close/>
                </a:path>
              </a:pathLst>
            </a:custGeom>
            <a:solidFill>
              <a:srgbClr val="000000"/>
            </a:solidFill>
            <a:ln w="9525">
              <a:noFill/>
              <a:round/>
            </a:ln>
          </p:spPr>
          <p:txBody>
            <a:bodyPr/>
            <a:lstStyle/>
            <a:p>
              <a:endParaRPr lang="en-CA"/>
            </a:p>
          </p:txBody>
        </p:sp>
        <p:sp>
          <p:nvSpPr>
            <p:cNvPr id="8591" name="Freeform 142"/>
            <p:cNvSpPr/>
            <p:nvPr/>
          </p:nvSpPr>
          <p:spPr bwMode="auto">
            <a:xfrm>
              <a:off x="1461" y="1479"/>
              <a:ext cx="2269" cy="1834"/>
            </a:xfrm>
            <a:custGeom>
              <a:avLst/>
              <a:gdLst>
                <a:gd name="T0" fmla="*/ 28 w 4539"/>
                <a:gd name="T1" fmla="*/ 21 h 3668"/>
                <a:gd name="T2" fmla="*/ 1 w 4539"/>
                <a:gd name="T3" fmla="*/ 57 h 3668"/>
                <a:gd name="T4" fmla="*/ 12 w 4539"/>
                <a:gd name="T5" fmla="*/ 75 h 3668"/>
                <a:gd name="T6" fmla="*/ 32 w 4539"/>
                <a:gd name="T7" fmla="*/ 31 h 3668"/>
                <a:gd name="T8" fmla="*/ 76 w 4539"/>
                <a:gd name="T9" fmla="*/ 17 h 3668"/>
                <a:gd name="T10" fmla="*/ 117 w 4539"/>
                <a:gd name="T11" fmla="*/ 35 h 3668"/>
                <a:gd name="T12" fmla="*/ 140 w 4539"/>
                <a:gd name="T13" fmla="*/ 78 h 3668"/>
                <a:gd name="T14" fmla="*/ 139 w 4539"/>
                <a:gd name="T15" fmla="*/ 152 h 3668"/>
                <a:gd name="T16" fmla="*/ 126 w 4539"/>
                <a:gd name="T17" fmla="*/ 220 h 3668"/>
                <a:gd name="T18" fmla="*/ 129 w 4539"/>
                <a:gd name="T19" fmla="*/ 289 h 3668"/>
                <a:gd name="T20" fmla="*/ 155 w 4539"/>
                <a:gd name="T21" fmla="*/ 361 h 3668"/>
                <a:gd name="T22" fmla="*/ 221 w 4539"/>
                <a:gd name="T23" fmla="*/ 425 h 3668"/>
                <a:gd name="T24" fmla="*/ 283 w 4539"/>
                <a:gd name="T25" fmla="*/ 458 h 3668"/>
                <a:gd name="T26" fmla="*/ 355 w 4539"/>
                <a:gd name="T27" fmla="*/ 452 h 3668"/>
                <a:gd name="T28" fmla="*/ 510 w 4539"/>
                <a:gd name="T29" fmla="*/ 425 h 3668"/>
                <a:gd name="T30" fmla="*/ 562 w 4539"/>
                <a:gd name="T31" fmla="*/ 399 h 3668"/>
                <a:gd name="T32" fmla="*/ 448 w 4539"/>
                <a:gd name="T33" fmla="*/ 423 h 3668"/>
                <a:gd name="T34" fmla="*/ 357 w 4539"/>
                <a:gd name="T35" fmla="*/ 432 h 3668"/>
                <a:gd name="T36" fmla="*/ 369 w 4539"/>
                <a:gd name="T37" fmla="*/ 388 h 3668"/>
                <a:gd name="T38" fmla="*/ 352 w 4539"/>
                <a:gd name="T39" fmla="*/ 348 h 3668"/>
                <a:gd name="T40" fmla="*/ 310 w 4539"/>
                <a:gd name="T41" fmla="*/ 327 h 3668"/>
                <a:gd name="T42" fmla="*/ 267 w 4539"/>
                <a:gd name="T43" fmla="*/ 339 h 3668"/>
                <a:gd name="T44" fmla="*/ 244 w 4539"/>
                <a:gd name="T45" fmla="*/ 377 h 3668"/>
                <a:gd name="T46" fmla="*/ 258 w 4539"/>
                <a:gd name="T47" fmla="*/ 383 h 3668"/>
                <a:gd name="T48" fmla="*/ 278 w 4539"/>
                <a:gd name="T49" fmla="*/ 352 h 3668"/>
                <a:gd name="T50" fmla="*/ 316 w 4539"/>
                <a:gd name="T51" fmla="*/ 346 h 3668"/>
                <a:gd name="T52" fmla="*/ 347 w 4539"/>
                <a:gd name="T53" fmla="*/ 377 h 3668"/>
                <a:gd name="T54" fmla="*/ 340 w 4539"/>
                <a:gd name="T55" fmla="*/ 420 h 3668"/>
                <a:gd name="T56" fmla="*/ 312 w 4539"/>
                <a:gd name="T57" fmla="*/ 444 h 3668"/>
                <a:gd name="T58" fmla="*/ 268 w 4539"/>
                <a:gd name="T59" fmla="*/ 436 h 3668"/>
                <a:gd name="T60" fmla="*/ 209 w 4539"/>
                <a:gd name="T61" fmla="*/ 393 h 3668"/>
                <a:gd name="T62" fmla="*/ 166 w 4539"/>
                <a:gd name="T63" fmla="*/ 339 h 3668"/>
                <a:gd name="T64" fmla="*/ 144 w 4539"/>
                <a:gd name="T65" fmla="*/ 270 h 3668"/>
                <a:gd name="T66" fmla="*/ 149 w 4539"/>
                <a:gd name="T67" fmla="*/ 189 h 3668"/>
                <a:gd name="T68" fmla="*/ 164 w 4539"/>
                <a:gd name="T69" fmla="*/ 87 h 3668"/>
                <a:gd name="T70" fmla="*/ 133 w 4539"/>
                <a:gd name="T71" fmla="*/ 19 h 3668"/>
                <a:gd name="T72" fmla="*/ 77 w 4539"/>
                <a:gd name="T73" fmla="*/ 0 h 3668"/>
                <a:gd name="T74" fmla="*/ 56 w 4539"/>
                <a:gd name="T75" fmla="*/ 5 h 36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539"/>
                <a:gd name="T115" fmla="*/ 0 h 3668"/>
                <a:gd name="T116" fmla="*/ 4539 w 4539"/>
                <a:gd name="T117" fmla="*/ 3668 h 36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539" h="3668">
                  <a:moveTo>
                    <a:pt x="452" y="38"/>
                  </a:moveTo>
                  <a:lnTo>
                    <a:pt x="230" y="167"/>
                  </a:lnTo>
                  <a:lnTo>
                    <a:pt x="83" y="306"/>
                  </a:lnTo>
                  <a:lnTo>
                    <a:pt x="9" y="462"/>
                  </a:lnTo>
                  <a:lnTo>
                    <a:pt x="0" y="601"/>
                  </a:lnTo>
                  <a:lnTo>
                    <a:pt x="100" y="593"/>
                  </a:lnTo>
                  <a:lnTo>
                    <a:pt x="138" y="416"/>
                  </a:lnTo>
                  <a:lnTo>
                    <a:pt x="258" y="251"/>
                  </a:lnTo>
                  <a:lnTo>
                    <a:pt x="443" y="148"/>
                  </a:lnTo>
                  <a:lnTo>
                    <a:pt x="608" y="129"/>
                  </a:lnTo>
                  <a:lnTo>
                    <a:pt x="785" y="177"/>
                  </a:lnTo>
                  <a:lnTo>
                    <a:pt x="941" y="277"/>
                  </a:lnTo>
                  <a:lnTo>
                    <a:pt x="1060" y="426"/>
                  </a:lnTo>
                  <a:lnTo>
                    <a:pt x="1125" y="620"/>
                  </a:lnTo>
                  <a:lnTo>
                    <a:pt x="1144" y="888"/>
                  </a:lnTo>
                  <a:lnTo>
                    <a:pt x="1115" y="1211"/>
                  </a:lnTo>
                  <a:lnTo>
                    <a:pt x="1070" y="1524"/>
                  </a:lnTo>
                  <a:lnTo>
                    <a:pt x="1015" y="1756"/>
                  </a:lnTo>
                  <a:lnTo>
                    <a:pt x="996" y="2041"/>
                  </a:lnTo>
                  <a:lnTo>
                    <a:pt x="1034" y="2309"/>
                  </a:lnTo>
                  <a:lnTo>
                    <a:pt x="1098" y="2587"/>
                  </a:lnTo>
                  <a:lnTo>
                    <a:pt x="1245" y="2883"/>
                  </a:lnTo>
                  <a:lnTo>
                    <a:pt x="1503" y="3188"/>
                  </a:lnTo>
                  <a:lnTo>
                    <a:pt x="1771" y="3400"/>
                  </a:lnTo>
                  <a:lnTo>
                    <a:pt x="2030" y="3575"/>
                  </a:lnTo>
                  <a:lnTo>
                    <a:pt x="2269" y="3659"/>
                  </a:lnTo>
                  <a:lnTo>
                    <a:pt x="2573" y="3668"/>
                  </a:lnTo>
                  <a:lnTo>
                    <a:pt x="2841" y="3613"/>
                  </a:lnTo>
                  <a:lnTo>
                    <a:pt x="3423" y="3511"/>
                  </a:lnTo>
                  <a:lnTo>
                    <a:pt x="4086" y="3400"/>
                  </a:lnTo>
                  <a:lnTo>
                    <a:pt x="4539" y="3290"/>
                  </a:lnTo>
                  <a:lnTo>
                    <a:pt x="4503" y="3188"/>
                  </a:lnTo>
                  <a:lnTo>
                    <a:pt x="4050" y="3307"/>
                  </a:lnTo>
                  <a:lnTo>
                    <a:pt x="3588" y="3381"/>
                  </a:lnTo>
                  <a:lnTo>
                    <a:pt x="3136" y="3427"/>
                  </a:lnTo>
                  <a:lnTo>
                    <a:pt x="2860" y="3456"/>
                  </a:lnTo>
                  <a:lnTo>
                    <a:pt x="2933" y="3317"/>
                  </a:lnTo>
                  <a:lnTo>
                    <a:pt x="2952" y="3104"/>
                  </a:lnTo>
                  <a:lnTo>
                    <a:pt x="2906" y="2929"/>
                  </a:lnTo>
                  <a:lnTo>
                    <a:pt x="2822" y="2781"/>
                  </a:lnTo>
                  <a:lnTo>
                    <a:pt x="2657" y="2661"/>
                  </a:lnTo>
                  <a:lnTo>
                    <a:pt x="2482" y="2615"/>
                  </a:lnTo>
                  <a:lnTo>
                    <a:pt x="2298" y="2625"/>
                  </a:lnTo>
                  <a:lnTo>
                    <a:pt x="2140" y="2707"/>
                  </a:lnTo>
                  <a:lnTo>
                    <a:pt x="2020" y="2836"/>
                  </a:lnTo>
                  <a:lnTo>
                    <a:pt x="1956" y="3013"/>
                  </a:lnTo>
                  <a:lnTo>
                    <a:pt x="1927" y="3094"/>
                  </a:lnTo>
                  <a:lnTo>
                    <a:pt x="2066" y="3058"/>
                  </a:lnTo>
                  <a:lnTo>
                    <a:pt x="2130" y="2901"/>
                  </a:lnTo>
                  <a:lnTo>
                    <a:pt x="2224" y="2809"/>
                  </a:lnTo>
                  <a:lnTo>
                    <a:pt x="2370" y="2754"/>
                  </a:lnTo>
                  <a:lnTo>
                    <a:pt x="2528" y="2762"/>
                  </a:lnTo>
                  <a:lnTo>
                    <a:pt x="2666" y="2855"/>
                  </a:lnTo>
                  <a:lnTo>
                    <a:pt x="2777" y="3013"/>
                  </a:lnTo>
                  <a:lnTo>
                    <a:pt x="2777" y="3188"/>
                  </a:lnTo>
                  <a:lnTo>
                    <a:pt x="2722" y="3355"/>
                  </a:lnTo>
                  <a:lnTo>
                    <a:pt x="2628" y="3484"/>
                  </a:lnTo>
                  <a:lnTo>
                    <a:pt x="2499" y="3549"/>
                  </a:lnTo>
                  <a:lnTo>
                    <a:pt x="2324" y="3549"/>
                  </a:lnTo>
                  <a:lnTo>
                    <a:pt x="2149" y="3484"/>
                  </a:lnTo>
                  <a:lnTo>
                    <a:pt x="1900" y="3326"/>
                  </a:lnTo>
                  <a:lnTo>
                    <a:pt x="1678" y="3142"/>
                  </a:lnTo>
                  <a:lnTo>
                    <a:pt x="1494" y="2939"/>
                  </a:lnTo>
                  <a:lnTo>
                    <a:pt x="1328" y="2707"/>
                  </a:lnTo>
                  <a:lnTo>
                    <a:pt x="1226" y="2458"/>
                  </a:lnTo>
                  <a:lnTo>
                    <a:pt x="1153" y="2154"/>
                  </a:lnTo>
                  <a:lnTo>
                    <a:pt x="1144" y="1838"/>
                  </a:lnTo>
                  <a:lnTo>
                    <a:pt x="1199" y="1507"/>
                  </a:lnTo>
                  <a:lnTo>
                    <a:pt x="1300" y="1072"/>
                  </a:lnTo>
                  <a:lnTo>
                    <a:pt x="1319" y="694"/>
                  </a:lnTo>
                  <a:lnTo>
                    <a:pt x="1235" y="371"/>
                  </a:lnTo>
                  <a:lnTo>
                    <a:pt x="1070" y="148"/>
                  </a:lnTo>
                  <a:lnTo>
                    <a:pt x="866" y="47"/>
                  </a:lnTo>
                  <a:lnTo>
                    <a:pt x="617" y="0"/>
                  </a:lnTo>
                  <a:lnTo>
                    <a:pt x="452" y="38"/>
                  </a:lnTo>
                  <a:close/>
                </a:path>
              </a:pathLst>
            </a:custGeom>
            <a:solidFill>
              <a:srgbClr val="000000"/>
            </a:solidFill>
            <a:ln w="9525">
              <a:noFill/>
              <a:round/>
            </a:ln>
          </p:spPr>
          <p:txBody>
            <a:bodyPr/>
            <a:lstStyle/>
            <a:p>
              <a:endParaRPr lang="en-CA"/>
            </a:p>
          </p:txBody>
        </p:sp>
        <p:sp>
          <p:nvSpPr>
            <p:cNvPr id="8592" name="Freeform 143"/>
            <p:cNvSpPr/>
            <p:nvPr/>
          </p:nvSpPr>
          <p:spPr bwMode="auto">
            <a:xfrm>
              <a:off x="1354" y="1701"/>
              <a:ext cx="744" cy="383"/>
            </a:xfrm>
            <a:custGeom>
              <a:avLst/>
              <a:gdLst>
                <a:gd name="T0" fmla="*/ 164 w 1486"/>
                <a:gd name="T1" fmla="*/ 1 h 766"/>
                <a:gd name="T2" fmla="*/ 162 w 1486"/>
                <a:gd name="T3" fmla="*/ 46 h 766"/>
                <a:gd name="T4" fmla="*/ 147 w 1486"/>
                <a:gd name="T5" fmla="*/ 66 h 766"/>
                <a:gd name="T6" fmla="*/ 124 w 1486"/>
                <a:gd name="T7" fmla="*/ 75 h 766"/>
                <a:gd name="T8" fmla="*/ 103 w 1486"/>
                <a:gd name="T9" fmla="*/ 79 h 766"/>
                <a:gd name="T10" fmla="*/ 84 w 1486"/>
                <a:gd name="T11" fmla="*/ 74 h 766"/>
                <a:gd name="T12" fmla="*/ 72 w 1486"/>
                <a:gd name="T13" fmla="*/ 67 h 766"/>
                <a:gd name="T14" fmla="*/ 106 w 1486"/>
                <a:gd name="T15" fmla="*/ 58 h 766"/>
                <a:gd name="T16" fmla="*/ 97 w 1486"/>
                <a:gd name="T17" fmla="*/ 14 h 766"/>
                <a:gd name="T18" fmla="*/ 90 w 1486"/>
                <a:gd name="T19" fmla="*/ 44 h 766"/>
                <a:gd name="T20" fmla="*/ 55 w 1486"/>
                <a:gd name="T21" fmla="*/ 54 h 766"/>
                <a:gd name="T22" fmla="*/ 28 w 1486"/>
                <a:gd name="T23" fmla="*/ 55 h 766"/>
                <a:gd name="T24" fmla="*/ 18 w 1486"/>
                <a:gd name="T25" fmla="*/ 48 h 766"/>
                <a:gd name="T26" fmla="*/ 19 w 1486"/>
                <a:gd name="T27" fmla="*/ 34 h 766"/>
                <a:gd name="T28" fmla="*/ 36 w 1486"/>
                <a:gd name="T29" fmla="*/ 24 h 766"/>
                <a:gd name="T30" fmla="*/ 84 w 1486"/>
                <a:gd name="T31" fmla="*/ 12 h 766"/>
                <a:gd name="T32" fmla="*/ 66 w 1486"/>
                <a:gd name="T33" fmla="*/ 5 h 766"/>
                <a:gd name="T34" fmla="*/ 23 w 1486"/>
                <a:gd name="T35" fmla="*/ 18 h 766"/>
                <a:gd name="T36" fmla="*/ 8 w 1486"/>
                <a:gd name="T37" fmla="*/ 26 h 766"/>
                <a:gd name="T38" fmla="*/ 0 w 1486"/>
                <a:gd name="T39" fmla="*/ 43 h 766"/>
                <a:gd name="T40" fmla="*/ 3 w 1486"/>
                <a:gd name="T41" fmla="*/ 57 h 766"/>
                <a:gd name="T42" fmla="*/ 14 w 1486"/>
                <a:gd name="T43" fmla="*/ 67 h 766"/>
                <a:gd name="T44" fmla="*/ 36 w 1486"/>
                <a:gd name="T45" fmla="*/ 70 h 766"/>
                <a:gd name="T46" fmla="*/ 48 w 1486"/>
                <a:gd name="T47" fmla="*/ 70 h 766"/>
                <a:gd name="T48" fmla="*/ 58 w 1486"/>
                <a:gd name="T49" fmla="*/ 80 h 766"/>
                <a:gd name="T50" fmla="*/ 77 w 1486"/>
                <a:gd name="T51" fmla="*/ 92 h 766"/>
                <a:gd name="T52" fmla="*/ 101 w 1486"/>
                <a:gd name="T53" fmla="*/ 96 h 766"/>
                <a:gd name="T54" fmla="*/ 123 w 1486"/>
                <a:gd name="T55" fmla="*/ 96 h 766"/>
                <a:gd name="T56" fmla="*/ 142 w 1486"/>
                <a:gd name="T57" fmla="*/ 90 h 766"/>
                <a:gd name="T58" fmla="*/ 178 w 1486"/>
                <a:gd name="T59" fmla="*/ 79 h 766"/>
                <a:gd name="T60" fmla="*/ 187 w 1486"/>
                <a:gd name="T61" fmla="*/ 59 h 766"/>
                <a:gd name="T62" fmla="*/ 184 w 1486"/>
                <a:gd name="T63" fmla="*/ 35 h 766"/>
                <a:gd name="T64" fmla="*/ 179 w 1486"/>
                <a:gd name="T65" fmla="*/ 0 h 766"/>
                <a:gd name="T66" fmla="*/ 164 w 1486"/>
                <a:gd name="T67" fmla="*/ 1 h 766"/>
                <a:gd name="T68" fmla="*/ 164 w 1486"/>
                <a:gd name="T69" fmla="*/ 1 h 76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486"/>
                <a:gd name="T106" fmla="*/ 0 h 766"/>
                <a:gd name="T107" fmla="*/ 1486 w 1486"/>
                <a:gd name="T108" fmla="*/ 766 h 76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486" h="766">
                  <a:moveTo>
                    <a:pt x="1311" y="7"/>
                  </a:moveTo>
                  <a:lnTo>
                    <a:pt x="1292" y="368"/>
                  </a:lnTo>
                  <a:lnTo>
                    <a:pt x="1173" y="526"/>
                  </a:lnTo>
                  <a:lnTo>
                    <a:pt x="988" y="600"/>
                  </a:lnTo>
                  <a:lnTo>
                    <a:pt x="821" y="627"/>
                  </a:lnTo>
                  <a:lnTo>
                    <a:pt x="665" y="591"/>
                  </a:lnTo>
                  <a:lnTo>
                    <a:pt x="572" y="534"/>
                  </a:lnTo>
                  <a:lnTo>
                    <a:pt x="840" y="471"/>
                  </a:lnTo>
                  <a:lnTo>
                    <a:pt x="775" y="119"/>
                  </a:lnTo>
                  <a:lnTo>
                    <a:pt x="720" y="349"/>
                  </a:lnTo>
                  <a:lnTo>
                    <a:pt x="435" y="433"/>
                  </a:lnTo>
                  <a:lnTo>
                    <a:pt x="222" y="443"/>
                  </a:lnTo>
                  <a:lnTo>
                    <a:pt x="139" y="378"/>
                  </a:lnTo>
                  <a:lnTo>
                    <a:pt x="148" y="268"/>
                  </a:lnTo>
                  <a:lnTo>
                    <a:pt x="287" y="194"/>
                  </a:lnTo>
                  <a:lnTo>
                    <a:pt x="665" y="100"/>
                  </a:lnTo>
                  <a:lnTo>
                    <a:pt x="526" y="36"/>
                  </a:lnTo>
                  <a:lnTo>
                    <a:pt x="184" y="138"/>
                  </a:lnTo>
                  <a:lnTo>
                    <a:pt x="64" y="211"/>
                  </a:lnTo>
                  <a:lnTo>
                    <a:pt x="0" y="342"/>
                  </a:lnTo>
                  <a:lnTo>
                    <a:pt x="19" y="462"/>
                  </a:lnTo>
                  <a:lnTo>
                    <a:pt x="112" y="534"/>
                  </a:lnTo>
                  <a:lnTo>
                    <a:pt x="287" y="553"/>
                  </a:lnTo>
                  <a:lnTo>
                    <a:pt x="378" y="553"/>
                  </a:lnTo>
                  <a:lnTo>
                    <a:pt x="462" y="636"/>
                  </a:lnTo>
                  <a:lnTo>
                    <a:pt x="610" y="730"/>
                  </a:lnTo>
                  <a:lnTo>
                    <a:pt x="804" y="766"/>
                  </a:lnTo>
                  <a:lnTo>
                    <a:pt x="979" y="766"/>
                  </a:lnTo>
                  <a:lnTo>
                    <a:pt x="1135" y="720"/>
                  </a:lnTo>
                  <a:lnTo>
                    <a:pt x="1422" y="627"/>
                  </a:lnTo>
                  <a:lnTo>
                    <a:pt x="1486" y="479"/>
                  </a:lnTo>
                  <a:lnTo>
                    <a:pt x="1467" y="277"/>
                  </a:lnTo>
                  <a:lnTo>
                    <a:pt x="1431" y="0"/>
                  </a:lnTo>
                  <a:lnTo>
                    <a:pt x="1311" y="7"/>
                  </a:lnTo>
                  <a:close/>
                </a:path>
              </a:pathLst>
            </a:custGeom>
            <a:solidFill>
              <a:srgbClr val="000000"/>
            </a:solidFill>
            <a:ln w="9525">
              <a:noFill/>
              <a:round/>
            </a:ln>
          </p:spPr>
          <p:txBody>
            <a:bodyPr/>
            <a:lstStyle/>
            <a:p>
              <a:endParaRPr lang="en-CA"/>
            </a:p>
          </p:txBody>
        </p:sp>
        <p:sp>
          <p:nvSpPr>
            <p:cNvPr id="8593" name="Freeform 144"/>
            <p:cNvSpPr/>
            <p:nvPr/>
          </p:nvSpPr>
          <p:spPr bwMode="auto">
            <a:xfrm>
              <a:off x="3163" y="1392"/>
              <a:ext cx="268" cy="230"/>
            </a:xfrm>
            <a:custGeom>
              <a:avLst/>
              <a:gdLst>
                <a:gd name="T0" fmla="*/ 3 w 536"/>
                <a:gd name="T1" fmla="*/ 5 h 462"/>
                <a:gd name="T2" fmla="*/ 47 w 536"/>
                <a:gd name="T3" fmla="*/ 0 h 462"/>
                <a:gd name="T4" fmla="*/ 61 w 536"/>
                <a:gd name="T5" fmla="*/ 5 h 462"/>
                <a:gd name="T6" fmla="*/ 67 w 536"/>
                <a:gd name="T7" fmla="*/ 23 h 462"/>
                <a:gd name="T8" fmla="*/ 65 w 536"/>
                <a:gd name="T9" fmla="*/ 37 h 462"/>
                <a:gd name="T10" fmla="*/ 50 w 536"/>
                <a:gd name="T11" fmla="*/ 48 h 462"/>
                <a:gd name="T12" fmla="*/ 5 w 536"/>
                <a:gd name="T13" fmla="*/ 57 h 462"/>
                <a:gd name="T14" fmla="*/ 5 w 536"/>
                <a:gd name="T15" fmla="*/ 42 h 462"/>
                <a:gd name="T16" fmla="*/ 49 w 536"/>
                <a:gd name="T17" fmla="*/ 33 h 462"/>
                <a:gd name="T18" fmla="*/ 55 w 536"/>
                <a:gd name="T19" fmla="*/ 24 h 462"/>
                <a:gd name="T20" fmla="*/ 53 w 536"/>
                <a:gd name="T21" fmla="*/ 12 h 462"/>
                <a:gd name="T22" fmla="*/ 42 w 536"/>
                <a:gd name="T23" fmla="*/ 11 h 462"/>
                <a:gd name="T24" fmla="*/ 0 w 536"/>
                <a:gd name="T25" fmla="*/ 20 h 462"/>
                <a:gd name="T26" fmla="*/ 3 w 536"/>
                <a:gd name="T27" fmla="*/ 5 h 462"/>
                <a:gd name="T28" fmla="*/ 3 w 536"/>
                <a:gd name="T29" fmla="*/ 5 h 46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36"/>
                <a:gd name="T46" fmla="*/ 0 h 462"/>
                <a:gd name="T47" fmla="*/ 536 w 536"/>
                <a:gd name="T48" fmla="*/ 462 h 46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36" h="462">
                  <a:moveTo>
                    <a:pt x="28" y="46"/>
                  </a:moveTo>
                  <a:lnTo>
                    <a:pt x="378" y="0"/>
                  </a:lnTo>
                  <a:lnTo>
                    <a:pt x="488" y="46"/>
                  </a:lnTo>
                  <a:lnTo>
                    <a:pt x="536" y="184"/>
                  </a:lnTo>
                  <a:lnTo>
                    <a:pt x="517" y="304"/>
                  </a:lnTo>
                  <a:lnTo>
                    <a:pt x="407" y="388"/>
                  </a:lnTo>
                  <a:lnTo>
                    <a:pt x="46" y="462"/>
                  </a:lnTo>
                  <a:lnTo>
                    <a:pt x="46" y="342"/>
                  </a:lnTo>
                  <a:lnTo>
                    <a:pt x="397" y="268"/>
                  </a:lnTo>
                  <a:lnTo>
                    <a:pt x="443" y="194"/>
                  </a:lnTo>
                  <a:lnTo>
                    <a:pt x="424" y="101"/>
                  </a:lnTo>
                  <a:lnTo>
                    <a:pt x="342" y="93"/>
                  </a:lnTo>
                  <a:lnTo>
                    <a:pt x="0" y="167"/>
                  </a:lnTo>
                  <a:lnTo>
                    <a:pt x="28" y="46"/>
                  </a:lnTo>
                  <a:close/>
                </a:path>
              </a:pathLst>
            </a:custGeom>
            <a:solidFill>
              <a:srgbClr val="000000"/>
            </a:solidFill>
            <a:ln w="9525">
              <a:noFill/>
              <a:round/>
            </a:ln>
          </p:spPr>
          <p:txBody>
            <a:bodyPr/>
            <a:lstStyle/>
            <a:p>
              <a:endParaRPr lang="en-CA"/>
            </a:p>
          </p:txBody>
        </p:sp>
        <p:sp>
          <p:nvSpPr>
            <p:cNvPr id="8594" name="Freeform 145"/>
            <p:cNvSpPr/>
            <p:nvPr/>
          </p:nvSpPr>
          <p:spPr bwMode="auto">
            <a:xfrm>
              <a:off x="1525" y="1701"/>
              <a:ext cx="249" cy="231"/>
            </a:xfrm>
            <a:custGeom>
              <a:avLst/>
              <a:gdLst>
                <a:gd name="T0" fmla="*/ 27 w 498"/>
                <a:gd name="T1" fmla="*/ 12 h 462"/>
                <a:gd name="T2" fmla="*/ 41 w 498"/>
                <a:gd name="T3" fmla="*/ 20 h 462"/>
                <a:gd name="T4" fmla="*/ 45 w 498"/>
                <a:gd name="T5" fmla="*/ 31 h 462"/>
                <a:gd name="T6" fmla="*/ 40 w 498"/>
                <a:gd name="T7" fmla="*/ 56 h 462"/>
                <a:gd name="T8" fmla="*/ 62 w 498"/>
                <a:gd name="T9" fmla="*/ 58 h 462"/>
                <a:gd name="T10" fmla="*/ 57 w 498"/>
                <a:gd name="T11" fmla="*/ 29 h 462"/>
                <a:gd name="T12" fmla="*/ 55 w 498"/>
                <a:gd name="T13" fmla="*/ 0 h 462"/>
                <a:gd name="T14" fmla="*/ 44 w 498"/>
                <a:gd name="T15" fmla="*/ 0 h 462"/>
                <a:gd name="T16" fmla="*/ 30 w 498"/>
                <a:gd name="T17" fmla="*/ 3 h 462"/>
                <a:gd name="T18" fmla="*/ 18 w 498"/>
                <a:gd name="T19" fmla="*/ 7 h 462"/>
                <a:gd name="T20" fmla="*/ 0 w 498"/>
                <a:gd name="T21" fmla="*/ 14 h 462"/>
                <a:gd name="T22" fmla="*/ 27 w 498"/>
                <a:gd name="T23" fmla="*/ 12 h 462"/>
                <a:gd name="T24" fmla="*/ 27 w 498"/>
                <a:gd name="T25" fmla="*/ 12 h 4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8"/>
                <a:gd name="T40" fmla="*/ 0 h 462"/>
                <a:gd name="T41" fmla="*/ 498 w 498"/>
                <a:gd name="T42" fmla="*/ 462 h 4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8" h="462">
                  <a:moveTo>
                    <a:pt x="213" y="91"/>
                  </a:moveTo>
                  <a:lnTo>
                    <a:pt x="323" y="156"/>
                  </a:lnTo>
                  <a:lnTo>
                    <a:pt x="359" y="249"/>
                  </a:lnTo>
                  <a:lnTo>
                    <a:pt x="314" y="443"/>
                  </a:lnTo>
                  <a:lnTo>
                    <a:pt x="498" y="462"/>
                  </a:lnTo>
                  <a:lnTo>
                    <a:pt x="452" y="230"/>
                  </a:lnTo>
                  <a:lnTo>
                    <a:pt x="433" y="0"/>
                  </a:lnTo>
                  <a:lnTo>
                    <a:pt x="350" y="0"/>
                  </a:lnTo>
                  <a:lnTo>
                    <a:pt x="239" y="17"/>
                  </a:lnTo>
                  <a:lnTo>
                    <a:pt x="139" y="55"/>
                  </a:lnTo>
                  <a:lnTo>
                    <a:pt x="0" y="119"/>
                  </a:lnTo>
                  <a:lnTo>
                    <a:pt x="213" y="91"/>
                  </a:lnTo>
                  <a:close/>
                </a:path>
              </a:pathLst>
            </a:custGeom>
            <a:solidFill>
              <a:srgbClr val="000000"/>
            </a:solidFill>
            <a:ln w="9525">
              <a:noFill/>
              <a:round/>
            </a:ln>
          </p:spPr>
          <p:txBody>
            <a:bodyPr/>
            <a:lstStyle/>
            <a:p>
              <a:endParaRPr lang="en-CA"/>
            </a:p>
          </p:txBody>
        </p:sp>
        <p:sp>
          <p:nvSpPr>
            <p:cNvPr id="8595" name="Freeform 146"/>
            <p:cNvSpPr/>
            <p:nvPr/>
          </p:nvSpPr>
          <p:spPr bwMode="auto">
            <a:xfrm>
              <a:off x="2329" y="2971"/>
              <a:ext cx="373" cy="231"/>
            </a:xfrm>
            <a:custGeom>
              <a:avLst/>
              <a:gdLst>
                <a:gd name="T0" fmla="*/ 68 w 747"/>
                <a:gd name="T1" fmla="*/ 0 h 462"/>
                <a:gd name="T2" fmla="*/ 21 w 747"/>
                <a:gd name="T3" fmla="*/ 10 h 462"/>
                <a:gd name="T4" fmla="*/ 4 w 747"/>
                <a:gd name="T5" fmla="*/ 20 h 462"/>
                <a:gd name="T6" fmla="*/ 0 w 747"/>
                <a:gd name="T7" fmla="*/ 33 h 462"/>
                <a:gd name="T8" fmla="*/ 10 w 747"/>
                <a:gd name="T9" fmla="*/ 47 h 462"/>
                <a:gd name="T10" fmla="*/ 27 w 747"/>
                <a:gd name="T11" fmla="*/ 56 h 462"/>
                <a:gd name="T12" fmla="*/ 48 w 747"/>
                <a:gd name="T13" fmla="*/ 58 h 462"/>
                <a:gd name="T14" fmla="*/ 93 w 747"/>
                <a:gd name="T15" fmla="*/ 56 h 462"/>
                <a:gd name="T16" fmla="*/ 87 w 747"/>
                <a:gd name="T17" fmla="*/ 11 h 462"/>
                <a:gd name="T18" fmla="*/ 82 w 747"/>
                <a:gd name="T19" fmla="*/ 43 h 462"/>
                <a:gd name="T20" fmla="*/ 47 w 747"/>
                <a:gd name="T21" fmla="*/ 48 h 462"/>
                <a:gd name="T22" fmla="*/ 32 w 747"/>
                <a:gd name="T23" fmla="*/ 48 h 462"/>
                <a:gd name="T24" fmla="*/ 21 w 747"/>
                <a:gd name="T25" fmla="*/ 34 h 462"/>
                <a:gd name="T26" fmla="*/ 32 w 747"/>
                <a:gd name="T27" fmla="*/ 18 h 462"/>
                <a:gd name="T28" fmla="*/ 72 w 747"/>
                <a:gd name="T29" fmla="*/ 10 h 462"/>
                <a:gd name="T30" fmla="*/ 68 w 747"/>
                <a:gd name="T31" fmla="*/ 0 h 462"/>
                <a:gd name="T32" fmla="*/ 68 w 747"/>
                <a:gd name="T33" fmla="*/ 0 h 46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47"/>
                <a:gd name="T52" fmla="*/ 0 h 462"/>
                <a:gd name="T53" fmla="*/ 747 w 747"/>
                <a:gd name="T54" fmla="*/ 462 h 46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47" h="462">
                  <a:moveTo>
                    <a:pt x="544" y="0"/>
                  </a:moveTo>
                  <a:lnTo>
                    <a:pt x="175" y="74"/>
                  </a:lnTo>
                  <a:lnTo>
                    <a:pt x="36" y="158"/>
                  </a:lnTo>
                  <a:lnTo>
                    <a:pt x="0" y="259"/>
                  </a:lnTo>
                  <a:lnTo>
                    <a:pt x="82" y="371"/>
                  </a:lnTo>
                  <a:lnTo>
                    <a:pt x="221" y="443"/>
                  </a:lnTo>
                  <a:lnTo>
                    <a:pt x="386" y="462"/>
                  </a:lnTo>
                  <a:lnTo>
                    <a:pt x="747" y="443"/>
                  </a:lnTo>
                  <a:lnTo>
                    <a:pt x="700" y="84"/>
                  </a:lnTo>
                  <a:lnTo>
                    <a:pt x="663" y="342"/>
                  </a:lnTo>
                  <a:lnTo>
                    <a:pt x="376" y="378"/>
                  </a:lnTo>
                  <a:lnTo>
                    <a:pt x="257" y="378"/>
                  </a:lnTo>
                  <a:lnTo>
                    <a:pt x="175" y="268"/>
                  </a:lnTo>
                  <a:lnTo>
                    <a:pt x="257" y="139"/>
                  </a:lnTo>
                  <a:lnTo>
                    <a:pt x="580" y="74"/>
                  </a:lnTo>
                  <a:lnTo>
                    <a:pt x="544" y="0"/>
                  </a:lnTo>
                  <a:close/>
                </a:path>
              </a:pathLst>
            </a:custGeom>
            <a:solidFill>
              <a:srgbClr val="000000"/>
            </a:solidFill>
            <a:ln w="9525">
              <a:noFill/>
              <a:round/>
            </a:ln>
          </p:spPr>
          <p:txBody>
            <a:bodyPr/>
            <a:lstStyle/>
            <a:p>
              <a:endParaRPr lang="en-CA"/>
            </a:p>
          </p:txBody>
        </p:sp>
        <p:sp>
          <p:nvSpPr>
            <p:cNvPr id="8596" name="Freeform 147"/>
            <p:cNvSpPr/>
            <p:nvPr/>
          </p:nvSpPr>
          <p:spPr bwMode="auto">
            <a:xfrm>
              <a:off x="2581" y="2597"/>
              <a:ext cx="1154" cy="485"/>
            </a:xfrm>
            <a:custGeom>
              <a:avLst/>
              <a:gdLst>
                <a:gd name="T0" fmla="*/ 40 w 2307"/>
                <a:gd name="T1" fmla="*/ 39 h 972"/>
                <a:gd name="T2" fmla="*/ 103 w 2307"/>
                <a:gd name="T3" fmla="*/ 33 h 972"/>
                <a:gd name="T4" fmla="*/ 139 w 2307"/>
                <a:gd name="T5" fmla="*/ 30 h 972"/>
                <a:gd name="T6" fmla="*/ 173 w 2307"/>
                <a:gd name="T7" fmla="*/ 24 h 972"/>
                <a:gd name="T8" fmla="*/ 207 w 2307"/>
                <a:gd name="T9" fmla="*/ 15 h 972"/>
                <a:gd name="T10" fmla="*/ 257 w 2307"/>
                <a:gd name="T11" fmla="*/ 0 h 972"/>
                <a:gd name="T12" fmla="*/ 281 w 2307"/>
                <a:gd name="T13" fmla="*/ 10 h 972"/>
                <a:gd name="T14" fmla="*/ 289 w 2307"/>
                <a:gd name="T15" fmla="*/ 121 h 972"/>
                <a:gd name="T16" fmla="*/ 280 w 2307"/>
                <a:gd name="T17" fmla="*/ 101 h 972"/>
                <a:gd name="T18" fmla="*/ 265 w 2307"/>
                <a:gd name="T19" fmla="*/ 21 h 972"/>
                <a:gd name="T20" fmla="*/ 206 w 2307"/>
                <a:gd name="T21" fmla="*/ 29 h 972"/>
                <a:gd name="T22" fmla="*/ 145 w 2307"/>
                <a:gd name="T23" fmla="*/ 39 h 972"/>
                <a:gd name="T24" fmla="*/ 36 w 2307"/>
                <a:gd name="T25" fmla="*/ 53 h 972"/>
                <a:gd name="T26" fmla="*/ 0 w 2307"/>
                <a:gd name="T27" fmla="*/ 52 h 972"/>
                <a:gd name="T28" fmla="*/ 40 w 2307"/>
                <a:gd name="T29" fmla="*/ 39 h 972"/>
                <a:gd name="T30" fmla="*/ 40 w 2307"/>
                <a:gd name="T31" fmla="*/ 39 h 97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307"/>
                <a:gd name="T49" fmla="*/ 0 h 972"/>
                <a:gd name="T50" fmla="*/ 2307 w 2307"/>
                <a:gd name="T51" fmla="*/ 972 h 97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307" h="972">
                  <a:moveTo>
                    <a:pt x="315" y="316"/>
                  </a:moveTo>
                  <a:lnTo>
                    <a:pt x="821" y="270"/>
                  </a:lnTo>
                  <a:lnTo>
                    <a:pt x="1108" y="242"/>
                  </a:lnTo>
                  <a:lnTo>
                    <a:pt x="1383" y="196"/>
                  </a:lnTo>
                  <a:lnTo>
                    <a:pt x="1651" y="122"/>
                  </a:lnTo>
                  <a:lnTo>
                    <a:pt x="2049" y="0"/>
                  </a:lnTo>
                  <a:lnTo>
                    <a:pt x="2243" y="84"/>
                  </a:lnTo>
                  <a:lnTo>
                    <a:pt x="2307" y="972"/>
                  </a:lnTo>
                  <a:lnTo>
                    <a:pt x="2233" y="814"/>
                  </a:lnTo>
                  <a:lnTo>
                    <a:pt x="2113" y="168"/>
                  </a:lnTo>
                  <a:lnTo>
                    <a:pt x="1642" y="232"/>
                  </a:lnTo>
                  <a:lnTo>
                    <a:pt x="1153" y="316"/>
                  </a:lnTo>
                  <a:lnTo>
                    <a:pt x="287" y="426"/>
                  </a:lnTo>
                  <a:lnTo>
                    <a:pt x="0" y="417"/>
                  </a:lnTo>
                  <a:lnTo>
                    <a:pt x="315" y="316"/>
                  </a:lnTo>
                  <a:close/>
                </a:path>
              </a:pathLst>
            </a:custGeom>
            <a:solidFill>
              <a:srgbClr val="000000"/>
            </a:solidFill>
            <a:ln w="9525">
              <a:noFill/>
              <a:round/>
            </a:ln>
          </p:spPr>
          <p:txBody>
            <a:bodyPr/>
            <a:lstStyle/>
            <a:p>
              <a:endParaRPr lang="en-CA"/>
            </a:p>
          </p:txBody>
        </p:sp>
        <p:sp>
          <p:nvSpPr>
            <p:cNvPr id="8597" name="Freeform 148"/>
            <p:cNvSpPr/>
            <p:nvPr/>
          </p:nvSpPr>
          <p:spPr bwMode="auto">
            <a:xfrm>
              <a:off x="3670" y="2791"/>
              <a:ext cx="259" cy="199"/>
            </a:xfrm>
            <a:custGeom>
              <a:avLst/>
              <a:gdLst>
                <a:gd name="T0" fmla="*/ 11 w 517"/>
                <a:gd name="T1" fmla="*/ 1 h 397"/>
                <a:gd name="T2" fmla="*/ 45 w 517"/>
                <a:gd name="T3" fmla="*/ 0 h 397"/>
                <a:gd name="T4" fmla="*/ 57 w 517"/>
                <a:gd name="T5" fmla="*/ 5 h 397"/>
                <a:gd name="T6" fmla="*/ 65 w 517"/>
                <a:gd name="T7" fmla="*/ 15 h 397"/>
                <a:gd name="T8" fmla="*/ 65 w 517"/>
                <a:gd name="T9" fmla="*/ 33 h 397"/>
                <a:gd name="T10" fmla="*/ 49 w 517"/>
                <a:gd name="T11" fmla="*/ 42 h 397"/>
                <a:gd name="T12" fmla="*/ 10 w 517"/>
                <a:gd name="T13" fmla="*/ 50 h 397"/>
                <a:gd name="T14" fmla="*/ 9 w 517"/>
                <a:gd name="T15" fmla="*/ 37 h 397"/>
                <a:gd name="T16" fmla="*/ 40 w 517"/>
                <a:gd name="T17" fmla="*/ 32 h 397"/>
                <a:gd name="T18" fmla="*/ 47 w 517"/>
                <a:gd name="T19" fmla="*/ 21 h 397"/>
                <a:gd name="T20" fmla="*/ 44 w 517"/>
                <a:gd name="T21" fmla="*/ 12 h 397"/>
                <a:gd name="T22" fmla="*/ 26 w 517"/>
                <a:gd name="T23" fmla="*/ 13 h 397"/>
                <a:gd name="T24" fmla="*/ 4 w 517"/>
                <a:gd name="T25" fmla="*/ 14 h 397"/>
                <a:gd name="T26" fmla="*/ 0 w 517"/>
                <a:gd name="T27" fmla="*/ 1 h 397"/>
                <a:gd name="T28" fmla="*/ 11 w 517"/>
                <a:gd name="T29" fmla="*/ 1 h 397"/>
                <a:gd name="T30" fmla="*/ 11 w 517"/>
                <a:gd name="T31" fmla="*/ 1 h 39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17"/>
                <a:gd name="T49" fmla="*/ 0 h 397"/>
                <a:gd name="T50" fmla="*/ 517 w 517"/>
                <a:gd name="T51" fmla="*/ 397 h 39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17" h="397">
                  <a:moveTo>
                    <a:pt x="84" y="8"/>
                  </a:moveTo>
                  <a:lnTo>
                    <a:pt x="359" y="0"/>
                  </a:lnTo>
                  <a:lnTo>
                    <a:pt x="452" y="36"/>
                  </a:lnTo>
                  <a:lnTo>
                    <a:pt x="517" y="120"/>
                  </a:lnTo>
                  <a:lnTo>
                    <a:pt x="517" y="258"/>
                  </a:lnTo>
                  <a:lnTo>
                    <a:pt x="388" y="333"/>
                  </a:lnTo>
                  <a:lnTo>
                    <a:pt x="74" y="397"/>
                  </a:lnTo>
                  <a:lnTo>
                    <a:pt x="65" y="295"/>
                  </a:lnTo>
                  <a:lnTo>
                    <a:pt x="314" y="249"/>
                  </a:lnTo>
                  <a:lnTo>
                    <a:pt x="369" y="165"/>
                  </a:lnTo>
                  <a:lnTo>
                    <a:pt x="352" y="91"/>
                  </a:lnTo>
                  <a:lnTo>
                    <a:pt x="203" y="101"/>
                  </a:lnTo>
                  <a:lnTo>
                    <a:pt x="28" y="110"/>
                  </a:lnTo>
                  <a:lnTo>
                    <a:pt x="0" y="8"/>
                  </a:lnTo>
                  <a:lnTo>
                    <a:pt x="84" y="8"/>
                  </a:lnTo>
                  <a:close/>
                </a:path>
              </a:pathLst>
            </a:custGeom>
            <a:solidFill>
              <a:srgbClr val="000000"/>
            </a:solidFill>
            <a:ln w="9525">
              <a:noFill/>
              <a:round/>
            </a:ln>
          </p:spPr>
          <p:txBody>
            <a:bodyPr/>
            <a:lstStyle/>
            <a:p>
              <a:endParaRPr lang="en-CA"/>
            </a:p>
          </p:txBody>
        </p:sp>
        <p:sp>
          <p:nvSpPr>
            <p:cNvPr id="8598" name="Freeform 149"/>
            <p:cNvSpPr/>
            <p:nvPr/>
          </p:nvSpPr>
          <p:spPr bwMode="auto">
            <a:xfrm>
              <a:off x="2517" y="2953"/>
              <a:ext cx="185" cy="240"/>
            </a:xfrm>
            <a:custGeom>
              <a:avLst/>
              <a:gdLst>
                <a:gd name="T0" fmla="*/ 19 w 371"/>
                <a:gd name="T1" fmla="*/ 12 h 479"/>
                <a:gd name="T2" fmla="*/ 30 w 371"/>
                <a:gd name="T3" fmla="*/ 19 h 479"/>
                <a:gd name="T4" fmla="*/ 33 w 371"/>
                <a:gd name="T5" fmla="*/ 33 h 479"/>
                <a:gd name="T6" fmla="*/ 23 w 371"/>
                <a:gd name="T7" fmla="*/ 56 h 479"/>
                <a:gd name="T8" fmla="*/ 46 w 371"/>
                <a:gd name="T9" fmla="*/ 60 h 479"/>
                <a:gd name="T10" fmla="*/ 41 w 371"/>
                <a:gd name="T11" fmla="*/ 42 h 479"/>
                <a:gd name="T12" fmla="*/ 40 w 371"/>
                <a:gd name="T13" fmla="*/ 15 h 479"/>
                <a:gd name="T14" fmla="*/ 37 w 371"/>
                <a:gd name="T15" fmla="*/ 0 h 479"/>
                <a:gd name="T16" fmla="*/ 10 w 371"/>
                <a:gd name="T17" fmla="*/ 6 h 479"/>
                <a:gd name="T18" fmla="*/ 0 w 371"/>
                <a:gd name="T19" fmla="*/ 17 h 479"/>
                <a:gd name="T20" fmla="*/ 19 w 371"/>
                <a:gd name="T21" fmla="*/ 12 h 479"/>
                <a:gd name="T22" fmla="*/ 19 w 371"/>
                <a:gd name="T23" fmla="*/ 12 h 4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71"/>
                <a:gd name="T37" fmla="*/ 0 h 479"/>
                <a:gd name="T38" fmla="*/ 371 w 371"/>
                <a:gd name="T39" fmla="*/ 479 h 4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71" h="479">
                  <a:moveTo>
                    <a:pt x="158" y="91"/>
                  </a:moveTo>
                  <a:lnTo>
                    <a:pt x="242" y="146"/>
                  </a:lnTo>
                  <a:lnTo>
                    <a:pt x="268" y="259"/>
                  </a:lnTo>
                  <a:lnTo>
                    <a:pt x="187" y="443"/>
                  </a:lnTo>
                  <a:lnTo>
                    <a:pt x="371" y="479"/>
                  </a:lnTo>
                  <a:lnTo>
                    <a:pt x="333" y="333"/>
                  </a:lnTo>
                  <a:lnTo>
                    <a:pt x="324" y="120"/>
                  </a:lnTo>
                  <a:lnTo>
                    <a:pt x="297" y="0"/>
                  </a:lnTo>
                  <a:lnTo>
                    <a:pt x="84" y="46"/>
                  </a:lnTo>
                  <a:lnTo>
                    <a:pt x="0" y="129"/>
                  </a:lnTo>
                  <a:lnTo>
                    <a:pt x="158" y="91"/>
                  </a:lnTo>
                  <a:close/>
                </a:path>
              </a:pathLst>
            </a:custGeom>
            <a:solidFill>
              <a:srgbClr val="000000"/>
            </a:solidFill>
            <a:ln w="9525">
              <a:noFill/>
              <a:round/>
            </a:ln>
          </p:spPr>
          <p:txBody>
            <a:bodyPr/>
            <a:lstStyle/>
            <a:p>
              <a:endParaRPr lang="en-CA"/>
            </a:p>
          </p:txBody>
        </p:sp>
        <p:sp>
          <p:nvSpPr>
            <p:cNvPr id="8599" name="Freeform 150"/>
            <p:cNvSpPr/>
            <p:nvPr/>
          </p:nvSpPr>
          <p:spPr bwMode="auto">
            <a:xfrm>
              <a:off x="2240" y="1655"/>
              <a:ext cx="716" cy="240"/>
            </a:xfrm>
            <a:custGeom>
              <a:avLst/>
              <a:gdLst>
                <a:gd name="T0" fmla="*/ 0 w 1432"/>
                <a:gd name="T1" fmla="*/ 47 h 480"/>
                <a:gd name="T2" fmla="*/ 70 w 1432"/>
                <a:gd name="T3" fmla="*/ 21 h 480"/>
                <a:gd name="T4" fmla="*/ 177 w 1432"/>
                <a:gd name="T5" fmla="*/ 0 h 480"/>
                <a:gd name="T6" fmla="*/ 179 w 1432"/>
                <a:gd name="T7" fmla="*/ 10 h 480"/>
                <a:gd name="T8" fmla="*/ 116 w 1432"/>
                <a:gd name="T9" fmla="*/ 22 h 480"/>
                <a:gd name="T10" fmla="*/ 76 w 1432"/>
                <a:gd name="T11" fmla="*/ 37 h 480"/>
                <a:gd name="T12" fmla="*/ 12 w 1432"/>
                <a:gd name="T13" fmla="*/ 60 h 480"/>
                <a:gd name="T14" fmla="*/ 0 w 1432"/>
                <a:gd name="T15" fmla="*/ 47 h 480"/>
                <a:gd name="T16" fmla="*/ 0 w 1432"/>
                <a:gd name="T17" fmla="*/ 47 h 4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32"/>
                <a:gd name="T28" fmla="*/ 0 h 480"/>
                <a:gd name="T29" fmla="*/ 1432 w 1432"/>
                <a:gd name="T30" fmla="*/ 480 h 4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32" h="480">
                  <a:moveTo>
                    <a:pt x="0" y="370"/>
                  </a:moveTo>
                  <a:lnTo>
                    <a:pt x="553" y="167"/>
                  </a:lnTo>
                  <a:lnTo>
                    <a:pt x="1413" y="0"/>
                  </a:lnTo>
                  <a:lnTo>
                    <a:pt x="1432" y="74"/>
                  </a:lnTo>
                  <a:lnTo>
                    <a:pt x="934" y="174"/>
                  </a:lnTo>
                  <a:lnTo>
                    <a:pt x="601" y="296"/>
                  </a:lnTo>
                  <a:lnTo>
                    <a:pt x="103" y="480"/>
                  </a:lnTo>
                  <a:lnTo>
                    <a:pt x="0" y="370"/>
                  </a:lnTo>
                  <a:close/>
                </a:path>
              </a:pathLst>
            </a:custGeom>
            <a:solidFill>
              <a:srgbClr val="000000"/>
            </a:solidFill>
            <a:ln w="9525">
              <a:noFill/>
              <a:round/>
            </a:ln>
          </p:spPr>
          <p:txBody>
            <a:bodyPr/>
            <a:lstStyle/>
            <a:p>
              <a:endParaRPr lang="en-CA"/>
            </a:p>
          </p:txBody>
        </p:sp>
        <p:sp>
          <p:nvSpPr>
            <p:cNvPr id="8600" name="Freeform 151"/>
            <p:cNvSpPr/>
            <p:nvPr/>
          </p:nvSpPr>
          <p:spPr bwMode="auto">
            <a:xfrm>
              <a:off x="2291" y="1747"/>
              <a:ext cx="747" cy="268"/>
            </a:xfrm>
            <a:custGeom>
              <a:avLst/>
              <a:gdLst>
                <a:gd name="T0" fmla="*/ 0 w 1494"/>
                <a:gd name="T1" fmla="*/ 48 h 536"/>
                <a:gd name="T2" fmla="*/ 1 w 1494"/>
                <a:gd name="T3" fmla="*/ 67 h 536"/>
                <a:gd name="T4" fmla="*/ 90 w 1494"/>
                <a:gd name="T5" fmla="*/ 38 h 536"/>
                <a:gd name="T6" fmla="*/ 187 w 1494"/>
                <a:gd name="T7" fmla="*/ 14 h 536"/>
                <a:gd name="T8" fmla="*/ 183 w 1494"/>
                <a:gd name="T9" fmla="*/ 0 h 536"/>
                <a:gd name="T10" fmla="*/ 72 w 1494"/>
                <a:gd name="T11" fmla="*/ 29 h 536"/>
                <a:gd name="T12" fmla="*/ 35 w 1494"/>
                <a:gd name="T13" fmla="*/ 40 h 536"/>
                <a:gd name="T14" fmla="*/ 0 w 1494"/>
                <a:gd name="T15" fmla="*/ 48 h 536"/>
                <a:gd name="T16" fmla="*/ 0 w 1494"/>
                <a:gd name="T17" fmla="*/ 48 h 5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94"/>
                <a:gd name="T28" fmla="*/ 0 h 536"/>
                <a:gd name="T29" fmla="*/ 1494 w 1494"/>
                <a:gd name="T30" fmla="*/ 536 h 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94" h="536">
                  <a:moveTo>
                    <a:pt x="0" y="388"/>
                  </a:moveTo>
                  <a:lnTo>
                    <a:pt x="10" y="536"/>
                  </a:lnTo>
                  <a:lnTo>
                    <a:pt x="718" y="306"/>
                  </a:lnTo>
                  <a:lnTo>
                    <a:pt x="1494" y="112"/>
                  </a:lnTo>
                  <a:lnTo>
                    <a:pt x="1458" y="0"/>
                  </a:lnTo>
                  <a:lnTo>
                    <a:pt x="572" y="232"/>
                  </a:lnTo>
                  <a:lnTo>
                    <a:pt x="276" y="323"/>
                  </a:lnTo>
                  <a:lnTo>
                    <a:pt x="0" y="388"/>
                  </a:lnTo>
                  <a:close/>
                </a:path>
              </a:pathLst>
            </a:custGeom>
            <a:solidFill>
              <a:srgbClr val="000000"/>
            </a:solidFill>
            <a:ln w="9525">
              <a:noFill/>
              <a:round/>
            </a:ln>
          </p:spPr>
          <p:txBody>
            <a:bodyPr/>
            <a:lstStyle/>
            <a:p>
              <a:endParaRPr lang="en-CA"/>
            </a:p>
          </p:txBody>
        </p:sp>
        <p:sp>
          <p:nvSpPr>
            <p:cNvPr id="8601" name="Freeform 152"/>
            <p:cNvSpPr/>
            <p:nvPr/>
          </p:nvSpPr>
          <p:spPr bwMode="auto">
            <a:xfrm>
              <a:off x="2291" y="1968"/>
              <a:ext cx="448" cy="204"/>
            </a:xfrm>
            <a:custGeom>
              <a:avLst/>
              <a:gdLst>
                <a:gd name="T0" fmla="*/ 2 w 895"/>
                <a:gd name="T1" fmla="*/ 27 h 407"/>
                <a:gd name="T2" fmla="*/ 112 w 895"/>
                <a:gd name="T3" fmla="*/ 0 h 407"/>
                <a:gd name="T4" fmla="*/ 109 w 895"/>
                <a:gd name="T5" fmla="*/ 17 h 407"/>
                <a:gd name="T6" fmla="*/ 0 w 895"/>
                <a:gd name="T7" fmla="*/ 51 h 407"/>
                <a:gd name="T8" fmla="*/ 2 w 895"/>
                <a:gd name="T9" fmla="*/ 27 h 407"/>
                <a:gd name="T10" fmla="*/ 2 w 895"/>
                <a:gd name="T11" fmla="*/ 27 h 407"/>
                <a:gd name="T12" fmla="*/ 0 60000 65536"/>
                <a:gd name="T13" fmla="*/ 0 60000 65536"/>
                <a:gd name="T14" fmla="*/ 0 60000 65536"/>
                <a:gd name="T15" fmla="*/ 0 60000 65536"/>
                <a:gd name="T16" fmla="*/ 0 60000 65536"/>
                <a:gd name="T17" fmla="*/ 0 60000 65536"/>
                <a:gd name="T18" fmla="*/ 0 w 895"/>
                <a:gd name="T19" fmla="*/ 0 h 407"/>
                <a:gd name="T20" fmla="*/ 895 w 895"/>
                <a:gd name="T21" fmla="*/ 407 h 407"/>
              </a:gdLst>
              <a:ahLst/>
              <a:cxnLst>
                <a:cxn ang="T12">
                  <a:pos x="T0" y="T1"/>
                </a:cxn>
                <a:cxn ang="T13">
                  <a:pos x="T2" y="T3"/>
                </a:cxn>
                <a:cxn ang="T14">
                  <a:pos x="T4" y="T5"/>
                </a:cxn>
                <a:cxn ang="T15">
                  <a:pos x="T6" y="T7"/>
                </a:cxn>
                <a:cxn ang="T16">
                  <a:pos x="T8" y="T9"/>
                </a:cxn>
                <a:cxn ang="T17">
                  <a:pos x="T10" y="T11"/>
                </a:cxn>
              </a:cxnLst>
              <a:rect l="T18" t="T19" r="T20" b="T21"/>
              <a:pathLst>
                <a:path w="895" h="407">
                  <a:moveTo>
                    <a:pt x="10" y="213"/>
                  </a:moveTo>
                  <a:lnTo>
                    <a:pt x="895" y="0"/>
                  </a:lnTo>
                  <a:lnTo>
                    <a:pt x="867" y="131"/>
                  </a:lnTo>
                  <a:lnTo>
                    <a:pt x="0" y="407"/>
                  </a:lnTo>
                  <a:lnTo>
                    <a:pt x="10" y="213"/>
                  </a:lnTo>
                  <a:close/>
                </a:path>
              </a:pathLst>
            </a:custGeom>
            <a:solidFill>
              <a:srgbClr val="000000"/>
            </a:solidFill>
            <a:ln w="9525">
              <a:noFill/>
              <a:round/>
            </a:ln>
          </p:spPr>
          <p:txBody>
            <a:bodyPr/>
            <a:lstStyle/>
            <a:p>
              <a:endParaRPr lang="en-CA"/>
            </a:p>
          </p:txBody>
        </p:sp>
        <p:sp>
          <p:nvSpPr>
            <p:cNvPr id="8602" name="Freeform 153"/>
            <p:cNvSpPr/>
            <p:nvPr/>
          </p:nvSpPr>
          <p:spPr bwMode="auto">
            <a:xfrm>
              <a:off x="2305" y="2200"/>
              <a:ext cx="194" cy="115"/>
            </a:xfrm>
            <a:custGeom>
              <a:avLst/>
              <a:gdLst>
                <a:gd name="T0" fmla="*/ 0 w 387"/>
                <a:gd name="T1" fmla="*/ 9 h 230"/>
                <a:gd name="T2" fmla="*/ 2 w 387"/>
                <a:gd name="T3" fmla="*/ 29 h 230"/>
                <a:gd name="T4" fmla="*/ 49 w 387"/>
                <a:gd name="T5" fmla="*/ 20 h 230"/>
                <a:gd name="T6" fmla="*/ 46 w 387"/>
                <a:gd name="T7" fmla="*/ 0 h 230"/>
                <a:gd name="T8" fmla="*/ 0 w 387"/>
                <a:gd name="T9" fmla="*/ 9 h 230"/>
                <a:gd name="T10" fmla="*/ 0 w 387"/>
                <a:gd name="T11" fmla="*/ 9 h 230"/>
                <a:gd name="T12" fmla="*/ 0 60000 65536"/>
                <a:gd name="T13" fmla="*/ 0 60000 65536"/>
                <a:gd name="T14" fmla="*/ 0 60000 65536"/>
                <a:gd name="T15" fmla="*/ 0 60000 65536"/>
                <a:gd name="T16" fmla="*/ 0 60000 65536"/>
                <a:gd name="T17" fmla="*/ 0 60000 65536"/>
                <a:gd name="T18" fmla="*/ 0 w 387"/>
                <a:gd name="T19" fmla="*/ 0 h 230"/>
                <a:gd name="T20" fmla="*/ 387 w 387"/>
                <a:gd name="T21" fmla="*/ 230 h 230"/>
              </a:gdLst>
              <a:ahLst/>
              <a:cxnLst>
                <a:cxn ang="T12">
                  <a:pos x="T0" y="T1"/>
                </a:cxn>
                <a:cxn ang="T13">
                  <a:pos x="T2" y="T3"/>
                </a:cxn>
                <a:cxn ang="T14">
                  <a:pos x="T4" y="T5"/>
                </a:cxn>
                <a:cxn ang="T15">
                  <a:pos x="T6" y="T7"/>
                </a:cxn>
                <a:cxn ang="T16">
                  <a:pos x="T8" y="T9"/>
                </a:cxn>
                <a:cxn ang="T17">
                  <a:pos x="T10" y="T11"/>
                </a:cxn>
              </a:cxnLst>
              <a:rect l="T18" t="T19" r="T20" b="T21"/>
              <a:pathLst>
                <a:path w="387" h="230">
                  <a:moveTo>
                    <a:pt x="0" y="72"/>
                  </a:moveTo>
                  <a:lnTo>
                    <a:pt x="9" y="230"/>
                  </a:lnTo>
                  <a:lnTo>
                    <a:pt x="387" y="155"/>
                  </a:lnTo>
                  <a:lnTo>
                    <a:pt x="368" y="0"/>
                  </a:lnTo>
                  <a:lnTo>
                    <a:pt x="0" y="72"/>
                  </a:lnTo>
                  <a:close/>
                </a:path>
              </a:pathLst>
            </a:custGeom>
            <a:solidFill>
              <a:srgbClr val="000000"/>
            </a:solidFill>
            <a:ln w="9525">
              <a:noFill/>
              <a:round/>
            </a:ln>
          </p:spPr>
          <p:txBody>
            <a:bodyPr/>
            <a:lstStyle/>
            <a:p>
              <a:endParaRPr lang="en-CA"/>
            </a:p>
          </p:txBody>
        </p:sp>
      </p:grpSp>
      <p:sp>
        <p:nvSpPr>
          <p:cNvPr id="8234" name="Rectangle 154"/>
          <p:cNvSpPr>
            <a:spLocks noChangeArrowheads="1"/>
          </p:cNvSpPr>
          <p:nvPr/>
        </p:nvSpPr>
        <p:spPr bwMode="auto">
          <a:xfrm>
            <a:off x="3606800" y="1820863"/>
            <a:ext cx="1160463" cy="517525"/>
          </a:xfrm>
          <a:prstGeom prst="rect">
            <a:avLst/>
          </a:prstGeom>
          <a:noFill/>
          <a:ln w="9525">
            <a:noFill/>
            <a:miter lim="800000"/>
          </a:ln>
        </p:spPr>
        <p:txBody>
          <a:bodyPr>
            <a:spAutoFit/>
          </a:bodyPr>
          <a:lstStyle/>
          <a:p>
            <a:pPr algn="l" eaLnBrk="1" hangingPunct="1"/>
            <a:r>
              <a:rPr lang="en-US" sz="1400">
                <a:latin typeface="Arial Narrow" pitchFamily="34" charset="0"/>
              </a:rPr>
              <a:t>Signatures / attack patterns</a:t>
            </a:r>
            <a:endParaRPr lang="en-US" sz="1400">
              <a:latin typeface="Arial Narrow" pitchFamily="34" charset="0"/>
            </a:endParaRPr>
          </a:p>
        </p:txBody>
      </p:sp>
      <p:sp>
        <p:nvSpPr>
          <p:cNvPr id="8235" name="Rectangle 155"/>
          <p:cNvSpPr>
            <a:spLocks noChangeArrowheads="1"/>
          </p:cNvSpPr>
          <p:nvPr/>
        </p:nvSpPr>
        <p:spPr bwMode="auto">
          <a:xfrm>
            <a:off x="492125" y="285750"/>
            <a:ext cx="4999038" cy="169863"/>
          </a:xfrm>
          <a:prstGeom prst="rect">
            <a:avLst/>
          </a:prstGeom>
          <a:gradFill rotWithShape="0">
            <a:gsLst>
              <a:gs pos="0">
                <a:srgbClr val="4478B6"/>
              </a:gs>
              <a:gs pos="100000">
                <a:srgbClr val="9BB6D8"/>
              </a:gs>
            </a:gsLst>
            <a:lin ang="0" scaled="1"/>
          </a:gradFill>
          <a:ln w="9525">
            <a:noFill/>
            <a:miter lim="800000"/>
          </a:ln>
        </p:spPr>
        <p:txBody>
          <a:bodyPr wrap="none" anchor="ctr"/>
          <a:lstStyle/>
          <a:p>
            <a:pPr algn="l" eaLnBrk="1" hangingPunct="1"/>
            <a:r>
              <a:rPr lang="en-US" sz="1400" b="1">
                <a:solidFill>
                  <a:schemeClr val="bg1"/>
                </a:solidFill>
                <a:latin typeface="Arial Narrow" pitchFamily="34" charset="0"/>
              </a:rPr>
              <a:t>OPERATIONS INTEGRATION</a:t>
            </a:r>
            <a:endParaRPr lang="en-US" sz="1400" b="1">
              <a:solidFill>
                <a:schemeClr val="bg1"/>
              </a:solidFill>
              <a:latin typeface="Arial Narrow" pitchFamily="34" charset="0"/>
            </a:endParaRPr>
          </a:p>
        </p:txBody>
      </p:sp>
      <p:sp>
        <p:nvSpPr>
          <p:cNvPr id="8236" name="Rectangle 156"/>
          <p:cNvSpPr>
            <a:spLocks noChangeArrowheads="1"/>
          </p:cNvSpPr>
          <p:nvPr/>
        </p:nvSpPr>
        <p:spPr bwMode="auto">
          <a:xfrm rot="-5400000">
            <a:off x="471488" y="2663825"/>
            <a:ext cx="990600" cy="304800"/>
          </a:xfrm>
          <a:prstGeom prst="rect">
            <a:avLst/>
          </a:prstGeom>
          <a:noFill/>
          <a:ln w="9525">
            <a:noFill/>
            <a:miter lim="800000"/>
          </a:ln>
        </p:spPr>
        <p:txBody>
          <a:bodyPr wrap="none">
            <a:spAutoFit/>
          </a:bodyPr>
          <a:lstStyle/>
          <a:p>
            <a:pPr algn="l" eaLnBrk="1" hangingPunct="1"/>
            <a:r>
              <a:rPr lang="en-US" sz="1400" b="1">
                <a:solidFill>
                  <a:schemeClr val="folHlink"/>
                </a:solidFill>
                <a:latin typeface="Arial Narrow" pitchFamily="34" charset="0"/>
              </a:rPr>
              <a:t>RESPONSE</a:t>
            </a:r>
            <a:endParaRPr lang="en-US" sz="1400" b="1">
              <a:solidFill>
                <a:schemeClr val="folHlink"/>
              </a:solidFill>
              <a:latin typeface="Arial Narrow" pitchFamily="34" charset="0"/>
            </a:endParaRPr>
          </a:p>
        </p:txBody>
      </p:sp>
      <p:sp>
        <p:nvSpPr>
          <p:cNvPr id="8237" name="Rectangle 157"/>
          <p:cNvSpPr>
            <a:spLocks noChangeArrowheads="1"/>
          </p:cNvSpPr>
          <p:nvPr/>
        </p:nvSpPr>
        <p:spPr bwMode="auto">
          <a:xfrm rot="-5400000">
            <a:off x="8010525" y="2659063"/>
            <a:ext cx="990600" cy="304800"/>
          </a:xfrm>
          <a:prstGeom prst="rect">
            <a:avLst/>
          </a:prstGeom>
          <a:noFill/>
          <a:ln w="9525">
            <a:noFill/>
            <a:miter lim="800000"/>
          </a:ln>
        </p:spPr>
        <p:txBody>
          <a:bodyPr wrap="none">
            <a:spAutoFit/>
          </a:bodyPr>
          <a:lstStyle/>
          <a:p>
            <a:pPr algn="l" eaLnBrk="1" hangingPunct="1"/>
            <a:r>
              <a:rPr lang="en-US" sz="1400" b="1">
                <a:solidFill>
                  <a:schemeClr val="folHlink"/>
                </a:solidFill>
                <a:latin typeface="Arial Narrow" pitchFamily="34" charset="0"/>
              </a:rPr>
              <a:t>RESPONSE</a:t>
            </a:r>
            <a:endParaRPr lang="en-US" sz="1400" b="1">
              <a:solidFill>
                <a:schemeClr val="folHlink"/>
              </a:solidFill>
              <a:latin typeface="Arial Narrow" pitchFamily="34" charset="0"/>
            </a:endParaRPr>
          </a:p>
        </p:txBody>
      </p:sp>
      <p:pic>
        <p:nvPicPr>
          <p:cNvPr id="8238" name="Picture 158" descr="headset"/>
          <p:cNvPicPr>
            <a:picLocks noChangeAspect="1" noChangeArrowheads="1"/>
          </p:cNvPicPr>
          <p:nvPr/>
        </p:nvPicPr>
        <p:blipFill>
          <a:blip r:embed="rId12"/>
          <a:srcRect/>
          <a:stretch>
            <a:fillRect/>
          </a:stretch>
        </p:blipFill>
        <p:spPr bwMode="auto">
          <a:xfrm>
            <a:off x="2463800" y="762000"/>
            <a:ext cx="492125" cy="403225"/>
          </a:xfrm>
          <a:prstGeom prst="rect">
            <a:avLst/>
          </a:prstGeom>
          <a:noFill/>
          <a:ln w="9525">
            <a:noFill/>
            <a:miter lim="800000"/>
            <a:headEnd/>
            <a:tailEnd/>
          </a:ln>
        </p:spPr>
      </p:pic>
      <p:sp>
        <p:nvSpPr>
          <p:cNvPr id="8239" name="Line 159"/>
          <p:cNvSpPr>
            <a:spLocks noChangeShapeType="1"/>
          </p:cNvSpPr>
          <p:nvPr/>
        </p:nvSpPr>
        <p:spPr bwMode="auto">
          <a:xfrm rot="5400000">
            <a:off x="5383213" y="596900"/>
            <a:ext cx="0" cy="796925"/>
          </a:xfrm>
          <a:prstGeom prst="line">
            <a:avLst/>
          </a:prstGeom>
          <a:noFill/>
          <a:ln w="57150">
            <a:solidFill>
              <a:srgbClr val="E3D846"/>
            </a:solidFill>
            <a:round/>
            <a:headEnd type="triangle" w="med" len="med"/>
            <a:tailEnd type="triangle" w="med" len="med"/>
          </a:ln>
        </p:spPr>
        <p:txBody>
          <a:bodyPr/>
          <a:lstStyle/>
          <a:p>
            <a:endParaRPr lang="en-US"/>
          </a:p>
        </p:txBody>
      </p:sp>
      <p:sp>
        <p:nvSpPr>
          <p:cNvPr id="8240" name="Line 160"/>
          <p:cNvSpPr>
            <a:spLocks noChangeShapeType="1"/>
          </p:cNvSpPr>
          <p:nvPr/>
        </p:nvSpPr>
        <p:spPr bwMode="auto">
          <a:xfrm>
            <a:off x="6391275" y="1277938"/>
            <a:ext cx="0" cy="620712"/>
          </a:xfrm>
          <a:prstGeom prst="line">
            <a:avLst/>
          </a:prstGeom>
          <a:noFill/>
          <a:ln w="57150">
            <a:solidFill>
              <a:srgbClr val="E3D846"/>
            </a:solidFill>
            <a:round/>
            <a:headEnd type="triangle" w="med" len="med"/>
            <a:tailEnd type="triangle" w="med" len="med"/>
          </a:ln>
        </p:spPr>
        <p:txBody>
          <a:bodyPr/>
          <a:lstStyle/>
          <a:p>
            <a:endParaRPr lang="en-US"/>
          </a:p>
        </p:txBody>
      </p:sp>
      <p:sp>
        <p:nvSpPr>
          <p:cNvPr id="8241" name="Rectangle 161"/>
          <p:cNvSpPr>
            <a:spLocks noChangeArrowheads="1"/>
          </p:cNvSpPr>
          <p:nvPr/>
        </p:nvSpPr>
        <p:spPr bwMode="auto">
          <a:xfrm>
            <a:off x="4767263" y="1520825"/>
            <a:ext cx="4129087" cy="168275"/>
          </a:xfrm>
          <a:prstGeom prst="rect">
            <a:avLst/>
          </a:prstGeom>
          <a:gradFill rotWithShape="0">
            <a:gsLst>
              <a:gs pos="0">
                <a:srgbClr val="4478B6"/>
              </a:gs>
              <a:gs pos="100000">
                <a:srgbClr val="9BB6D8"/>
              </a:gs>
            </a:gsLst>
            <a:lin ang="0" scaled="1"/>
          </a:gradFill>
          <a:ln w="9525">
            <a:noFill/>
            <a:miter lim="800000"/>
          </a:ln>
        </p:spPr>
        <p:txBody>
          <a:bodyPr wrap="none" anchor="ctr"/>
          <a:lstStyle/>
          <a:p>
            <a:pPr algn="l" eaLnBrk="1" hangingPunct="1"/>
            <a:r>
              <a:rPr lang="en-US" sz="1400" b="1">
                <a:solidFill>
                  <a:schemeClr val="bg1"/>
                </a:solidFill>
                <a:latin typeface="Arial Narrow" pitchFamily="34" charset="0"/>
              </a:rPr>
              <a:t>LONG-TERM STORAGE / AUDIT / INVESTIGATION</a:t>
            </a:r>
            <a:endParaRPr lang="en-US" sz="1400" b="1">
              <a:solidFill>
                <a:schemeClr val="bg1"/>
              </a:solidFill>
              <a:latin typeface="Arial Narrow" pitchFamily="34" charset="0"/>
            </a:endParaRPr>
          </a:p>
        </p:txBody>
      </p:sp>
      <p:grpSp>
        <p:nvGrpSpPr>
          <p:cNvPr id="14" name="Group 162"/>
          <p:cNvGrpSpPr/>
          <p:nvPr/>
        </p:nvGrpSpPr>
        <p:grpSpPr bwMode="auto">
          <a:xfrm>
            <a:off x="492125" y="487363"/>
            <a:ext cx="1520825" cy="787400"/>
            <a:chOff x="288" y="851"/>
            <a:chExt cx="1824" cy="1213"/>
          </a:xfrm>
        </p:grpSpPr>
        <p:sp>
          <p:nvSpPr>
            <p:cNvPr id="8281" name="Freeform 163"/>
            <p:cNvSpPr/>
            <p:nvPr/>
          </p:nvSpPr>
          <p:spPr bwMode="auto">
            <a:xfrm>
              <a:off x="911" y="1733"/>
              <a:ext cx="568" cy="331"/>
            </a:xfrm>
            <a:custGeom>
              <a:avLst/>
              <a:gdLst>
                <a:gd name="T0" fmla="*/ 220 w 683"/>
                <a:gd name="T1" fmla="*/ 216 h 398"/>
                <a:gd name="T2" fmla="*/ 206 w 683"/>
                <a:gd name="T3" fmla="*/ 217 h 398"/>
                <a:gd name="T4" fmla="*/ 210 w 683"/>
                <a:gd name="T5" fmla="*/ 229 h 398"/>
                <a:gd name="T6" fmla="*/ 202 w 683"/>
                <a:gd name="T7" fmla="*/ 229 h 398"/>
                <a:gd name="T8" fmla="*/ 200 w 683"/>
                <a:gd name="T9" fmla="*/ 218 h 398"/>
                <a:gd name="T10" fmla="*/ 183 w 683"/>
                <a:gd name="T11" fmla="*/ 220 h 398"/>
                <a:gd name="T12" fmla="*/ 187 w 683"/>
                <a:gd name="T13" fmla="*/ 229 h 398"/>
                <a:gd name="T14" fmla="*/ 63 w 683"/>
                <a:gd name="T15" fmla="*/ 229 h 398"/>
                <a:gd name="T16" fmla="*/ 0 w 683"/>
                <a:gd name="T17" fmla="*/ 13 h 398"/>
                <a:gd name="T18" fmla="*/ 316 w 683"/>
                <a:gd name="T19" fmla="*/ 0 h 398"/>
                <a:gd name="T20" fmla="*/ 393 w 683"/>
                <a:gd name="T21" fmla="*/ 229 h 398"/>
                <a:gd name="T22" fmla="*/ 219 w 683"/>
                <a:gd name="T23" fmla="*/ 229 h 398"/>
                <a:gd name="T24" fmla="*/ 225 w 683"/>
                <a:gd name="T25" fmla="*/ 228 h 398"/>
                <a:gd name="T26" fmla="*/ 220 w 683"/>
                <a:gd name="T27" fmla="*/ 216 h 39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83"/>
                <a:gd name="T43" fmla="*/ 0 h 398"/>
                <a:gd name="T44" fmla="*/ 683 w 683"/>
                <a:gd name="T45" fmla="*/ 398 h 39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83" h="398">
                  <a:moveTo>
                    <a:pt x="384" y="376"/>
                  </a:moveTo>
                  <a:lnTo>
                    <a:pt x="358" y="378"/>
                  </a:lnTo>
                  <a:lnTo>
                    <a:pt x="365" y="398"/>
                  </a:lnTo>
                  <a:lnTo>
                    <a:pt x="351" y="398"/>
                  </a:lnTo>
                  <a:lnTo>
                    <a:pt x="346" y="379"/>
                  </a:lnTo>
                  <a:lnTo>
                    <a:pt x="319" y="382"/>
                  </a:lnTo>
                  <a:lnTo>
                    <a:pt x="325" y="398"/>
                  </a:lnTo>
                  <a:lnTo>
                    <a:pt x="110" y="398"/>
                  </a:lnTo>
                  <a:lnTo>
                    <a:pt x="0" y="23"/>
                  </a:lnTo>
                  <a:lnTo>
                    <a:pt x="550" y="0"/>
                  </a:lnTo>
                  <a:lnTo>
                    <a:pt x="683" y="398"/>
                  </a:lnTo>
                  <a:lnTo>
                    <a:pt x="380" y="398"/>
                  </a:lnTo>
                  <a:lnTo>
                    <a:pt x="392" y="396"/>
                  </a:lnTo>
                  <a:lnTo>
                    <a:pt x="384" y="376"/>
                  </a:lnTo>
                  <a:close/>
                </a:path>
              </a:pathLst>
            </a:custGeom>
            <a:solidFill>
              <a:srgbClr val="D8EDFF"/>
            </a:solidFill>
            <a:ln w="9525">
              <a:noFill/>
              <a:round/>
            </a:ln>
          </p:spPr>
          <p:txBody>
            <a:bodyPr/>
            <a:lstStyle/>
            <a:p>
              <a:endParaRPr lang="en-CA"/>
            </a:p>
          </p:txBody>
        </p:sp>
        <p:sp>
          <p:nvSpPr>
            <p:cNvPr id="8282" name="Freeform 164"/>
            <p:cNvSpPr/>
            <p:nvPr/>
          </p:nvSpPr>
          <p:spPr bwMode="auto">
            <a:xfrm>
              <a:off x="331" y="1758"/>
              <a:ext cx="552" cy="306"/>
            </a:xfrm>
            <a:custGeom>
              <a:avLst/>
              <a:gdLst>
                <a:gd name="T0" fmla="*/ 285 w 665"/>
                <a:gd name="T1" fmla="*/ 208 h 368"/>
                <a:gd name="T2" fmla="*/ 270 w 665"/>
                <a:gd name="T3" fmla="*/ 210 h 368"/>
                <a:gd name="T4" fmla="*/ 270 w 665"/>
                <a:gd name="T5" fmla="*/ 211 h 368"/>
                <a:gd name="T6" fmla="*/ 51 w 665"/>
                <a:gd name="T7" fmla="*/ 211 h 368"/>
                <a:gd name="T8" fmla="*/ 0 w 665"/>
                <a:gd name="T9" fmla="*/ 17 h 368"/>
                <a:gd name="T10" fmla="*/ 315 w 665"/>
                <a:gd name="T11" fmla="*/ 0 h 368"/>
                <a:gd name="T12" fmla="*/ 318 w 665"/>
                <a:gd name="T13" fmla="*/ 8 h 368"/>
                <a:gd name="T14" fmla="*/ 318 w 665"/>
                <a:gd name="T15" fmla="*/ 8 h 368"/>
                <a:gd name="T16" fmla="*/ 380 w 665"/>
                <a:gd name="T17" fmla="*/ 211 h 368"/>
                <a:gd name="T18" fmla="*/ 286 w 665"/>
                <a:gd name="T19" fmla="*/ 211 h 368"/>
                <a:gd name="T20" fmla="*/ 285 w 665"/>
                <a:gd name="T21" fmla="*/ 208 h 3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65"/>
                <a:gd name="T34" fmla="*/ 0 h 368"/>
                <a:gd name="T35" fmla="*/ 665 w 665"/>
                <a:gd name="T36" fmla="*/ 368 h 36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65" h="368">
                  <a:moveTo>
                    <a:pt x="498" y="362"/>
                  </a:moveTo>
                  <a:lnTo>
                    <a:pt x="471" y="364"/>
                  </a:lnTo>
                  <a:lnTo>
                    <a:pt x="472" y="368"/>
                  </a:lnTo>
                  <a:lnTo>
                    <a:pt x="89" y="368"/>
                  </a:lnTo>
                  <a:lnTo>
                    <a:pt x="0" y="29"/>
                  </a:lnTo>
                  <a:lnTo>
                    <a:pt x="551" y="0"/>
                  </a:lnTo>
                  <a:lnTo>
                    <a:pt x="555" y="15"/>
                  </a:lnTo>
                  <a:lnTo>
                    <a:pt x="665" y="368"/>
                  </a:lnTo>
                  <a:lnTo>
                    <a:pt x="500" y="368"/>
                  </a:lnTo>
                  <a:lnTo>
                    <a:pt x="498" y="362"/>
                  </a:lnTo>
                  <a:close/>
                </a:path>
              </a:pathLst>
            </a:custGeom>
            <a:solidFill>
              <a:srgbClr val="D8EDFF"/>
            </a:solidFill>
            <a:ln w="9525">
              <a:noFill/>
              <a:round/>
            </a:ln>
          </p:spPr>
          <p:txBody>
            <a:bodyPr/>
            <a:lstStyle/>
            <a:p>
              <a:endParaRPr lang="en-CA"/>
            </a:p>
          </p:txBody>
        </p:sp>
        <p:sp>
          <p:nvSpPr>
            <p:cNvPr id="8283" name="Freeform 165"/>
            <p:cNvSpPr/>
            <p:nvPr/>
          </p:nvSpPr>
          <p:spPr bwMode="auto">
            <a:xfrm>
              <a:off x="2070" y="1715"/>
              <a:ext cx="42" cy="126"/>
            </a:xfrm>
            <a:custGeom>
              <a:avLst/>
              <a:gdLst>
                <a:gd name="T0" fmla="*/ 29 w 51"/>
                <a:gd name="T1" fmla="*/ 86 h 152"/>
                <a:gd name="T2" fmla="*/ 0 w 51"/>
                <a:gd name="T3" fmla="*/ 0 h 152"/>
                <a:gd name="T4" fmla="*/ 29 w 51"/>
                <a:gd name="T5" fmla="*/ 1 h 152"/>
                <a:gd name="T6" fmla="*/ 29 w 51"/>
                <a:gd name="T7" fmla="*/ 86 h 152"/>
                <a:gd name="T8" fmla="*/ 0 60000 65536"/>
                <a:gd name="T9" fmla="*/ 0 60000 65536"/>
                <a:gd name="T10" fmla="*/ 0 60000 65536"/>
                <a:gd name="T11" fmla="*/ 0 60000 65536"/>
                <a:gd name="T12" fmla="*/ 0 w 51"/>
                <a:gd name="T13" fmla="*/ 0 h 152"/>
                <a:gd name="T14" fmla="*/ 51 w 51"/>
                <a:gd name="T15" fmla="*/ 152 h 152"/>
              </a:gdLst>
              <a:ahLst/>
              <a:cxnLst>
                <a:cxn ang="T8">
                  <a:pos x="T0" y="T1"/>
                </a:cxn>
                <a:cxn ang="T9">
                  <a:pos x="T2" y="T3"/>
                </a:cxn>
                <a:cxn ang="T10">
                  <a:pos x="T4" y="T5"/>
                </a:cxn>
                <a:cxn ang="T11">
                  <a:pos x="T6" y="T7"/>
                </a:cxn>
              </a:cxnLst>
              <a:rect l="T12" t="T13" r="T14" b="T15"/>
              <a:pathLst>
                <a:path w="51" h="152">
                  <a:moveTo>
                    <a:pt x="51" y="152"/>
                  </a:moveTo>
                  <a:lnTo>
                    <a:pt x="0" y="0"/>
                  </a:lnTo>
                  <a:lnTo>
                    <a:pt x="51" y="1"/>
                  </a:lnTo>
                  <a:lnTo>
                    <a:pt x="51" y="152"/>
                  </a:lnTo>
                  <a:close/>
                </a:path>
              </a:pathLst>
            </a:custGeom>
            <a:solidFill>
              <a:srgbClr val="D8EDFF"/>
            </a:solidFill>
            <a:ln w="9525">
              <a:noFill/>
              <a:round/>
            </a:ln>
          </p:spPr>
          <p:txBody>
            <a:bodyPr/>
            <a:lstStyle/>
            <a:p>
              <a:endParaRPr lang="en-CA"/>
            </a:p>
          </p:txBody>
        </p:sp>
        <p:sp>
          <p:nvSpPr>
            <p:cNvPr id="8284" name="Freeform 166"/>
            <p:cNvSpPr/>
            <p:nvPr/>
          </p:nvSpPr>
          <p:spPr bwMode="auto">
            <a:xfrm>
              <a:off x="1688" y="1471"/>
              <a:ext cx="424" cy="326"/>
            </a:xfrm>
            <a:custGeom>
              <a:avLst/>
              <a:gdLst>
                <a:gd name="T0" fmla="*/ 293 w 510"/>
                <a:gd name="T1" fmla="*/ 164 h 390"/>
                <a:gd name="T2" fmla="*/ 254 w 510"/>
                <a:gd name="T3" fmla="*/ 164 h 390"/>
                <a:gd name="T4" fmla="*/ 254 w 510"/>
                <a:gd name="T5" fmla="*/ 164 h 390"/>
                <a:gd name="T6" fmla="*/ 205 w 510"/>
                <a:gd name="T7" fmla="*/ 198 h 390"/>
                <a:gd name="T8" fmla="*/ 206 w 510"/>
                <a:gd name="T9" fmla="*/ 228 h 390"/>
                <a:gd name="T10" fmla="*/ 184 w 510"/>
                <a:gd name="T11" fmla="*/ 165 h 390"/>
                <a:gd name="T12" fmla="*/ 49 w 510"/>
                <a:gd name="T13" fmla="*/ 169 h 390"/>
                <a:gd name="T14" fmla="*/ 0 w 510"/>
                <a:gd name="T15" fmla="*/ 0 h 390"/>
                <a:gd name="T16" fmla="*/ 240 w 510"/>
                <a:gd name="T17" fmla="*/ 3 h 390"/>
                <a:gd name="T18" fmla="*/ 293 w 510"/>
                <a:gd name="T19" fmla="*/ 150 h 390"/>
                <a:gd name="T20" fmla="*/ 293 w 510"/>
                <a:gd name="T21" fmla="*/ 164 h 39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10"/>
                <a:gd name="T34" fmla="*/ 0 h 390"/>
                <a:gd name="T35" fmla="*/ 510 w 510"/>
                <a:gd name="T36" fmla="*/ 390 h 39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10" h="390">
                  <a:moveTo>
                    <a:pt x="510" y="281"/>
                  </a:moveTo>
                  <a:lnTo>
                    <a:pt x="442" y="280"/>
                  </a:lnTo>
                  <a:lnTo>
                    <a:pt x="443" y="281"/>
                  </a:lnTo>
                  <a:lnTo>
                    <a:pt x="357" y="339"/>
                  </a:lnTo>
                  <a:lnTo>
                    <a:pt x="359" y="390"/>
                  </a:lnTo>
                  <a:lnTo>
                    <a:pt x="320" y="282"/>
                  </a:lnTo>
                  <a:lnTo>
                    <a:pt x="86" y="289"/>
                  </a:lnTo>
                  <a:lnTo>
                    <a:pt x="0" y="0"/>
                  </a:lnTo>
                  <a:lnTo>
                    <a:pt x="419" y="3"/>
                  </a:lnTo>
                  <a:lnTo>
                    <a:pt x="510" y="257"/>
                  </a:lnTo>
                  <a:lnTo>
                    <a:pt x="510" y="281"/>
                  </a:lnTo>
                  <a:close/>
                </a:path>
              </a:pathLst>
            </a:custGeom>
            <a:solidFill>
              <a:srgbClr val="A8C9EA"/>
            </a:solidFill>
            <a:ln w="9525">
              <a:noFill/>
              <a:round/>
            </a:ln>
          </p:spPr>
          <p:txBody>
            <a:bodyPr/>
            <a:lstStyle/>
            <a:p>
              <a:endParaRPr lang="en-CA"/>
            </a:p>
          </p:txBody>
        </p:sp>
        <p:sp>
          <p:nvSpPr>
            <p:cNvPr id="8285" name="Freeform 167"/>
            <p:cNvSpPr/>
            <p:nvPr/>
          </p:nvSpPr>
          <p:spPr bwMode="auto">
            <a:xfrm>
              <a:off x="1489" y="1717"/>
              <a:ext cx="572" cy="344"/>
            </a:xfrm>
            <a:custGeom>
              <a:avLst/>
              <a:gdLst>
                <a:gd name="T0" fmla="*/ 396 w 688"/>
                <a:gd name="T1" fmla="*/ 216 h 413"/>
                <a:gd name="T2" fmla="*/ 69 w 688"/>
                <a:gd name="T3" fmla="*/ 239 h 413"/>
                <a:gd name="T4" fmla="*/ 0 w 688"/>
                <a:gd name="T5" fmla="*/ 8 h 413"/>
                <a:gd name="T6" fmla="*/ 318 w 688"/>
                <a:gd name="T7" fmla="*/ 0 h 413"/>
                <a:gd name="T8" fmla="*/ 396 w 688"/>
                <a:gd name="T9" fmla="*/ 216 h 413"/>
                <a:gd name="T10" fmla="*/ 0 60000 65536"/>
                <a:gd name="T11" fmla="*/ 0 60000 65536"/>
                <a:gd name="T12" fmla="*/ 0 60000 65536"/>
                <a:gd name="T13" fmla="*/ 0 60000 65536"/>
                <a:gd name="T14" fmla="*/ 0 60000 65536"/>
                <a:gd name="T15" fmla="*/ 0 w 688"/>
                <a:gd name="T16" fmla="*/ 0 h 413"/>
                <a:gd name="T17" fmla="*/ 688 w 688"/>
                <a:gd name="T18" fmla="*/ 413 h 413"/>
              </a:gdLst>
              <a:ahLst/>
              <a:cxnLst>
                <a:cxn ang="T10">
                  <a:pos x="T0" y="T1"/>
                </a:cxn>
                <a:cxn ang="T11">
                  <a:pos x="T2" y="T3"/>
                </a:cxn>
                <a:cxn ang="T12">
                  <a:pos x="T4" y="T5"/>
                </a:cxn>
                <a:cxn ang="T13">
                  <a:pos x="T6" y="T7"/>
                </a:cxn>
                <a:cxn ang="T14">
                  <a:pos x="T8" y="T9"/>
                </a:cxn>
              </a:cxnLst>
              <a:rect l="T15" t="T16" r="T17" b="T18"/>
              <a:pathLst>
                <a:path w="688" h="413">
                  <a:moveTo>
                    <a:pt x="688" y="373"/>
                  </a:moveTo>
                  <a:lnTo>
                    <a:pt x="120" y="413"/>
                  </a:lnTo>
                  <a:lnTo>
                    <a:pt x="0" y="15"/>
                  </a:lnTo>
                  <a:lnTo>
                    <a:pt x="552" y="0"/>
                  </a:lnTo>
                  <a:lnTo>
                    <a:pt x="688" y="373"/>
                  </a:lnTo>
                  <a:close/>
                </a:path>
              </a:pathLst>
            </a:custGeom>
            <a:solidFill>
              <a:srgbClr val="D8EDFF"/>
            </a:solidFill>
            <a:ln w="9525">
              <a:noFill/>
              <a:round/>
            </a:ln>
          </p:spPr>
          <p:txBody>
            <a:bodyPr/>
            <a:lstStyle/>
            <a:p>
              <a:endParaRPr lang="en-CA"/>
            </a:p>
          </p:txBody>
        </p:sp>
        <p:sp>
          <p:nvSpPr>
            <p:cNvPr id="8286" name="Freeform 168"/>
            <p:cNvSpPr/>
            <p:nvPr/>
          </p:nvSpPr>
          <p:spPr bwMode="auto">
            <a:xfrm>
              <a:off x="1243" y="1471"/>
              <a:ext cx="430" cy="349"/>
            </a:xfrm>
            <a:custGeom>
              <a:avLst/>
              <a:gdLst>
                <a:gd name="T0" fmla="*/ 111 w 517"/>
                <a:gd name="T1" fmla="*/ 210 h 419"/>
                <a:gd name="T2" fmla="*/ 113 w 517"/>
                <a:gd name="T3" fmla="*/ 242 h 419"/>
                <a:gd name="T4" fmla="*/ 91 w 517"/>
                <a:gd name="T5" fmla="*/ 175 h 419"/>
                <a:gd name="T6" fmla="*/ 52 w 517"/>
                <a:gd name="T7" fmla="*/ 177 h 419"/>
                <a:gd name="T8" fmla="*/ 0 w 517"/>
                <a:gd name="T9" fmla="*/ 0 h 419"/>
                <a:gd name="T10" fmla="*/ 240 w 517"/>
                <a:gd name="T11" fmla="*/ 0 h 419"/>
                <a:gd name="T12" fmla="*/ 298 w 517"/>
                <a:gd name="T13" fmla="*/ 168 h 419"/>
                <a:gd name="T14" fmla="*/ 161 w 517"/>
                <a:gd name="T15" fmla="*/ 172 h 419"/>
                <a:gd name="T16" fmla="*/ 161 w 517"/>
                <a:gd name="T17" fmla="*/ 174 h 419"/>
                <a:gd name="T18" fmla="*/ 111 w 517"/>
                <a:gd name="T19" fmla="*/ 210 h 4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17"/>
                <a:gd name="T31" fmla="*/ 0 h 419"/>
                <a:gd name="T32" fmla="*/ 517 w 517"/>
                <a:gd name="T33" fmla="*/ 419 h 4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17" h="419">
                  <a:moveTo>
                    <a:pt x="193" y="364"/>
                  </a:moveTo>
                  <a:lnTo>
                    <a:pt x="197" y="419"/>
                  </a:lnTo>
                  <a:lnTo>
                    <a:pt x="158" y="303"/>
                  </a:lnTo>
                  <a:lnTo>
                    <a:pt x="89" y="305"/>
                  </a:lnTo>
                  <a:lnTo>
                    <a:pt x="0" y="0"/>
                  </a:lnTo>
                  <a:lnTo>
                    <a:pt x="419" y="0"/>
                  </a:lnTo>
                  <a:lnTo>
                    <a:pt x="517" y="291"/>
                  </a:lnTo>
                  <a:lnTo>
                    <a:pt x="280" y="298"/>
                  </a:lnTo>
                  <a:lnTo>
                    <a:pt x="280" y="301"/>
                  </a:lnTo>
                  <a:lnTo>
                    <a:pt x="193" y="364"/>
                  </a:lnTo>
                  <a:close/>
                </a:path>
              </a:pathLst>
            </a:custGeom>
            <a:solidFill>
              <a:srgbClr val="A8C9EA"/>
            </a:solidFill>
            <a:ln w="9525">
              <a:noFill/>
              <a:round/>
            </a:ln>
          </p:spPr>
          <p:txBody>
            <a:bodyPr/>
            <a:lstStyle/>
            <a:p>
              <a:endParaRPr lang="en-CA"/>
            </a:p>
          </p:txBody>
        </p:sp>
        <p:sp>
          <p:nvSpPr>
            <p:cNvPr id="8287" name="Freeform 169"/>
            <p:cNvSpPr/>
            <p:nvPr/>
          </p:nvSpPr>
          <p:spPr bwMode="auto">
            <a:xfrm>
              <a:off x="800" y="1473"/>
              <a:ext cx="428" cy="289"/>
            </a:xfrm>
            <a:custGeom>
              <a:avLst/>
              <a:gdLst>
                <a:gd name="T0" fmla="*/ 67 w 514"/>
                <a:gd name="T1" fmla="*/ 185 h 349"/>
                <a:gd name="T2" fmla="*/ 52 w 514"/>
                <a:gd name="T3" fmla="*/ 198 h 349"/>
                <a:gd name="T4" fmla="*/ 0 w 514"/>
                <a:gd name="T5" fmla="*/ 2 h 349"/>
                <a:gd name="T6" fmla="*/ 242 w 514"/>
                <a:gd name="T7" fmla="*/ 0 h 349"/>
                <a:gd name="T8" fmla="*/ 296 w 514"/>
                <a:gd name="T9" fmla="*/ 176 h 349"/>
                <a:gd name="T10" fmla="*/ 67 w 514"/>
                <a:gd name="T11" fmla="*/ 185 h 349"/>
                <a:gd name="T12" fmla="*/ 0 60000 65536"/>
                <a:gd name="T13" fmla="*/ 0 60000 65536"/>
                <a:gd name="T14" fmla="*/ 0 60000 65536"/>
                <a:gd name="T15" fmla="*/ 0 60000 65536"/>
                <a:gd name="T16" fmla="*/ 0 60000 65536"/>
                <a:gd name="T17" fmla="*/ 0 60000 65536"/>
                <a:gd name="T18" fmla="*/ 0 w 514"/>
                <a:gd name="T19" fmla="*/ 0 h 349"/>
                <a:gd name="T20" fmla="*/ 514 w 514"/>
                <a:gd name="T21" fmla="*/ 349 h 349"/>
              </a:gdLst>
              <a:ahLst/>
              <a:cxnLst>
                <a:cxn ang="T12">
                  <a:pos x="T0" y="T1"/>
                </a:cxn>
                <a:cxn ang="T13">
                  <a:pos x="T2" y="T3"/>
                </a:cxn>
                <a:cxn ang="T14">
                  <a:pos x="T4" y="T5"/>
                </a:cxn>
                <a:cxn ang="T15">
                  <a:pos x="T6" y="T7"/>
                </a:cxn>
                <a:cxn ang="T16">
                  <a:pos x="T8" y="T9"/>
                </a:cxn>
                <a:cxn ang="T17">
                  <a:pos x="T10" y="T11"/>
                </a:cxn>
              </a:cxnLst>
              <a:rect l="T18" t="T19" r="T20" b="T21"/>
              <a:pathLst>
                <a:path w="514" h="349">
                  <a:moveTo>
                    <a:pt x="116" y="325"/>
                  </a:moveTo>
                  <a:lnTo>
                    <a:pt x="89" y="349"/>
                  </a:lnTo>
                  <a:lnTo>
                    <a:pt x="0" y="4"/>
                  </a:lnTo>
                  <a:lnTo>
                    <a:pt x="419" y="0"/>
                  </a:lnTo>
                  <a:lnTo>
                    <a:pt x="514" y="309"/>
                  </a:lnTo>
                  <a:lnTo>
                    <a:pt x="116" y="325"/>
                  </a:lnTo>
                  <a:close/>
                </a:path>
              </a:pathLst>
            </a:custGeom>
            <a:solidFill>
              <a:srgbClr val="A8C9EA"/>
            </a:solidFill>
            <a:ln w="9525">
              <a:noFill/>
              <a:round/>
            </a:ln>
          </p:spPr>
          <p:txBody>
            <a:bodyPr/>
            <a:lstStyle/>
            <a:p>
              <a:endParaRPr lang="en-CA"/>
            </a:p>
          </p:txBody>
        </p:sp>
        <p:sp>
          <p:nvSpPr>
            <p:cNvPr id="8288" name="Freeform 170"/>
            <p:cNvSpPr/>
            <p:nvPr/>
          </p:nvSpPr>
          <p:spPr bwMode="auto">
            <a:xfrm>
              <a:off x="743" y="1481"/>
              <a:ext cx="123" cy="370"/>
            </a:xfrm>
            <a:custGeom>
              <a:avLst/>
              <a:gdLst>
                <a:gd name="T0" fmla="*/ 57 w 149"/>
                <a:gd name="T1" fmla="*/ 219 h 447"/>
                <a:gd name="T2" fmla="*/ 58 w 149"/>
                <a:gd name="T3" fmla="*/ 253 h 447"/>
                <a:gd name="T4" fmla="*/ 36 w 149"/>
                <a:gd name="T5" fmla="*/ 182 h 447"/>
                <a:gd name="T6" fmla="*/ 36 w 149"/>
                <a:gd name="T7" fmla="*/ 182 h 447"/>
                <a:gd name="T8" fmla="*/ 2 w 149"/>
                <a:gd name="T9" fmla="*/ 70 h 447"/>
                <a:gd name="T10" fmla="*/ 0 w 149"/>
                <a:gd name="T11" fmla="*/ 25 h 447"/>
                <a:gd name="T12" fmla="*/ 32 w 149"/>
                <a:gd name="T13" fmla="*/ 0 h 447"/>
                <a:gd name="T14" fmla="*/ 84 w 149"/>
                <a:gd name="T15" fmla="*/ 198 h 447"/>
                <a:gd name="T16" fmla="*/ 57 w 149"/>
                <a:gd name="T17" fmla="*/ 219 h 4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9"/>
                <a:gd name="T28" fmla="*/ 0 h 447"/>
                <a:gd name="T29" fmla="*/ 149 w 149"/>
                <a:gd name="T30" fmla="*/ 447 h 4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9" h="447">
                  <a:moveTo>
                    <a:pt x="100" y="386"/>
                  </a:moveTo>
                  <a:lnTo>
                    <a:pt x="103" y="447"/>
                  </a:lnTo>
                  <a:lnTo>
                    <a:pt x="64" y="321"/>
                  </a:lnTo>
                  <a:lnTo>
                    <a:pt x="4" y="124"/>
                  </a:lnTo>
                  <a:lnTo>
                    <a:pt x="0" y="44"/>
                  </a:lnTo>
                  <a:lnTo>
                    <a:pt x="57" y="0"/>
                  </a:lnTo>
                  <a:lnTo>
                    <a:pt x="149" y="349"/>
                  </a:lnTo>
                  <a:lnTo>
                    <a:pt x="100" y="386"/>
                  </a:lnTo>
                  <a:close/>
                </a:path>
              </a:pathLst>
            </a:custGeom>
            <a:solidFill>
              <a:srgbClr val="DBEDFF"/>
            </a:solidFill>
            <a:ln w="9525">
              <a:noFill/>
              <a:round/>
            </a:ln>
          </p:spPr>
          <p:txBody>
            <a:bodyPr/>
            <a:lstStyle/>
            <a:p>
              <a:endParaRPr lang="en-CA"/>
            </a:p>
          </p:txBody>
        </p:sp>
        <p:sp>
          <p:nvSpPr>
            <p:cNvPr id="8289" name="Freeform 171"/>
            <p:cNvSpPr/>
            <p:nvPr/>
          </p:nvSpPr>
          <p:spPr bwMode="auto">
            <a:xfrm>
              <a:off x="296" y="1489"/>
              <a:ext cx="120" cy="283"/>
            </a:xfrm>
            <a:custGeom>
              <a:avLst/>
              <a:gdLst>
                <a:gd name="T0" fmla="*/ 38 w 143"/>
                <a:gd name="T1" fmla="*/ 198 h 338"/>
                <a:gd name="T2" fmla="*/ 3 w 143"/>
                <a:gd name="T3" fmla="*/ 77 h 338"/>
                <a:gd name="T4" fmla="*/ 0 w 143"/>
                <a:gd name="T5" fmla="*/ 28 h 338"/>
                <a:gd name="T6" fmla="*/ 34 w 143"/>
                <a:gd name="T7" fmla="*/ 0 h 338"/>
                <a:gd name="T8" fmla="*/ 85 w 143"/>
                <a:gd name="T9" fmla="*/ 196 h 338"/>
                <a:gd name="T10" fmla="*/ 38 w 143"/>
                <a:gd name="T11" fmla="*/ 198 h 338"/>
                <a:gd name="T12" fmla="*/ 0 60000 65536"/>
                <a:gd name="T13" fmla="*/ 0 60000 65536"/>
                <a:gd name="T14" fmla="*/ 0 60000 65536"/>
                <a:gd name="T15" fmla="*/ 0 60000 65536"/>
                <a:gd name="T16" fmla="*/ 0 60000 65536"/>
                <a:gd name="T17" fmla="*/ 0 60000 65536"/>
                <a:gd name="T18" fmla="*/ 0 w 143"/>
                <a:gd name="T19" fmla="*/ 0 h 338"/>
                <a:gd name="T20" fmla="*/ 143 w 143"/>
                <a:gd name="T21" fmla="*/ 338 h 338"/>
              </a:gdLst>
              <a:ahLst/>
              <a:cxnLst>
                <a:cxn ang="T12">
                  <a:pos x="T0" y="T1"/>
                </a:cxn>
                <a:cxn ang="T13">
                  <a:pos x="T2" y="T3"/>
                </a:cxn>
                <a:cxn ang="T14">
                  <a:pos x="T4" y="T5"/>
                </a:cxn>
                <a:cxn ang="T15">
                  <a:pos x="T6" y="T7"/>
                </a:cxn>
                <a:cxn ang="T16">
                  <a:pos x="T8" y="T9"/>
                </a:cxn>
                <a:cxn ang="T17">
                  <a:pos x="T10" y="T11"/>
                </a:cxn>
              </a:cxnLst>
              <a:rect l="T18" t="T19" r="T20" b="T21"/>
              <a:pathLst>
                <a:path w="143" h="338">
                  <a:moveTo>
                    <a:pt x="64" y="338"/>
                  </a:moveTo>
                  <a:lnTo>
                    <a:pt x="4" y="131"/>
                  </a:lnTo>
                  <a:lnTo>
                    <a:pt x="0" y="46"/>
                  </a:lnTo>
                  <a:lnTo>
                    <a:pt x="57" y="0"/>
                  </a:lnTo>
                  <a:lnTo>
                    <a:pt x="143" y="334"/>
                  </a:lnTo>
                  <a:lnTo>
                    <a:pt x="64" y="338"/>
                  </a:lnTo>
                  <a:close/>
                </a:path>
              </a:pathLst>
            </a:custGeom>
            <a:solidFill>
              <a:srgbClr val="DBEDFF"/>
            </a:solidFill>
            <a:ln w="9525">
              <a:noFill/>
              <a:round/>
            </a:ln>
          </p:spPr>
          <p:txBody>
            <a:bodyPr/>
            <a:lstStyle/>
            <a:p>
              <a:endParaRPr lang="en-CA"/>
            </a:p>
          </p:txBody>
        </p:sp>
        <p:sp>
          <p:nvSpPr>
            <p:cNvPr id="8290" name="Freeform 172"/>
            <p:cNvSpPr/>
            <p:nvPr/>
          </p:nvSpPr>
          <p:spPr bwMode="auto">
            <a:xfrm>
              <a:off x="320" y="1144"/>
              <a:ext cx="49" cy="128"/>
            </a:xfrm>
            <a:custGeom>
              <a:avLst/>
              <a:gdLst>
                <a:gd name="T0" fmla="*/ 0 w 61"/>
                <a:gd name="T1" fmla="*/ 7 h 154"/>
                <a:gd name="T2" fmla="*/ 10 w 61"/>
                <a:gd name="T3" fmla="*/ 0 h 154"/>
                <a:gd name="T4" fmla="*/ 31 w 61"/>
                <a:gd name="T5" fmla="*/ 88 h 154"/>
                <a:gd name="T6" fmla="*/ 0 w 61"/>
                <a:gd name="T7" fmla="*/ 88 h 154"/>
                <a:gd name="T8" fmla="*/ 0 w 61"/>
                <a:gd name="T9" fmla="*/ 7 h 154"/>
                <a:gd name="T10" fmla="*/ 0 60000 65536"/>
                <a:gd name="T11" fmla="*/ 0 60000 65536"/>
                <a:gd name="T12" fmla="*/ 0 60000 65536"/>
                <a:gd name="T13" fmla="*/ 0 60000 65536"/>
                <a:gd name="T14" fmla="*/ 0 60000 65536"/>
                <a:gd name="T15" fmla="*/ 0 w 61"/>
                <a:gd name="T16" fmla="*/ 0 h 154"/>
                <a:gd name="T17" fmla="*/ 61 w 61"/>
                <a:gd name="T18" fmla="*/ 154 h 154"/>
              </a:gdLst>
              <a:ahLst/>
              <a:cxnLst>
                <a:cxn ang="T10">
                  <a:pos x="T0" y="T1"/>
                </a:cxn>
                <a:cxn ang="T11">
                  <a:pos x="T2" y="T3"/>
                </a:cxn>
                <a:cxn ang="T12">
                  <a:pos x="T4" y="T5"/>
                </a:cxn>
                <a:cxn ang="T13">
                  <a:pos x="T6" y="T7"/>
                </a:cxn>
                <a:cxn ang="T14">
                  <a:pos x="T8" y="T9"/>
                </a:cxn>
              </a:cxnLst>
              <a:rect l="T15" t="T16" r="T17" b="T18"/>
              <a:pathLst>
                <a:path w="61" h="154">
                  <a:moveTo>
                    <a:pt x="0" y="13"/>
                  </a:moveTo>
                  <a:lnTo>
                    <a:pt x="19" y="0"/>
                  </a:lnTo>
                  <a:lnTo>
                    <a:pt x="61" y="154"/>
                  </a:lnTo>
                  <a:lnTo>
                    <a:pt x="0" y="154"/>
                  </a:lnTo>
                  <a:lnTo>
                    <a:pt x="0" y="13"/>
                  </a:lnTo>
                  <a:close/>
                </a:path>
              </a:pathLst>
            </a:custGeom>
            <a:solidFill>
              <a:srgbClr val="335EA5"/>
            </a:solidFill>
            <a:ln w="9525">
              <a:noFill/>
              <a:round/>
            </a:ln>
          </p:spPr>
          <p:txBody>
            <a:bodyPr/>
            <a:lstStyle/>
            <a:p>
              <a:endParaRPr lang="en-CA"/>
            </a:p>
          </p:txBody>
        </p:sp>
        <p:sp>
          <p:nvSpPr>
            <p:cNvPr id="8291" name="Freeform 173"/>
            <p:cNvSpPr/>
            <p:nvPr/>
          </p:nvSpPr>
          <p:spPr bwMode="auto">
            <a:xfrm>
              <a:off x="344" y="1140"/>
              <a:ext cx="190" cy="248"/>
            </a:xfrm>
            <a:custGeom>
              <a:avLst/>
              <a:gdLst>
                <a:gd name="T0" fmla="*/ 104 w 228"/>
                <a:gd name="T1" fmla="*/ 2 h 298"/>
                <a:gd name="T2" fmla="*/ 132 w 228"/>
                <a:gd name="T3" fmla="*/ 94 h 298"/>
                <a:gd name="T4" fmla="*/ 112 w 228"/>
                <a:gd name="T5" fmla="*/ 110 h 298"/>
                <a:gd name="T6" fmla="*/ 113 w 228"/>
                <a:gd name="T7" fmla="*/ 171 h 298"/>
                <a:gd name="T8" fmla="*/ 88 w 228"/>
                <a:gd name="T9" fmla="*/ 91 h 298"/>
                <a:gd name="T10" fmla="*/ 25 w 228"/>
                <a:gd name="T11" fmla="*/ 91 h 298"/>
                <a:gd name="T12" fmla="*/ 0 w 228"/>
                <a:gd name="T13" fmla="*/ 0 h 298"/>
                <a:gd name="T14" fmla="*/ 104 w 228"/>
                <a:gd name="T15" fmla="*/ 2 h 298"/>
                <a:gd name="T16" fmla="*/ 0 60000 65536"/>
                <a:gd name="T17" fmla="*/ 0 60000 65536"/>
                <a:gd name="T18" fmla="*/ 0 60000 65536"/>
                <a:gd name="T19" fmla="*/ 0 60000 65536"/>
                <a:gd name="T20" fmla="*/ 0 60000 65536"/>
                <a:gd name="T21" fmla="*/ 0 60000 65536"/>
                <a:gd name="T22" fmla="*/ 0 60000 65536"/>
                <a:gd name="T23" fmla="*/ 0 60000 65536"/>
                <a:gd name="T24" fmla="*/ 0 w 228"/>
                <a:gd name="T25" fmla="*/ 0 h 298"/>
                <a:gd name="T26" fmla="*/ 228 w 228"/>
                <a:gd name="T27" fmla="*/ 298 h 29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8" h="298">
                  <a:moveTo>
                    <a:pt x="180" y="5"/>
                  </a:moveTo>
                  <a:lnTo>
                    <a:pt x="228" y="163"/>
                  </a:lnTo>
                  <a:lnTo>
                    <a:pt x="193" y="191"/>
                  </a:lnTo>
                  <a:lnTo>
                    <a:pt x="195" y="298"/>
                  </a:lnTo>
                  <a:lnTo>
                    <a:pt x="152" y="158"/>
                  </a:lnTo>
                  <a:lnTo>
                    <a:pt x="43" y="158"/>
                  </a:lnTo>
                  <a:lnTo>
                    <a:pt x="0" y="0"/>
                  </a:lnTo>
                  <a:lnTo>
                    <a:pt x="180" y="5"/>
                  </a:lnTo>
                  <a:close/>
                </a:path>
              </a:pathLst>
            </a:custGeom>
            <a:solidFill>
              <a:srgbClr val="77A3CE"/>
            </a:solidFill>
            <a:ln w="9525">
              <a:noFill/>
              <a:round/>
            </a:ln>
          </p:spPr>
          <p:txBody>
            <a:bodyPr/>
            <a:lstStyle/>
            <a:p>
              <a:endParaRPr lang="en-CA"/>
            </a:p>
          </p:txBody>
        </p:sp>
        <p:sp>
          <p:nvSpPr>
            <p:cNvPr id="8292" name="Freeform 174"/>
            <p:cNvSpPr/>
            <p:nvPr/>
          </p:nvSpPr>
          <p:spPr bwMode="auto">
            <a:xfrm>
              <a:off x="516" y="1149"/>
              <a:ext cx="49" cy="119"/>
            </a:xfrm>
            <a:custGeom>
              <a:avLst/>
              <a:gdLst>
                <a:gd name="T0" fmla="*/ 0 w 59"/>
                <a:gd name="T1" fmla="*/ 7 h 146"/>
                <a:gd name="T2" fmla="*/ 12 w 59"/>
                <a:gd name="T3" fmla="*/ 0 h 146"/>
                <a:gd name="T4" fmla="*/ 34 w 59"/>
                <a:gd name="T5" fmla="*/ 77 h 146"/>
                <a:gd name="T6" fmla="*/ 22 w 59"/>
                <a:gd name="T7" fmla="*/ 77 h 146"/>
                <a:gd name="T8" fmla="*/ 21 w 59"/>
                <a:gd name="T9" fmla="*/ 77 h 146"/>
                <a:gd name="T10" fmla="*/ 20 w 59"/>
                <a:gd name="T11" fmla="*/ 77 h 146"/>
                <a:gd name="T12" fmla="*/ 19 w 59"/>
                <a:gd name="T13" fmla="*/ 77 h 146"/>
                <a:gd name="T14" fmla="*/ 19 w 59"/>
                <a:gd name="T15" fmla="*/ 77 h 146"/>
                <a:gd name="T16" fmla="*/ 18 w 59"/>
                <a:gd name="T17" fmla="*/ 79 h 146"/>
                <a:gd name="T18" fmla="*/ 2 w 59"/>
                <a:gd name="T19" fmla="*/ 24 h 146"/>
                <a:gd name="T20" fmla="*/ 0 w 59"/>
                <a:gd name="T21" fmla="*/ 7 h 14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9"/>
                <a:gd name="T34" fmla="*/ 0 h 146"/>
                <a:gd name="T35" fmla="*/ 59 w 59"/>
                <a:gd name="T36" fmla="*/ 146 h 14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9" h="146">
                  <a:moveTo>
                    <a:pt x="0" y="13"/>
                  </a:moveTo>
                  <a:lnTo>
                    <a:pt x="20" y="0"/>
                  </a:lnTo>
                  <a:lnTo>
                    <a:pt x="59" y="143"/>
                  </a:lnTo>
                  <a:lnTo>
                    <a:pt x="37" y="143"/>
                  </a:lnTo>
                  <a:lnTo>
                    <a:pt x="36" y="142"/>
                  </a:lnTo>
                  <a:lnTo>
                    <a:pt x="35" y="143"/>
                  </a:lnTo>
                  <a:lnTo>
                    <a:pt x="34" y="143"/>
                  </a:lnTo>
                  <a:lnTo>
                    <a:pt x="34" y="144"/>
                  </a:lnTo>
                  <a:lnTo>
                    <a:pt x="33" y="146"/>
                  </a:lnTo>
                  <a:lnTo>
                    <a:pt x="3" y="46"/>
                  </a:lnTo>
                  <a:lnTo>
                    <a:pt x="0" y="13"/>
                  </a:lnTo>
                  <a:close/>
                </a:path>
              </a:pathLst>
            </a:custGeom>
            <a:solidFill>
              <a:srgbClr val="335EA5"/>
            </a:solidFill>
            <a:ln w="9525">
              <a:noFill/>
              <a:round/>
            </a:ln>
          </p:spPr>
          <p:txBody>
            <a:bodyPr/>
            <a:lstStyle/>
            <a:p>
              <a:endParaRPr lang="en-CA"/>
            </a:p>
          </p:txBody>
        </p:sp>
        <p:sp>
          <p:nvSpPr>
            <p:cNvPr id="8293" name="Freeform 175"/>
            <p:cNvSpPr/>
            <p:nvPr/>
          </p:nvSpPr>
          <p:spPr bwMode="auto">
            <a:xfrm>
              <a:off x="542" y="1145"/>
              <a:ext cx="186" cy="123"/>
            </a:xfrm>
            <a:custGeom>
              <a:avLst/>
              <a:gdLst>
                <a:gd name="T0" fmla="*/ 103 w 223"/>
                <a:gd name="T1" fmla="*/ 2 h 149"/>
                <a:gd name="T2" fmla="*/ 129 w 223"/>
                <a:gd name="T3" fmla="*/ 84 h 149"/>
                <a:gd name="T4" fmla="*/ 23 w 223"/>
                <a:gd name="T5" fmla="*/ 83 h 149"/>
                <a:gd name="T6" fmla="*/ 0 w 223"/>
                <a:gd name="T7" fmla="*/ 0 h 149"/>
                <a:gd name="T8" fmla="*/ 103 w 223"/>
                <a:gd name="T9" fmla="*/ 2 h 149"/>
                <a:gd name="T10" fmla="*/ 0 60000 65536"/>
                <a:gd name="T11" fmla="*/ 0 60000 65536"/>
                <a:gd name="T12" fmla="*/ 0 60000 65536"/>
                <a:gd name="T13" fmla="*/ 0 60000 65536"/>
                <a:gd name="T14" fmla="*/ 0 60000 65536"/>
                <a:gd name="T15" fmla="*/ 0 w 223"/>
                <a:gd name="T16" fmla="*/ 0 h 149"/>
                <a:gd name="T17" fmla="*/ 223 w 223"/>
                <a:gd name="T18" fmla="*/ 149 h 149"/>
              </a:gdLst>
              <a:ahLst/>
              <a:cxnLst>
                <a:cxn ang="T10">
                  <a:pos x="T0" y="T1"/>
                </a:cxn>
                <a:cxn ang="T11">
                  <a:pos x="T2" y="T3"/>
                </a:cxn>
                <a:cxn ang="T12">
                  <a:pos x="T4" y="T5"/>
                </a:cxn>
                <a:cxn ang="T13">
                  <a:pos x="T6" y="T7"/>
                </a:cxn>
                <a:cxn ang="T14">
                  <a:pos x="T8" y="T9"/>
                </a:cxn>
              </a:cxnLst>
              <a:rect l="T15" t="T16" r="T17" b="T18"/>
              <a:pathLst>
                <a:path w="223" h="149">
                  <a:moveTo>
                    <a:pt x="178" y="5"/>
                  </a:moveTo>
                  <a:lnTo>
                    <a:pt x="223" y="149"/>
                  </a:lnTo>
                  <a:lnTo>
                    <a:pt x="39" y="146"/>
                  </a:lnTo>
                  <a:lnTo>
                    <a:pt x="0" y="0"/>
                  </a:lnTo>
                  <a:lnTo>
                    <a:pt x="178" y="5"/>
                  </a:lnTo>
                  <a:close/>
                </a:path>
              </a:pathLst>
            </a:custGeom>
            <a:solidFill>
              <a:srgbClr val="77A3CE"/>
            </a:solidFill>
            <a:ln w="9525">
              <a:noFill/>
              <a:round/>
            </a:ln>
          </p:spPr>
          <p:txBody>
            <a:bodyPr/>
            <a:lstStyle/>
            <a:p>
              <a:endParaRPr lang="en-CA"/>
            </a:p>
          </p:txBody>
        </p:sp>
        <p:sp>
          <p:nvSpPr>
            <p:cNvPr id="8294" name="Freeform 176"/>
            <p:cNvSpPr/>
            <p:nvPr/>
          </p:nvSpPr>
          <p:spPr bwMode="auto">
            <a:xfrm>
              <a:off x="713" y="1154"/>
              <a:ext cx="48" cy="114"/>
            </a:xfrm>
            <a:custGeom>
              <a:avLst/>
              <a:gdLst>
                <a:gd name="T0" fmla="*/ 0 w 57"/>
                <a:gd name="T1" fmla="*/ 7 h 140"/>
                <a:gd name="T2" fmla="*/ 11 w 57"/>
                <a:gd name="T3" fmla="*/ 0 h 140"/>
                <a:gd name="T4" fmla="*/ 34 w 57"/>
                <a:gd name="T5" fmla="*/ 76 h 140"/>
                <a:gd name="T6" fmla="*/ 19 w 57"/>
                <a:gd name="T7" fmla="*/ 76 h 140"/>
                <a:gd name="T8" fmla="*/ 1 w 57"/>
                <a:gd name="T9" fmla="*/ 24 h 140"/>
                <a:gd name="T10" fmla="*/ 0 w 57"/>
                <a:gd name="T11" fmla="*/ 7 h 140"/>
                <a:gd name="T12" fmla="*/ 0 60000 65536"/>
                <a:gd name="T13" fmla="*/ 0 60000 65536"/>
                <a:gd name="T14" fmla="*/ 0 60000 65536"/>
                <a:gd name="T15" fmla="*/ 0 60000 65536"/>
                <a:gd name="T16" fmla="*/ 0 60000 65536"/>
                <a:gd name="T17" fmla="*/ 0 60000 65536"/>
                <a:gd name="T18" fmla="*/ 0 w 57"/>
                <a:gd name="T19" fmla="*/ 0 h 140"/>
                <a:gd name="T20" fmla="*/ 57 w 57"/>
                <a:gd name="T21" fmla="*/ 140 h 140"/>
              </a:gdLst>
              <a:ahLst/>
              <a:cxnLst>
                <a:cxn ang="T12">
                  <a:pos x="T0" y="T1"/>
                </a:cxn>
                <a:cxn ang="T13">
                  <a:pos x="T2" y="T3"/>
                </a:cxn>
                <a:cxn ang="T14">
                  <a:pos x="T4" y="T5"/>
                </a:cxn>
                <a:cxn ang="T15">
                  <a:pos x="T6" y="T7"/>
                </a:cxn>
                <a:cxn ang="T16">
                  <a:pos x="T8" y="T9"/>
                </a:cxn>
                <a:cxn ang="T17">
                  <a:pos x="T10" y="T11"/>
                </a:cxn>
              </a:cxnLst>
              <a:rect l="T18" t="T19" r="T20" b="T21"/>
              <a:pathLst>
                <a:path w="57" h="140">
                  <a:moveTo>
                    <a:pt x="0" y="13"/>
                  </a:moveTo>
                  <a:lnTo>
                    <a:pt x="19" y="0"/>
                  </a:lnTo>
                  <a:lnTo>
                    <a:pt x="57" y="140"/>
                  </a:lnTo>
                  <a:lnTo>
                    <a:pt x="31" y="140"/>
                  </a:lnTo>
                  <a:lnTo>
                    <a:pt x="1" y="45"/>
                  </a:lnTo>
                  <a:lnTo>
                    <a:pt x="0" y="13"/>
                  </a:lnTo>
                  <a:close/>
                </a:path>
              </a:pathLst>
            </a:custGeom>
            <a:solidFill>
              <a:srgbClr val="335EA5"/>
            </a:solidFill>
            <a:ln w="9525">
              <a:noFill/>
              <a:round/>
            </a:ln>
          </p:spPr>
          <p:txBody>
            <a:bodyPr/>
            <a:lstStyle/>
            <a:p>
              <a:endParaRPr lang="en-CA"/>
            </a:p>
          </p:txBody>
        </p:sp>
        <p:sp>
          <p:nvSpPr>
            <p:cNvPr id="8295" name="Freeform 177"/>
            <p:cNvSpPr/>
            <p:nvPr/>
          </p:nvSpPr>
          <p:spPr bwMode="auto">
            <a:xfrm>
              <a:off x="742" y="1150"/>
              <a:ext cx="184" cy="161"/>
            </a:xfrm>
            <a:custGeom>
              <a:avLst/>
              <a:gdLst>
                <a:gd name="T0" fmla="*/ 99 w 224"/>
                <a:gd name="T1" fmla="*/ 3 h 193"/>
                <a:gd name="T2" fmla="*/ 124 w 224"/>
                <a:gd name="T3" fmla="*/ 84 h 193"/>
                <a:gd name="T4" fmla="*/ 85 w 224"/>
                <a:gd name="T5" fmla="*/ 83 h 193"/>
                <a:gd name="T6" fmla="*/ 85 w 224"/>
                <a:gd name="T7" fmla="*/ 86 h 193"/>
                <a:gd name="T8" fmla="*/ 58 w 224"/>
                <a:gd name="T9" fmla="*/ 106 h 193"/>
                <a:gd name="T10" fmla="*/ 58 w 224"/>
                <a:gd name="T11" fmla="*/ 112 h 193"/>
                <a:gd name="T12" fmla="*/ 51 w 224"/>
                <a:gd name="T13" fmla="*/ 83 h 193"/>
                <a:gd name="T14" fmla="*/ 21 w 224"/>
                <a:gd name="T15" fmla="*/ 83 h 193"/>
                <a:gd name="T16" fmla="*/ 0 w 224"/>
                <a:gd name="T17" fmla="*/ 0 h 193"/>
                <a:gd name="T18" fmla="*/ 99 w 224"/>
                <a:gd name="T19" fmla="*/ 3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4"/>
                <a:gd name="T31" fmla="*/ 0 h 193"/>
                <a:gd name="T32" fmla="*/ 224 w 224"/>
                <a:gd name="T33" fmla="*/ 193 h 19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4" h="193">
                  <a:moveTo>
                    <a:pt x="179" y="4"/>
                  </a:moveTo>
                  <a:lnTo>
                    <a:pt x="224" y="145"/>
                  </a:lnTo>
                  <a:lnTo>
                    <a:pt x="153" y="144"/>
                  </a:lnTo>
                  <a:lnTo>
                    <a:pt x="154" y="148"/>
                  </a:lnTo>
                  <a:lnTo>
                    <a:pt x="106" y="182"/>
                  </a:lnTo>
                  <a:lnTo>
                    <a:pt x="106" y="193"/>
                  </a:lnTo>
                  <a:lnTo>
                    <a:pt x="91" y="144"/>
                  </a:lnTo>
                  <a:lnTo>
                    <a:pt x="39" y="143"/>
                  </a:lnTo>
                  <a:lnTo>
                    <a:pt x="0" y="0"/>
                  </a:lnTo>
                  <a:lnTo>
                    <a:pt x="179" y="4"/>
                  </a:lnTo>
                  <a:close/>
                </a:path>
              </a:pathLst>
            </a:custGeom>
            <a:solidFill>
              <a:srgbClr val="77A3CE"/>
            </a:solidFill>
            <a:ln w="9525">
              <a:noFill/>
              <a:round/>
            </a:ln>
          </p:spPr>
          <p:txBody>
            <a:bodyPr/>
            <a:lstStyle/>
            <a:p>
              <a:endParaRPr lang="en-CA"/>
            </a:p>
          </p:txBody>
        </p:sp>
        <p:sp>
          <p:nvSpPr>
            <p:cNvPr id="8296" name="Freeform 178"/>
            <p:cNvSpPr/>
            <p:nvPr/>
          </p:nvSpPr>
          <p:spPr bwMode="auto">
            <a:xfrm>
              <a:off x="913" y="1157"/>
              <a:ext cx="46" cy="115"/>
            </a:xfrm>
            <a:custGeom>
              <a:avLst/>
              <a:gdLst>
                <a:gd name="T0" fmla="*/ 0 w 58"/>
                <a:gd name="T1" fmla="*/ 8 h 137"/>
                <a:gd name="T2" fmla="*/ 10 w 58"/>
                <a:gd name="T3" fmla="*/ 0 h 137"/>
                <a:gd name="T4" fmla="*/ 29 w 58"/>
                <a:gd name="T5" fmla="*/ 81 h 137"/>
                <a:gd name="T6" fmla="*/ 16 w 58"/>
                <a:gd name="T7" fmla="*/ 81 h 137"/>
                <a:gd name="T8" fmla="*/ 1 w 58"/>
                <a:gd name="T9" fmla="*/ 27 h 137"/>
                <a:gd name="T10" fmla="*/ 0 w 58"/>
                <a:gd name="T11" fmla="*/ 8 h 137"/>
                <a:gd name="T12" fmla="*/ 0 60000 65536"/>
                <a:gd name="T13" fmla="*/ 0 60000 65536"/>
                <a:gd name="T14" fmla="*/ 0 60000 65536"/>
                <a:gd name="T15" fmla="*/ 0 60000 65536"/>
                <a:gd name="T16" fmla="*/ 0 60000 65536"/>
                <a:gd name="T17" fmla="*/ 0 60000 65536"/>
                <a:gd name="T18" fmla="*/ 0 w 58"/>
                <a:gd name="T19" fmla="*/ 0 h 137"/>
                <a:gd name="T20" fmla="*/ 58 w 58"/>
                <a:gd name="T21" fmla="*/ 137 h 137"/>
              </a:gdLst>
              <a:ahLst/>
              <a:cxnLst>
                <a:cxn ang="T12">
                  <a:pos x="T0" y="T1"/>
                </a:cxn>
                <a:cxn ang="T13">
                  <a:pos x="T2" y="T3"/>
                </a:cxn>
                <a:cxn ang="T14">
                  <a:pos x="T4" y="T5"/>
                </a:cxn>
                <a:cxn ang="T15">
                  <a:pos x="T6" y="T7"/>
                </a:cxn>
                <a:cxn ang="T16">
                  <a:pos x="T8" y="T9"/>
                </a:cxn>
                <a:cxn ang="T17">
                  <a:pos x="T10" y="T11"/>
                </a:cxn>
              </a:cxnLst>
              <a:rect l="T18" t="T19" r="T20" b="T21"/>
              <a:pathLst>
                <a:path w="58" h="137">
                  <a:moveTo>
                    <a:pt x="0" y="14"/>
                  </a:moveTo>
                  <a:lnTo>
                    <a:pt x="19" y="0"/>
                  </a:lnTo>
                  <a:lnTo>
                    <a:pt x="58" y="137"/>
                  </a:lnTo>
                  <a:lnTo>
                    <a:pt x="31" y="137"/>
                  </a:lnTo>
                  <a:lnTo>
                    <a:pt x="1" y="45"/>
                  </a:lnTo>
                  <a:lnTo>
                    <a:pt x="0" y="14"/>
                  </a:lnTo>
                  <a:close/>
                </a:path>
              </a:pathLst>
            </a:custGeom>
            <a:solidFill>
              <a:srgbClr val="335EA5"/>
            </a:solidFill>
            <a:ln w="9525">
              <a:noFill/>
              <a:round/>
            </a:ln>
          </p:spPr>
          <p:txBody>
            <a:bodyPr/>
            <a:lstStyle/>
            <a:p>
              <a:endParaRPr lang="en-CA"/>
            </a:p>
          </p:txBody>
        </p:sp>
        <p:sp>
          <p:nvSpPr>
            <p:cNvPr id="8297" name="Freeform 179"/>
            <p:cNvSpPr/>
            <p:nvPr/>
          </p:nvSpPr>
          <p:spPr bwMode="auto">
            <a:xfrm>
              <a:off x="938" y="1155"/>
              <a:ext cx="186" cy="120"/>
            </a:xfrm>
            <a:custGeom>
              <a:avLst/>
              <a:gdLst>
                <a:gd name="T0" fmla="*/ 103 w 224"/>
                <a:gd name="T1" fmla="*/ 3 h 142"/>
                <a:gd name="T2" fmla="*/ 128 w 224"/>
                <a:gd name="T3" fmla="*/ 85 h 142"/>
                <a:gd name="T4" fmla="*/ 22 w 224"/>
                <a:gd name="T5" fmla="*/ 84 h 142"/>
                <a:gd name="T6" fmla="*/ 0 w 224"/>
                <a:gd name="T7" fmla="*/ 0 h 142"/>
                <a:gd name="T8" fmla="*/ 103 w 224"/>
                <a:gd name="T9" fmla="*/ 3 h 142"/>
                <a:gd name="T10" fmla="*/ 0 60000 65536"/>
                <a:gd name="T11" fmla="*/ 0 60000 65536"/>
                <a:gd name="T12" fmla="*/ 0 60000 65536"/>
                <a:gd name="T13" fmla="*/ 0 60000 65536"/>
                <a:gd name="T14" fmla="*/ 0 60000 65536"/>
                <a:gd name="T15" fmla="*/ 0 w 224"/>
                <a:gd name="T16" fmla="*/ 0 h 142"/>
                <a:gd name="T17" fmla="*/ 224 w 224"/>
                <a:gd name="T18" fmla="*/ 142 h 142"/>
              </a:gdLst>
              <a:ahLst/>
              <a:cxnLst>
                <a:cxn ang="T10">
                  <a:pos x="T0" y="T1"/>
                </a:cxn>
                <a:cxn ang="T11">
                  <a:pos x="T2" y="T3"/>
                </a:cxn>
                <a:cxn ang="T12">
                  <a:pos x="T4" y="T5"/>
                </a:cxn>
                <a:cxn ang="T13">
                  <a:pos x="T6" y="T7"/>
                </a:cxn>
                <a:cxn ang="T14">
                  <a:pos x="T8" y="T9"/>
                </a:cxn>
              </a:cxnLst>
              <a:rect l="T15" t="T16" r="T17" b="T18"/>
              <a:pathLst>
                <a:path w="224" h="142">
                  <a:moveTo>
                    <a:pt x="179" y="5"/>
                  </a:moveTo>
                  <a:lnTo>
                    <a:pt x="224" y="142"/>
                  </a:lnTo>
                  <a:lnTo>
                    <a:pt x="40" y="139"/>
                  </a:lnTo>
                  <a:lnTo>
                    <a:pt x="0" y="0"/>
                  </a:lnTo>
                  <a:lnTo>
                    <a:pt x="179" y="5"/>
                  </a:lnTo>
                  <a:close/>
                </a:path>
              </a:pathLst>
            </a:custGeom>
            <a:solidFill>
              <a:srgbClr val="77A3CE"/>
            </a:solidFill>
            <a:ln w="9525">
              <a:noFill/>
              <a:round/>
            </a:ln>
          </p:spPr>
          <p:txBody>
            <a:bodyPr/>
            <a:lstStyle/>
            <a:p>
              <a:endParaRPr lang="en-CA"/>
            </a:p>
          </p:txBody>
        </p:sp>
        <p:sp>
          <p:nvSpPr>
            <p:cNvPr id="8298" name="Freeform 180"/>
            <p:cNvSpPr/>
            <p:nvPr/>
          </p:nvSpPr>
          <p:spPr bwMode="auto">
            <a:xfrm>
              <a:off x="1109" y="1165"/>
              <a:ext cx="56" cy="150"/>
            </a:xfrm>
            <a:custGeom>
              <a:avLst/>
              <a:gdLst>
                <a:gd name="T0" fmla="*/ 0 w 66"/>
                <a:gd name="T1" fmla="*/ 7 h 180"/>
                <a:gd name="T2" fmla="*/ 12 w 66"/>
                <a:gd name="T3" fmla="*/ 0 h 180"/>
                <a:gd name="T4" fmla="*/ 41 w 66"/>
                <a:gd name="T5" fmla="*/ 92 h 180"/>
                <a:gd name="T6" fmla="*/ 32 w 66"/>
                <a:gd name="T7" fmla="*/ 97 h 180"/>
                <a:gd name="T8" fmla="*/ 32 w 66"/>
                <a:gd name="T9" fmla="*/ 104 h 180"/>
                <a:gd name="T10" fmla="*/ 23 w 66"/>
                <a:gd name="T11" fmla="*/ 76 h 180"/>
                <a:gd name="T12" fmla="*/ 19 w 66"/>
                <a:gd name="T13" fmla="*/ 76 h 180"/>
                <a:gd name="T14" fmla="*/ 2 w 66"/>
                <a:gd name="T15" fmla="*/ 24 h 180"/>
                <a:gd name="T16" fmla="*/ 0 w 66"/>
                <a:gd name="T17" fmla="*/ 7 h 1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6"/>
                <a:gd name="T28" fmla="*/ 0 h 180"/>
                <a:gd name="T29" fmla="*/ 66 w 66"/>
                <a:gd name="T30" fmla="*/ 180 h 1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6" h="180">
                  <a:moveTo>
                    <a:pt x="0" y="12"/>
                  </a:moveTo>
                  <a:lnTo>
                    <a:pt x="19" y="0"/>
                  </a:lnTo>
                  <a:lnTo>
                    <a:pt x="66" y="159"/>
                  </a:lnTo>
                  <a:lnTo>
                    <a:pt x="53" y="168"/>
                  </a:lnTo>
                  <a:lnTo>
                    <a:pt x="53" y="180"/>
                  </a:lnTo>
                  <a:lnTo>
                    <a:pt x="38" y="131"/>
                  </a:lnTo>
                  <a:lnTo>
                    <a:pt x="31" y="131"/>
                  </a:lnTo>
                  <a:lnTo>
                    <a:pt x="2" y="42"/>
                  </a:lnTo>
                  <a:lnTo>
                    <a:pt x="0" y="12"/>
                  </a:lnTo>
                  <a:close/>
                </a:path>
              </a:pathLst>
            </a:custGeom>
            <a:solidFill>
              <a:srgbClr val="335EA5"/>
            </a:solidFill>
            <a:ln w="9525">
              <a:noFill/>
              <a:round/>
            </a:ln>
          </p:spPr>
          <p:txBody>
            <a:bodyPr/>
            <a:lstStyle/>
            <a:p>
              <a:endParaRPr lang="en-CA"/>
            </a:p>
          </p:txBody>
        </p:sp>
        <p:sp>
          <p:nvSpPr>
            <p:cNvPr id="8299" name="Freeform 181"/>
            <p:cNvSpPr/>
            <p:nvPr/>
          </p:nvSpPr>
          <p:spPr bwMode="auto">
            <a:xfrm>
              <a:off x="1135" y="1162"/>
              <a:ext cx="186" cy="130"/>
            </a:xfrm>
            <a:custGeom>
              <a:avLst/>
              <a:gdLst>
                <a:gd name="T0" fmla="*/ 104 w 222"/>
                <a:gd name="T1" fmla="*/ 4 h 155"/>
                <a:gd name="T2" fmla="*/ 131 w 222"/>
                <a:gd name="T3" fmla="*/ 82 h 155"/>
                <a:gd name="T4" fmla="*/ 40 w 222"/>
                <a:gd name="T5" fmla="*/ 81 h 155"/>
                <a:gd name="T6" fmla="*/ 41 w 222"/>
                <a:gd name="T7" fmla="*/ 82 h 155"/>
                <a:gd name="T8" fmla="*/ 27 w 222"/>
                <a:gd name="T9" fmla="*/ 91 h 155"/>
                <a:gd name="T10" fmla="*/ 0 w 222"/>
                <a:gd name="T11" fmla="*/ 0 h 155"/>
                <a:gd name="T12" fmla="*/ 104 w 222"/>
                <a:gd name="T13" fmla="*/ 4 h 155"/>
                <a:gd name="T14" fmla="*/ 0 60000 65536"/>
                <a:gd name="T15" fmla="*/ 0 60000 65536"/>
                <a:gd name="T16" fmla="*/ 0 60000 65536"/>
                <a:gd name="T17" fmla="*/ 0 60000 65536"/>
                <a:gd name="T18" fmla="*/ 0 60000 65536"/>
                <a:gd name="T19" fmla="*/ 0 60000 65536"/>
                <a:gd name="T20" fmla="*/ 0 60000 65536"/>
                <a:gd name="T21" fmla="*/ 0 w 222"/>
                <a:gd name="T22" fmla="*/ 0 h 155"/>
                <a:gd name="T23" fmla="*/ 222 w 222"/>
                <a:gd name="T24" fmla="*/ 155 h 1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2" h="155">
                  <a:moveTo>
                    <a:pt x="177" y="7"/>
                  </a:moveTo>
                  <a:lnTo>
                    <a:pt x="222" y="139"/>
                  </a:lnTo>
                  <a:lnTo>
                    <a:pt x="68" y="136"/>
                  </a:lnTo>
                  <a:lnTo>
                    <a:pt x="69" y="139"/>
                  </a:lnTo>
                  <a:lnTo>
                    <a:pt x="45" y="155"/>
                  </a:lnTo>
                  <a:lnTo>
                    <a:pt x="0" y="0"/>
                  </a:lnTo>
                  <a:lnTo>
                    <a:pt x="177" y="7"/>
                  </a:lnTo>
                  <a:close/>
                </a:path>
              </a:pathLst>
            </a:custGeom>
            <a:solidFill>
              <a:srgbClr val="77A3CE"/>
            </a:solidFill>
            <a:ln w="9525">
              <a:noFill/>
              <a:round/>
            </a:ln>
          </p:spPr>
          <p:txBody>
            <a:bodyPr/>
            <a:lstStyle/>
            <a:p>
              <a:endParaRPr lang="en-CA"/>
            </a:p>
          </p:txBody>
        </p:sp>
        <p:sp>
          <p:nvSpPr>
            <p:cNvPr id="8300" name="Freeform 182"/>
            <p:cNvSpPr/>
            <p:nvPr/>
          </p:nvSpPr>
          <p:spPr bwMode="auto">
            <a:xfrm>
              <a:off x="1315" y="1174"/>
              <a:ext cx="48" cy="106"/>
            </a:xfrm>
            <a:custGeom>
              <a:avLst/>
              <a:gdLst>
                <a:gd name="T0" fmla="*/ 0 w 59"/>
                <a:gd name="T1" fmla="*/ 37 h 127"/>
                <a:gd name="T2" fmla="*/ 2 w 59"/>
                <a:gd name="T3" fmla="*/ 8 h 127"/>
                <a:gd name="T4" fmla="*/ 11 w 59"/>
                <a:gd name="T5" fmla="*/ 0 h 127"/>
                <a:gd name="T6" fmla="*/ 32 w 59"/>
                <a:gd name="T7" fmla="*/ 73 h 127"/>
                <a:gd name="T8" fmla="*/ 11 w 59"/>
                <a:gd name="T9" fmla="*/ 73 h 127"/>
                <a:gd name="T10" fmla="*/ 0 w 59"/>
                <a:gd name="T11" fmla="*/ 37 h 127"/>
                <a:gd name="T12" fmla="*/ 0 w 59"/>
                <a:gd name="T13" fmla="*/ 37 h 127"/>
                <a:gd name="T14" fmla="*/ 0 60000 65536"/>
                <a:gd name="T15" fmla="*/ 0 60000 65536"/>
                <a:gd name="T16" fmla="*/ 0 60000 65536"/>
                <a:gd name="T17" fmla="*/ 0 60000 65536"/>
                <a:gd name="T18" fmla="*/ 0 60000 65536"/>
                <a:gd name="T19" fmla="*/ 0 60000 65536"/>
                <a:gd name="T20" fmla="*/ 0 60000 65536"/>
                <a:gd name="T21" fmla="*/ 0 w 59"/>
                <a:gd name="T22" fmla="*/ 0 h 127"/>
                <a:gd name="T23" fmla="*/ 59 w 59"/>
                <a:gd name="T24" fmla="*/ 127 h 1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 h="127">
                  <a:moveTo>
                    <a:pt x="0" y="64"/>
                  </a:moveTo>
                  <a:lnTo>
                    <a:pt x="2" y="13"/>
                  </a:lnTo>
                  <a:lnTo>
                    <a:pt x="21" y="0"/>
                  </a:lnTo>
                  <a:lnTo>
                    <a:pt x="59" y="127"/>
                  </a:lnTo>
                  <a:lnTo>
                    <a:pt x="21" y="127"/>
                  </a:lnTo>
                  <a:lnTo>
                    <a:pt x="0" y="64"/>
                  </a:lnTo>
                  <a:close/>
                </a:path>
              </a:pathLst>
            </a:custGeom>
            <a:solidFill>
              <a:srgbClr val="335EA5"/>
            </a:solidFill>
            <a:ln w="9525">
              <a:noFill/>
              <a:round/>
            </a:ln>
          </p:spPr>
          <p:txBody>
            <a:bodyPr/>
            <a:lstStyle/>
            <a:p>
              <a:endParaRPr lang="en-CA"/>
            </a:p>
          </p:txBody>
        </p:sp>
        <p:sp>
          <p:nvSpPr>
            <p:cNvPr id="8301" name="Freeform 183"/>
            <p:cNvSpPr/>
            <p:nvPr/>
          </p:nvSpPr>
          <p:spPr bwMode="auto">
            <a:xfrm>
              <a:off x="1343" y="1172"/>
              <a:ext cx="183" cy="148"/>
            </a:xfrm>
            <a:custGeom>
              <a:avLst/>
              <a:gdLst>
                <a:gd name="T0" fmla="*/ 101 w 221"/>
                <a:gd name="T1" fmla="*/ 5 h 179"/>
                <a:gd name="T2" fmla="*/ 126 w 221"/>
                <a:gd name="T3" fmla="*/ 77 h 179"/>
                <a:gd name="T4" fmla="*/ 118 w 221"/>
                <a:gd name="T5" fmla="*/ 76 h 179"/>
                <a:gd name="T6" fmla="*/ 118 w 221"/>
                <a:gd name="T7" fmla="*/ 77 h 179"/>
                <a:gd name="T8" fmla="*/ 90 w 221"/>
                <a:gd name="T9" fmla="*/ 95 h 179"/>
                <a:gd name="T10" fmla="*/ 91 w 221"/>
                <a:gd name="T11" fmla="*/ 101 h 179"/>
                <a:gd name="T12" fmla="*/ 82 w 221"/>
                <a:gd name="T13" fmla="*/ 75 h 179"/>
                <a:gd name="T14" fmla="*/ 22 w 221"/>
                <a:gd name="T15" fmla="*/ 73 h 179"/>
                <a:gd name="T16" fmla="*/ 0 w 221"/>
                <a:gd name="T17" fmla="*/ 0 h 179"/>
                <a:gd name="T18" fmla="*/ 101 w 221"/>
                <a:gd name="T19" fmla="*/ 5 h 1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1"/>
                <a:gd name="T31" fmla="*/ 0 h 179"/>
                <a:gd name="T32" fmla="*/ 221 w 221"/>
                <a:gd name="T33" fmla="*/ 179 h 1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1" h="179">
                  <a:moveTo>
                    <a:pt x="178" y="8"/>
                  </a:moveTo>
                  <a:lnTo>
                    <a:pt x="221" y="135"/>
                  </a:lnTo>
                  <a:lnTo>
                    <a:pt x="207" y="134"/>
                  </a:lnTo>
                  <a:lnTo>
                    <a:pt x="208" y="136"/>
                  </a:lnTo>
                  <a:lnTo>
                    <a:pt x="160" y="168"/>
                  </a:lnTo>
                  <a:lnTo>
                    <a:pt x="161" y="179"/>
                  </a:lnTo>
                  <a:lnTo>
                    <a:pt x="145" y="133"/>
                  </a:lnTo>
                  <a:lnTo>
                    <a:pt x="38" y="130"/>
                  </a:lnTo>
                  <a:lnTo>
                    <a:pt x="0" y="0"/>
                  </a:lnTo>
                  <a:lnTo>
                    <a:pt x="178" y="8"/>
                  </a:lnTo>
                  <a:close/>
                </a:path>
              </a:pathLst>
            </a:custGeom>
            <a:solidFill>
              <a:srgbClr val="77A3CE"/>
            </a:solidFill>
            <a:ln w="9525">
              <a:noFill/>
              <a:round/>
            </a:ln>
          </p:spPr>
          <p:txBody>
            <a:bodyPr/>
            <a:lstStyle/>
            <a:p>
              <a:endParaRPr lang="en-CA"/>
            </a:p>
          </p:txBody>
        </p:sp>
        <p:sp>
          <p:nvSpPr>
            <p:cNvPr id="8302" name="Freeform 184"/>
            <p:cNvSpPr/>
            <p:nvPr/>
          </p:nvSpPr>
          <p:spPr bwMode="auto">
            <a:xfrm>
              <a:off x="1512" y="1184"/>
              <a:ext cx="48" cy="101"/>
            </a:xfrm>
            <a:custGeom>
              <a:avLst/>
              <a:gdLst>
                <a:gd name="T0" fmla="*/ 0 w 56"/>
                <a:gd name="T1" fmla="*/ 7 h 122"/>
                <a:gd name="T2" fmla="*/ 12 w 56"/>
                <a:gd name="T3" fmla="*/ 0 h 122"/>
                <a:gd name="T4" fmla="*/ 35 w 56"/>
                <a:gd name="T5" fmla="*/ 70 h 122"/>
                <a:gd name="T6" fmla="*/ 19 w 56"/>
                <a:gd name="T7" fmla="*/ 69 h 122"/>
                <a:gd name="T8" fmla="*/ 2 w 56"/>
                <a:gd name="T9" fmla="*/ 22 h 122"/>
                <a:gd name="T10" fmla="*/ 0 w 56"/>
                <a:gd name="T11" fmla="*/ 7 h 122"/>
                <a:gd name="T12" fmla="*/ 0 60000 65536"/>
                <a:gd name="T13" fmla="*/ 0 60000 65536"/>
                <a:gd name="T14" fmla="*/ 0 60000 65536"/>
                <a:gd name="T15" fmla="*/ 0 60000 65536"/>
                <a:gd name="T16" fmla="*/ 0 60000 65536"/>
                <a:gd name="T17" fmla="*/ 0 60000 65536"/>
                <a:gd name="T18" fmla="*/ 0 w 56"/>
                <a:gd name="T19" fmla="*/ 0 h 122"/>
                <a:gd name="T20" fmla="*/ 56 w 56"/>
                <a:gd name="T21" fmla="*/ 122 h 122"/>
              </a:gdLst>
              <a:ahLst/>
              <a:cxnLst>
                <a:cxn ang="T12">
                  <a:pos x="T0" y="T1"/>
                </a:cxn>
                <a:cxn ang="T13">
                  <a:pos x="T2" y="T3"/>
                </a:cxn>
                <a:cxn ang="T14">
                  <a:pos x="T4" y="T5"/>
                </a:cxn>
                <a:cxn ang="T15">
                  <a:pos x="T6" y="T7"/>
                </a:cxn>
                <a:cxn ang="T16">
                  <a:pos x="T8" y="T9"/>
                </a:cxn>
                <a:cxn ang="T17">
                  <a:pos x="T10" y="T11"/>
                </a:cxn>
              </a:cxnLst>
              <a:rect l="T18" t="T19" r="T20" b="T21"/>
              <a:pathLst>
                <a:path w="56" h="122">
                  <a:moveTo>
                    <a:pt x="0" y="12"/>
                  </a:moveTo>
                  <a:lnTo>
                    <a:pt x="19" y="0"/>
                  </a:lnTo>
                  <a:lnTo>
                    <a:pt x="56" y="122"/>
                  </a:lnTo>
                  <a:lnTo>
                    <a:pt x="30" y="121"/>
                  </a:lnTo>
                  <a:lnTo>
                    <a:pt x="2" y="39"/>
                  </a:lnTo>
                  <a:lnTo>
                    <a:pt x="0" y="12"/>
                  </a:lnTo>
                  <a:close/>
                </a:path>
              </a:pathLst>
            </a:custGeom>
            <a:solidFill>
              <a:srgbClr val="335EA5"/>
            </a:solidFill>
            <a:ln w="9525">
              <a:noFill/>
              <a:round/>
            </a:ln>
          </p:spPr>
          <p:txBody>
            <a:bodyPr/>
            <a:lstStyle/>
            <a:p>
              <a:endParaRPr lang="en-CA"/>
            </a:p>
          </p:txBody>
        </p:sp>
        <p:sp>
          <p:nvSpPr>
            <p:cNvPr id="8303" name="Freeform 185"/>
            <p:cNvSpPr/>
            <p:nvPr/>
          </p:nvSpPr>
          <p:spPr bwMode="auto">
            <a:xfrm>
              <a:off x="1539" y="1180"/>
              <a:ext cx="186" cy="110"/>
            </a:xfrm>
            <a:custGeom>
              <a:avLst/>
              <a:gdLst>
                <a:gd name="T0" fmla="*/ 105 w 222"/>
                <a:gd name="T1" fmla="*/ 5 h 131"/>
                <a:gd name="T2" fmla="*/ 131 w 222"/>
                <a:gd name="T3" fmla="*/ 77 h 131"/>
                <a:gd name="T4" fmla="*/ 23 w 222"/>
                <a:gd name="T5" fmla="*/ 74 h 131"/>
                <a:gd name="T6" fmla="*/ 0 w 222"/>
                <a:gd name="T7" fmla="*/ 0 h 131"/>
                <a:gd name="T8" fmla="*/ 105 w 222"/>
                <a:gd name="T9" fmla="*/ 5 h 131"/>
                <a:gd name="T10" fmla="*/ 0 60000 65536"/>
                <a:gd name="T11" fmla="*/ 0 60000 65536"/>
                <a:gd name="T12" fmla="*/ 0 60000 65536"/>
                <a:gd name="T13" fmla="*/ 0 60000 65536"/>
                <a:gd name="T14" fmla="*/ 0 60000 65536"/>
                <a:gd name="T15" fmla="*/ 0 w 222"/>
                <a:gd name="T16" fmla="*/ 0 h 131"/>
                <a:gd name="T17" fmla="*/ 222 w 222"/>
                <a:gd name="T18" fmla="*/ 131 h 131"/>
              </a:gdLst>
              <a:ahLst/>
              <a:cxnLst>
                <a:cxn ang="T10">
                  <a:pos x="T0" y="T1"/>
                </a:cxn>
                <a:cxn ang="T11">
                  <a:pos x="T2" y="T3"/>
                </a:cxn>
                <a:cxn ang="T12">
                  <a:pos x="T4" y="T5"/>
                </a:cxn>
                <a:cxn ang="T13">
                  <a:pos x="T6" y="T7"/>
                </a:cxn>
                <a:cxn ang="T14">
                  <a:pos x="T8" y="T9"/>
                </a:cxn>
              </a:cxnLst>
              <a:rect l="T15" t="T16" r="T17" b="T18"/>
              <a:pathLst>
                <a:path w="222" h="131">
                  <a:moveTo>
                    <a:pt x="178" y="8"/>
                  </a:moveTo>
                  <a:lnTo>
                    <a:pt x="222" y="131"/>
                  </a:lnTo>
                  <a:lnTo>
                    <a:pt x="38" y="125"/>
                  </a:lnTo>
                  <a:lnTo>
                    <a:pt x="0" y="0"/>
                  </a:lnTo>
                  <a:lnTo>
                    <a:pt x="178" y="8"/>
                  </a:lnTo>
                  <a:close/>
                </a:path>
              </a:pathLst>
            </a:custGeom>
            <a:solidFill>
              <a:srgbClr val="77A3CE"/>
            </a:solidFill>
            <a:ln w="9525">
              <a:noFill/>
              <a:round/>
            </a:ln>
          </p:spPr>
          <p:txBody>
            <a:bodyPr/>
            <a:lstStyle/>
            <a:p>
              <a:endParaRPr lang="en-CA"/>
            </a:p>
          </p:txBody>
        </p:sp>
        <p:sp>
          <p:nvSpPr>
            <p:cNvPr id="8304" name="Freeform 186"/>
            <p:cNvSpPr/>
            <p:nvPr/>
          </p:nvSpPr>
          <p:spPr bwMode="auto">
            <a:xfrm>
              <a:off x="1712" y="1192"/>
              <a:ext cx="46" cy="100"/>
            </a:xfrm>
            <a:custGeom>
              <a:avLst/>
              <a:gdLst>
                <a:gd name="T0" fmla="*/ 0 w 56"/>
                <a:gd name="T1" fmla="*/ 7 h 119"/>
                <a:gd name="T2" fmla="*/ 11 w 56"/>
                <a:gd name="T3" fmla="*/ 0 h 119"/>
                <a:gd name="T4" fmla="*/ 31 w 56"/>
                <a:gd name="T5" fmla="*/ 71 h 119"/>
                <a:gd name="T6" fmla="*/ 17 w 56"/>
                <a:gd name="T7" fmla="*/ 70 h 119"/>
                <a:gd name="T8" fmla="*/ 1 w 56"/>
                <a:gd name="T9" fmla="*/ 23 h 119"/>
                <a:gd name="T10" fmla="*/ 0 w 56"/>
                <a:gd name="T11" fmla="*/ 7 h 119"/>
                <a:gd name="T12" fmla="*/ 0 60000 65536"/>
                <a:gd name="T13" fmla="*/ 0 60000 65536"/>
                <a:gd name="T14" fmla="*/ 0 60000 65536"/>
                <a:gd name="T15" fmla="*/ 0 60000 65536"/>
                <a:gd name="T16" fmla="*/ 0 60000 65536"/>
                <a:gd name="T17" fmla="*/ 0 60000 65536"/>
                <a:gd name="T18" fmla="*/ 0 w 56"/>
                <a:gd name="T19" fmla="*/ 0 h 119"/>
                <a:gd name="T20" fmla="*/ 56 w 56"/>
                <a:gd name="T21" fmla="*/ 119 h 119"/>
              </a:gdLst>
              <a:ahLst/>
              <a:cxnLst>
                <a:cxn ang="T12">
                  <a:pos x="T0" y="T1"/>
                </a:cxn>
                <a:cxn ang="T13">
                  <a:pos x="T2" y="T3"/>
                </a:cxn>
                <a:cxn ang="T14">
                  <a:pos x="T4" y="T5"/>
                </a:cxn>
                <a:cxn ang="T15">
                  <a:pos x="T6" y="T7"/>
                </a:cxn>
                <a:cxn ang="T16">
                  <a:pos x="T8" y="T9"/>
                </a:cxn>
                <a:cxn ang="T17">
                  <a:pos x="T10" y="T11"/>
                </a:cxn>
              </a:cxnLst>
              <a:rect l="T18" t="T19" r="T20" b="T21"/>
              <a:pathLst>
                <a:path w="56" h="119">
                  <a:moveTo>
                    <a:pt x="0" y="12"/>
                  </a:moveTo>
                  <a:lnTo>
                    <a:pt x="20" y="0"/>
                  </a:lnTo>
                  <a:lnTo>
                    <a:pt x="56" y="119"/>
                  </a:lnTo>
                  <a:lnTo>
                    <a:pt x="30" y="118"/>
                  </a:lnTo>
                  <a:lnTo>
                    <a:pt x="1" y="38"/>
                  </a:lnTo>
                  <a:lnTo>
                    <a:pt x="0" y="12"/>
                  </a:lnTo>
                  <a:close/>
                </a:path>
              </a:pathLst>
            </a:custGeom>
            <a:solidFill>
              <a:srgbClr val="335EA5"/>
            </a:solidFill>
            <a:ln w="9525">
              <a:noFill/>
              <a:round/>
            </a:ln>
          </p:spPr>
          <p:txBody>
            <a:bodyPr/>
            <a:lstStyle/>
            <a:p>
              <a:endParaRPr lang="en-CA"/>
            </a:p>
          </p:txBody>
        </p:sp>
        <p:sp>
          <p:nvSpPr>
            <p:cNvPr id="8305" name="Freeform 187"/>
            <p:cNvSpPr/>
            <p:nvPr/>
          </p:nvSpPr>
          <p:spPr bwMode="auto">
            <a:xfrm>
              <a:off x="1738" y="1190"/>
              <a:ext cx="183" cy="138"/>
            </a:xfrm>
            <a:custGeom>
              <a:avLst/>
              <a:gdLst>
                <a:gd name="T0" fmla="*/ 102 w 221"/>
                <a:gd name="T1" fmla="*/ 5 h 166"/>
                <a:gd name="T2" fmla="*/ 126 w 221"/>
                <a:gd name="T3" fmla="*/ 73 h 166"/>
                <a:gd name="T4" fmla="*/ 70 w 221"/>
                <a:gd name="T5" fmla="*/ 71 h 166"/>
                <a:gd name="T6" fmla="*/ 70 w 221"/>
                <a:gd name="T7" fmla="*/ 73 h 166"/>
                <a:gd name="T8" fmla="*/ 42 w 221"/>
                <a:gd name="T9" fmla="*/ 91 h 166"/>
                <a:gd name="T10" fmla="*/ 43 w 221"/>
                <a:gd name="T11" fmla="*/ 96 h 166"/>
                <a:gd name="T12" fmla="*/ 34 w 221"/>
                <a:gd name="T13" fmla="*/ 70 h 166"/>
                <a:gd name="T14" fmla="*/ 22 w 221"/>
                <a:gd name="T15" fmla="*/ 70 h 166"/>
                <a:gd name="T16" fmla="*/ 0 w 221"/>
                <a:gd name="T17" fmla="*/ 0 h 166"/>
                <a:gd name="T18" fmla="*/ 102 w 221"/>
                <a:gd name="T19" fmla="*/ 5 h 1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1"/>
                <a:gd name="T31" fmla="*/ 0 h 166"/>
                <a:gd name="T32" fmla="*/ 221 w 221"/>
                <a:gd name="T33" fmla="*/ 166 h 16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1" h="166">
                  <a:moveTo>
                    <a:pt x="179" y="9"/>
                  </a:moveTo>
                  <a:lnTo>
                    <a:pt x="221" y="128"/>
                  </a:lnTo>
                  <a:lnTo>
                    <a:pt x="122" y="124"/>
                  </a:lnTo>
                  <a:lnTo>
                    <a:pt x="124" y="128"/>
                  </a:lnTo>
                  <a:lnTo>
                    <a:pt x="75" y="157"/>
                  </a:lnTo>
                  <a:lnTo>
                    <a:pt x="76" y="166"/>
                  </a:lnTo>
                  <a:lnTo>
                    <a:pt x="60" y="122"/>
                  </a:lnTo>
                  <a:lnTo>
                    <a:pt x="37" y="121"/>
                  </a:lnTo>
                  <a:lnTo>
                    <a:pt x="0" y="0"/>
                  </a:lnTo>
                  <a:lnTo>
                    <a:pt x="179" y="9"/>
                  </a:lnTo>
                  <a:close/>
                </a:path>
              </a:pathLst>
            </a:custGeom>
            <a:solidFill>
              <a:srgbClr val="77A3CE"/>
            </a:solidFill>
            <a:ln w="9525">
              <a:noFill/>
              <a:round/>
            </a:ln>
          </p:spPr>
          <p:txBody>
            <a:bodyPr/>
            <a:lstStyle/>
            <a:p>
              <a:endParaRPr lang="en-CA"/>
            </a:p>
          </p:txBody>
        </p:sp>
        <p:sp>
          <p:nvSpPr>
            <p:cNvPr id="8306" name="Freeform 188"/>
            <p:cNvSpPr/>
            <p:nvPr/>
          </p:nvSpPr>
          <p:spPr bwMode="auto">
            <a:xfrm>
              <a:off x="1908" y="1202"/>
              <a:ext cx="46" cy="96"/>
            </a:xfrm>
            <a:custGeom>
              <a:avLst/>
              <a:gdLst>
                <a:gd name="T0" fmla="*/ 0 w 57"/>
                <a:gd name="T1" fmla="*/ 7 h 115"/>
                <a:gd name="T2" fmla="*/ 10 w 57"/>
                <a:gd name="T3" fmla="*/ 0 h 115"/>
                <a:gd name="T4" fmla="*/ 30 w 57"/>
                <a:gd name="T5" fmla="*/ 67 h 115"/>
                <a:gd name="T6" fmla="*/ 15 w 57"/>
                <a:gd name="T7" fmla="*/ 66 h 115"/>
                <a:gd name="T8" fmla="*/ 2 w 57"/>
                <a:gd name="T9" fmla="*/ 23 h 115"/>
                <a:gd name="T10" fmla="*/ 0 w 57"/>
                <a:gd name="T11" fmla="*/ 7 h 115"/>
                <a:gd name="T12" fmla="*/ 0 60000 65536"/>
                <a:gd name="T13" fmla="*/ 0 60000 65536"/>
                <a:gd name="T14" fmla="*/ 0 60000 65536"/>
                <a:gd name="T15" fmla="*/ 0 60000 65536"/>
                <a:gd name="T16" fmla="*/ 0 60000 65536"/>
                <a:gd name="T17" fmla="*/ 0 60000 65536"/>
                <a:gd name="T18" fmla="*/ 0 w 57"/>
                <a:gd name="T19" fmla="*/ 0 h 115"/>
                <a:gd name="T20" fmla="*/ 57 w 57"/>
                <a:gd name="T21" fmla="*/ 115 h 115"/>
              </a:gdLst>
              <a:ahLst/>
              <a:cxnLst>
                <a:cxn ang="T12">
                  <a:pos x="T0" y="T1"/>
                </a:cxn>
                <a:cxn ang="T13">
                  <a:pos x="T2" y="T3"/>
                </a:cxn>
                <a:cxn ang="T14">
                  <a:pos x="T4" y="T5"/>
                </a:cxn>
                <a:cxn ang="T15">
                  <a:pos x="T6" y="T7"/>
                </a:cxn>
                <a:cxn ang="T16">
                  <a:pos x="T8" y="T9"/>
                </a:cxn>
                <a:cxn ang="T17">
                  <a:pos x="T10" y="T11"/>
                </a:cxn>
              </a:cxnLst>
              <a:rect l="T18" t="T19" r="T20" b="T21"/>
              <a:pathLst>
                <a:path w="57" h="115">
                  <a:moveTo>
                    <a:pt x="0" y="11"/>
                  </a:moveTo>
                  <a:lnTo>
                    <a:pt x="20" y="0"/>
                  </a:lnTo>
                  <a:lnTo>
                    <a:pt x="57" y="115"/>
                  </a:lnTo>
                  <a:lnTo>
                    <a:pt x="30" y="114"/>
                  </a:lnTo>
                  <a:lnTo>
                    <a:pt x="3" y="38"/>
                  </a:lnTo>
                  <a:lnTo>
                    <a:pt x="0" y="11"/>
                  </a:lnTo>
                  <a:close/>
                </a:path>
              </a:pathLst>
            </a:custGeom>
            <a:solidFill>
              <a:srgbClr val="335EA5"/>
            </a:solidFill>
            <a:ln w="9525">
              <a:noFill/>
              <a:round/>
            </a:ln>
          </p:spPr>
          <p:txBody>
            <a:bodyPr/>
            <a:lstStyle/>
            <a:p>
              <a:endParaRPr lang="en-CA"/>
            </a:p>
          </p:txBody>
        </p:sp>
        <p:sp>
          <p:nvSpPr>
            <p:cNvPr id="8307" name="Freeform 189"/>
            <p:cNvSpPr/>
            <p:nvPr/>
          </p:nvSpPr>
          <p:spPr bwMode="auto">
            <a:xfrm>
              <a:off x="1934" y="1200"/>
              <a:ext cx="178" cy="105"/>
            </a:xfrm>
            <a:custGeom>
              <a:avLst/>
              <a:gdLst>
                <a:gd name="T0" fmla="*/ 122 w 214"/>
                <a:gd name="T1" fmla="*/ 73 h 126"/>
                <a:gd name="T2" fmla="*/ 122 w 214"/>
                <a:gd name="T3" fmla="*/ 72 h 126"/>
                <a:gd name="T4" fmla="*/ 22 w 214"/>
                <a:gd name="T5" fmla="*/ 68 h 126"/>
                <a:gd name="T6" fmla="*/ 0 w 214"/>
                <a:gd name="T7" fmla="*/ 0 h 126"/>
                <a:gd name="T8" fmla="*/ 102 w 214"/>
                <a:gd name="T9" fmla="*/ 6 h 126"/>
                <a:gd name="T10" fmla="*/ 123 w 214"/>
                <a:gd name="T11" fmla="*/ 60 h 126"/>
                <a:gd name="T12" fmla="*/ 123 w 214"/>
                <a:gd name="T13" fmla="*/ 73 h 126"/>
                <a:gd name="T14" fmla="*/ 122 w 214"/>
                <a:gd name="T15" fmla="*/ 73 h 126"/>
                <a:gd name="T16" fmla="*/ 0 60000 65536"/>
                <a:gd name="T17" fmla="*/ 0 60000 65536"/>
                <a:gd name="T18" fmla="*/ 0 60000 65536"/>
                <a:gd name="T19" fmla="*/ 0 60000 65536"/>
                <a:gd name="T20" fmla="*/ 0 60000 65536"/>
                <a:gd name="T21" fmla="*/ 0 60000 65536"/>
                <a:gd name="T22" fmla="*/ 0 60000 65536"/>
                <a:gd name="T23" fmla="*/ 0 60000 65536"/>
                <a:gd name="T24" fmla="*/ 0 w 214"/>
                <a:gd name="T25" fmla="*/ 0 h 126"/>
                <a:gd name="T26" fmla="*/ 214 w 214"/>
                <a:gd name="T27" fmla="*/ 126 h 1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4" h="126">
                  <a:moveTo>
                    <a:pt x="213" y="125"/>
                  </a:moveTo>
                  <a:lnTo>
                    <a:pt x="213" y="124"/>
                  </a:lnTo>
                  <a:lnTo>
                    <a:pt x="38" y="118"/>
                  </a:lnTo>
                  <a:lnTo>
                    <a:pt x="0" y="0"/>
                  </a:lnTo>
                  <a:lnTo>
                    <a:pt x="178" y="10"/>
                  </a:lnTo>
                  <a:lnTo>
                    <a:pt x="214" y="103"/>
                  </a:lnTo>
                  <a:lnTo>
                    <a:pt x="214" y="126"/>
                  </a:lnTo>
                  <a:lnTo>
                    <a:pt x="213" y="125"/>
                  </a:lnTo>
                  <a:close/>
                </a:path>
              </a:pathLst>
            </a:custGeom>
            <a:solidFill>
              <a:srgbClr val="77A3CE"/>
            </a:solidFill>
            <a:ln w="9525">
              <a:noFill/>
              <a:round/>
            </a:ln>
          </p:spPr>
          <p:txBody>
            <a:bodyPr/>
            <a:lstStyle/>
            <a:p>
              <a:endParaRPr lang="en-CA"/>
            </a:p>
          </p:txBody>
        </p:sp>
        <p:sp>
          <p:nvSpPr>
            <p:cNvPr id="8308" name="Freeform 190"/>
            <p:cNvSpPr/>
            <p:nvPr/>
          </p:nvSpPr>
          <p:spPr bwMode="auto">
            <a:xfrm>
              <a:off x="2105" y="1218"/>
              <a:ext cx="7" cy="37"/>
            </a:xfrm>
            <a:custGeom>
              <a:avLst/>
              <a:gdLst>
                <a:gd name="T0" fmla="*/ 0 w 8"/>
                <a:gd name="T1" fmla="*/ 2 h 45"/>
                <a:gd name="T2" fmla="*/ 5 w 8"/>
                <a:gd name="T3" fmla="*/ 0 h 45"/>
                <a:gd name="T4" fmla="*/ 5 w 8"/>
                <a:gd name="T5" fmla="*/ 25 h 45"/>
                <a:gd name="T6" fmla="*/ 2 w 8"/>
                <a:gd name="T7" fmla="*/ 17 h 45"/>
                <a:gd name="T8" fmla="*/ 0 w 8"/>
                <a:gd name="T9" fmla="*/ 2 h 45"/>
                <a:gd name="T10" fmla="*/ 0 60000 65536"/>
                <a:gd name="T11" fmla="*/ 0 60000 65536"/>
                <a:gd name="T12" fmla="*/ 0 60000 65536"/>
                <a:gd name="T13" fmla="*/ 0 60000 65536"/>
                <a:gd name="T14" fmla="*/ 0 60000 65536"/>
                <a:gd name="T15" fmla="*/ 0 w 8"/>
                <a:gd name="T16" fmla="*/ 0 h 45"/>
                <a:gd name="T17" fmla="*/ 8 w 8"/>
                <a:gd name="T18" fmla="*/ 45 h 45"/>
              </a:gdLst>
              <a:ahLst/>
              <a:cxnLst>
                <a:cxn ang="T10">
                  <a:pos x="T0" y="T1"/>
                </a:cxn>
                <a:cxn ang="T11">
                  <a:pos x="T2" y="T3"/>
                </a:cxn>
                <a:cxn ang="T12">
                  <a:pos x="T4" y="T5"/>
                </a:cxn>
                <a:cxn ang="T13">
                  <a:pos x="T6" y="T7"/>
                </a:cxn>
                <a:cxn ang="T14">
                  <a:pos x="T8" y="T9"/>
                </a:cxn>
              </a:cxnLst>
              <a:rect l="T15" t="T16" r="T17" b="T18"/>
              <a:pathLst>
                <a:path w="8" h="45">
                  <a:moveTo>
                    <a:pt x="0" y="5"/>
                  </a:moveTo>
                  <a:lnTo>
                    <a:pt x="8" y="0"/>
                  </a:lnTo>
                  <a:lnTo>
                    <a:pt x="8" y="45"/>
                  </a:lnTo>
                  <a:lnTo>
                    <a:pt x="2" y="30"/>
                  </a:lnTo>
                  <a:lnTo>
                    <a:pt x="0" y="5"/>
                  </a:lnTo>
                  <a:close/>
                </a:path>
              </a:pathLst>
            </a:custGeom>
            <a:solidFill>
              <a:srgbClr val="335EA5"/>
            </a:solidFill>
            <a:ln w="9525">
              <a:noFill/>
              <a:round/>
            </a:ln>
          </p:spPr>
          <p:txBody>
            <a:bodyPr/>
            <a:lstStyle/>
            <a:p>
              <a:endParaRPr lang="en-CA"/>
            </a:p>
          </p:txBody>
        </p:sp>
        <p:sp>
          <p:nvSpPr>
            <p:cNvPr id="8309" name="Freeform 191"/>
            <p:cNvSpPr/>
            <p:nvPr/>
          </p:nvSpPr>
          <p:spPr bwMode="auto">
            <a:xfrm>
              <a:off x="1931" y="999"/>
              <a:ext cx="181" cy="214"/>
            </a:xfrm>
            <a:custGeom>
              <a:avLst/>
              <a:gdLst>
                <a:gd name="T0" fmla="*/ 124 w 219"/>
                <a:gd name="T1" fmla="*/ 143 h 258"/>
                <a:gd name="T2" fmla="*/ 114 w 219"/>
                <a:gd name="T3" fmla="*/ 148 h 258"/>
                <a:gd name="T4" fmla="*/ 112 w 219"/>
                <a:gd name="T5" fmla="*/ 148 h 258"/>
                <a:gd name="T6" fmla="*/ 108 w 219"/>
                <a:gd name="T7" fmla="*/ 135 h 258"/>
                <a:gd name="T8" fmla="*/ 0 w 219"/>
                <a:gd name="T9" fmla="*/ 130 h 258"/>
                <a:gd name="T10" fmla="*/ 0 w 219"/>
                <a:gd name="T11" fmla="*/ 5 h 258"/>
                <a:gd name="T12" fmla="*/ 124 w 219"/>
                <a:gd name="T13" fmla="*/ 0 h 258"/>
                <a:gd name="T14" fmla="*/ 124 w 219"/>
                <a:gd name="T15" fmla="*/ 143 h 258"/>
                <a:gd name="T16" fmla="*/ 0 60000 65536"/>
                <a:gd name="T17" fmla="*/ 0 60000 65536"/>
                <a:gd name="T18" fmla="*/ 0 60000 65536"/>
                <a:gd name="T19" fmla="*/ 0 60000 65536"/>
                <a:gd name="T20" fmla="*/ 0 60000 65536"/>
                <a:gd name="T21" fmla="*/ 0 60000 65536"/>
                <a:gd name="T22" fmla="*/ 0 60000 65536"/>
                <a:gd name="T23" fmla="*/ 0 60000 65536"/>
                <a:gd name="T24" fmla="*/ 0 w 219"/>
                <a:gd name="T25" fmla="*/ 0 h 258"/>
                <a:gd name="T26" fmla="*/ 219 w 219"/>
                <a:gd name="T27" fmla="*/ 258 h 25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9" h="258">
                  <a:moveTo>
                    <a:pt x="219" y="249"/>
                  </a:moveTo>
                  <a:lnTo>
                    <a:pt x="202" y="258"/>
                  </a:lnTo>
                  <a:lnTo>
                    <a:pt x="200" y="258"/>
                  </a:lnTo>
                  <a:lnTo>
                    <a:pt x="192" y="238"/>
                  </a:lnTo>
                  <a:lnTo>
                    <a:pt x="0" y="228"/>
                  </a:lnTo>
                  <a:lnTo>
                    <a:pt x="0" y="9"/>
                  </a:lnTo>
                  <a:lnTo>
                    <a:pt x="219" y="0"/>
                  </a:lnTo>
                  <a:lnTo>
                    <a:pt x="219" y="249"/>
                  </a:lnTo>
                  <a:close/>
                </a:path>
              </a:pathLst>
            </a:custGeom>
            <a:solidFill>
              <a:srgbClr val="F2E5D3"/>
            </a:solidFill>
            <a:ln w="9525">
              <a:noFill/>
              <a:round/>
            </a:ln>
          </p:spPr>
          <p:txBody>
            <a:bodyPr/>
            <a:lstStyle/>
            <a:p>
              <a:endParaRPr lang="en-CA"/>
            </a:p>
          </p:txBody>
        </p:sp>
        <p:sp>
          <p:nvSpPr>
            <p:cNvPr id="8310" name="Freeform 192"/>
            <p:cNvSpPr/>
            <p:nvPr/>
          </p:nvSpPr>
          <p:spPr bwMode="auto">
            <a:xfrm>
              <a:off x="1632" y="1474"/>
              <a:ext cx="118" cy="239"/>
            </a:xfrm>
            <a:custGeom>
              <a:avLst/>
              <a:gdLst>
                <a:gd name="T0" fmla="*/ 37 w 143"/>
                <a:gd name="T1" fmla="*/ 164 h 288"/>
                <a:gd name="T2" fmla="*/ 2 w 143"/>
                <a:gd name="T3" fmla="*/ 63 h 288"/>
                <a:gd name="T4" fmla="*/ 0 w 143"/>
                <a:gd name="T5" fmla="*/ 22 h 288"/>
                <a:gd name="T6" fmla="*/ 33 w 143"/>
                <a:gd name="T7" fmla="*/ 0 h 288"/>
                <a:gd name="T8" fmla="*/ 80 w 143"/>
                <a:gd name="T9" fmla="*/ 163 h 288"/>
                <a:gd name="T10" fmla="*/ 37 w 143"/>
                <a:gd name="T11" fmla="*/ 164 h 288"/>
                <a:gd name="T12" fmla="*/ 0 60000 65536"/>
                <a:gd name="T13" fmla="*/ 0 60000 65536"/>
                <a:gd name="T14" fmla="*/ 0 60000 65536"/>
                <a:gd name="T15" fmla="*/ 0 60000 65536"/>
                <a:gd name="T16" fmla="*/ 0 60000 65536"/>
                <a:gd name="T17" fmla="*/ 0 60000 65536"/>
                <a:gd name="T18" fmla="*/ 0 w 143"/>
                <a:gd name="T19" fmla="*/ 0 h 288"/>
                <a:gd name="T20" fmla="*/ 143 w 143"/>
                <a:gd name="T21" fmla="*/ 288 h 288"/>
              </a:gdLst>
              <a:ahLst/>
              <a:cxnLst>
                <a:cxn ang="T12">
                  <a:pos x="T0" y="T1"/>
                </a:cxn>
                <a:cxn ang="T13">
                  <a:pos x="T2" y="T3"/>
                </a:cxn>
                <a:cxn ang="T14">
                  <a:pos x="T4" y="T5"/>
                </a:cxn>
                <a:cxn ang="T15">
                  <a:pos x="T6" y="T7"/>
                </a:cxn>
                <a:cxn ang="T16">
                  <a:pos x="T8" y="T9"/>
                </a:cxn>
                <a:cxn ang="T17">
                  <a:pos x="T10" y="T11"/>
                </a:cxn>
              </a:cxnLst>
              <a:rect l="T18" t="T19" r="T20" b="T21"/>
              <a:pathLst>
                <a:path w="143" h="288">
                  <a:moveTo>
                    <a:pt x="65" y="288"/>
                  </a:moveTo>
                  <a:lnTo>
                    <a:pt x="5" y="110"/>
                  </a:lnTo>
                  <a:lnTo>
                    <a:pt x="0" y="38"/>
                  </a:lnTo>
                  <a:lnTo>
                    <a:pt x="58" y="0"/>
                  </a:lnTo>
                  <a:lnTo>
                    <a:pt x="143" y="286"/>
                  </a:lnTo>
                  <a:lnTo>
                    <a:pt x="65" y="288"/>
                  </a:lnTo>
                  <a:close/>
                </a:path>
              </a:pathLst>
            </a:custGeom>
            <a:solidFill>
              <a:srgbClr val="DBEDFF"/>
            </a:solidFill>
            <a:ln w="9525">
              <a:noFill/>
              <a:round/>
            </a:ln>
          </p:spPr>
          <p:txBody>
            <a:bodyPr/>
            <a:lstStyle/>
            <a:p>
              <a:endParaRPr lang="en-CA"/>
            </a:p>
          </p:txBody>
        </p:sp>
        <p:sp>
          <p:nvSpPr>
            <p:cNvPr id="8311" name="Freeform 193"/>
            <p:cNvSpPr/>
            <p:nvPr/>
          </p:nvSpPr>
          <p:spPr bwMode="auto">
            <a:xfrm>
              <a:off x="1529" y="1295"/>
              <a:ext cx="309" cy="232"/>
            </a:xfrm>
            <a:custGeom>
              <a:avLst/>
              <a:gdLst>
                <a:gd name="T0" fmla="*/ 102 w 371"/>
                <a:gd name="T1" fmla="*/ 117 h 279"/>
                <a:gd name="T2" fmla="*/ 64 w 371"/>
                <a:gd name="T3" fmla="*/ 141 h 279"/>
                <a:gd name="T4" fmla="*/ 64 w 371"/>
                <a:gd name="T5" fmla="*/ 160 h 279"/>
                <a:gd name="T6" fmla="*/ 49 w 371"/>
                <a:gd name="T7" fmla="*/ 115 h 279"/>
                <a:gd name="T8" fmla="*/ 35 w 371"/>
                <a:gd name="T9" fmla="*/ 115 h 279"/>
                <a:gd name="T10" fmla="*/ 0 w 371"/>
                <a:gd name="T11" fmla="*/ 0 h 279"/>
                <a:gd name="T12" fmla="*/ 175 w 371"/>
                <a:gd name="T13" fmla="*/ 5 h 279"/>
                <a:gd name="T14" fmla="*/ 214 w 371"/>
                <a:gd name="T15" fmla="*/ 116 h 279"/>
                <a:gd name="T16" fmla="*/ 102 w 371"/>
                <a:gd name="T17" fmla="*/ 117 h 2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71"/>
                <a:gd name="T28" fmla="*/ 0 h 279"/>
                <a:gd name="T29" fmla="*/ 371 w 371"/>
                <a:gd name="T30" fmla="*/ 279 h 27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71" h="279">
                  <a:moveTo>
                    <a:pt x="176" y="203"/>
                  </a:moveTo>
                  <a:lnTo>
                    <a:pt x="111" y="247"/>
                  </a:lnTo>
                  <a:lnTo>
                    <a:pt x="112" y="279"/>
                  </a:lnTo>
                  <a:lnTo>
                    <a:pt x="85" y="200"/>
                  </a:lnTo>
                  <a:lnTo>
                    <a:pt x="61" y="200"/>
                  </a:lnTo>
                  <a:lnTo>
                    <a:pt x="0" y="0"/>
                  </a:lnTo>
                  <a:lnTo>
                    <a:pt x="302" y="9"/>
                  </a:lnTo>
                  <a:lnTo>
                    <a:pt x="371" y="201"/>
                  </a:lnTo>
                  <a:lnTo>
                    <a:pt x="176" y="203"/>
                  </a:lnTo>
                  <a:close/>
                </a:path>
              </a:pathLst>
            </a:custGeom>
            <a:solidFill>
              <a:srgbClr val="9EBFE0"/>
            </a:solidFill>
            <a:ln w="9525">
              <a:noFill/>
              <a:round/>
            </a:ln>
          </p:spPr>
          <p:txBody>
            <a:bodyPr/>
            <a:lstStyle/>
            <a:p>
              <a:endParaRPr lang="en-CA"/>
            </a:p>
          </p:txBody>
        </p:sp>
        <p:sp>
          <p:nvSpPr>
            <p:cNvPr id="8312" name="Freeform 194"/>
            <p:cNvSpPr/>
            <p:nvPr/>
          </p:nvSpPr>
          <p:spPr bwMode="auto">
            <a:xfrm>
              <a:off x="1163" y="1290"/>
              <a:ext cx="80" cy="191"/>
            </a:xfrm>
            <a:custGeom>
              <a:avLst/>
              <a:gdLst>
                <a:gd name="T0" fmla="*/ 45 w 97"/>
                <a:gd name="T1" fmla="*/ 118 h 230"/>
                <a:gd name="T2" fmla="*/ 45 w 97"/>
                <a:gd name="T3" fmla="*/ 120 h 230"/>
                <a:gd name="T4" fmla="*/ 29 w 97"/>
                <a:gd name="T5" fmla="*/ 132 h 230"/>
                <a:gd name="T6" fmla="*/ 2 w 97"/>
                <a:gd name="T7" fmla="*/ 44 h 230"/>
                <a:gd name="T8" fmla="*/ 0 w 97"/>
                <a:gd name="T9" fmla="*/ 14 h 230"/>
                <a:gd name="T10" fmla="*/ 21 w 97"/>
                <a:gd name="T11" fmla="*/ 0 h 230"/>
                <a:gd name="T12" fmla="*/ 54 w 97"/>
                <a:gd name="T13" fmla="*/ 118 h 230"/>
                <a:gd name="T14" fmla="*/ 45 w 97"/>
                <a:gd name="T15" fmla="*/ 118 h 230"/>
                <a:gd name="T16" fmla="*/ 0 60000 65536"/>
                <a:gd name="T17" fmla="*/ 0 60000 65536"/>
                <a:gd name="T18" fmla="*/ 0 60000 65536"/>
                <a:gd name="T19" fmla="*/ 0 60000 65536"/>
                <a:gd name="T20" fmla="*/ 0 60000 65536"/>
                <a:gd name="T21" fmla="*/ 0 60000 65536"/>
                <a:gd name="T22" fmla="*/ 0 60000 65536"/>
                <a:gd name="T23" fmla="*/ 0 60000 65536"/>
                <a:gd name="T24" fmla="*/ 0 w 97"/>
                <a:gd name="T25" fmla="*/ 0 h 230"/>
                <a:gd name="T26" fmla="*/ 97 w 97"/>
                <a:gd name="T27" fmla="*/ 230 h 2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7" h="230">
                  <a:moveTo>
                    <a:pt x="80" y="206"/>
                  </a:moveTo>
                  <a:lnTo>
                    <a:pt x="81" y="208"/>
                  </a:lnTo>
                  <a:lnTo>
                    <a:pt x="52" y="230"/>
                  </a:lnTo>
                  <a:lnTo>
                    <a:pt x="4" y="77"/>
                  </a:lnTo>
                  <a:lnTo>
                    <a:pt x="0" y="25"/>
                  </a:lnTo>
                  <a:lnTo>
                    <a:pt x="39" y="0"/>
                  </a:lnTo>
                  <a:lnTo>
                    <a:pt x="97" y="206"/>
                  </a:lnTo>
                  <a:lnTo>
                    <a:pt x="80" y="206"/>
                  </a:lnTo>
                  <a:close/>
                </a:path>
              </a:pathLst>
            </a:custGeom>
            <a:solidFill>
              <a:srgbClr val="BCDDFF"/>
            </a:solidFill>
            <a:ln w="9525">
              <a:noFill/>
              <a:round/>
            </a:ln>
          </p:spPr>
          <p:txBody>
            <a:bodyPr/>
            <a:lstStyle/>
            <a:p>
              <a:endParaRPr lang="en-CA"/>
            </a:p>
          </p:txBody>
        </p:sp>
        <p:sp>
          <p:nvSpPr>
            <p:cNvPr id="8313" name="Freeform 195"/>
            <p:cNvSpPr/>
            <p:nvPr/>
          </p:nvSpPr>
          <p:spPr bwMode="auto">
            <a:xfrm>
              <a:off x="883" y="1282"/>
              <a:ext cx="312" cy="194"/>
            </a:xfrm>
            <a:custGeom>
              <a:avLst/>
              <a:gdLst>
                <a:gd name="T0" fmla="*/ 124 w 375"/>
                <a:gd name="T1" fmla="*/ 125 h 234"/>
                <a:gd name="T2" fmla="*/ 121 w 375"/>
                <a:gd name="T3" fmla="*/ 119 h 234"/>
                <a:gd name="T4" fmla="*/ 113 w 375"/>
                <a:gd name="T5" fmla="*/ 119 h 234"/>
                <a:gd name="T6" fmla="*/ 115 w 375"/>
                <a:gd name="T7" fmla="*/ 125 h 234"/>
                <a:gd name="T8" fmla="*/ 111 w 375"/>
                <a:gd name="T9" fmla="*/ 125 h 234"/>
                <a:gd name="T10" fmla="*/ 109 w 375"/>
                <a:gd name="T11" fmla="*/ 119 h 234"/>
                <a:gd name="T12" fmla="*/ 101 w 375"/>
                <a:gd name="T13" fmla="*/ 119 h 234"/>
                <a:gd name="T14" fmla="*/ 102 w 375"/>
                <a:gd name="T15" fmla="*/ 125 h 234"/>
                <a:gd name="T16" fmla="*/ 36 w 375"/>
                <a:gd name="T17" fmla="*/ 125 h 234"/>
                <a:gd name="T18" fmla="*/ 0 w 375"/>
                <a:gd name="T19" fmla="*/ 0 h 234"/>
                <a:gd name="T20" fmla="*/ 173 w 375"/>
                <a:gd name="T21" fmla="*/ 2 h 234"/>
                <a:gd name="T22" fmla="*/ 216 w 375"/>
                <a:gd name="T23" fmla="*/ 133 h 234"/>
                <a:gd name="T24" fmla="*/ 192 w 375"/>
                <a:gd name="T25" fmla="*/ 133 h 234"/>
                <a:gd name="T26" fmla="*/ 190 w 375"/>
                <a:gd name="T27" fmla="*/ 124 h 234"/>
                <a:gd name="T28" fmla="*/ 124 w 375"/>
                <a:gd name="T29" fmla="*/ 125 h 2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75"/>
                <a:gd name="T46" fmla="*/ 0 h 234"/>
                <a:gd name="T47" fmla="*/ 375 w 375"/>
                <a:gd name="T48" fmla="*/ 234 h 23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75" h="234">
                  <a:moveTo>
                    <a:pt x="215" y="219"/>
                  </a:moveTo>
                  <a:lnTo>
                    <a:pt x="210" y="208"/>
                  </a:lnTo>
                  <a:lnTo>
                    <a:pt x="197" y="208"/>
                  </a:lnTo>
                  <a:lnTo>
                    <a:pt x="200" y="219"/>
                  </a:lnTo>
                  <a:lnTo>
                    <a:pt x="193" y="219"/>
                  </a:lnTo>
                  <a:lnTo>
                    <a:pt x="189" y="208"/>
                  </a:lnTo>
                  <a:lnTo>
                    <a:pt x="174" y="208"/>
                  </a:lnTo>
                  <a:lnTo>
                    <a:pt x="178" y="219"/>
                  </a:lnTo>
                  <a:lnTo>
                    <a:pt x="62" y="220"/>
                  </a:lnTo>
                  <a:lnTo>
                    <a:pt x="0" y="0"/>
                  </a:lnTo>
                  <a:lnTo>
                    <a:pt x="301" y="5"/>
                  </a:lnTo>
                  <a:lnTo>
                    <a:pt x="375" y="234"/>
                  </a:lnTo>
                  <a:lnTo>
                    <a:pt x="334" y="234"/>
                  </a:lnTo>
                  <a:lnTo>
                    <a:pt x="329" y="218"/>
                  </a:lnTo>
                  <a:lnTo>
                    <a:pt x="215" y="219"/>
                  </a:lnTo>
                  <a:close/>
                </a:path>
              </a:pathLst>
            </a:custGeom>
            <a:solidFill>
              <a:srgbClr val="9EBFE0"/>
            </a:solidFill>
            <a:ln w="9525">
              <a:noFill/>
              <a:round/>
            </a:ln>
          </p:spPr>
          <p:txBody>
            <a:bodyPr/>
            <a:lstStyle/>
            <a:p>
              <a:endParaRPr lang="en-CA"/>
            </a:p>
          </p:txBody>
        </p:sp>
        <p:sp>
          <p:nvSpPr>
            <p:cNvPr id="8314" name="Freeform 196"/>
            <p:cNvSpPr/>
            <p:nvPr/>
          </p:nvSpPr>
          <p:spPr bwMode="auto">
            <a:xfrm>
              <a:off x="559" y="1277"/>
              <a:ext cx="307" cy="204"/>
            </a:xfrm>
            <a:custGeom>
              <a:avLst/>
              <a:gdLst>
                <a:gd name="T0" fmla="*/ 156 w 371"/>
                <a:gd name="T1" fmla="*/ 133 h 244"/>
                <a:gd name="T2" fmla="*/ 156 w 371"/>
                <a:gd name="T3" fmla="*/ 135 h 244"/>
                <a:gd name="T4" fmla="*/ 146 w 371"/>
                <a:gd name="T5" fmla="*/ 142 h 244"/>
                <a:gd name="T6" fmla="*/ 107 w 371"/>
                <a:gd name="T7" fmla="*/ 143 h 244"/>
                <a:gd name="T8" fmla="*/ 104 w 371"/>
                <a:gd name="T9" fmla="*/ 134 h 244"/>
                <a:gd name="T10" fmla="*/ 34 w 371"/>
                <a:gd name="T11" fmla="*/ 135 h 244"/>
                <a:gd name="T12" fmla="*/ 0 w 371"/>
                <a:gd name="T13" fmla="*/ 0 h 244"/>
                <a:gd name="T14" fmla="*/ 171 w 371"/>
                <a:gd name="T15" fmla="*/ 3 h 244"/>
                <a:gd name="T16" fmla="*/ 187 w 371"/>
                <a:gd name="T17" fmla="*/ 54 h 244"/>
                <a:gd name="T18" fmla="*/ 187 w 371"/>
                <a:gd name="T19" fmla="*/ 54 h 244"/>
                <a:gd name="T20" fmla="*/ 187 w 371"/>
                <a:gd name="T21" fmla="*/ 54 h 244"/>
                <a:gd name="T22" fmla="*/ 210 w 371"/>
                <a:gd name="T23" fmla="*/ 132 h 244"/>
                <a:gd name="T24" fmla="*/ 156 w 371"/>
                <a:gd name="T25" fmla="*/ 133 h 2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71"/>
                <a:gd name="T40" fmla="*/ 0 h 244"/>
                <a:gd name="T41" fmla="*/ 371 w 371"/>
                <a:gd name="T42" fmla="*/ 244 h 2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71" h="244">
                  <a:moveTo>
                    <a:pt x="274" y="227"/>
                  </a:moveTo>
                  <a:lnTo>
                    <a:pt x="275" y="230"/>
                  </a:lnTo>
                  <a:lnTo>
                    <a:pt x="259" y="243"/>
                  </a:lnTo>
                  <a:lnTo>
                    <a:pt x="189" y="244"/>
                  </a:lnTo>
                  <a:lnTo>
                    <a:pt x="184" y="228"/>
                  </a:lnTo>
                  <a:lnTo>
                    <a:pt x="61" y="231"/>
                  </a:lnTo>
                  <a:lnTo>
                    <a:pt x="0" y="0"/>
                  </a:lnTo>
                  <a:lnTo>
                    <a:pt x="302" y="3"/>
                  </a:lnTo>
                  <a:lnTo>
                    <a:pt x="330" y="92"/>
                  </a:lnTo>
                  <a:lnTo>
                    <a:pt x="371" y="226"/>
                  </a:lnTo>
                  <a:lnTo>
                    <a:pt x="274" y="227"/>
                  </a:lnTo>
                  <a:close/>
                </a:path>
              </a:pathLst>
            </a:custGeom>
            <a:solidFill>
              <a:srgbClr val="9EBFE0"/>
            </a:solidFill>
            <a:ln w="9525">
              <a:noFill/>
              <a:round/>
            </a:ln>
          </p:spPr>
          <p:txBody>
            <a:bodyPr/>
            <a:lstStyle/>
            <a:p>
              <a:endParaRPr lang="en-CA"/>
            </a:p>
          </p:txBody>
        </p:sp>
        <p:sp>
          <p:nvSpPr>
            <p:cNvPr id="8315" name="Freeform 197"/>
            <p:cNvSpPr/>
            <p:nvPr/>
          </p:nvSpPr>
          <p:spPr bwMode="auto">
            <a:xfrm>
              <a:off x="516" y="1278"/>
              <a:ext cx="81" cy="193"/>
            </a:xfrm>
            <a:custGeom>
              <a:avLst/>
              <a:gdLst>
                <a:gd name="T0" fmla="*/ 11 w 99"/>
                <a:gd name="T1" fmla="*/ 134 h 232"/>
                <a:gd name="T2" fmla="*/ 2 w 99"/>
                <a:gd name="T3" fmla="*/ 101 h 232"/>
                <a:gd name="T4" fmla="*/ 2 w 99"/>
                <a:gd name="T5" fmla="*/ 101 h 232"/>
                <a:gd name="T6" fmla="*/ 0 w 99"/>
                <a:gd name="T7" fmla="*/ 18 h 232"/>
                <a:gd name="T8" fmla="*/ 22 w 99"/>
                <a:gd name="T9" fmla="*/ 0 h 232"/>
                <a:gd name="T10" fmla="*/ 54 w 99"/>
                <a:gd name="T11" fmla="*/ 132 h 232"/>
                <a:gd name="T12" fmla="*/ 11 w 99"/>
                <a:gd name="T13" fmla="*/ 134 h 232"/>
                <a:gd name="T14" fmla="*/ 0 60000 65536"/>
                <a:gd name="T15" fmla="*/ 0 60000 65536"/>
                <a:gd name="T16" fmla="*/ 0 60000 65536"/>
                <a:gd name="T17" fmla="*/ 0 60000 65536"/>
                <a:gd name="T18" fmla="*/ 0 60000 65536"/>
                <a:gd name="T19" fmla="*/ 0 60000 65536"/>
                <a:gd name="T20" fmla="*/ 0 60000 65536"/>
                <a:gd name="T21" fmla="*/ 0 w 99"/>
                <a:gd name="T22" fmla="*/ 0 h 232"/>
                <a:gd name="T23" fmla="*/ 99 w 99"/>
                <a:gd name="T24" fmla="*/ 232 h 2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9" h="232">
                  <a:moveTo>
                    <a:pt x="20" y="232"/>
                  </a:moveTo>
                  <a:lnTo>
                    <a:pt x="4" y="177"/>
                  </a:lnTo>
                  <a:lnTo>
                    <a:pt x="0" y="31"/>
                  </a:lnTo>
                  <a:lnTo>
                    <a:pt x="40" y="0"/>
                  </a:lnTo>
                  <a:lnTo>
                    <a:pt x="99" y="230"/>
                  </a:lnTo>
                  <a:lnTo>
                    <a:pt x="20" y="232"/>
                  </a:lnTo>
                  <a:close/>
                </a:path>
              </a:pathLst>
            </a:custGeom>
            <a:solidFill>
              <a:srgbClr val="BCDDFF"/>
            </a:solidFill>
            <a:ln w="9525">
              <a:noFill/>
              <a:round/>
            </a:ln>
          </p:spPr>
          <p:txBody>
            <a:bodyPr/>
            <a:lstStyle/>
            <a:p>
              <a:endParaRPr lang="en-CA"/>
            </a:p>
          </p:txBody>
        </p:sp>
        <p:sp>
          <p:nvSpPr>
            <p:cNvPr id="8316" name="Freeform 198"/>
            <p:cNvSpPr/>
            <p:nvPr/>
          </p:nvSpPr>
          <p:spPr bwMode="auto">
            <a:xfrm>
              <a:off x="840" y="1283"/>
              <a:ext cx="83" cy="181"/>
            </a:xfrm>
            <a:custGeom>
              <a:avLst/>
              <a:gdLst>
                <a:gd name="T0" fmla="*/ 27 w 100"/>
                <a:gd name="T1" fmla="*/ 125 h 218"/>
                <a:gd name="T2" fmla="*/ 2 w 100"/>
                <a:gd name="T3" fmla="*/ 46 h 218"/>
                <a:gd name="T4" fmla="*/ 0 w 100"/>
                <a:gd name="T5" fmla="*/ 15 h 218"/>
                <a:gd name="T6" fmla="*/ 22 w 100"/>
                <a:gd name="T7" fmla="*/ 0 h 218"/>
                <a:gd name="T8" fmla="*/ 57 w 100"/>
                <a:gd name="T9" fmla="*/ 124 h 218"/>
                <a:gd name="T10" fmla="*/ 27 w 100"/>
                <a:gd name="T11" fmla="*/ 125 h 218"/>
                <a:gd name="T12" fmla="*/ 0 60000 65536"/>
                <a:gd name="T13" fmla="*/ 0 60000 65536"/>
                <a:gd name="T14" fmla="*/ 0 60000 65536"/>
                <a:gd name="T15" fmla="*/ 0 60000 65536"/>
                <a:gd name="T16" fmla="*/ 0 60000 65536"/>
                <a:gd name="T17" fmla="*/ 0 60000 65536"/>
                <a:gd name="T18" fmla="*/ 0 w 100"/>
                <a:gd name="T19" fmla="*/ 0 h 218"/>
                <a:gd name="T20" fmla="*/ 100 w 100"/>
                <a:gd name="T21" fmla="*/ 218 h 218"/>
              </a:gdLst>
              <a:ahLst/>
              <a:cxnLst>
                <a:cxn ang="T12">
                  <a:pos x="T0" y="T1"/>
                </a:cxn>
                <a:cxn ang="T13">
                  <a:pos x="T2" y="T3"/>
                </a:cxn>
                <a:cxn ang="T14">
                  <a:pos x="T4" y="T5"/>
                </a:cxn>
                <a:cxn ang="T15">
                  <a:pos x="T6" y="T7"/>
                </a:cxn>
                <a:cxn ang="T16">
                  <a:pos x="T8" y="T9"/>
                </a:cxn>
                <a:cxn ang="T17">
                  <a:pos x="T10" y="T11"/>
                </a:cxn>
              </a:cxnLst>
              <a:rect l="T18" t="T19" r="T20" b="T21"/>
              <a:pathLst>
                <a:path w="100" h="218">
                  <a:moveTo>
                    <a:pt x="46" y="218"/>
                  </a:moveTo>
                  <a:lnTo>
                    <a:pt x="3" y="82"/>
                  </a:lnTo>
                  <a:lnTo>
                    <a:pt x="0" y="26"/>
                  </a:lnTo>
                  <a:lnTo>
                    <a:pt x="39" y="0"/>
                  </a:lnTo>
                  <a:lnTo>
                    <a:pt x="100" y="216"/>
                  </a:lnTo>
                  <a:lnTo>
                    <a:pt x="46" y="218"/>
                  </a:lnTo>
                  <a:close/>
                </a:path>
              </a:pathLst>
            </a:custGeom>
            <a:solidFill>
              <a:srgbClr val="BCDDFF"/>
            </a:solidFill>
            <a:ln w="9525">
              <a:noFill/>
              <a:round/>
            </a:ln>
          </p:spPr>
          <p:txBody>
            <a:bodyPr/>
            <a:lstStyle/>
            <a:p>
              <a:endParaRPr lang="en-CA"/>
            </a:p>
          </p:txBody>
        </p:sp>
        <p:sp>
          <p:nvSpPr>
            <p:cNvPr id="8317" name="Freeform 199"/>
            <p:cNvSpPr/>
            <p:nvPr/>
          </p:nvSpPr>
          <p:spPr bwMode="auto">
            <a:xfrm>
              <a:off x="1205" y="1287"/>
              <a:ext cx="307" cy="174"/>
            </a:xfrm>
            <a:custGeom>
              <a:avLst/>
              <a:gdLst>
                <a:gd name="T0" fmla="*/ 34 w 371"/>
                <a:gd name="T1" fmla="*/ 119 h 210"/>
                <a:gd name="T2" fmla="*/ 0 w 371"/>
                <a:gd name="T3" fmla="*/ 0 h 210"/>
                <a:gd name="T4" fmla="*/ 171 w 371"/>
                <a:gd name="T5" fmla="*/ 4 h 210"/>
                <a:gd name="T6" fmla="*/ 210 w 371"/>
                <a:gd name="T7" fmla="*/ 119 h 210"/>
                <a:gd name="T8" fmla="*/ 34 w 371"/>
                <a:gd name="T9" fmla="*/ 119 h 210"/>
                <a:gd name="T10" fmla="*/ 0 60000 65536"/>
                <a:gd name="T11" fmla="*/ 0 60000 65536"/>
                <a:gd name="T12" fmla="*/ 0 60000 65536"/>
                <a:gd name="T13" fmla="*/ 0 60000 65536"/>
                <a:gd name="T14" fmla="*/ 0 60000 65536"/>
                <a:gd name="T15" fmla="*/ 0 w 371"/>
                <a:gd name="T16" fmla="*/ 0 h 210"/>
                <a:gd name="T17" fmla="*/ 371 w 371"/>
                <a:gd name="T18" fmla="*/ 210 h 210"/>
              </a:gdLst>
              <a:ahLst/>
              <a:cxnLst>
                <a:cxn ang="T10">
                  <a:pos x="T0" y="T1"/>
                </a:cxn>
                <a:cxn ang="T11">
                  <a:pos x="T2" y="T3"/>
                </a:cxn>
                <a:cxn ang="T12">
                  <a:pos x="T4" y="T5"/>
                </a:cxn>
                <a:cxn ang="T13">
                  <a:pos x="T6" y="T7"/>
                </a:cxn>
                <a:cxn ang="T14">
                  <a:pos x="T8" y="T9"/>
                </a:cxn>
              </a:cxnLst>
              <a:rect l="T15" t="T16" r="T17" b="T18"/>
              <a:pathLst>
                <a:path w="371" h="210">
                  <a:moveTo>
                    <a:pt x="61" y="210"/>
                  </a:moveTo>
                  <a:lnTo>
                    <a:pt x="0" y="0"/>
                  </a:lnTo>
                  <a:lnTo>
                    <a:pt x="302" y="7"/>
                  </a:lnTo>
                  <a:lnTo>
                    <a:pt x="371" y="210"/>
                  </a:lnTo>
                  <a:lnTo>
                    <a:pt x="61" y="210"/>
                  </a:lnTo>
                  <a:close/>
                </a:path>
              </a:pathLst>
            </a:custGeom>
            <a:solidFill>
              <a:srgbClr val="9EBFE0"/>
            </a:solidFill>
            <a:ln w="9525">
              <a:noFill/>
              <a:round/>
            </a:ln>
          </p:spPr>
          <p:txBody>
            <a:bodyPr/>
            <a:lstStyle/>
            <a:p>
              <a:endParaRPr lang="en-CA"/>
            </a:p>
          </p:txBody>
        </p:sp>
        <p:sp>
          <p:nvSpPr>
            <p:cNvPr id="8318" name="Freeform 200"/>
            <p:cNvSpPr/>
            <p:nvPr/>
          </p:nvSpPr>
          <p:spPr bwMode="auto">
            <a:xfrm>
              <a:off x="1487" y="1297"/>
              <a:ext cx="82" cy="164"/>
            </a:xfrm>
            <a:custGeom>
              <a:avLst/>
              <a:gdLst>
                <a:gd name="T0" fmla="*/ 25 w 97"/>
                <a:gd name="T1" fmla="*/ 113 h 198"/>
                <a:gd name="T2" fmla="*/ 2 w 97"/>
                <a:gd name="T3" fmla="*/ 42 h 198"/>
                <a:gd name="T4" fmla="*/ 0 w 97"/>
                <a:gd name="T5" fmla="*/ 14 h 198"/>
                <a:gd name="T6" fmla="*/ 23 w 97"/>
                <a:gd name="T7" fmla="*/ 0 h 198"/>
                <a:gd name="T8" fmla="*/ 58 w 97"/>
                <a:gd name="T9" fmla="*/ 113 h 198"/>
                <a:gd name="T10" fmla="*/ 25 w 97"/>
                <a:gd name="T11" fmla="*/ 113 h 198"/>
                <a:gd name="T12" fmla="*/ 0 60000 65536"/>
                <a:gd name="T13" fmla="*/ 0 60000 65536"/>
                <a:gd name="T14" fmla="*/ 0 60000 65536"/>
                <a:gd name="T15" fmla="*/ 0 60000 65536"/>
                <a:gd name="T16" fmla="*/ 0 60000 65536"/>
                <a:gd name="T17" fmla="*/ 0 60000 65536"/>
                <a:gd name="T18" fmla="*/ 0 w 97"/>
                <a:gd name="T19" fmla="*/ 0 h 198"/>
                <a:gd name="T20" fmla="*/ 97 w 97"/>
                <a:gd name="T21" fmla="*/ 198 h 198"/>
              </a:gdLst>
              <a:ahLst/>
              <a:cxnLst>
                <a:cxn ang="T12">
                  <a:pos x="T0" y="T1"/>
                </a:cxn>
                <a:cxn ang="T13">
                  <a:pos x="T2" y="T3"/>
                </a:cxn>
                <a:cxn ang="T14">
                  <a:pos x="T4" y="T5"/>
                </a:cxn>
                <a:cxn ang="T15">
                  <a:pos x="T6" y="T7"/>
                </a:cxn>
                <a:cxn ang="T16">
                  <a:pos x="T8" y="T9"/>
                </a:cxn>
                <a:cxn ang="T17">
                  <a:pos x="T10" y="T11"/>
                </a:cxn>
              </a:cxnLst>
              <a:rect l="T18" t="T19" r="T20" b="T21"/>
              <a:pathLst>
                <a:path w="97" h="198">
                  <a:moveTo>
                    <a:pt x="43" y="198"/>
                  </a:moveTo>
                  <a:lnTo>
                    <a:pt x="2" y="75"/>
                  </a:lnTo>
                  <a:lnTo>
                    <a:pt x="0" y="25"/>
                  </a:lnTo>
                  <a:lnTo>
                    <a:pt x="38" y="0"/>
                  </a:lnTo>
                  <a:lnTo>
                    <a:pt x="97" y="198"/>
                  </a:lnTo>
                  <a:lnTo>
                    <a:pt x="43" y="198"/>
                  </a:lnTo>
                  <a:close/>
                </a:path>
              </a:pathLst>
            </a:custGeom>
            <a:solidFill>
              <a:srgbClr val="BCDDFF"/>
            </a:solidFill>
            <a:ln w="9525">
              <a:noFill/>
              <a:round/>
            </a:ln>
          </p:spPr>
          <p:txBody>
            <a:bodyPr/>
            <a:lstStyle/>
            <a:p>
              <a:endParaRPr lang="en-CA"/>
            </a:p>
          </p:txBody>
        </p:sp>
        <p:sp>
          <p:nvSpPr>
            <p:cNvPr id="8319" name="Freeform 201"/>
            <p:cNvSpPr/>
            <p:nvPr/>
          </p:nvSpPr>
          <p:spPr bwMode="auto">
            <a:xfrm>
              <a:off x="1811" y="1306"/>
              <a:ext cx="80" cy="157"/>
            </a:xfrm>
            <a:custGeom>
              <a:avLst/>
              <a:gdLst>
                <a:gd name="T0" fmla="*/ 26 w 97"/>
                <a:gd name="T1" fmla="*/ 111 h 187"/>
                <a:gd name="T2" fmla="*/ 2 w 97"/>
                <a:gd name="T3" fmla="*/ 41 h 187"/>
                <a:gd name="T4" fmla="*/ 0 w 97"/>
                <a:gd name="T5" fmla="*/ 13 h 187"/>
                <a:gd name="T6" fmla="*/ 21 w 97"/>
                <a:gd name="T7" fmla="*/ 0 h 187"/>
                <a:gd name="T8" fmla="*/ 54 w 97"/>
                <a:gd name="T9" fmla="*/ 111 h 187"/>
                <a:gd name="T10" fmla="*/ 26 w 97"/>
                <a:gd name="T11" fmla="*/ 111 h 187"/>
                <a:gd name="T12" fmla="*/ 0 60000 65536"/>
                <a:gd name="T13" fmla="*/ 0 60000 65536"/>
                <a:gd name="T14" fmla="*/ 0 60000 65536"/>
                <a:gd name="T15" fmla="*/ 0 60000 65536"/>
                <a:gd name="T16" fmla="*/ 0 60000 65536"/>
                <a:gd name="T17" fmla="*/ 0 60000 65536"/>
                <a:gd name="T18" fmla="*/ 0 w 97"/>
                <a:gd name="T19" fmla="*/ 0 h 187"/>
                <a:gd name="T20" fmla="*/ 97 w 97"/>
                <a:gd name="T21" fmla="*/ 187 h 187"/>
              </a:gdLst>
              <a:ahLst/>
              <a:cxnLst>
                <a:cxn ang="T12">
                  <a:pos x="T0" y="T1"/>
                </a:cxn>
                <a:cxn ang="T13">
                  <a:pos x="T2" y="T3"/>
                </a:cxn>
                <a:cxn ang="T14">
                  <a:pos x="T4" y="T5"/>
                </a:cxn>
                <a:cxn ang="T15">
                  <a:pos x="T6" y="T7"/>
                </a:cxn>
                <a:cxn ang="T16">
                  <a:pos x="T8" y="T9"/>
                </a:cxn>
                <a:cxn ang="T17">
                  <a:pos x="T10" y="T11"/>
                </a:cxn>
              </a:cxnLst>
              <a:rect l="T18" t="T19" r="T20" b="T21"/>
              <a:pathLst>
                <a:path w="97" h="187">
                  <a:moveTo>
                    <a:pt x="45" y="187"/>
                  </a:moveTo>
                  <a:lnTo>
                    <a:pt x="2" y="69"/>
                  </a:lnTo>
                  <a:lnTo>
                    <a:pt x="0" y="23"/>
                  </a:lnTo>
                  <a:lnTo>
                    <a:pt x="38" y="0"/>
                  </a:lnTo>
                  <a:lnTo>
                    <a:pt x="97" y="187"/>
                  </a:lnTo>
                  <a:lnTo>
                    <a:pt x="45" y="187"/>
                  </a:lnTo>
                  <a:close/>
                </a:path>
              </a:pathLst>
            </a:custGeom>
            <a:solidFill>
              <a:srgbClr val="BCDDFF"/>
            </a:solidFill>
            <a:ln w="9525">
              <a:noFill/>
              <a:round/>
            </a:ln>
          </p:spPr>
          <p:txBody>
            <a:bodyPr/>
            <a:lstStyle/>
            <a:p>
              <a:endParaRPr lang="en-CA"/>
            </a:p>
          </p:txBody>
        </p:sp>
        <p:sp>
          <p:nvSpPr>
            <p:cNvPr id="8320" name="Freeform 202"/>
            <p:cNvSpPr/>
            <p:nvPr/>
          </p:nvSpPr>
          <p:spPr bwMode="auto">
            <a:xfrm>
              <a:off x="288" y="1282"/>
              <a:ext cx="233" cy="239"/>
            </a:xfrm>
            <a:custGeom>
              <a:avLst/>
              <a:gdLst>
                <a:gd name="T0" fmla="*/ 121 w 280"/>
                <a:gd name="T1" fmla="*/ 1 h 288"/>
                <a:gd name="T2" fmla="*/ 161 w 280"/>
                <a:gd name="T3" fmla="*/ 129 h 288"/>
                <a:gd name="T4" fmla="*/ 37 w 280"/>
                <a:gd name="T5" fmla="*/ 132 h 288"/>
                <a:gd name="T6" fmla="*/ 37 w 280"/>
                <a:gd name="T7" fmla="*/ 135 h 288"/>
                <a:gd name="T8" fmla="*/ 0 w 280"/>
                <a:gd name="T9" fmla="*/ 164 h 288"/>
                <a:gd name="T10" fmla="*/ 0 w 280"/>
                <a:gd name="T11" fmla="*/ 95 h 288"/>
                <a:gd name="T12" fmla="*/ 8 w 280"/>
                <a:gd name="T13" fmla="*/ 95 h 288"/>
                <a:gd name="T14" fmla="*/ 6 w 280"/>
                <a:gd name="T15" fmla="*/ 88 h 288"/>
                <a:gd name="T16" fmla="*/ 0 w 280"/>
                <a:gd name="T17" fmla="*/ 88 h 288"/>
                <a:gd name="T18" fmla="*/ 0 w 280"/>
                <a:gd name="T19" fmla="*/ 56 h 288"/>
                <a:gd name="T20" fmla="*/ 43 w 280"/>
                <a:gd name="T21" fmla="*/ 56 h 288"/>
                <a:gd name="T22" fmla="*/ 28 w 280"/>
                <a:gd name="T23" fmla="*/ 6 h 288"/>
                <a:gd name="T24" fmla="*/ 0 w 280"/>
                <a:gd name="T25" fmla="*/ 6 h 288"/>
                <a:gd name="T26" fmla="*/ 0 w 280"/>
                <a:gd name="T27" fmla="*/ 0 h 288"/>
                <a:gd name="T28" fmla="*/ 121 w 280"/>
                <a:gd name="T29" fmla="*/ 1 h 2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0"/>
                <a:gd name="T46" fmla="*/ 0 h 288"/>
                <a:gd name="T47" fmla="*/ 280 w 280"/>
                <a:gd name="T48" fmla="*/ 288 h 28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0" h="288">
                  <a:moveTo>
                    <a:pt x="211" y="1"/>
                  </a:moveTo>
                  <a:lnTo>
                    <a:pt x="280" y="227"/>
                  </a:lnTo>
                  <a:lnTo>
                    <a:pt x="64" y="231"/>
                  </a:lnTo>
                  <a:lnTo>
                    <a:pt x="65" y="236"/>
                  </a:lnTo>
                  <a:lnTo>
                    <a:pt x="0" y="288"/>
                  </a:lnTo>
                  <a:lnTo>
                    <a:pt x="0" y="167"/>
                  </a:lnTo>
                  <a:lnTo>
                    <a:pt x="14" y="167"/>
                  </a:lnTo>
                  <a:lnTo>
                    <a:pt x="11" y="154"/>
                  </a:lnTo>
                  <a:lnTo>
                    <a:pt x="0" y="154"/>
                  </a:lnTo>
                  <a:lnTo>
                    <a:pt x="0" y="99"/>
                  </a:lnTo>
                  <a:lnTo>
                    <a:pt x="75" y="99"/>
                  </a:lnTo>
                  <a:lnTo>
                    <a:pt x="49" y="11"/>
                  </a:lnTo>
                  <a:lnTo>
                    <a:pt x="0" y="11"/>
                  </a:lnTo>
                  <a:lnTo>
                    <a:pt x="0" y="0"/>
                  </a:lnTo>
                  <a:lnTo>
                    <a:pt x="211" y="1"/>
                  </a:lnTo>
                  <a:close/>
                </a:path>
              </a:pathLst>
            </a:custGeom>
            <a:solidFill>
              <a:srgbClr val="9EBFE0"/>
            </a:solidFill>
            <a:ln w="9525">
              <a:noFill/>
              <a:round/>
            </a:ln>
          </p:spPr>
          <p:txBody>
            <a:bodyPr/>
            <a:lstStyle/>
            <a:p>
              <a:endParaRPr lang="en-CA"/>
            </a:p>
          </p:txBody>
        </p:sp>
        <p:sp>
          <p:nvSpPr>
            <p:cNvPr id="8321" name="Freeform 203"/>
            <p:cNvSpPr/>
            <p:nvPr/>
          </p:nvSpPr>
          <p:spPr bwMode="auto">
            <a:xfrm>
              <a:off x="354" y="1478"/>
              <a:ext cx="429" cy="289"/>
            </a:xfrm>
            <a:custGeom>
              <a:avLst/>
              <a:gdLst>
                <a:gd name="T0" fmla="*/ 49 w 517"/>
                <a:gd name="T1" fmla="*/ 201 h 346"/>
                <a:gd name="T2" fmla="*/ 0 w 517"/>
                <a:gd name="T3" fmla="*/ 5 h 346"/>
                <a:gd name="T4" fmla="*/ 240 w 517"/>
                <a:gd name="T5" fmla="*/ 0 h 346"/>
                <a:gd name="T6" fmla="*/ 295 w 517"/>
                <a:gd name="T7" fmla="*/ 189 h 346"/>
                <a:gd name="T8" fmla="*/ 49 w 517"/>
                <a:gd name="T9" fmla="*/ 201 h 346"/>
                <a:gd name="T10" fmla="*/ 0 60000 65536"/>
                <a:gd name="T11" fmla="*/ 0 60000 65536"/>
                <a:gd name="T12" fmla="*/ 0 60000 65536"/>
                <a:gd name="T13" fmla="*/ 0 60000 65536"/>
                <a:gd name="T14" fmla="*/ 0 60000 65536"/>
                <a:gd name="T15" fmla="*/ 0 w 517"/>
                <a:gd name="T16" fmla="*/ 0 h 346"/>
                <a:gd name="T17" fmla="*/ 517 w 517"/>
                <a:gd name="T18" fmla="*/ 346 h 346"/>
              </a:gdLst>
              <a:ahLst/>
              <a:cxnLst>
                <a:cxn ang="T10">
                  <a:pos x="T0" y="T1"/>
                </a:cxn>
                <a:cxn ang="T11">
                  <a:pos x="T2" y="T3"/>
                </a:cxn>
                <a:cxn ang="T12">
                  <a:pos x="T4" y="T5"/>
                </a:cxn>
                <a:cxn ang="T13">
                  <a:pos x="T6" y="T7"/>
                </a:cxn>
                <a:cxn ang="T14">
                  <a:pos x="T8" y="T9"/>
                </a:cxn>
              </a:cxnLst>
              <a:rect l="T15" t="T16" r="T17" b="T18"/>
              <a:pathLst>
                <a:path w="517" h="346">
                  <a:moveTo>
                    <a:pt x="86" y="346"/>
                  </a:moveTo>
                  <a:lnTo>
                    <a:pt x="0" y="8"/>
                  </a:lnTo>
                  <a:lnTo>
                    <a:pt x="419" y="0"/>
                  </a:lnTo>
                  <a:lnTo>
                    <a:pt x="517" y="325"/>
                  </a:lnTo>
                  <a:lnTo>
                    <a:pt x="86" y="346"/>
                  </a:lnTo>
                  <a:close/>
                </a:path>
              </a:pathLst>
            </a:custGeom>
            <a:solidFill>
              <a:srgbClr val="A8C9EA"/>
            </a:solidFill>
            <a:ln w="9525">
              <a:noFill/>
              <a:round/>
            </a:ln>
          </p:spPr>
          <p:txBody>
            <a:bodyPr/>
            <a:lstStyle/>
            <a:p>
              <a:endParaRPr lang="en-CA"/>
            </a:p>
          </p:txBody>
        </p:sp>
        <p:sp>
          <p:nvSpPr>
            <p:cNvPr id="8322" name="Freeform 204"/>
            <p:cNvSpPr/>
            <p:nvPr/>
          </p:nvSpPr>
          <p:spPr bwMode="auto">
            <a:xfrm>
              <a:off x="1188" y="1473"/>
              <a:ext cx="118" cy="255"/>
            </a:xfrm>
            <a:custGeom>
              <a:avLst/>
              <a:gdLst>
                <a:gd name="T0" fmla="*/ 34 w 144"/>
                <a:gd name="T1" fmla="*/ 175 h 308"/>
                <a:gd name="T2" fmla="*/ 2 w 144"/>
                <a:gd name="T3" fmla="*/ 69 h 308"/>
                <a:gd name="T4" fmla="*/ 0 w 144"/>
                <a:gd name="T5" fmla="*/ 25 h 308"/>
                <a:gd name="T6" fmla="*/ 30 w 144"/>
                <a:gd name="T7" fmla="*/ 0 h 308"/>
                <a:gd name="T8" fmla="*/ 79 w 144"/>
                <a:gd name="T9" fmla="*/ 173 h 308"/>
                <a:gd name="T10" fmla="*/ 34 w 144"/>
                <a:gd name="T11" fmla="*/ 175 h 308"/>
                <a:gd name="T12" fmla="*/ 0 60000 65536"/>
                <a:gd name="T13" fmla="*/ 0 60000 65536"/>
                <a:gd name="T14" fmla="*/ 0 60000 65536"/>
                <a:gd name="T15" fmla="*/ 0 60000 65536"/>
                <a:gd name="T16" fmla="*/ 0 60000 65536"/>
                <a:gd name="T17" fmla="*/ 0 60000 65536"/>
                <a:gd name="T18" fmla="*/ 0 w 144"/>
                <a:gd name="T19" fmla="*/ 0 h 308"/>
                <a:gd name="T20" fmla="*/ 144 w 144"/>
                <a:gd name="T21" fmla="*/ 308 h 308"/>
              </a:gdLst>
              <a:ahLst/>
              <a:cxnLst>
                <a:cxn ang="T12">
                  <a:pos x="T0" y="T1"/>
                </a:cxn>
                <a:cxn ang="T13">
                  <a:pos x="T2" y="T3"/>
                </a:cxn>
                <a:cxn ang="T14">
                  <a:pos x="T4" y="T5"/>
                </a:cxn>
                <a:cxn ang="T15">
                  <a:pos x="T6" y="T7"/>
                </a:cxn>
                <a:cxn ang="T16">
                  <a:pos x="T8" y="T9"/>
                </a:cxn>
                <a:cxn ang="T17">
                  <a:pos x="T10" y="T11"/>
                </a:cxn>
              </a:cxnLst>
              <a:rect l="T18" t="T19" r="T20" b="T21"/>
              <a:pathLst>
                <a:path w="144" h="308">
                  <a:moveTo>
                    <a:pt x="61" y="308"/>
                  </a:moveTo>
                  <a:lnTo>
                    <a:pt x="5" y="121"/>
                  </a:lnTo>
                  <a:lnTo>
                    <a:pt x="0" y="43"/>
                  </a:lnTo>
                  <a:lnTo>
                    <a:pt x="55" y="0"/>
                  </a:lnTo>
                  <a:lnTo>
                    <a:pt x="144" y="304"/>
                  </a:lnTo>
                  <a:lnTo>
                    <a:pt x="61" y="308"/>
                  </a:lnTo>
                  <a:close/>
                </a:path>
              </a:pathLst>
            </a:custGeom>
            <a:solidFill>
              <a:srgbClr val="DBEDFF"/>
            </a:solidFill>
            <a:ln w="9525">
              <a:noFill/>
              <a:round/>
            </a:ln>
          </p:spPr>
          <p:txBody>
            <a:bodyPr/>
            <a:lstStyle/>
            <a:p>
              <a:endParaRPr lang="en-CA"/>
            </a:p>
          </p:txBody>
        </p:sp>
        <p:sp>
          <p:nvSpPr>
            <p:cNvPr id="8323" name="Freeform 205"/>
            <p:cNvSpPr/>
            <p:nvPr/>
          </p:nvSpPr>
          <p:spPr bwMode="auto">
            <a:xfrm>
              <a:off x="288" y="851"/>
              <a:ext cx="1630" cy="421"/>
            </a:xfrm>
            <a:custGeom>
              <a:avLst/>
              <a:gdLst>
                <a:gd name="T0" fmla="*/ 1125 w 1962"/>
                <a:gd name="T1" fmla="*/ 108 h 507"/>
                <a:gd name="T2" fmla="*/ 1125 w 1962"/>
                <a:gd name="T3" fmla="*/ 237 h 507"/>
                <a:gd name="T4" fmla="*/ 1113 w 1962"/>
                <a:gd name="T5" fmla="*/ 243 h 507"/>
                <a:gd name="T6" fmla="*/ 1112 w 1962"/>
                <a:gd name="T7" fmla="*/ 243 h 507"/>
                <a:gd name="T8" fmla="*/ 1108 w 1962"/>
                <a:gd name="T9" fmla="*/ 233 h 507"/>
                <a:gd name="T10" fmla="*/ 990 w 1962"/>
                <a:gd name="T11" fmla="*/ 226 h 507"/>
                <a:gd name="T12" fmla="*/ 991 w 1962"/>
                <a:gd name="T13" fmla="*/ 228 h 507"/>
                <a:gd name="T14" fmla="*/ 977 w 1962"/>
                <a:gd name="T15" fmla="*/ 237 h 507"/>
                <a:gd name="T16" fmla="*/ 977 w 1962"/>
                <a:gd name="T17" fmla="*/ 237 h 507"/>
                <a:gd name="T18" fmla="*/ 972 w 1962"/>
                <a:gd name="T19" fmla="*/ 226 h 507"/>
                <a:gd name="T20" fmla="*/ 855 w 1962"/>
                <a:gd name="T21" fmla="*/ 220 h 507"/>
                <a:gd name="T22" fmla="*/ 855 w 1962"/>
                <a:gd name="T23" fmla="*/ 222 h 507"/>
                <a:gd name="T24" fmla="*/ 840 w 1962"/>
                <a:gd name="T25" fmla="*/ 231 h 507"/>
                <a:gd name="T26" fmla="*/ 839 w 1962"/>
                <a:gd name="T27" fmla="*/ 231 h 507"/>
                <a:gd name="T28" fmla="*/ 835 w 1962"/>
                <a:gd name="T29" fmla="*/ 219 h 507"/>
                <a:gd name="T30" fmla="*/ 718 w 1962"/>
                <a:gd name="T31" fmla="*/ 214 h 507"/>
                <a:gd name="T32" fmla="*/ 718 w 1962"/>
                <a:gd name="T33" fmla="*/ 216 h 507"/>
                <a:gd name="T34" fmla="*/ 703 w 1962"/>
                <a:gd name="T35" fmla="*/ 226 h 507"/>
                <a:gd name="T36" fmla="*/ 702 w 1962"/>
                <a:gd name="T37" fmla="*/ 239 h 507"/>
                <a:gd name="T38" fmla="*/ 692 w 1962"/>
                <a:gd name="T39" fmla="*/ 212 h 507"/>
                <a:gd name="T40" fmla="*/ 576 w 1962"/>
                <a:gd name="T41" fmla="*/ 208 h 507"/>
                <a:gd name="T42" fmla="*/ 577 w 1962"/>
                <a:gd name="T43" fmla="*/ 209 h 507"/>
                <a:gd name="T44" fmla="*/ 561 w 1962"/>
                <a:gd name="T45" fmla="*/ 219 h 507"/>
                <a:gd name="T46" fmla="*/ 561 w 1962"/>
                <a:gd name="T47" fmla="*/ 219 h 507"/>
                <a:gd name="T48" fmla="*/ 557 w 1962"/>
                <a:gd name="T49" fmla="*/ 208 h 507"/>
                <a:gd name="T50" fmla="*/ 439 w 1962"/>
                <a:gd name="T51" fmla="*/ 203 h 507"/>
                <a:gd name="T52" fmla="*/ 439 w 1962"/>
                <a:gd name="T53" fmla="*/ 205 h 507"/>
                <a:gd name="T54" fmla="*/ 425 w 1962"/>
                <a:gd name="T55" fmla="*/ 214 h 507"/>
                <a:gd name="T56" fmla="*/ 425 w 1962"/>
                <a:gd name="T57" fmla="*/ 215 h 507"/>
                <a:gd name="T58" fmla="*/ 420 w 1962"/>
                <a:gd name="T59" fmla="*/ 203 h 507"/>
                <a:gd name="T60" fmla="*/ 303 w 1962"/>
                <a:gd name="T61" fmla="*/ 199 h 507"/>
                <a:gd name="T62" fmla="*/ 303 w 1962"/>
                <a:gd name="T63" fmla="*/ 201 h 507"/>
                <a:gd name="T64" fmla="*/ 288 w 1962"/>
                <a:gd name="T65" fmla="*/ 211 h 507"/>
                <a:gd name="T66" fmla="*/ 288 w 1962"/>
                <a:gd name="T67" fmla="*/ 211 h 507"/>
                <a:gd name="T68" fmla="*/ 283 w 1962"/>
                <a:gd name="T69" fmla="*/ 198 h 507"/>
                <a:gd name="T70" fmla="*/ 165 w 1962"/>
                <a:gd name="T71" fmla="*/ 195 h 507"/>
                <a:gd name="T72" fmla="*/ 167 w 1962"/>
                <a:gd name="T73" fmla="*/ 198 h 507"/>
                <a:gd name="T74" fmla="*/ 151 w 1962"/>
                <a:gd name="T75" fmla="*/ 208 h 507"/>
                <a:gd name="T76" fmla="*/ 151 w 1962"/>
                <a:gd name="T77" fmla="*/ 208 h 507"/>
                <a:gd name="T78" fmla="*/ 148 w 1962"/>
                <a:gd name="T79" fmla="*/ 195 h 507"/>
                <a:gd name="T80" fmla="*/ 30 w 1962"/>
                <a:gd name="T81" fmla="*/ 193 h 507"/>
                <a:gd name="T82" fmla="*/ 30 w 1962"/>
                <a:gd name="T83" fmla="*/ 193 h 507"/>
                <a:gd name="T84" fmla="*/ 14 w 1962"/>
                <a:gd name="T85" fmla="*/ 208 h 507"/>
                <a:gd name="T86" fmla="*/ 14 w 1962"/>
                <a:gd name="T87" fmla="*/ 291 h 507"/>
                <a:gd name="T88" fmla="*/ 0 w 1962"/>
                <a:gd name="T89" fmla="*/ 291 h 507"/>
                <a:gd name="T90" fmla="*/ 0 w 1962"/>
                <a:gd name="T91" fmla="*/ 0 h 507"/>
                <a:gd name="T92" fmla="*/ 1125 w 1962"/>
                <a:gd name="T93" fmla="*/ 108 h 50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962"/>
                <a:gd name="T142" fmla="*/ 0 h 507"/>
                <a:gd name="T143" fmla="*/ 1962 w 1962"/>
                <a:gd name="T144" fmla="*/ 507 h 50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962" h="507">
                  <a:moveTo>
                    <a:pt x="1962" y="189"/>
                  </a:moveTo>
                  <a:lnTo>
                    <a:pt x="1962" y="414"/>
                  </a:lnTo>
                  <a:lnTo>
                    <a:pt x="1941" y="425"/>
                  </a:lnTo>
                  <a:lnTo>
                    <a:pt x="1940" y="425"/>
                  </a:lnTo>
                  <a:lnTo>
                    <a:pt x="1933" y="406"/>
                  </a:lnTo>
                  <a:lnTo>
                    <a:pt x="1727" y="395"/>
                  </a:lnTo>
                  <a:lnTo>
                    <a:pt x="1729" y="399"/>
                  </a:lnTo>
                  <a:lnTo>
                    <a:pt x="1703" y="414"/>
                  </a:lnTo>
                  <a:lnTo>
                    <a:pt x="1695" y="394"/>
                  </a:lnTo>
                  <a:lnTo>
                    <a:pt x="1490" y="384"/>
                  </a:lnTo>
                  <a:lnTo>
                    <a:pt x="1491" y="388"/>
                  </a:lnTo>
                  <a:lnTo>
                    <a:pt x="1465" y="403"/>
                  </a:lnTo>
                  <a:lnTo>
                    <a:pt x="1464" y="403"/>
                  </a:lnTo>
                  <a:lnTo>
                    <a:pt x="1457" y="383"/>
                  </a:lnTo>
                  <a:lnTo>
                    <a:pt x="1252" y="375"/>
                  </a:lnTo>
                  <a:lnTo>
                    <a:pt x="1252" y="377"/>
                  </a:lnTo>
                  <a:lnTo>
                    <a:pt x="1225" y="395"/>
                  </a:lnTo>
                  <a:lnTo>
                    <a:pt x="1224" y="418"/>
                  </a:lnTo>
                  <a:lnTo>
                    <a:pt x="1207" y="370"/>
                  </a:lnTo>
                  <a:lnTo>
                    <a:pt x="1004" y="363"/>
                  </a:lnTo>
                  <a:lnTo>
                    <a:pt x="1005" y="365"/>
                  </a:lnTo>
                  <a:lnTo>
                    <a:pt x="978" y="383"/>
                  </a:lnTo>
                  <a:lnTo>
                    <a:pt x="971" y="362"/>
                  </a:lnTo>
                  <a:lnTo>
                    <a:pt x="765" y="355"/>
                  </a:lnTo>
                  <a:lnTo>
                    <a:pt x="766" y="358"/>
                  </a:lnTo>
                  <a:lnTo>
                    <a:pt x="741" y="375"/>
                  </a:lnTo>
                  <a:lnTo>
                    <a:pt x="740" y="376"/>
                  </a:lnTo>
                  <a:lnTo>
                    <a:pt x="733" y="354"/>
                  </a:lnTo>
                  <a:lnTo>
                    <a:pt x="528" y="348"/>
                  </a:lnTo>
                  <a:lnTo>
                    <a:pt x="529" y="351"/>
                  </a:lnTo>
                  <a:lnTo>
                    <a:pt x="503" y="369"/>
                  </a:lnTo>
                  <a:lnTo>
                    <a:pt x="494" y="347"/>
                  </a:lnTo>
                  <a:lnTo>
                    <a:pt x="289" y="341"/>
                  </a:lnTo>
                  <a:lnTo>
                    <a:pt x="291" y="346"/>
                  </a:lnTo>
                  <a:lnTo>
                    <a:pt x="264" y="364"/>
                  </a:lnTo>
                  <a:lnTo>
                    <a:pt x="257" y="341"/>
                  </a:lnTo>
                  <a:lnTo>
                    <a:pt x="52" y="337"/>
                  </a:lnTo>
                  <a:lnTo>
                    <a:pt x="52" y="339"/>
                  </a:lnTo>
                  <a:lnTo>
                    <a:pt x="25" y="362"/>
                  </a:lnTo>
                  <a:lnTo>
                    <a:pt x="25" y="507"/>
                  </a:lnTo>
                  <a:lnTo>
                    <a:pt x="0" y="507"/>
                  </a:lnTo>
                  <a:lnTo>
                    <a:pt x="0" y="0"/>
                  </a:lnTo>
                  <a:lnTo>
                    <a:pt x="1962" y="189"/>
                  </a:lnTo>
                  <a:close/>
                </a:path>
              </a:pathLst>
            </a:custGeom>
            <a:solidFill>
              <a:srgbClr val="F4EFD1"/>
            </a:solidFill>
            <a:ln w="9525">
              <a:noFill/>
              <a:round/>
            </a:ln>
          </p:spPr>
          <p:txBody>
            <a:bodyPr/>
            <a:lstStyle/>
            <a:p>
              <a:endParaRPr lang="en-CA"/>
            </a:p>
          </p:txBody>
        </p:sp>
        <p:sp>
          <p:nvSpPr>
            <p:cNvPr id="8324" name="Freeform 206"/>
            <p:cNvSpPr/>
            <p:nvPr/>
          </p:nvSpPr>
          <p:spPr bwMode="auto">
            <a:xfrm>
              <a:off x="288" y="1594"/>
              <a:ext cx="51" cy="209"/>
            </a:xfrm>
            <a:custGeom>
              <a:avLst/>
              <a:gdLst>
                <a:gd name="T0" fmla="*/ 36 w 61"/>
                <a:gd name="T1" fmla="*/ 122 h 251"/>
                <a:gd name="T2" fmla="*/ 19 w 61"/>
                <a:gd name="T3" fmla="*/ 122 h 251"/>
                <a:gd name="T4" fmla="*/ 0 w 61"/>
                <a:gd name="T5" fmla="*/ 145 h 251"/>
                <a:gd name="T6" fmla="*/ 0 w 61"/>
                <a:gd name="T7" fmla="*/ 0 h 251"/>
                <a:gd name="T8" fmla="*/ 36 w 61"/>
                <a:gd name="T9" fmla="*/ 122 h 251"/>
                <a:gd name="T10" fmla="*/ 0 60000 65536"/>
                <a:gd name="T11" fmla="*/ 0 60000 65536"/>
                <a:gd name="T12" fmla="*/ 0 60000 65536"/>
                <a:gd name="T13" fmla="*/ 0 60000 65536"/>
                <a:gd name="T14" fmla="*/ 0 60000 65536"/>
                <a:gd name="T15" fmla="*/ 0 w 61"/>
                <a:gd name="T16" fmla="*/ 0 h 251"/>
                <a:gd name="T17" fmla="*/ 61 w 61"/>
                <a:gd name="T18" fmla="*/ 251 h 251"/>
              </a:gdLst>
              <a:ahLst/>
              <a:cxnLst>
                <a:cxn ang="T10">
                  <a:pos x="T0" y="T1"/>
                </a:cxn>
                <a:cxn ang="T11">
                  <a:pos x="T2" y="T3"/>
                </a:cxn>
                <a:cxn ang="T12">
                  <a:pos x="T4" y="T5"/>
                </a:cxn>
                <a:cxn ang="T13">
                  <a:pos x="T6" y="T7"/>
                </a:cxn>
                <a:cxn ang="T14">
                  <a:pos x="T8" y="T9"/>
                </a:cxn>
              </a:cxnLst>
              <a:rect l="T15" t="T16" r="T17" b="T18"/>
              <a:pathLst>
                <a:path w="61" h="251">
                  <a:moveTo>
                    <a:pt x="61" y="213"/>
                  </a:moveTo>
                  <a:lnTo>
                    <a:pt x="34" y="213"/>
                  </a:lnTo>
                  <a:lnTo>
                    <a:pt x="0" y="251"/>
                  </a:lnTo>
                  <a:lnTo>
                    <a:pt x="0" y="0"/>
                  </a:lnTo>
                  <a:lnTo>
                    <a:pt x="61" y="213"/>
                  </a:lnTo>
                  <a:close/>
                </a:path>
              </a:pathLst>
            </a:custGeom>
            <a:solidFill>
              <a:srgbClr val="BCDDFF"/>
            </a:solidFill>
            <a:ln w="9525">
              <a:noFill/>
              <a:round/>
            </a:ln>
          </p:spPr>
          <p:txBody>
            <a:bodyPr/>
            <a:lstStyle/>
            <a:p>
              <a:endParaRPr lang="en-CA"/>
            </a:p>
          </p:txBody>
        </p:sp>
        <p:sp>
          <p:nvSpPr>
            <p:cNvPr id="8325" name="Freeform 207"/>
            <p:cNvSpPr/>
            <p:nvPr/>
          </p:nvSpPr>
          <p:spPr bwMode="auto">
            <a:xfrm>
              <a:off x="288" y="1783"/>
              <a:ext cx="105" cy="281"/>
            </a:xfrm>
            <a:custGeom>
              <a:avLst/>
              <a:gdLst>
                <a:gd name="T0" fmla="*/ 0 w 126"/>
                <a:gd name="T1" fmla="*/ 25 h 338"/>
                <a:gd name="T2" fmla="*/ 22 w 126"/>
                <a:gd name="T3" fmla="*/ 0 h 338"/>
                <a:gd name="T4" fmla="*/ 73 w 126"/>
                <a:gd name="T5" fmla="*/ 195 h 338"/>
                <a:gd name="T6" fmla="*/ 0 w 126"/>
                <a:gd name="T7" fmla="*/ 195 h 338"/>
                <a:gd name="T8" fmla="*/ 0 w 126"/>
                <a:gd name="T9" fmla="*/ 25 h 338"/>
                <a:gd name="T10" fmla="*/ 0 60000 65536"/>
                <a:gd name="T11" fmla="*/ 0 60000 65536"/>
                <a:gd name="T12" fmla="*/ 0 60000 65536"/>
                <a:gd name="T13" fmla="*/ 0 60000 65536"/>
                <a:gd name="T14" fmla="*/ 0 60000 65536"/>
                <a:gd name="T15" fmla="*/ 0 w 126"/>
                <a:gd name="T16" fmla="*/ 0 h 338"/>
                <a:gd name="T17" fmla="*/ 126 w 126"/>
                <a:gd name="T18" fmla="*/ 338 h 338"/>
              </a:gdLst>
              <a:ahLst/>
              <a:cxnLst>
                <a:cxn ang="T10">
                  <a:pos x="T0" y="T1"/>
                </a:cxn>
                <a:cxn ang="T11">
                  <a:pos x="T2" y="T3"/>
                </a:cxn>
                <a:cxn ang="T12">
                  <a:pos x="T4" y="T5"/>
                </a:cxn>
                <a:cxn ang="T13">
                  <a:pos x="T6" y="T7"/>
                </a:cxn>
                <a:cxn ang="T14">
                  <a:pos x="T8" y="T9"/>
                </a:cxn>
              </a:cxnLst>
              <a:rect l="T15" t="T16" r="T17" b="T18"/>
              <a:pathLst>
                <a:path w="126" h="338">
                  <a:moveTo>
                    <a:pt x="0" y="43"/>
                  </a:moveTo>
                  <a:lnTo>
                    <a:pt x="37" y="0"/>
                  </a:lnTo>
                  <a:lnTo>
                    <a:pt x="126" y="338"/>
                  </a:lnTo>
                  <a:lnTo>
                    <a:pt x="0" y="338"/>
                  </a:lnTo>
                  <a:lnTo>
                    <a:pt x="0" y="43"/>
                  </a:lnTo>
                  <a:close/>
                </a:path>
              </a:pathLst>
            </a:custGeom>
            <a:solidFill>
              <a:srgbClr val="E5F2FF"/>
            </a:solidFill>
            <a:ln w="9525">
              <a:noFill/>
              <a:round/>
            </a:ln>
          </p:spPr>
          <p:txBody>
            <a:bodyPr/>
            <a:lstStyle/>
            <a:p>
              <a:endParaRPr lang="en-CA"/>
            </a:p>
          </p:txBody>
        </p:sp>
        <p:sp>
          <p:nvSpPr>
            <p:cNvPr id="8326" name="Freeform 208"/>
            <p:cNvSpPr/>
            <p:nvPr/>
          </p:nvSpPr>
          <p:spPr bwMode="auto">
            <a:xfrm>
              <a:off x="836" y="1757"/>
              <a:ext cx="155" cy="307"/>
            </a:xfrm>
            <a:custGeom>
              <a:avLst/>
              <a:gdLst>
                <a:gd name="T0" fmla="*/ 2 w 186"/>
                <a:gd name="T1" fmla="*/ 93 h 370"/>
                <a:gd name="T2" fmla="*/ 0 w 186"/>
                <a:gd name="T3" fmla="*/ 34 h 370"/>
                <a:gd name="T4" fmla="*/ 44 w 186"/>
                <a:gd name="T5" fmla="*/ 0 h 370"/>
                <a:gd name="T6" fmla="*/ 108 w 186"/>
                <a:gd name="T7" fmla="*/ 212 h 370"/>
                <a:gd name="T8" fmla="*/ 40 w 186"/>
                <a:gd name="T9" fmla="*/ 212 h 370"/>
                <a:gd name="T10" fmla="*/ 2 w 186"/>
                <a:gd name="T11" fmla="*/ 93 h 370"/>
                <a:gd name="T12" fmla="*/ 0 60000 65536"/>
                <a:gd name="T13" fmla="*/ 0 60000 65536"/>
                <a:gd name="T14" fmla="*/ 0 60000 65536"/>
                <a:gd name="T15" fmla="*/ 0 60000 65536"/>
                <a:gd name="T16" fmla="*/ 0 60000 65536"/>
                <a:gd name="T17" fmla="*/ 0 60000 65536"/>
                <a:gd name="T18" fmla="*/ 0 w 186"/>
                <a:gd name="T19" fmla="*/ 0 h 370"/>
                <a:gd name="T20" fmla="*/ 186 w 186"/>
                <a:gd name="T21" fmla="*/ 370 h 370"/>
              </a:gdLst>
              <a:ahLst/>
              <a:cxnLst>
                <a:cxn ang="T12">
                  <a:pos x="T0" y="T1"/>
                </a:cxn>
                <a:cxn ang="T13">
                  <a:pos x="T2" y="T3"/>
                </a:cxn>
                <a:cxn ang="T14">
                  <a:pos x="T4" y="T5"/>
                </a:cxn>
                <a:cxn ang="T15">
                  <a:pos x="T6" y="T7"/>
                </a:cxn>
                <a:cxn ang="T16">
                  <a:pos x="T8" y="T9"/>
                </a:cxn>
                <a:cxn ang="T17">
                  <a:pos x="T10" y="T11"/>
                </a:cxn>
              </a:cxnLst>
              <a:rect l="T18" t="T19" r="T20" b="T21"/>
              <a:pathLst>
                <a:path w="186" h="370">
                  <a:moveTo>
                    <a:pt x="5" y="163"/>
                  </a:moveTo>
                  <a:lnTo>
                    <a:pt x="0" y="60"/>
                  </a:lnTo>
                  <a:lnTo>
                    <a:pt x="77" y="0"/>
                  </a:lnTo>
                  <a:lnTo>
                    <a:pt x="186" y="370"/>
                  </a:lnTo>
                  <a:lnTo>
                    <a:pt x="69" y="370"/>
                  </a:lnTo>
                  <a:lnTo>
                    <a:pt x="5" y="163"/>
                  </a:lnTo>
                  <a:close/>
                </a:path>
              </a:pathLst>
            </a:custGeom>
            <a:solidFill>
              <a:srgbClr val="E5F2FF"/>
            </a:solidFill>
            <a:ln w="9525">
              <a:noFill/>
              <a:round/>
            </a:ln>
          </p:spPr>
          <p:txBody>
            <a:bodyPr/>
            <a:lstStyle/>
            <a:p>
              <a:endParaRPr lang="en-CA"/>
            </a:p>
          </p:txBody>
        </p:sp>
        <p:sp>
          <p:nvSpPr>
            <p:cNvPr id="8327" name="Freeform 209"/>
            <p:cNvSpPr/>
            <p:nvPr/>
          </p:nvSpPr>
          <p:spPr bwMode="auto">
            <a:xfrm>
              <a:off x="1416" y="1733"/>
              <a:ext cx="163" cy="331"/>
            </a:xfrm>
            <a:custGeom>
              <a:avLst/>
              <a:gdLst>
                <a:gd name="T0" fmla="*/ 3 w 197"/>
                <a:gd name="T1" fmla="*/ 86 h 398"/>
                <a:gd name="T2" fmla="*/ 0 w 197"/>
                <a:gd name="T3" fmla="*/ 31 h 398"/>
                <a:gd name="T4" fmla="*/ 45 w 197"/>
                <a:gd name="T5" fmla="*/ 0 h 398"/>
                <a:gd name="T6" fmla="*/ 112 w 197"/>
                <a:gd name="T7" fmla="*/ 229 h 398"/>
                <a:gd name="T8" fmla="*/ 50 w 197"/>
                <a:gd name="T9" fmla="*/ 229 h 398"/>
                <a:gd name="T10" fmla="*/ 3 w 197"/>
                <a:gd name="T11" fmla="*/ 86 h 398"/>
                <a:gd name="T12" fmla="*/ 0 60000 65536"/>
                <a:gd name="T13" fmla="*/ 0 60000 65536"/>
                <a:gd name="T14" fmla="*/ 0 60000 65536"/>
                <a:gd name="T15" fmla="*/ 0 60000 65536"/>
                <a:gd name="T16" fmla="*/ 0 60000 65536"/>
                <a:gd name="T17" fmla="*/ 0 60000 65536"/>
                <a:gd name="T18" fmla="*/ 0 w 197"/>
                <a:gd name="T19" fmla="*/ 0 h 398"/>
                <a:gd name="T20" fmla="*/ 197 w 197"/>
                <a:gd name="T21" fmla="*/ 398 h 398"/>
              </a:gdLst>
              <a:ahLst/>
              <a:cxnLst>
                <a:cxn ang="T12">
                  <a:pos x="T0" y="T1"/>
                </a:cxn>
                <a:cxn ang="T13">
                  <a:pos x="T2" y="T3"/>
                </a:cxn>
                <a:cxn ang="T14">
                  <a:pos x="T4" y="T5"/>
                </a:cxn>
                <a:cxn ang="T15">
                  <a:pos x="T6" y="T7"/>
                </a:cxn>
                <a:cxn ang="T16">
                  <a:pos x="T8" y="T9"/>
                </a:cxn>
                <a:cxn ang="T17">
                  <a:pos x="T10" y="T11"/>
                </a:cxn>
              </a:cxnLst>
              <a:rect l="T18" t="T19" r="T20" b="T21"/>
              <a:pathLst>
                <a:path w="197" h="398">
                  <a:moveTo>
                    <a:pt x="6" y="150"/>
                  </a:moveTo>
                  <a:lnTo>
                    <a:pt x="0" y="54"/>
                  </a:lnTo>
                  <a:lnTo>
                    <a:pt x="78" y="0"/>
                  </a:lnTo>
                  <a:lnTo>
                    <a:pt x="197" y="398"/>
                  </a:lnTo>
                  <a:lnTo>
                    <a:pt x="90" y="398"/>
                  </a:lnTo>
                  <a:lnTo>
                    <a:pt x="6" y="150"/>
                  </a:lnTo>
                  <a:close/>
                </a:path>
              </a:pathLst>
            </a:custGeom>
            <a:solidFill>
              <a:srgbClr val="E5F2FF"/>
            </a:solidFill>
            <a:ln w="9525">
              <a:noFill/>
              <a:round/>
            </a:ln>
          </p:spPr>
          <p:txBody>
            <a:bodyPr/>
            <a:lstStyle/>
            <a:p>
              <a:endParaRPr lang="en-CA"/>
            </a:p>
          </p:txBody>
        </p:sp>
        <p:sp>
          <p:nvSpPr>
            <p:cNvPr id="8328" name="Freeform 210"/>
            <p:cNvSpPr/>
            <p:nvPr/>
          </p:nvSpPr>
          <p:spPr bwMode="auto">
            <a:xfrm>
              <a:off x="1703" y="2037"/>
              <a:ext cx="409" cy="27"/>
            </a:xfrm>
            <a:custGeom>
              <a:avLst/>
              <a:gdLst>
                <a:gd name="T0" fmla="*/ 250 w 493"/>
                <a:gd name="T1" fmla="*/ 0 h 31"/>
                <a:gd name="T2" fmla="*/ 281 w 493"/>
                <a:gd name="T3" fmla="*/ 17 h 31"/>
                <a:gd name="T4" fmla="*/ 281 w 493"/>
                <a:gd name="T5" fmla="*/ 21 h 31"/>
                <a:gd name="T6" fmla="*/ 0 w 493"/>
                <a:gd name="T7" fmla="*/ 21 h 31"/>
                <a:gd name="T8" fmla="*/ 250 w 493"/>
                <a:gd name="T9" fmla="*/ 0 h 31"/>
                <a:gd name="T10" fmla="*/ 0 60000 65536"/>
                <a:gd name="T11" fmla="*/ 0 60000 65536"/>
                <a:gd name="T12" fmla="*/ 0 60000 65536"/>
                <a:gd name="T13" fmla="*/ 0 60000 65536"/>
                <a:gd name="T14" fmla="*/ 0 60000 65536"/>
                <a:gd name="T15" fmla="*/ 0 w 493"/>
                <a:gd name="T16" fmla="*/ 0 h 31"/>
                <a:gd name="T17" fmla="*/ 493 w 493"/>
                <a:gd name="T18" fmla="*/ 31 h 31"/>
              </a:gdLst>
              <a:ahLst/>
              <a:cxnLst>
                <a:cxn ang="T10">
                  <a:pos x="T0" y="T1"/>
                </a:cxn>
                <a:cxn ang="T11">
                  <a:pos x="T2" y="T3"/>
                </a:cxn>
                <a:cxn ang="T12">
                  <a:pos x="T4" y="T5"/>
                </a:cxn>
                <a:cxn ang="T13">
                  <a:pos x="T6" y="T7"/>
                </a:cxn>
                <a:cxn ang="T14">
                  <a:pos x="T8" y="T9"/>
                </a:cxn>
              </a:cxnLst>
              <a:rect l="T15" t="T16" r="T17" b="T18"/>
              <a:pathLst>
                <a:path w="493" h="31">
                  <a:moveTo>
                    <a:pt x="437" y="0"/>
                  </a:moveTo>
                  <a:lnTo>
                    <a:pt x="493" y="25"/>
                  </a:lnTo>
                  <a:lnTo>
                    <a:pt x="493" y="31"/>
                  </a:lnTo>
                  <a:lnTo>
                    <a:pt x="0" y="31"/>
                  </a:lnTo>
                  <a:lnTo>
                    <a:pt x="437" y="0"/>
                  </a:lnTo>
                  <a:close/>
                </a:path>
              </a:pathLst>
            </a:custGeom>
            <a:solidFill>
              <a:srgbClr val="BCDDFF"/>
            </a:solidFill>
            <a:ln w="9525">
              <a:noFill/>
              <a:round/>
            </a:ln>
          </p:spPr>
          <p:txBody>
            <a:bodyPr/>
            <a:lstStyle/>
            <a:p>
              <a:endParaRPr lang="en-CA"/>
            </a:p>
          </p:txBody>
        </p:sp>
        <p:sp>
          <p:nvSpPr>
            <p:cNvPr id="8329" name="Freeform 211"/>
            <p:cNvSpPr/>
            <p:nvPr/>
          </p:nvSpPr>
          <p:spPr bwMode="auto">
            <a:xfrm>
              <a:off x="1996" y="1715"/>
              <a:ext cx="116" cy="332"/>
            </a:xfrm>
            <a:custGeom>
              <a:avLst/>
              <a:gdLst>
                <a:gd name="T0" fmla="*/ 52 w 141"/>
                <a:gd name="T1" fmla="*/ 216 h 400"/>
                <a:gd name="T2" fmla="*/ 3 w 141"/>
                <a:gd name="T3" fmla="*/ 80 h 400"/>
                <a:gd name="T4" fmla="*/ 0 w 141"/>
                <a:gd name="T5" fmla="*/ 30 h 400"/>
                <a:gd name="T6" fmla="*/ 43 w 141"/>
                <a:gd name="T7" fmla="*/ 0 h 400"/>
                <a:gd name="T8" fmla="*/ 78 w 141"/>
                <a:gd name="T9" fmla="*/ 110 h 400"/>
                <a:gd name="T10" fmla="*/ 78 w 141"/>
                <a:gd name="T11" fmla="*/ 229 h 400"/>
                <a:gd name="T12" fmla="*/ 52 w 141"/>
                <a:gd name="T13" fmla="*/ 216 h 400"/>
                <a:gd name="T14" fmla="*/ 0 60000 65536"/>
                <a:gd name="T15" fmla="*/ 0 60000 65536"/>
                <a:gd name="T16" fmla="*/ 0 60000 65536"/>
                <a:gd name="T17" fmla="*/ 0 60000 65536"/>
                <a:gd name="T18" fmla="*/ 0 60000 65536"/>
                <a:gd name="T19" fmla="*/ 0 60000 65536"/>
                <a:gd name="T20" fmla="*/ 0 60000 65536"/>
                <a:gd name="T21" fmla="*/ 0 w 141"/>
                <a:gd name="T22" fmla="*/ 0 h 400"/>
                <a:gd name="T23" fmla="*/ 141 w 141"/>
                <a:gd name="T24" fmla="*/ 400 h 4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1" h="400">
                  <a:moveTo>
                    <a:pt x="92" y="377"/>
                  </a:moveTo>
                  <a:lnTo>
                    <a:pt x="6" y="140"/>
                  </a:lnTo>
                  <a:lnTo>
                    <a:pt x="0" y="52"/>
                  </a:lnTo>
                  <a:lnTo>
                    <a:pt x="77" y="0"/>
                  </a:lnTo>
                  <a:lnTo>
                    <a:pt x="141" y="193"/>
                  </a:lnTo>
                  <a:lnTo>
                    <a:pt x="141" y="400"/>
                  </a:lnTo>
                  <a:lnTo>
                    <a:pt x="92" y="377"/>
                  </a:lnTo>
                  <a:close/>
                </a:path>
              </a:pathLst>
            </a:custGeom>
            <a:solidFill>
              <a:srgbClr val="E5F2FF"/>
            </a:solidFill>
            <a:ln w="9525">
              <a:noFill/>
              <a:round/>
            </a:ln>
          </p:spPr>
          <p:txBody>
            <a:bodyPr/>
            <a:lstStyle/>
            <a:p>
              <a:endParaRPr lang="en-CA"/>
            </a:p>
          </p:txBody>
        </p:sp>
        <p:sp>
          <p:nvSpPr>
            <p:cNvPr id="8330" name="Freeform 212"/>
            <p:cNvSpPr/>
            <p:nvPr/>
          </p:nvSpPr>
          <p:spPr bwMode="auto">
            <a:xfrm>
              <a:off x="1163" y="1486"/>
              <a:ext cx="37" cy="46"/>
            </a:xfrm>
            <a:custGeom>
              <a:avLst/>
              <a:gdLst>
                <a:gd name="T0" fmla="*/ 9 w 44"/>
                <a:gd name="T1" fmla="*/ 12 h 56"/>
                <a:gd name="T2" fmla="*/ 11 w 44"/>
                <a:gd name="T3" fmla="*/ 31 h 56"/>
                <a:gd name="T4" fmla="*/ 0 w 44"/>
                <a:gd name="T5" fmla="*/ 0 h 56"/>
                <a:gd name="T6" fmla="*/ 26 w 44"/>
                <a:gd name="T7" fmla="*/ 0 h 56"/>
                <a:gd name="T8" fmla="*/ 9 w 44"/>
                <a:gd name="T9" fmla="*/ 12 h 56"/>
                <a:gd name="T10" fmla="*/ 0 60000 65536"/>
                <a:gd name="T11" fmla="*/ 0 60000 65536"/>
                <a:gd name="T12" fmla="*/ 0 60000 65536"/>
                <a:gd name="T13" fmla="*/ 0 60000 65536"/>
                <a:gd name="T14" fmla="*/ 0 60000 65536"/>
                <a:gd name="T15" fmla="*/ 0 w 44"/>
                <a:gd name="T16" fmla="*/ 0 h 56"/>
                <a:gd name="T17" fmla="*/ 44 w 44"/>
                <a:gd name="T18" fmla="*/ 56 h 56"/>
              </a:gdLst>
              <a:ahLst/>
              <a:cxnLst>
                <a:cxn ang="T10">
                  <a:pos x="T0" y="T1"/>
                </a:cxn>
                <a:cxn ang="T11">
                  <a:pos x="T2" y="T3"/>
                </a:cxn>
                <a:cxn ang="T12">
                  <a:pos x="T4" y="T5"/>
                </a:cxn>
                <a:cxn ang="T13">
                  <a:pos x="T6" y="T7"/>
                </a:cxn>
                <a:cxn ang="T14">
                  <a:pos x="T8" y="T9"/>
                </a:cxn>
              </a:cxnLst>
              <a:rect l="T15" t="T16" r="T17" b="T18"/>
              <a:pathLst>
                <a:path w="44" h="56">
                  <a:moveTo>
                    <a:pt x="15" y="22"/>
                  </a:moveTo>
                  <a:lnTo>
                    <a:pt x="18" y="56"/>
                  </a:lnTo>
                  <a:lnTo>
                    <a:pt x="0" y="0"/>
                  </a:lnTo>
                  <a:lnTo>
                    <a:pt x="44" y="0"/>
                  </a:lnTo>
                  <a:lnTo>
                    <a:pt x="15" y="22"/>
                  </a:lnTo>
                  <a:close/>
                </a:path>
              </a:pathLst>
            </a:custGeom>
            <a:solidFill>
              <a:srgbClr val="AAC1E0"/>
            </a:solidFill>
            <a:ln w="9525">
              <a:noFill/>
              <a:round/>
            </a:ln>
          </p:spPr>
          <p:txBody>
            <a:bodyPr/>
            <a:lstStyle/>
            <a:p>
              <a:endParaRPr lang="en-CA"/>
            </a:p>
          </p:txBody>
        </p:sp>
        <p:sp>
          <p:nvSpPr>
            <p:cNvPr id="8331" name="Freeform 213"/>
            <p:cNvSpPr/>
            <p:nvPr/>
          </p:nvSpPr>
          <p:spPr bwMode="auto">
            <a:xfrm>
              <a:off x="718" y="1489"/>
              <a:ext cx="42" cy="52"/>
            </a:xfrm>
            <a:custGeom>
              <a:avLst/>
              <a:gdLst>
                <a:gd name="T0" fmla="*/ 10 w 49"/>
                <a:gd name="T1" fmla="*/ 15 h 61"/>
                <a:gd name="T2" fmla="*/ 11 w 49"/>
                <a:gd name="T3" fmla="*/ 38 h 61"/>
                <a:gd name="T4" fmla="*/ 0 w 49"/>
                <a:gd name="T5" fmla="*/ 1 h 61"/>
                <a:gd name="T6" fmla="*/ 31 w 49"/>
                <a:gd name="T7" fmla="*/ 0 h 61"/>
                <a:gd name="T8" fmla="*/ 10 w 49"/>
                <a:gd name="T9" fmla="*/ 15 h 61"/>
                <a:gd name="T10" fmla="*/ 0 60000 65536"/>
                <a:gd name="T11" fmla="*/ 0 60000 65536"/>
                <a:gd name="T12" fmla="*/ 0 60000 65536"/>
                <a:gd name="T13" fmla="*/ 0 60000 65536"/>
                <a:gd name="T14" fmla="*/ 0 60000 65536"/>
                <a:gd name="T15" fmla="*/ 0 w 49"/>
                <a:gd name="T16" fmla="*/ 0 h 61"/>
                <a:gd name="T17" fmla="*/ 49 w 49"/>
                <a:gd name="T18" fmla="*/ 61 h 61"/>
              </a:gdLst>
              <a:ahLst/>
              <a:cxnLst>
                <a:cxn ang="T10">
                  <a:pos x="T0" y="T1"/>
                </a:cxn>
                <a:cxn ang="T11">
                  <a:pos x="T2" y="T3"/>
                </a:cxn>
                <a:cxn ang="T12">
                  <a:pos x="T4" y="T5"/>
                </a:cxn>
                <a:cxn ang="T13">
                  <a:pos x="T6" y="T7"/>
                </a:cxn>
                <a:cxn ang="T14">
                  <a:pos x="T8" y="T9"/>
                </a:cxn>
              </a:cxnLst>
              <a:rect l="T15" t="T16" r="T17" b="T18"/>
              <a:pathLst>
                <a:path w="49" h="61">
                  <a:moveTo>
                    <a:pt x="16" y="25"/>
                  </a:moveTo>
                  <a:lnTo>
                    <a:pt x="18" y="61"/>
                  </a:lnTo>
                  <a:lnTo>
                    <a:pt x="0" y="1"/>
                  </a:lnTo>
                  <a:lnTo>
                    <a:pt x="49" y="0"/>
                  </a:lnTo>
                  <a:lnTo>
                    <a:pt x="16" y="25"/>
                  </a:lnTo>
                  <a:close/>
                </a:path>
              </a:pathLst>
            </a:custGeom>
            <a:solidFill>
              <a:srgbClr val="AAC1E0"/>
            </a:solidFill>
            <a:ln w="9525">
              <a:noFill/>
              <a:round/>
            </a:ln>
          </p:spPr>
          <p:txBody>
            <a:bodyPr/>
            <a:lstStyle/>
            <a:p>
              <a:endParaRPr lang="en-CA"/>
            </a:p>
          </p:txBody>
        </p:sp>
        <p:sp>
          <p:nvSpPr>
            <p:cNvPr id="8332" name="Freeform 214"/>
            <p:cNvSpPr/>
            <p:nvPr/>
          </p:nvSpPr>
          <p:spPr bwMode="auto">
            <a:xfrm>
              <a:off x="288" y="1302"/>
              <a:ext cx="48" cy="53"/>
            </a:xfrm>
            <a:custGeom>
              <a:avLst/>
              <a:gdLst>
                <a:gd name="T0" fmla="*/ 22 w 58"/>
                <a:gd name="T1" fmla="*/ 0 h 62"/>
                <a:gd name="T2" fmla="*/ 33 w 58"/>
                <a:gd name="T3" fmla="*/ 38 h 62"/>
                <a:gd name="T4" fmla="*/ 0 w 58"/>
                <a:gd name="T5" fmla="*/ 38 h 62"/>
                <a:gd name="T6" fmla="*/ 0 w 58"/>
                <a:gd name="T7" fmla="*/ 0 h 62"/>
                <a:gd name="T8" fmla="*/ 22 w 58"/>
                <a:gd name="T9" fmla="*/ 0 h 62"/>
                <a:gd name="T10" fmla="*/ 0 60000 65536"/>
                <a:gd name="T11" fmla="*/ 0 60000 65536"/>
                <a:gd name="T12" fmla="*/ 0 60000 65536"/>
                <a:gd name="T13" fmla="*/ 0 60000 65536"/>
                <a:gd name="T14" fmla="*/ 0 60000 65536"/>
                <a:gd name="T15" fmla="*/ 0 w 58"/>
                <a:gd name="T16" fmla="*/ 0 h 62"/>
                <a:gd name="T17" fmla="*/ 58 w 58"/>
                <a:gd name="T18" fmla="*/ 62 h 62"/>
              </a:gdLst>
              <a:ahLst/>
              <a:cxnLst>
                <a:cxn ang="T10">
                  <a:pos x="T0" y="T1"/>
                </a:cxn>
                <a:cxn ang="T11">
                  <a:pos x="T2" y="T3"/>
                </a:cxn>
                <a:cxn ang="T12">
                  <a:pos x="T4" y="T5"/>
                </a:cxn>
                <a:cxn ang="T13">
                  <a:pos x="T6" y="T7"/>
                </a:cxn>
                <a:cxn ang="T14">
                  <a:pos x="T8" y="T9"/>
                </a:cxn>
              </a:cxnLst>
              <a:rect l="T15" t="T16" r="T17" b="T18"/>
              <a:pathLst>
                <a:path w="58" h="62">
                  <a:moveTo>
                    <a:pt x="40" y="0"/>
                  </a:moveTo>
                  <a:lnTo>
                    <a:pt x="58" y="62"/>
                  </a:lnTo>
                  <a:lnTo>
                    <a:pt x="0" y="62"/>
                  </a:lnTo>
                  <a:lnTo>
                    <a:pt x="0" y="0"/>
                  </a:lnTo>
                  <a:lnTo>
                    <a:pt x="40" y="0"/>
                  </a:lnTo>
                  <a:close/>
                </a:path>
              </a:pathLst>
            </a:custGeom>
            <a:solidFill>
              <a:srgbClr val="0A7ADD"/>
            </a:solidFill>
            <a:ln w="9525">
              <a:noFill/>
              <a:round/>
            </a:ln>
          </p:spPr>
          <p:txBody>
            <a:bodyPr/>
            <a:lstStyle/>
            <a:p>
              <a:endParaRPr lang="en-CA"/>
            </a:p>
          </p:txBody>
        </p:sp>
        <p:sp>
          <p:nvSpPr>
            <p:cNvPr id="8333" name="Freeform 215"/>
            <p:cNvSpPr/>
            <p:nvPr/>
          </p:nvSpPr>
          <p:spPr bwMode="auto">
            <a:xfrm>
              <a:off x="366" y="1797"/>
              <a:ext cx="211" cy="129"/>
            </a:xfrm>
            <a:custGeom>
              <a:avLst/>
              <a:gdLst>
                <a:gd name="T0" fmla="*/ 147 w 253"/>
                <a:gd name="T1" fmla="*/ 78 h 158"/>
                <a:gd name="T2" fmla="*/ 121 w 253"/>
                <a:gd name="T3" fmla="*/ 0 h 158"/>
                <a:gd name="T4" fmla="*/ 0 w 253"/>
                <a:gd name="T5" fmla="*/ 7 h 158"/>
                <a:gd name="T6" fmla="*/ 25 w 253"/>
                <a:gd name="T7" fmla="*/ 86 h 158"/>
                <a:gd name="T8" fmla="*/ 147 w 253"/>
                <a:gd name="T9" fmla="*/ 78 h 158"/>
                <a:gd name="T10" fmla="*/ 0 60000 65536"/>
                <a:gd name="T11" fmla="*/ 0 60000 65536"/>
                <a:gd name="T12" fmla="*/ 0 60000 65536"/>
                <a:gd name="T13" fmla="*/ 0 60000 65536"/>
                <a:gd name="T14" fmla="*/ 0 60000 65536"/>
                <a:gd name="T15" fmla="*/ 0 w 253"/>
                <a:gd name="T16" fmla="*/ 0 h 158"/>
                <a:gd name="T17" fmla="*/ 253 w 253"/>
                <a:gd name="T18" fmla="*/ 158 h 158"/>
              </a:gdLst>
              <a:ahLst/>
              <a:cxnLst>
                <a:cxn ang="T10">
                  <a:pos x="T0" y="T1"/>
                </a:cxn>
                <a:cxn ang="T11">
                  <a:pos x="T2" y="T3"/>
                </a:cxn>
                <a:cxn ang="T12">
                  <a:pos x="T4" y="T5"/>
                </a:cxn>
                <a:cxn ang="T13">
                  <a:pos x="T6" y="T7"/>
                </a:cxn>
                <a:cxn ang="T14">
                  <a:pos x="T8" y="T9"/>
                </a:cxn>
              </a:cxnLst>
              <a:rect l="T15" t="T16" r="T17" b="T18"/>
              <a:pathLst>
                <a:path w="253" h="158">
                  <a:moveTo>
                    <a:pt x="253" y="143"/>
                  </a:moveTo>
                  <a:lnTo>
                    <a:pt x="209" y="0"/>
                  </a:lnTo>
                  <a:lnTo>
                    <a:pt x="0" y="12"/>
                  </a:lnTo>
                  <a:lnTo>
                    <a:pt x="43" y="158"/>
                  </a:lnTo>
                  <a:lnTo>
                    <a:pt x="253" y="143"/>
                  </a:lnTo>
                  <a:close/>
                </a:path>
              </a:pathLst>
            </a:custGeom>
            <a:solidFill>
              <a:srgbClr val="A5A5A5"/>
            </a:solidFill>
            <a:ln w="9525">
              <a:noFill/>
              <a:round/>
            </a:ln>
          </p:spPr>
          <p:txBody>
            <a:bodyPr/>
            <a:lstStyle/>
            <a:p>
              <a:endParaRPr lang="en-CA"/>
            </a:p>
          </p:txBody>
        </p:sp>
        <p:sp>
          <p:nvSpPr>
            <p:cNvPr id="8334" name="Freeform 216"/>
            <p:cNvSpPr/>
            <p:nvPr/>
          </p:nvSpPr>
          <p:spPr bwMode="auto">
            <a:xfrm>
              <a:off x="379" y="1807"/>
              <a:ext cx="183" cy="109"/>
            </a:xfrm>
            <a:custGeom>
              <a:avLst/>
              <a:gdLst>
                <a:gd name="T0" fmla="*/ 0 w 219"/>
                <a:gd name="T1" fmla="*/ 6 h 131"/>
                <a:gd name="T2" fmla="*/ 107 w 219"/>
                <a:gd name="T3" fmla="*/ 0 h 131"/>
                <a:gd name="T4" fmla="*/ 128 w 219"/>
                <a:gd name="T5" fmla="*/ 68 h 131"/>
                <a:gd name="T6" fmla="*/ 21 w 219"/>
                <a:gd name="T7" fmla="*/ 76 h 131"/>
                <a:gd name="T8" fmla="*/ 0 w 219"/>
                <a:gd name="T9" fmla="*/ 6 h 131"/>
                <a:gd name="T10" fmla="*/ 0 60000 65536"/>
                <a:gd name="T11" fmla="*/ 0 60000 65536"/>
                <a:gd name="T12" fmla="*/ 0 60000 65536"/>
                <a:gd name="T13" fmla="*/ 0 60000 65536"/>
                <a:gd name="T14" fmla="*/ 0 60000 65536"/>
                <a:gd name="T15" fmla="*/ 0 w 219"/>
                <a:gd name="T16" fmla="*/ 0 h 131"/>
                <a:gd name="T17" fmla="*/ 219 w 219"/>
                <a:gd name="T18" fmla="*/ 131 h 131"/>
              </a:gdLst>
              <a:ahLst/>
              <a:cxnLst>
                <a:cxn ang="T10">
                  <a:pos x="T0" y="T1"/>
                </a:cxn>
                <a:cxn ang="T11">
                  <a:pos x="T2" y="T3"/>
                </a:cxn>
                <a:cxn ang="T12">
                  <a:pos x="T4" y="T5"/>
                </a:cxn>
                <a:cxn ang="T13">
                  <a:pos x="T6" y="T7"/>
                </a:cxn>
                <a:cxn ang="T14">
                  <a:pos x="T8" y="T9"/>
                </a:cxn>
              </a:cxnLst>
              <a:rect l="T15" t="T16" r="T17" b="T18"/>
              <a:pathLst>
                <a:path w="219" h="131">
                  <a:moveTo>
                    <a:pt x="0" y="11"/>
                  </a:moveTo>
                  <a:lnTo>
                    <a:pt x="183" y="0"/>
                  </a:lnTo>
                  <a:lnTo>
                    <a:pt x="219" y="118"/>
                  </a:lnTo>
                  <a:lnTo>
                    <a:pt x="36" y="131"/>
                  </a:lnTo>
                  <a:lnTo>
                    <a:pt x="0" y="11"/>
                  </a:lnTo>
                  <a:close/>
                </a:path>
              </a:pathLst>
            </a:custGeom>
            <a:solidFill>
              <a:srgbClr val="D8EAF9"/>
            </a:solidFill>
            <a:ln w="9525">
              <a:noFill/>
              <a:round/>
            </a:ln>
          </p:spPr>
          <p:txBody>
            <a:bodyPr/>
            <a:lstStyle/>
            <a:p>
              <a:endParaRPr lang="en-CA"/>
            </a:p>
          </p:txBody>
        </p:sp>
        <p:sp>
          <p:nvSpPr>
            <p:cNvPr id="8335" name="Freeform 217"/>
            <p:cNvSpPr/>
            <p:nvPr/>
          </p:nvSpPr>
          <p:spPr bwMode="auto">
            <a:xfrm>
              <a:off x="569" y="1785"/>
              <a:ext cx="211" cy="128"/>
            </a:xfrm>
            <a:custGeom>
              <a:avLst/>
              <a:gdLst>
                <a:gd name="T0" fmla="*/ 120 w 253"/>
                <a:gd name="T1" fmla="*/ 0 h 155"/>
                <a:gd name="T2" fmla="*/ 0 w 253"/>
                <a:gd name="T3" fmla="*/ 7 h 155"/>
                <a:gd name="T4" fmla="*/ 26 w 253"/>
                <a:gd name="T5" fmla="*/ 88 h 155"/>
                <a:gd name="T6" fmla="*/ 147 w 253"/>
                <a:gd name="T7" fmla="*/ 79 h 155"/>
                <a:gd name="T8" fmla="*/ 120 w 253"/>
                <a:gd name="T9" fmla="*/ 0 h 155"/>
                <a:gd name="T10" fmla="*/ 0 60000 65536"/>
                <a:gd name="T11" fmla="*/ 0 60000 65536"/>
                <a:gd name="T12" fmla="*/ 0 60000 65536"/>
                <a:gd name="T13" fmla="*/ 0 60000 65536"/>
                <a:gd name="T14" fmla="*/ 0 60000 65536"/>
                <a:gd name="T15" fmla="*/ 0 w 253"/>
                <a:gd name="T16" fmla="*/ 0 h 155"/>
                <a:gd name="T17" fmla="*/ 253 w 253"/>
                <a:gd name="T18" fmla="*/ 155 h 155"/>
              </a:gdLst>
              <a:ahLst/>
              <a:cxnLst>
                <a:cxn ang="T10">
                  <a:pos x="T0" y="T1"/>
                </a:cxn>
                <a:cxn ang="T11">
                  <a:pos x="T2" y="T3"/>
                </a:cxn>
                <a:cxn ang="T12">
                  <a:pos x="T4" y="T5"/>
                </a:cxn>
                <a:cxn ang="T13">
                  <a:pos x="T6" y="T7"/>
                </a:cxn>
                <a:cxn ang="T14">
                  <a:pos x="T8" y="T9"/>
                </a:cxn>
              </a:cxnLst>
              <a:rect l="T15" t="T16" r="T17" b="T18"/>
              <a:pathLst>
                <a:path w="253" h="155">
                  <a:moveTo>
                    <a:pt x="208" y="0"/>
                  </a:moveTo>
                  <a:lnTo>
                    <a:pt x="0" y="12"/>
                  </a:lnTo>
                  <a:lnTo>
                    <a:pt x="44" y="155"/>
                  </a:lnTo>
                  <a:lnTo>
                    <a:pt x="253" y="140"/>
                  </a:lnTo>
                  <a:lnTo>
                    <a:pt x="208" y="0"/>
                  </a:lnTo>
                  <a:close/>
                </a:path>
              </a:pathLst>
            </a:custGeom>
            <a:solidFill>
              <a:srgbClr val="A5A5A5"/>
            </a:solidFill>
            <a:ln w="9525">
              <a:noFill/>
              <a:round/>
            </a:ln>
          </p:spPr>
          <p:txBody>
            <a:bodyPr/>
            <a:lstStyle/>
            <a:p>
              <a:endParaRPr lang="en-CA"/>
            </a:p>
          </p:txBody>
        </p:sp>
        <p:sp>
          <p:nvSpPr>
            <p:cNvPr id="8336" name="Freeform 218"/>
            <p:cNvSpPr/>
            <p:nvPr/>
          </p:nvSpPr>
          <p:spPr bwMode="auto">
            <a:xfrm>
              <a:off x="584" y="1795"/>
              <a:ext cx="181" cy="106"/>
            </a:xfrm>
            <a:custGeom>
              <a:avLst/>
              <a:gdLst>
                <a:gd name="T0" fmla="*/ 0 w 219"/>
                <a:gd name="T1" fmla="*/ 6 h 128"/>
                <a:gd name="T2" fmla="*/ 102 w 219"/>
                <a:gd name="T3" fmla="*/ 0 h 128"/>
                <a:gd name="T4" fmla="*/ 124 w 219"/>
                <a:gd name="T5" fmla="*/ 65 h 128"/>
                <a:gd name="T6" fmla="*/ 21 w 219"/>
                <a:gd name="T7" fmla="*/ 73 h 128"/>
                <a:gd name="T8" fmla="*/ 0 w 219"/>
                <a:gd name="T9" fmla="*/ 6 h 128"/>
                <a:gd name="T10" fmla="*/ 0 60000 65536"/>
                <a:gd name="T11" fmla="*/ 0 60000 65536"/>
                <a:gd name="T12" fmla="*/ 0 60000 65536"/>
                <a:gd name="T13" fmla="*/ 0 60000 65536"/>
                <a:gd name="T14" fmla="*/ 0 60000 65536"/>
                <a:gd name="T15" fmla="*/ 0 w 219"/>
                <a:gd name="T16" fmla="*/ 0 h 128"/>
                <a:gd name="T17" fmla="*/ 219 w 219"/>
                <a:gd name="T18" fmla="*/ 128 h 128"/>
              </a:gdLst>
              <a:ahLst/>
              <a:cxnLst>
                <a:cxn ang="T10">
                  <a:pos x="T0" y="T1"/>
                </a:cxn>
                <a:cxn ang="T11">
                  <a:pos x="T2" y="T3"/>
                </a:cxn>
                <a:cxn ang="T12">
                  <a:pos x="T4" y="T5"/>
                </a:cxn>
                <a:cxn ang="T13">
                  <a:pos x="T6" y="T7"/>
                </a:cxn>
                <a:cxn ang="T14">
                  <a:pos x="T8" y="T9"/>
                </a:cxn>
              </a:cxnLst>
              <a:rect l="T15" t="T16" r="T17" b="T18"/>
              <a:pathLst>
                <a:path w="219" h="128">
                  <a:moveTo>
                    <a:pt x="0" y="10"/>
                  </a:moveTo>
                  <a:lnTo>
                    <a:pt x="182" y="0"/>
                  </a:lnTo>
                  <a:lnTo>
                    <a:pt x="219" y="115"/>
                  </a:lnTo>
                  <a:lnTo>
                    <a:pt x="36" y="128"/>
                  </a:lnTo>
                  <a:lnTo>
                    <a:pt x="0" y="10"/>
                  </a:lnTo>
                  <a:close/>
                </a:path>
              </a:pathLst>
            </a:custGeom>
            <a:solidFill>
              <a:srgbClr val="0A7ADD"/>
            </a:solidFill>
            <a:ln w="9525">
              <a:noFill/>
              <a:round/>
            </a:ln>
          </p:spPr>
          <p:txBody>
            <a:bodyPr/>
            <a:lstStyle/>
            <a:p>
              <a:endParaRPr lang="en-CA"/>
            </a:p>
          </p:txBody>
        </p:sp>
        <p:sp>
          <p:nvSpPr>
            <p:cNvPr id="8337" name="Freeform 219"/>
            <p:cNvSpPr/>
            <p:nvPr/>
          </p:nvSpPr>
          <p:spPr bwMode="auto">
            <a:xfrm>
              <a:off x="411" y="1951"/>
              <a:ext cx="28" cy="22"/>
            </a:xfrm>
            <a:custGeom>
              <a:avLst/>
              <a:gdLst>
                <a:gd name="T0" fmla="*/ 14 w 34"/>
                <a:gd name="T1" fmla="*/ 0 h 25"/>
                <a:gd name="T2" fmla="*/ 0 w 34"/>
                <a:gd name="T3" fmla="*/ 2 h 25"/>
                <a:gd name="T4" fmla="*/ 5 w 34"/>
                <a:gd name="T5" fmla="*/ 17 h 25"/>
                <a:gd name="T6" fmla="*/ 19 w 34"/>
                <a:gd name="T7" fmla="*/ 16 h 25"/>
                <a:gd name="T8" fmla="*/ 14 w 34"/>
                <a:gd name="T9" fmla="*/ 0 h 25"/>
                <a:gd name="T10" fmla="*/ 0 60000 65536"/>
                <a:gd name="T11" fmla="*/ 0 60000 65536"/>
                <a:gd name="T12" fmla="*/ 0 60000 65536"/>
                <a:gd name="T13" fmla="*/ 0 60000 65536"/>
                <a:gd name="T14" fmla="*/ 0 60000 65536"/>
                <a:gd name="T15" fmla="*/ 0 w 34"/>
                <a:gd name="T16" fmla="*/ 0 h 25"/>
                <a:gd name="T17" fmla="*/ 34 w 34"/>
                <a:gd name="T18" fmla="*/ 25 h 25"/>
              </a:gdLst>
              <a:ahLst/>
              <a:cxnLst>
                <a:cxn ang="T10">
                  <a:pos x="T0" y="T1"/>
                </a:cxn>
                <a:cxn ang="T11">
                  <a:pos x="T2" y="T3"/>
                </a:cxn>
                <a:cxn ang="T12">
                  <a:pos x="T4" y="T5"/>
                </a:cxn>
                <a:cxn ang="T13">
                  <a:pos x="T6" y="T7"/>
                </a:cxn>
                <a:cxn ang="T14">
                  <a:pos x="T8" y="T9"/>
                </a:cxn>
              </a:cxnLst>
              <a:rect l="T15" t="T16" r="T17" b="T18"/>
              <a:pathLst>
                <a:path w="34" h="25">
                  <a:moveTo>
                    <a:pt x="26" y="0"/>
                  </a:moveTo>
                  <a:lnTo>
                    <a:pt x="0" y="2"/>
                  </a:lnTo>
                  <a:lnTo>
                    <a:pt x="8" y="25"/>
                  </a:lnTo>
                  <a:lnTo>
                    <a:pt x="34" y="23"/>
                  </a:lnTo>
                  <a:lnTo>
                    <a:pt x="26" y="0"/>
                  </a:lnTo>
                  <a:close/>
                </a:path>
              </a:pathLst>
            </a:custGeom>
            <a:solidFill>
              <a:srgbClr val="000000"/>
            </a:solidFill>
            <a:ln w="9525">
              <a:noFill/>
              <a:round/>
            </a:ln>
          </p:spPr>
          <p:txBody>
            <a:bodyPr/>
            <a:lstStyle/>
            <a:p>
              <a:endParaRPr lang="en-CA"/>
            </a:p>
          </p:txBody>
        </p:sp>
        <p:sp>
          <p:nvSpPr>
            <p:cNvPr id="8338" name="Freeform 220"/>
            <p:cNvSpPr/>
            <p:nvPr/>
          </p:nvSpPr>
          <p:spPr bwMode="auto">
            <a:xfrm>
              <a:off x="444" y="1949"/>
              <a:ext cx="28" cy="20"/>
            </a:xfrm>
            <a:custGeom>
              <a:avLst/>
              <a:gdLst>
                <a:gd name="T0" fmla="*/ 5 w 34"/>
                <a:gd name="T1" fmla="*/ 12 h 26"/>
                <a:gd name="T2" fmla="*/ 19 w 34"/>
                <a:gd name="T3" fmla="*/ 11 h 26"/>
                <a:gd name="T4" fmla="*/ 15 w 34"/>
                <a:gd name="T5" fmla="*/ 0 h 26"/>
                <a:gd name="T6" fmla="*/ 0 w 34"/>
                <a:gd name="T7" fmla="*/ 2 h 26"/>
                <a:gd name="T8" fmla="*/ 5 w 34"/>
                <a:gd name="T9" fmla="*/ 12 h 26"/>
                <a:gd name="T10" fmla="*/ 0 60000 65536"/>
                <a:gd name="T11" fmla="*/ 0 60000 65536"/>
                <a:gd name="T12" fmla="*/ 0 60000 65536"/>
                <a:gd name="T13" fmla="*/ 0 60000 65536"/>
                <a:gd name="T14" fmla="*/ 0 60000 65536"/>
                <a:gd name="T15" fmla="*/ 0 w 34"/>
                <a:gd name="T16" fmla="*/ 0 h 26"/>
                <a:gd name="T17" fmla="*/ 34 w 34"/>
                <a:gd name="T18" fmla="*/ 26 h 26"/>
              </a:gdLst>
              <a:ahLst/>
              <a:cxnLst>
                <a:cxn ang="T10">
                  <a:pos x="T0" y="T1"/>
                </a:cxn>
                <a:cxn ang="T11">
                  <a:pos x="T2" y="T3"/>
                </a:cxn>
                <a:cxn ang="T12">
                  <a:pos x="T4" y="T5"/>
                </a:cxn>
                <a:cxn ang="T13">
                  <a:pos x="T6" y="T7"/>
                </a:cxn>
                <a:cxn ang="T14">
                  <a:pos x="T8" y="T9"/>
                </a:cxn>
              </a:cxnLst>
              <a:rect l="T15" t="T16" r="T17" b="T18"/>
              <a:pathLst>
                <a:path w="34" h="26">
                  <a:moveTo>
                    <a:pt x="8" y="26"/>
                  </a:moveTo>
                  <a:lnTo>
                    <a:pt x="34" y="23"/>
                  </a:lnTo>
                  <a:lnTo>
                    <a:pt x="27" y="0"/>
                  </a:lnTo>
                  <a:lnTo>
                    <a:pt x="0" y="3"/>
                  </a:lnTo>
                  <a:lnTo>
                    <a:pt x="8" y="26"/>
                  </a:lnTo>
                  <a:close/>
                </a:path>
              </a:pathLst>
            </a:custGeom>
            <a:solidFill>
              <a:srgbClr val="E5C900"/>
            </a:solidFill>
            <a:ln w="9525">
              <a:noFill/>
              <a:round/>
            </a:ln>
          </p:spPr>
          <p:txBody>
            <a:bodyPr/>
            <a:lstStyle/>
            <a:p>
              <a:endParaRPr lang="en-CA"/>
            </a:p>
          </p:txBody>
        </p:sp>
        <p:sp>
          <p:nvSpPr>
            <p:cNvPr id="8339" name="Freeform 221"/>
            <p:cNvSpPr/>
            <p:nvPr/>
          </p:nvSpPr>
          <p:spPr bwMode="auto">
            <a:xfrm>
              <a:off x="477" y="1948"/>
              <a:ext cx="29" cy="20"/>
            </a:xfrm>
            <a:custGeom>
              <a:avLst/>
              <a:gdLst>
                <a:gd name="T0" fmla="*/ 5 w 34"/>
                <a:gd name="T1" fmla="*/ 14 h 24"/>
                <a:gd name="T2" fmla="*/ 21 w 34"/>
                <a:gd name="T3" fmla="*/ 12 h 24"/>
                <a:gd name="T4" fmla="*/ 16 w 34"/>
                <a:gd name="T5" fmla="*/ 0 h 24"/>
                <a:gd name="T6" fmla="*/ 0 w 34"/>
                <a:gd name="T7" fmla="*/ 1 h 24"/>
                <a:gd name="T8" fmla="*/ 5 w 34"/>
                <a:gd name="T9" fmla="*/ 14 h 24"/>
                <a:gd name="T10" fmla="*/ 0 60000 65536"/>
                <a:gd name="T11" fmla="*/ 0 60000 65536"/>
                <a:gd name="T12" fmla="*/ 0 60000 65536"/>
                <a:gd name="T13" fmla="*/ 0 60000 65536"/>
                <a:gd name="T14" fmla="*/ 0 60000 65536"/>
                <a:gd name="T15" fmla="*/ 0 w 34"/>
                <a:gd name="T16" fmla="*/ 0 h 24"/>
                <a:gd name="T17" fmla="*/ 34 w 34"/>
                <a:gd name="T18" fmla="*/ 24 h 24"/>
              </a:gdLst>
              <a:ahLst/>
              <a:cxnLst>
                <a:cxn ang="T10">
                  <a:pos x="T0" y="T1"/>
                </a:cxn>
                <a:cxn ang="T11">
                  <a:pos x="T2" y="T3"/>
                </a:cxn>
                <a:cxn ang="T12">
                  <a:pos x="T4" y="T5"/>
                </a:cxn>
                <a:cxn ang="T13">
                  <a:pos x="T6" y="T7"/>
                </a:cxn>
                <a:cxn ang="T14">
                  <a:pos x="T8" y="T9"/>
                </a:cxn>
              </a:cxnLst>
              <a:rect l="T15" t="T16" r="T17" b="T18"/>
              <a:pathLst>
                <a:path w="34" h="24">
                  <a:moveTo>
                    <a:pt x="8" y="24"/>
                  </a:moveTo>
                  <a:lnTo>
                    <a:pt x="34" y="22"/>
                  </a:lnTo>
                  <a:lnTo>
                    <a:pt x="26" y="0"/>
                  </a:lnTo>
                  <a:lnTo>
                    <a:pt x="0" y="1"/>
                  </a:lnTo>
                  <a:lnTo>
                    <a:pt x="8" y="24"/>
                  </a:lnTo>
                  <a:close/>
                </a:path>
              </a:pathLst>
            </a:custGeom>
            <a:solidFill>
              <a:srgbClr val="000000"/>
            </a:solidFill>
            <a:ln w="9525">
              <a:noFill/>
              <a:round/>
            </a:ln>
          </p:spPr>
          <p:txBody>
            <a:bodyPr/>
            <a:lstStyle/>
            <a:p>
              <a:endParaRPr lang="en-CA"/>
            </a:p>
          </p:txBody>
        </p:sp>
        <p:sp>
          <p:nvSpPr>
            <p:cNvPr id="8340" name="Freeform 222"/>
            <p:cNvSpPr/>
            <p:nvPr/>
          </p:nvSpPr>
          <p:spPr bwMode="auto">
            <a:xfrm>
              <a:off x="511" y="1944"/>
              <a:ext cx="28" cy="20"/>
            </a:xfrm>
            <a:custGeom>
              <a:avLst/>
              <a:gdLst>
                <a:gd name="T0" fmla="*/ 4 w 33"/>
                <a:gd name="T1" fmla="*/ 13 h 25"/>
                <a:gd name="T2" fmla="*/ 20 w 33"/>
                <a:gd name="T3" fmla="*/ 11 h 25"/>
                <a:gd name="T4" fmla="*/ 15 w 33"/>
                <a:gd name="T5" fmla="*/ 0 h 25"/>
                <a:gd name="T6" fmla="*/ 0 w 33"/>
                <a:gd name="T7" fmla="*/ 2 h 25"/>
                <a:gd name="T8" fmla="*/ 4 w 33"/>
                <a:gd name="T9" fmla="*/ 13 h 25"/>
                <a:gd name="T10" fmla="*/ 0 60000 65536"/>
                <a:gd name="T11" fmla="*/ 0 60000 65536"/>
                <a:gd name="T12" fmla="*/ 0 60000 65536"/>
                <a:gd name="T13" fmla="*/ 0 60000 65536"/>
                <a:gd name="T14" fmla="*/ 0 60000 65536"/>
                <a:gd name="T15" fmla="*/ 0 w 33"/>
                <a:gd name="T16" fmla="*/ 0 h 25"/>
                <a:gd name="T17" fmla="*/ 33 w 33"/>
                <a:gd name="T18" fmla="*/ 25 h 25"/>
              </a:gdLst>
              <a:ahLst/>
              <a:cxnLst>
                <a:cxn ang="T10">
                  <a:pos x="T0" y="T1"/>
                </a:cxn>
                <a:cxn ang="T11">
                  <a:pos x="T2" y="T3"/>
                </a:cxn>
                <a:cxn ang="T12">
                  <a:pos x="T4" y="T5"/>
                </a:cxn>
                <a:cxn ang="T13">
                  <a:pos x="T6" y="T7"/>
                </a:cxn>
                <a:cxn ang="T14">
                  <a:pos x="T8" y="T9"/>
                </a:cxn>
              </a:cxnLst>
              <a:rect l="T15" t="T16" r="T17" b="T18"/>
              <a:pathLst>
                <a:path w="33" h="25">
                  <a:moveTo>
                    <a:pt x="7" y="25"/>
                  </a:moveTo>
                  <a:lnTo>
                    <a:pt x="33" y="23"/>
                  </a:lnTo>
                  <a:lnTo>
                    <a:pt x="25" y="0"/>
                  </a:lnTo>
                  <a:lnTo>
                    <a:pt x="0" y="2"/>
                  </a:lnTo>
                  <a:lnTo>
                    <a:pt x="7" y="25"/>
                  </a:lnTo>
                  <a:close/>
                </a:path>
              </a:pathLst>
            </a:custGeom>
            <a:solidFill>
              <a:srgbClr val="000000"/>
            </a:solidFill>
            <a:ln w="9525">
              <a:noFill/>
              <a:round/>
            </a:ln>
          </p:spPr>
          <p:txBody>
            <a:bodyPr/>
            <a:lstStyle/>
            <a:p>
              <a:endParaRPr lang="en-CA"/>
            </a:p>
          </p:txBody>
        </p:sp>
        <p:sp>
          <p:nvSpPr>
            <p:cNvPr id="8341" name="Freeform 223"/>
            <p:cNvSpPr/>
            <p:nvPr/>
          </p:nvSpPr>
          <p:spPr bwMode="auto">
            <a:xfrm>
              <a:off x="748" y="1979"/>
              <a:ext cx="28" cy="20"/>
            </a:xfrm>
            <a:custGeom>
              <a:avLst/>
              <a:gdLst>
                <a:gd name="T0" fmla="*/ 0 w 34"/>
                <a:gd name="T1" fmla="*/ 3 h 24"/>
                <a:gd name="T2" fmla="*/ 5 w 34"/>
                <a:gd name="T3" fmla="*/ 14 h 24"/>
                <a:gd name="T4" fmla="*/ 19 w 34"/>
                <a:gd name="T5" fmla="*/ 12 h 24"/>
                <a:gd name="T6" fmla="*/ 15 w 34"/>
                <a:gd name="T7" fmla="*/ 0 h 24"/>
                <a:gd name="T8" fmla="*/ 0 w 34"/>
                <a:gd name="T9" fmla="*/ 3 h 24"/>
                <a:gd name="T10" fmla="*/ 0 60000 65536"/>
                <a:gd name="T11" fmla="*/ 0 60000 65536"/>
                <a:gd name="T12" fmla="*/ 0 60000 65536"/>
                <a:gd name="T13" fmla="*/ 0 60000 65536"/>
                <a:gd name="T14" fmla="*/ 0 60000 65536"/>
                <a:gd name="T15" fmla="*/ 0 w 34"/>
                <a:gd name="T16" fmla="*/ 0 h 24"/>
                <a:gd name="T17" fmla="*/ 34 w 34"/>
                <a:gd name="T18" fmla="*/ 24 h 24"/>
              </a:gdLst>
              <a:ahLst/>
              <a:cxnLst>
                <a:cxn ang="T10">
                  <a:pos x="T0" y="T1"/>
                </a:cxn>
                <a:cxn ang="T11">
                  <a:pos x="T2" y="T3"/>
                </a:cxn>
                <a:cxn ang="T12">
                  <a:pos x="T4" y="T5"/>
                </a:cxn>
                <a:cxn ang="T13">
                  <a:pos x="T6" y="T7"/>
                </a:cxn>
                <a:cxn ang="T14">
                  <a:pos x="T8" y="T9"/>
                </a:cxn>
              </a:cxnLst>
              <a:rect l="T15" t="T16" r="T17" b="T18"/>
              <a:pathLst>
                <a:path w="34" h="24">
                  <a:moveTo>
                    <a:pt x="0" y="3"/>
                  </a:moveTo>
                  <a:lnTo>
                    <a:pt x="8" y="24"/>
                  </a:lnTo>
                  <a:lnTo>
                    <a:pt x="34" y="22"/>
                  </a:lnTo>
                  <a:lnTo>
                    <a:pt x="27" y="0"/>
                  </a:lnTo>
                  <a:lnTo>
                    <a:pt x="0" y="3"/>
                  </a:lnTo>
                  <a:close/>
                </a:path>
              </a:pathLst>
            </a:custGeom>
            <a:solidFill>
              <a:srgbClr val="000000"/>
            </a:solidFill>
            <a:ln w="9525">
              <a:noFill/>
              <a:round/>
            </a:ln>
          </p:spPr>
          <p:txBody>
            <a:bodyPr/>
            <a:lstStyle/>
            <a:p>
              <a:endParaRPr lang="en-CA"/>
            </a:p>
          </p:txBody>
        </p:sp>
        <p:sp>
          <p:nvSpPr>
            <p:cNvPr id="8342" name="Freeform 224"/>
            <p:cNvSpPr/>
            <p:nvPr/>
          </p:nvSpPr>
          <p:spPr bwMode="auto">
            <a:xfrm>
              <a:off x="544" y="1943"/>
              <a:ext cx="28" cy="20"/>
            </a:xfrm>
            <a:custGeom>
              <a:avLst/>
              <a:gdLst>
                <a:gd name="T0" fmla="*/ 0 w 34"/>
                <a:gd name="T1" fmla="*/ 2 h 25"/>
                <a:gd name="T2" fmla="*/ 5 w 34"/>
                <a:gd name="T3" fmla="*/ 13 h 25"/>
                <a:gd name="T4" fmla="*/ 19 w 34"/>
                <a:gd name="T5" fmla="*/ 11 h 25"/>
                <a:gd name="T6" fmla="*/ 14 w 34"/>
                <a:gd name="T7" fmla="*/ 0 h 25"/>
                <a:gd name="T8" fmla="*/ 0 w 34"/>
                <a:gd name="T9" fmla="*/ 2 h 25"/>
                <a:gd name="T10" fmla="*/ 0 60000 65536"/>
                <a:gd name="T11" fmla="*/ 0 60000 65536"/>
                <a:gd name="T12" fmla="*/ 0 60000 65536"/>
                <a:gd name="T13" fmla="*/ 0 60000 65536"/>
                <a:gd name="T14" fmla="*/ 0 60000 65536"/>
                <a:gd name="T15" fmla="*/ 0 w 34"/>
                <a:gd name="T16" fmla="*/ 0 h 25"/>
                <a:gd name="T17" fmla="*/ 34 w 34"/>
                <a:gd name="T18" fmla="*/ 25 h 25"/>
              </a:gdLst>
              <a:ahLst/>
              <a:cxnLst>
                <a:cxn ang="T10">
                  <a:pos x="T0" y="T1"/>
                </a:cxn>
                <a:cxn ang="T11">
                  <a:pos x="T2" y="T3"/>
                </a:cxn>
                <a:cxn ang="T12">
                  <a:pos x="T4" y="T5"/>
                </a:cxn>
                <a:cxn ang="T13">
                  <a:pos x="T6" y="T7"/>
                </a:cxn>
                <a:cxn ang="T14">
                  <a:pos x="T8" y="T9"/>
                </a:cxn>
              </a:cxnLst>
              <a:rect l="T15" t="T16" r="T17" b="T18"/>
              <a:pathLst>
                <a:path w="34" h="25">
                  <a:moveTo>
                    <a:pt x="0" y="2"/>
                  </a:moveTo>
                  <a:lnTo>
                    <a:pt x="8" y="25"/>
                  </a:lnTo>
                  <a:lnTo>
                    <a:pt x="34" y="22"/>
                  </a:lnTo>
                  <a:lnTo>
                    <a:pt x="26" y="0"/>
                  </a:lnTo>
                  <a:lnTo>
                    <a:pt x="0" y="2"/>
                  </a:lnTo>
                  <a:close/>
                </a:path>
              </a:pathLst>
            </a:custGeom>
            <a:solidFill>
              <a:srgbClr val="000000"/>
            </a:solidFill>
            <a:ln w="9525">
              <a:noFill/>
              <a:round/>
            </a:ln>
          </p:spPr>
          <p:txBody>
            <a:bodyPr/>
            <a:lstStyle/>
            <a:p>
              <a:endParaRPr lang="en-CA"/>
            </a:p>
          </p:txBody>
        </p:sp>
        <p:sp>
          <p:nvSpPr>
            <p:cNvPr id="8343" name="Freeform 225"/>
            <p:cNvSpPr/>
            <p:nvPr/>
          </p:nvSpPr>
          <p:spPr bwMode="auto">
            <a:xfrm>
              <a:off x="421" y="1981"/>
              <a:ext cx="28" cy="20"/>
            </a:xfrm>
            <a:custGeom>
              <a:avLst/>
              <a:gdLst>
                <a:gd name="T0" fmla="*/ 14 w 35"/>
                <a:gd name="T1" fmla="*/ 0 h 26"/>
                <a:gd name="T2" fmla="*/ 0 w 35"/>
                <a:gd name="T3" fmla="*/ 2 h 26"/>
                <a:gd name="T4" fmla="*/ 4 w 35"/>
                <a:gd name="T5" fmla="*/ 12 h 26"/>
                <a:gd name="T6" fmla="*/ 18 w 35"/>
                <a:gd name="T7" fmla="*/ 11 h 26"/>
                <a:gd name="T8" fmla="*/ 14 w 35"/>
                <a:gd name="T9" fmla="*/ 0 h 26"/>
                <a:gd name="T10" fmla="*/ 0 60000 65536"/>
                <a:gd name="T11" fmla="*/ 0 60000 65536"/>
                <a:gd name="T12" fmla="*/ 0 60000 65536"/>
                <a:gd name="T13" fmla="*/ 0 60000 65536"/>
                <a:gd name="T14" fmla="*/ 0 60000 65536"/>
                <a:gd name="T15" fmla="*/ 0 w 35"/>
                <a:gd name="T16" fmla="*/ 0 h 26"/>
                <a:gd name="T17" fmla="*/ 35 w 35"/>
                <a:gd name="T18" fmla="*/ 26 h 26"/>
              </a:gdLst>
              <a:ahLst/>
              <a:cxnLst>
                <a:cxn ang="T10">
                  <a:pos x="T0" y="T1"/>
                </a:cxn>
                <a:cxn ang="T11">
                  <a:pos x="T2" y="T3"/>
                </a:cxn>
                <a:cxn ang="T12">
                  <a:pos x="T4" y="T5"/>
                </a:cxn>
                <a:cxn ang="T13">
                  <a:pos x="T6" y="T7"/>
                </a:cxn>
                <a:cxn ang="T14">
                  <a:pos x="T8" y="T9"/>
                </a:cxn>
              </a:cxnLst>
              <a:rect l="T15" t="T16" r="T17" b="T18"/>
              <a:pathLst>
                <a:path w="35" h="26">
                  <a:moveTo>
                    <a:pt x="27" y="0"/>
                  </a:moveTo>
                  <a:lnTo>
                    <a:pt x="0" y="3"/>
                  </a:lnTo>
                  <a:lnTo>
                    <a:pt x="8" y="26"/>
                  </a:lnTo>
                  <a:lnTo>
                    <a:pt x="35" y="23"/>
                  </a:lnTo>
                  <a:lnTo>
                    <a:pt x="27" y="0"/>
                  </a:lnTo>
                  <a:close/>
                </a:path>
              </a:pathLst>
            </a:custGeom>
            <a:solidFill>
              <a:srgbClr val="000000"/>
            </a:solidFill>
            <a:ln w="9525">
              <a:noFill/>
              <a:round/>
            </a:ln>
          </p:spPr>
          <p:txBody>
            <a:bodyPr/>
            <a:lstStyle/>
            <a:p>
              <a:endParaRPr lang="en-CA"/>
            </a:p>
          </p:txBody>
        </p:sp>
        <p:sp>
          <p:nvSpPr>
            <p:cNvPr id="8344" name="Freeform 226"/>
            <p:cNvSpPr/>
            <p:nvPr/>
          </p:nvSpPr>
          <p:spPr bwMode="auto">
            <a:xfrm>
              <a:off x="454" y="1978"/>
              <a:ext cx="28" cy="21"/>
            </a:xfrm>
            <a:custGeom>
              <a:avLst/>
              <a:gdLst>
                <a:gd name="T0" fmla="*/ 16 w 33"/>
                <a:gd name="T1" fmla="*/ 0 h 25"/>
                <a:gd name="T2" fmla="*/ 0 w 33"/>
                <a:gd name="T3" fmla="*/ 2 h 25"/>
                <a:gd name="T4" fmla="*/ 5 w 33"/>
                <a:gd name="T5" fmla="*/ 15 h 25"/>
                <a:gd name="T6" fmla="*/ 20 w 33"/>
                <a:gd name="T7" fmla="*/ 13 h 25"/>
                <a:gd name="T8" fmla="*/ 16 w 33"/>
                <a:gd name="T9" fmla="*/ 0 h 25"/>
                <a:gd name="T10" fmla="*/ 0 60000 65536"/>
                <a:gd name="T11" fmla="*/ 0 60000 65536"/>
                <a:gd name="T12" fmla="*/ 0 60000 65536"/>
                <a:gd name="T13" fmla="*/ 0 60000 65536"/>
                <a:gd name="T14" fmla="*/ 0 60000 65536"/>
                <a:gd name="T15" fmla="*/ 0 w 33"/>
                <a:gd name="T16" fmla="*/ 0 h 25"/>
                <a:gd name="T17" fmla="*/ 33 w 33"/>
                <a:gd name="T18" fmla="*/ 25 h 25"/>
              </a:gdLst>
              <a:ahLst/>
              <a:cxnLst>
                <a:cxn ang="T10">
                  <a:pos x="T0" y="T1"/>
                </a:cxn>
                <a:cxn ang="T11">
                  <a:pos x="T2" y="T3"/>
                </a:cxn>
                <a:cxn ang="T12">
                  <a:pos x="T4" y="T5"/>
                </a:cxn>
                <a:cxn ang="T13">
                  <a:pos x="T6" y="T7"/>
                </a:cxn>
                <a:cxn ang="T14">
                  <a:pos x="T8" y="T9"/>
                </a:cxn>
              </a:cxnLst>
              <a:rect l="T15" t="T16" r="T17" b="T18"/>
              <a:pathLst>
                <a:path w="33" h="25">
                  <a:moveTo>
                    <a:pt x="26" y="0"/>
                  </a:moveTo>
                  <a:lnTo>
                    <a:pt x="0" y="2"/>
                  </a:lnTo>
                  <a:lnTo>
                    <a:pt x="8" y="25"/>
                  </a:lnTo>
                  <a:lnTo>
                    <a:pt x="33" y="23"/>
                  </a:lnTo>
                  <a:lnTo>
                    <a:pt x="26" y="0"/>
                  </a:lnTo>
                  <a:close/>
                </a:path>
              </a:pathLst>
            </a:custGeom>
            <a:solidFill>
              <a:srgbClr val="000000"/>
            </a:solidFill>
            <a:ln w="9525">
              <a:noFill/>
              <a:round/>
            </a:ln>
          </p:spPr>
          <p:txBody>
            <a:bodyPr/>
            <a:lstStyle/>
            <a:p>
              <a:endParaRPr lang="en-CA"/>
            </a:p>
          </p:txBody>
        </p:sp>
        <p:sp>
          <p:nvSpPr>
            <p:cNvPr id="8345" name="Freeform 227"/>
            <p:cNvSpPr/>
            <p:nvPr/>
          </p:nvSpPr>
          <p:spPr bwMode="auto">
            <a:xfrm>
              <a:off x="487" y="1974"/>
              <a:ext cx="29" cy="22"/>
            </a:xfrm>
            <a:custGeom>
              <a:avLst/>
              <a:gdLst>
                <a:gd name="T0" fmla="*/ 17 w 33"/>
                <a:gd name="T1" fmla="*/ 0 h 25"/>
                <a:gd name="T2" fmla="*/ 0 w 33"/>
                <a:gd name="T3" fmla="*/ 2 h 25"/>
                <a:gd name="T4" fmla="*/ 5 w 33"/>
                <a:gd name="T5" fmla="*/ 17 h 25"/>
                <a:gd name="T6" fmla="*/ 22 w 33"/>
                <a:gd name="T7" fmla="*/ 16 h 25"/>
                <a:gd name="T8" fmla="*/ 17 w 33"/>
                <a:gd name="T9" fmla="*/ 0 h 25"/>
                <a:gd name="T10" fmla="*/ 0 60000 65536"/>
                <a:gd name="T11" fmla="*/ 0 60000 65536"/>
                <a:gd name="T12" fmla="*/ 0 60000 65536"/>
                <a:gd name="T13" fmla="*/ 0 60000 65536"/>
                <a:gd name="T14" fmla="*/ 0 60000 65536"/>
                <a:gd name="T15" fmla="*/ 0 w 33"/>
                <a:gd name="T16" fmla="*/ 0 h 25"/>
                <a:gd name="T17" fmla="*/ 33 w 33"/>
                <a:gd name="T18" fmla="*/ 25 h 25"/>
              </a:gdLst>
              <a:ahLst/>
              <a:cxnLst>
                <a:cxn ang="T10">
                  <a:pos x="T0" y="T1"/>
                </a:cxn>
                <a:cxn ang="T11">
                  <a:pos x="T2" y="T3"/>
                </a:cxn>
                <a:cxn ang="T12">
                  <a:pos x="T4" y="T5"/>
                </a:cxn>
                <a:cxn ang="T13">
                  <a:pos x="T6" y="T7"/>
                </a:cxn>
                <a:cxn ang="T14">
                  <a:pos x="T8" y="T9"/>
                </a:cxn>
              </a:cxnLst>
              <a:rect l="T15" t="T16" r="T17" b="T18"/>
              <a:pathLst>
                <a:path w="33" h="25">
                  <a:moveTo>
                    <a:pt x="25" y="0"/>
                  </a:moveTo>
                  <a:lnTo>
                    <a:pt x="0" y="2"/>
                  </a:lnTo>
                  <a:lnTo>
                    <a:pt x="8" y="25"/>
                  </a:lnTo>
                  <a:lnTo>
                    <a:pt x="33" y="23"/>
                  </a:lnTo>
                  <a:lnTo>
                    <a:pt x="25" y="0"/>
                  </a:lnTo>
                  <a:close/>
                </a:path>
              </a:pathLst>
            </a:custGeom>
            <a:solidFill>
              <a:srgbClr val="000000"/>
            </a:solidFill>
            <a:ln w="9525">
              <a:noFill/>
              <a:round/>
            </a:ln>
          </p:spPr>
          <p:txBody>
            <a:bodyPr/>
            <a:lstStyle/>
            <a:p>
              <a:endParaRPr lang="en-CA"/>
            </a:p>
          </p:txBody>
        </p:sp>
        <p:sp>
          <p:nvSpPr>
            <p:cNvPr id="8346" name="Freeform 228"/>
            <p:cNvSpPr/>
            <p:nvPr/>
          </p:nvSpPr>
          <p:spPr bwMode="auto">
            <a:xfrm>
              <a:off x="521" y="1973"/>
              <a:ext cx="28" cy="20"/>
            </a:xfrm>
            <a:custGeom>
              <a:avLst/>
              <a:gdLst>
                <a:gd name="T0" fmla="*/ 14 w 34"/>
                <a:gd name="T1" fmla="*/ 0 h 24"/>
                <a:gd name="T2" fmla="*/ 0 w 34"/>
                <a:gd name="T3" fmla="*/ 1 h 24"/>
                <a:gd name="T4" fmla="*/ 4 w 34"/>
                <a:gd name="T5" fmla="*/ 14 h 24"/>
                <a:gd name="T6" fmla="*/ 19 w 34"/>
                <a:gd name="T7" fmla="*/ 12 h 24"/>
                <a:gd name="T8" fmla="*/ 14 w 34"/>
                <a:gd name="T9" fmla="*/ 0 h 24"/>
                <a:gd name="T10" fmla="*/ 0 60000 65536"/>
                <a:gd name="T11" fmla="*/ 0 60000 65536"/>
                <a:gd name="T12" fmla="*/ 0 60000 65536"/>
                <a:gd name="T13" fmla="*/ 0 60000 65536"/>
                <a:gd name="T14" fmla="*/ 0 60000 65536"/>
                <a:gd name="T15" fmla="*/ 0 w 34"/>
                <a:gd name="T16" fmla="*/ 0 h 24"/>
                <a:gd name="T17" fmla="*/ 34 w 34"/>
                <a:gd name="T18" fmla="*/ 24 h 24"/>
              </a:gdLst>
              <a:ahLst/>
              <a:cxnLst>
                <a:cxn ang="T10">
                  <a:pos x="T0" y="T1"/>
                </a:cxn>
                <a:cxn ang="T11">
                  <a:pos x="T2" y="T3"/>
                </a:cxn>
                <a:cxn ang="T12">
                  <a:pos x="T4" y="T5"/>
                </a:cxn>
                <a:cxn ang="T13">
                  <a:pos x="T6" y="T7"/>
                </a:cxn>
                <a:cxn ang="T14">
                  <a:pos x="T8" y="T9"/>
                </a:cxn>
              </a:cxnLst>
              <a:rect l="T15" t="T16" r="T17" b="T18"/>
              <a:pathLst>
                <a:path w="34" h="24">
                  <a:moveTo>
                    <a:pt x="26" y="0"/>
                  </a:moveTo>
                  <a:lnTo>
                    <a:pt x="0" y="1"/>
                  </a:lnTo>
                  <a:lnTo>
                    <a:pt x="7" y="24"/>
                  </a:lnTo>
                  <a:lnTo>
                    <a:pt x="34" y="22"/>
                  </a:lnTo>
                  <a:lnTo>
                    <a:pt x="26" y="0"/>
                  </a:lnTo>
                  <a:close/>
                </a:path>
              </a:pathLst>
            </a:custGeom>
            <a:solidFill>
              <a:srgbClr val="E5C900"/>
            </a:solidFill>
            <a:ln w="9525">
              <a:noFill/>
              <a:round/>
            </a:ln>
          </p:spPr>
          <p:txBody>
            <a:bodyPr/>
            <a:lstStyle/>
            <a:p>
              <a:endParaRPr lang="en-CA"/>
            </a:p>
          </p:txBody>
        </p:sp>
        <p:sp>
          <p:nvSpPr>
            <p:cNvPr id="8347" name="Freeform 229"/>
            <p:cNvSpPr/>
            <p:nvPr/>
          </p:nvSpPr>
          <p:spPr bwMode="auto">
            <a:xfrm>
              <a:off x="554" y="1969"/>
              <a:ext cx="28" cy="20"/>
            </a:xfrm>
            <a:custGeom>
              <a:avLst/>
              <a:gdLst>
                <a:gd name="T0" fmla="*/ 0 w 35"/>
                <a:gd name="T1" fmla="*/ 2 h 24"/>
                <a:gd name="T2" fmla="*/ 4 w 35"/>
                <a:gd name="T3" fmla="*/ 14 h 24"/>
                <a:gd name="T4" fmla="*/ 18 w 35"/>
                <a:gd name="T5" fmla="*/ 12 h 24"/>
                <a:gd name="T6" fmla="*/ 14 w 35"/>
                <a:gd name="T7" fmla="*/ 0 h 24"/>
                <a:gd name="T8" fmla="*/ 0 w 35"/>
                <a:gd name="T9" fmla="*/ 2 h 24"/>
                <a:gd name="T10" fmla="*/ 0 60000 65536"/>
                <a:gd name="T11" fmla="*/ 0 60000 65536"/>
                <a:gd name="T12" fmla="*/ 0 60000 65536"/>
                <a:gd name="T13" fmla="*/ 0 60000 65536"/>
                <a:gd name="T14" fmla="*/ 0 60000 65536"/>
                <a:gd name="T15" fmla="*/ 0 w 35"/>
                <a:gd name="T16" fmla="*/ 0 h 24"/>
                <a:gd name="T17" fmla="*/ 35 w 35"/>
                <a:gd name="T18" fmla="*/ 24 h 24"/>
              </a:gdLst>
              <a:ahLst/>
              <a:cxnLst>
                <a:cxn ang="T10">
                  <a:pos x="T0" y="T1"/>
                </a:cxn>
                <a:cxn ang="T11">
                  <a:pos x="T2" y="T3"/>
                </a:cxn>
                <a:cxn ang="T12">
                  <a:pos x="T4" y="T5"/>
                </a:cxn>
                <a:cxn ang="T13">
                  <a:pos x="T6" y="T7"/>
                </a:cxn>
                <a:cxn ang="T14">
                  <a:pos x="T8" y="T9"/>
                </a:cxn>
              </a:cxnLst>
              <a:rect l="T15" t="T16" r="T17" b="T18"/>
              <a:pathLst>
                <a:path w="35" h="24">
                  <a:moveTo>
                    <a:pt x="0" y="2"/>
                  </a:moveTo>
                  <a:lnTo>
                    <a:pt x="8" y="24"/>
                  </a:lnTo>
                  <a:lnTo>
                    <a:pt x="35" y="22"/>
                  </a:lnTo>
                  <a:lnTo>
                    <a:pt x="27" y="0"/>
                  </a:lnTo>
                  <a:lnTo>
                    <a:pt x="0" y="2"/>
                  </a:lnTo>
                  <a:close/>
                </a:path>
              </a:pathLst>
            </a:custGeom>
            <a:solidFill>
              <a:srgbClr val="000000"/>
            </a:solidFill>
            <a:ln w="9525">
              <a:noFill/>
              <a:round/>
            </a:ln>
          </p:spPr>
          <p:txBody>
            <a:bodyPr/>
            <a:lstStyle/>
            <a:p>
              <a:endParaRPr lang="en-CA"/>
            </a:p>
          </p:txBody>
        </p:sp>
        <p:sp>
          <p:nvSpPr>
            <p:cNvPr id="8348" name="Freeform 230"/>
            <p:cNvSpPr/>
            <p:nvPr/>
          </p:nvSpPr>
          <p:spPr bwMode="auto">
            <a:xfrm>
              <a:off x="587" y="1968"/>
              <a:ext cx="28" cy="20"/>
            </a:xfrm>
            <a:custGeom>
              <a:avLst/>
              <a:gdLst>
                <a:gd name="T0" fmla="*/ 16 w 33"/>
                <a:gd name="T1" fmla="*/ 0 h 24"/>
                <a:gd name="T2" fmla="*/ 0 w 33"/>
                <a:gd name="T3" fmla="*/ 3 h 24"/>
                <a:gd name="T4" fmla="*/ 5 w 33"/>
                <a:gd name="T5" fmla="*/ 14 h 24"/>
                <a:gd name="T6" fmla="*/ 20 w 33"/>
                <a:gd name="T7" fmla="*/ 13 h 24"/>
                <a:gd name="T8" fmla="*/ 16 w 33"/>
                <a:gd name="T9" fmla="*/ 0 h 24"/>
                <a:gd name="T10" fmla="*/ 0 60000 65536"/>
                <a:gd name="T11" fmla="*/ 0 60000 65536"/>
                <a:gd name="T12" fmla="*/ 0 60000 65536"/>
                <a:gd name="T13" fmla="*/ 0 60000 65536"/>
                <a:gd name="T14" fmla="*/ 0 60000 65536"/>
                <a:gd name="T15" fmla="*/ 0 w 33"/>
                <a:gd name="T16" fmla="*/ 0 h 24"/>
                <a:gd name="T17" fmla="*/ 33 w 33"/>
                <a:gd name="T18" fmla="*/ 24 h 24"/>
              </a:gdLst>
              <a:ahLst/>
              <a:cxnLst>
                <a:cxn ang="T10">
                  <a:pos x="T0" y="T1"/>
                </a:cxn>
                <a:cxn ang="T11">
                  <a:pos x="T2" y="T3"/>
                </a:cxn>
                <a:cxn ang="T12">
                  <a:pos x="T4" y="T5"/>
                </a:cxn>
                <a:cxn ang="T13">
                  <a:pos x="T6" y="T7"/>
                </a:cxn>
                <a:cxn ang="T14">
                  <a:pos x="T8" y="T9"/>
                </a:cxn>
              </a:cxnLst>
              <a:rect l="T15" t="T16" r="T17" b="T18"/>
              <a:pathLst>
                <a:path w="33" h="24">
                  <a:moveTo>
                    <a:pt x="26" y="0"/>
                  </a:moveTo>
                  <a:lnTo>
                    <a:pt x="0" y="3"/>
                  </a:lnTo>
                  <a:lnTo>
                    <a:pt x="8" y="24"/>
                  </a:lnTo>
                  <a:lnTo>
                    <a:pt x="33" y="23"/>
                  </a:lnTo>
                  <a:lnTo>
                    <a:pt x="26" y="0"/>
                  </a:lnTo>
                  <a:close/>
                </a:path>
              </a:pathLst>
            </a:custGeom>
            <a:solidFill>
              <a:srgbClr val="000000"/>
            </a:solidFill>
            <a:ln w="9525">
              <a:noFill/>
              <a:round/>
            </a:ln>
          </p:spPr>
          <p:txBody>
            <a:bodyPr/>
            <a:lstStyle/>
            <a:p>
              <a:endParaRPr lang="en-CA"/>
            </a:p>
          </p:txBody>
        </p:sp>
        <p:sp>
          <p:nvSpPr>
            <p:cNvPr id="8349" name="Freeform 231"/>
            <p:cNvSpPr/>
            <p:nvPr/>
          </p:nvSpPr>
          <p:spPr bwMode="auto">
            <a:xfrm>
              <a:off x="429" y="2009"/>
              <a:ext cx="30" cy="20"/>
            </a:xfrm>
            <a:custGeom>
              <a:avLst/>
              <a:gdLst>
                <a:gd name="T0" fmla="*/ 0 w 34"/>
                <a:gd name="T1" fmla="*/ 1 h 24"/>
                <a:gd name="T2" fmla="*/ 5 w 34"/>
                <a:gd name="T3" fmla="*/ 14 h 24"/>
                <a:gd name="T4" fmla="*/ 23 w 34"/>
                <a:gd name="T5" fmla="*/ 12 h 24"/>
                <a:gd name="T6" fmla="*/ 18 w 34"/>
                <a:gd name="T7" fmla="*/ 0 h 24"/>
                <a:gd name="T8" fmla="*/ 0 w 34"/>
                <a:gd name="T9" fmla="*/ 1 h 24"/>
                <a:gd name="T10" fmla="*/ 0 60000 65536"/>
                <a:gd name="T11" fmla="*/ 0 60000 65536"/>
                <a:gd name="T12" fmla="*/ 0 60000 65536"/>
                <a:gd name="T13" fmla="*/ 0 60000 65536"/>
                <a:gd name="T14" fmla="*/ 0 60000 65536"/>
                <a:gd name="T15" fmla="*/ 0 w 34"/>
                <a:gd name="T16" fmla="*/ 0 h 24"/>
                <a:gd name="T17" fmla="*/ 34 w 34"/>
                <a:gd name="T18" fmla="*/ 24 h 24"/>
              </a:gdLst>
              <a:ahLst/>
              <a:cxnLst>
                <a:cxn ang="T10">
                  <a:pos x="T0" y="T1"/>
                </a:cxn>
                <a:cxn ang="T11">
                  <a:pos x="T2" y="T3"/>
                </a:cxn>
                <a:cxn ang="T12">
                  <a:pos x="T4" y="T5"/>
                </a:cxn>
                <a:cxn ang="T13">
                  <a:pos x="T6" y="T7"/>
                </a:cxn>
                <a:cxn ang="T14">
                  <a:pos x="T8" y="T9"/>
                </a:cxn>
              </a:cxnLst>
              <a:rect l="T15" t="T16" r="T17" b="T18"/>
              <a:pathLst>
                <a:path w="34" h="24">
                  <a:moveTo>
                    <a:pt x="0" y="1"/>
                  </a:moveTo>
                  <a:lnTo>
                    <a:pt x="8" y="24"/>
                  </a:lnTo>
                  <a:lnTo>
                    <a:pt x="34" y="22"/>
                  </a:lnTo>
                  <a:lnTo>
                    <a:pt x="26" y="0"/>
                  </a:lnTo>
                  <a:lnTo>
                    <a:pt x="0" y="1"/>
                  </a:lnTo>
                  <a:close/>
                </a:path>
              </a:pathLst>
            </a:custGeom>
            <a:solidFill>
              <a:srgbClr val="000000"/>
            </a:solidFill>
            <a:ln w="9525">
              <a:noFill/>
              <a:round/>
            </a:ln>
          </p:spPr>
          <p:txBody>
            <a:bodyPr/>
            <a:lstStyle/>
            <a:p>
              <a:endParaRPr lang="en-CA"/>
            </a:p>
          </p:txBody>
        </p:sp>
        <p:sp>
          <p:nvSpPr>
            <p:cNvPr id="8350" name="Freeform 232"/>
            <p:cNvSpPr/>
            <p:nvPr/>
          </p:nvSpPr>
          <p:spPr bwMode="auto">
            <a:xfrm>
              <a:off x="464" y="2006"/>
              <a:ext cx="27" cy="20"/>
            </a:xfrm>
            <a:custGeom>
              <a:avLst/>
              <a:gdLst>
                <a:gd name="T0" fmla="*/ 0 w 34"/>
                <a:gd name="T1" fmla="*/ 2 h 24"/>
                <a:gd name="T2" fmla="*/ 4 w 34"/>
                <a:gd name="T3" fmla="*/ 14 h 24"/>
                <a:gd name="T4" fmla="*/ 17 w 34"/>
                <a:gd name="T5" fmla="*/ 12 h 24"/>
                <a:gd name="T6" fmla="*/ 14 w 34"/>
                <a:gd name="T7" fmla="*/ 0 h 24"/>
                <a:gd name="T8" fmla="*/ 0 w 34"/>
                <a:gd name="T9" fmla="*/ 2 h 24"/>
                <a:gd name="T10" fmla="*/ 0 60000 65536"/>
                <a:gd name="T11" fmla="*/ 0 60000 65536"/>
                <a:gd name="T12" fmla="*/ 0 60000 65536"/>
                <a:gd name="T13" fmla="*/ 0 60000 65536"/>
                <a:gd name="T14" fmla="*/ 0 60000 65536"/>
                <a:gd name="T15" fmla="*/ 0 w 34"/>
                <a:gd name="T16" fmla="*/ 0 h 24"/>
                <a:gd name="T17" fmla="*/ 34 w 34"/>
                <a:gd name="T18" fmla="*/ 24 h 24"/>
              </a:gdLst>
              <a:ahLst/>
              <a:cxnLst>
                <a:cxn ang="T10">
                  <a:pos x="T0" y="T1"/>
                </a:cxn>
                <a:cxn ang="T11">
                  <a:pos x="T2" y="T3"/>
                </a:cxn>
                <a:cxn ang="T12">
                  <a:pos x="T4" y="T5"/>
                </a:cxn>
                <a:cxn ang="T13">
                  <a:pos x="T6" y="T7"/>
                </a:cxn>
                <a:cxn ang="T14">
                  <a:pos x="T8" y="T9"/>
                </a:cxn>
              </a:cxnLst>
              <a:rect l="T15" t="T16" r="T17" b="T18"/>
              <a:pathLst>
                <a:path w="34" h="24">
                  <a:moveTo>
                    <a:pt x="0" y="2"/>
                  </a:moveTo>
                  <a:lnTo>
                    <a:pt x="8" y="24"/>
                  </a:lnTo>
                  <a:lnTo>
                    <a:pt x="34" y="21"/>
                  </a:lnTo>
                  <a:lnTo>
                    <a:pt x="27" y="0"/>
                  </a:lnTo>
                  <a:lnTo>
                    <a:pt x="0" y="2"/>
                  </a:lnTo>
                  <a:close/>
                </a:path>
              </a:pathLst>
            </a:custGeom>
            <a:solidFill>
              <a:srgbClr val="E5C900"/>
            </a:solidFill>
            <a:ln w="9525">
              <a:noFill/>
              <a:round/>
            </a:ln>
          </p:spPr>
          <p:txBody>
            <a:bodyPr/>
            <a:lstStyle/>
            <a:p>
              <a:endParaRPr lang="en-CA"/>
            </a:p>
          </p:txBody>
        </p:sp>
        <p:sp>
          <p:nvSpPr>
            <p:cNvPr id="8351" name="Freeform 233"/>
            <p:cNvSpPr/>
            <p:nvPr/>
          </p:nvSpPr>
          <p:spPr bwMode="auto">
            <a:xfrm>
              <a:off x="497" y="2004"/>
              <a:ext cx="27" cy="20"/>
            </a:xfrm>
            <a:custGeom>
              <a:avLst/>
              <a:gdLst>
                <a:gd name="T0" fmla="*/ 0 w 34"/>
                <a:gd name="T1" fmla="*/ 2 h 24"/>
                <a:gd name="T2" fmla="*/ 5 w 34"/>
                <a:gd name="T3" fmla="*/ 14 h 24"/>
                <a:gd name="T4" fmla="*/ 17 w 34"/>
                <a:gd name="T5" fmla="*/ 12 h 24"/>
                <a:gd name="T6" fmla="*/ 14 w 34"/>
                <a:gd name="T7" fmla="*/ 0 h 24"/>
                <a:gd name="T8" fmla="*/ 0 w 34"/>
                <a:gd name="T9" fmla="*/ 2 h 24"/>
                <a:gd name="T10" fmla="*/ 0 60000 65536"/>
                <a:gd name="T11" fmla="*/ 0 60000 65536"/>
                <a:gd name="T12" fmla="*/ 0 60000 65536"/>
                <a:gd name="T13" fmla="*/ 0 60000 65536"/>
                <a:gd name="T14" fmla="*/ 0 60000 65536"/>
                <a:gd name="T15" fmla="*/ 0 w 34"/>
                <a:gd name="T16" fmla="*/ 0 h 24"/>
                <a:gd name="T17" fmla="*/ 34 w 34"/>
                <a:gd name="T18" fmla="*/ 24 h 24"/>
              </a:gdLst>
              <a:ahLst/>
              <a:cxnLst>
                <a:cxn ang="T10">
                  <a:pos x="T0" y="T1"/>
                </a:cxn>
                <a:cxn ang="T11">
                  <a:pos x="T2" y="T3"/>
                </a:cxn>
                <a:cxn ang="T12">
                  <a:pos x="T4" y="T5"/>
                </a:cxn>
                <a:cxn ang="T13">
                  <a:pos x="T6" y="T7"/>
                </a:cxn>
                <a:cxn ang="T14">
                  <a:pos x="T8" y="T9"/>
                </a:cxn>
              </a:cxnLst>
              <a:rect l="T15" t="T16" r="T17" b="T18"/>
              <a:pathLst>
                <a:path w="34" h="24">
                  <a:moveTo>
                    <a:pt x="0" y="2"/>
                  </a:moveTo>
                  <a:lnTo>
                    <a:pt x="9" y="24"/>
                  </a:lnTo>
                  <a:lnTo>
                    <a:pt x="34" y="22"/>
                  </a:lnTo>
                  <a:lnTo>
                    <a:pt x="26" y="0"/>
                  </a:lnTo>
                  <a:lnTo>
                    <a:pt x="0" y="2"/>
                  </a:lnTo>
                  <a:close/>
                </a:path>
              </a:pathLst>
            </a:custGeom>
            <a:solidFill>
              <a:srgbClr val="000000"/>
            </a:solidFill>
            <a:ln w="9525">
              <a:noFill/>
              <a:round/>
            </a:ln>
          </p:spPr>
          <p:txBody>
            <a:bodyPr/>
            <a:lstStyle/>
            <a:p>
              <a:endParaRPr lang="en-CA"/>
            </a:p>
          </p:txBody>
        </p:sp>
        <p:sp>
          <p:nvSpPr>
            <p:cNvPr id="8352" name="Freeform 234"/>
            <p:cNvSpPr/>
            <p:nvPr/>
          </p:nvSpPr>
          <p:spPr bwMode="auto">
            <a:xfrm>
              <a:off x="531" y="2001"/>
              <a:ext cx="28" cy="20"/>
            </a:xfrm>
            <a:custGeom>
              <a:avLst/>
              <a:gdLst>
                <a:gd name="T0" fmla="*/ 0 w 33"/>
                <a:gd name="T1" fmla="*/ 2 h 24"/>
                <a:gd name="T2" fmla="*/ 4 w 33"/>
                <a:gd name="T3" fmla="*/ 14 h 24"/>
                <a:gd name="T4" fmla="*/ 20 w 33"/>
                <a:gd name="T5" fmla="*/ 13 h 24"/>
                <a:gd name="T6" fmla="*/ 15 w 33"/>
                <a:gd name="T7" fmla="*/ 0 h 24"/>
                <a:gd name="T8" fmla="*/ 0 w 33"/>
                <a:gd name="T9" fmla="*/ 2 h 24"/>
                <a:gd name="T10" fmla="*/ 0 60000 65536"/>
                <a:gd name="T11" fmla="*/ 0 60000 65536"/>
                <a:gd name="T12" fmla="*/ 0 60000 65536"/>
                <a:gd name="T13" fmla="*/ 0 60000 65536"/>
                <a:gd name="T14" fmla="*/ 0 60000 65536"/>
                <a:gd name="T15" fmla="*/ 0 w 33"/>
                <a:gd name="T16" fmla="*/ 0 h 24"/>
                <a:gd name="T17" fmla="*/ 33 w 33"/>
                <a:gd name="T18" fmla="*/ 24 h 24"/>
              </a:gdLst>
              <a:ahLst/>
              <a:cxnLst>
                <a:cxn ang="T10">
                  <a:pos x="T0" y="T1"/>
                </a:cxn>
                <a:cxn ang="T11">
                  <a:pos x="T2" y="T3"/>
                </a:cxn>
                <a:cxn ang="T12">
                  <a:pos x="T4" y="T5"/>
                </a:cxn>
                <a:cxn ang="T13">
                  <a:pos x="T6" y="T7"/>
                </a:cxn>
                <a:cxn ang="T14">
                  <a:pos x="T8" y="T9"/>
                </a:cxn>
              </a:cxnLst>
              <a:rect l="T15" t="T16" r="T17" b="T18"/>
              <a:pathLst>
                <a:path w="33" h="24">
                  <a:moveTo>
                    <a:pt x="0" y="2"/>
                  </a:moveTo>
                  <a:lnTo>
                    <a:pt x="7" y="24"/>
                  </a:lnTo>
                  <a:lnTo>
                    <a:pt x="33" y="23"/>
                  </a:lnTo>
                  <a:lnTo>
                    <a:pt x="25" y="0"/>
                  </a:lnTo>
                  <a:lnTo>
                    <a:pt x="0" y="2"/>
                  </a:lnTo>
                  <a:close/>
                </a:path>
              </a:pathLst>
            </a:custGeom>
            <a:solidFill>
              <a:srgbClr val="E50000"/>
            </a:solidFill>
            <a:ln w="9525">
              <a:noFill/>
              <a:round/>
            </a:ln>
          </p:spPr>
          <p:txBody>
            <a:bodyPr/>
            <a:lstStyle/>
            <a:p>
              <a:endParaRPr lang="en-CA"/>
            </a:p>
          </p:txBody>
        </p:sp>
        <p:sp>
          <p:nvSpPr>
            <p:cNvPr id="8353" name="Freeform 235"/>
            <p:cNvSpPr/>
            <p:nvPr/>
          </p:nvSpPr>
          <p:spPr bwMode="auto">
            <a:xfrm>
              <a:off x="597" y="1994"/>
              <a:ext cx="27" cy="22"/>
            </a:xfrm>
            <a:custGeom>
              <a:avLst/>
              <a:gdLst>
                <a:gd name="T0" fmla="*/ 0 w 34"/>
                <a:gd name="T1" fmla="*/ 2 h 25"/>
                <a:gd name="T2" fmla="*/ 4 w 34"/>
                <a:gd name="T3" fmla="*/ 17 h 25"/>
                <a:gd name="T4" fmla="*/ 17 w 34"/>
                <a:gd name="T5" fmla="*/ 16 h 25"/>
                <a:gd name="T6" fmla="*/ 14 w 34"/>
                <a:gd name="T7" fmla="*/ 0 h 25"/>
                <a:gd name="T8" fmla="*/ 0 w 34"/>
                <a:gd name="T9" fmla="*/ 2 h 25"/>
                <a:gd name="T10" fmla="*/ 0 60000 65536"/>
                <a:gd name="T11" fmla="*/ 0 60000 65536"/>
                <a:gd name="T12" fmla="*/ 0 60000 65536"/>
                <a:gd name="T13" fmla="*/ 0 60000 65536"/>
                <a:gd name="T14" fmla="*/ 0 60000 65536"/>
                <a:gd name="T15" fmla="*/ 0 w 34"/>
                <a:gd name="T16" fmla="*/ 0 h 25"/>
                <a:gd name="T17" fmla="*/ 34 w 34"/>
                <a:gd name="T18" fmla="*/ 25 h 25"/>
              </a:gdLst>
              <a:ahLst/>
              <a:cxnLst>
                <a:cxn ang="T10">
                  <a:pos x="T0" y="T1"/>
                </a:cxn>
                <a:cxn ang="T11">
                  <a:pos x="T2" y="T3"/>
                </a:cxn>
                <a:cxn ang="T12">
                  <a:pos x="T4" y="T5"/>
                </a:cxn>
                <a:cxn ang="T13">
                  <a:pos x="T6" y="T7"/>
                </a:cxn>
                <a:cxn ang="T14">
                  <a:pos x="T8" y="T9"/>
                </a:cxn>
              </a:cxnLst>
              <a:rect l="T15" t="T16" r="T17" b="T18"/>
              <a:pathLst>
                <a:path w="34" h="25">
                  <a:moveTo>
                    <a:pt x="0" y="2"/>
                  </a:moveTo>
                  <a:lnTo>
                    <a:pt x="8" y="25"/>
                  </a:lnTo>
                  <a:lnTo>
                    <a:pt x="34" y="23"/>
                  </a:lnTo>
                  <a:lnTo>
                    <a:pt x="27" y="0"/>
                  </a:lnTo>
                  <a:lnTo>
                    <a:pt x="0" y="2"/>
                  </a:lnTo>
                  <a:close/>
                </a:path>
              </a:pathLst>
            </a:custGeom>
            <a:solidFill>
              <a:srgbClr val="000000"/>
            </a:solidFill>
            <a:ln w="9525">
              <a:noFill/>
              <a:round/>
            </a:ln>
          </p:spPr>
          <p:txBody>
            <a:bodyPr/>
            <a:lstStyle/>
            <a:p>
              <a:endParaRPr lang="en-CA"/>
            </a:p>
          </p:txBody>
        </p:sp>
        <p:sp>
          <p:nvSpPr>
            <p:cNvPr id="8354" name="Freeform 236"/>
            <p:cNvSpPr/>
            <p:nvPr/>
          </p:nvSpPr>
          <p:spPr bwMode="auto">
            <a:xfrm>
              <a:off x="946" y="1765"/>
              <a:ext cx="211" cy="123"/>
            </a:xfrm>
            <a:custGeom>
              <a:avLst/>
              <a:gdLst>
                <a:gd name="T0" fmla="*/ 120 w 253"/>
                <a:gd name="T1" fmla="*/ 0 h 148"/>
                <a:gd name="T2" fmla="*/ 0 w 253"/>
                <a:gd name="T3" fmla="*/ 6 h 148"/>
                <a:gd name="T4" fmla="*/ 26 w 253"/>
                <a:gd name="T5" fmla="*/ 85 h 148"/>
                <a:gd name="T6" fmla="*/ 147 w 253"/>
                <a:gd name="T7" fmla="*/ 77 h 148"/>
                <a:gd name="T8" fmla="*/ 120 w 253"/>
                <a:gd name="T9" fmla="*/ 0 h 148"/>
                <a:gd name="T10" fmla="*/ 0 60000 65536"/>
                <a:gd name="T11" fmla="*/ 0 60000 65536"/>
                <a:gd name="T12" fmla="*/ 0 60000 65536"/>
                <a:gd name="T13" fmla="*/ 0 60000 65536"/>
                <a:gd name="T14" fmla="*/ 0 60000 65536"/>
                <a:gd name="T15" fmla="*/ 0 w 253"/>
                <a:gd name="T16" fmla="*/ 0 h 148"/>
                <a:gd name="T17" fmla="*/ 253 w 253"/>
                <a:gd name="T18" fmla="*/ 148 h 148"/>
              </a:gdLst>
              <a:ahLst/>
              <a:cxnLst>
                <a:cxn ang="T10">
                  <a:pos x="T0" y="T1"/>
                </a:cxn>
                <a:cxn ang="T11">
                  <a:pos x="T2" y="T3"/>
                </a:cxn>
                <a:cxn ang="T12">
                  <a:pos x="T4" y="T5"/>
                </a:cxn>
                <a:cxn ang="T13">
                  <a:pos x="T6" y="T7"/>
                </a:cxn>
                <a:cxn ang="T14">
                  <a:pos x="T8" y="T9"/>
                </a:cxn>
              </a:cxnLst>
              <a:rect l="T15" t="T16" r="T17" b="T18"/>
              <a:pathLst>
                <a:path w="253" h="148">
                  <a:moveTo>
                    <a:pt x="208" y="0"/>
                  </a:moveTo>
                  <a:lnTo>
                    <a:pt x="0" y="11"/>
                  </a:lnTo>
                  <a:lnTo>
                    <a:pt x="44" y="148"/>
                  </a:lnTo>
                  <a:lnTo>
                    <a:pt x="253" y="135"/>
                  </a:lnTo>
                  <a:lnTo>
                    <a:pt x="208" y="0"/>
                  </a:lnTo>
                  <a:close/>
                </a:path>
              </a:pathLst>
            </a:custGeom>
            <a:solidFill>
              <a:srgbClr val="A5A5A5"/>
            </a:solidFill>
            <a:ln w="9525">
              <a:noFill/>
              <a:round/>
            </a:ln>
          </p:spPr>
          <p:txBody>
            <a:bodyPr/>
            <a:lstStyle/>
            <a:p>
              <a:endParaRPr lang="en-CA"/>
            </a:p>
          </p:txBody>
        </p:sp>
        <p:sp>
          <p:nvSpPr>
            <p:cNvPr id="8355" name="Freeform 237"/>
            <p:cNvSpPr/>
            <p:nvPr/>
          </p:nvSpPr>
          <p:spPr bwMode="auto">
            <a:xfrm>
              <a:off x="961" y="1777"/>
              <a:ext cx="181" cy="99"/>
            </a:xfrm>
            <a:custGeom>
              <a:avLst/>
              <a:gdLst>
                <a:gd name="T0" fmla="*/ 0 w 219"/>
                <a:gd name="T1" fmla="*/ 5 h 120"/>
                <a:gd name="T2" fmla="*/ 102 w 219"/>
                <a:gd name="T3" fmla="*/ 0 h 120"/>
                <a:gd name="T4" fmla="*/ 124 w 219"/>
                <a:gd name="T5" fmla="*/ 62 h 120"/>
                <a:gd name="T6" fmla="*/ 21 w 219"/>
                <a:gd name="T7" fmla="*/ 68 h 120"/>
                <a:gd name="T8" fmla="*/ 0 w 219"/>
                <a:gd name="T9" fmla="*/ 5 h 120"/>
                <a:gd name="T10" fmla="*/ 0 60000 65536"/>
                <a:gd name="T11" fmla="*/ 0 60000 65536"/>
                <a:gd name="T12" fmla="*/ 0 60000 65536"/>
                <a:gd name="T13" fmla="*/ 0 60000 65536"/>
                <a:gd name="T14" fmla="*/ 0 60000 65536"/>
                <a:gd name="T15" fmla="*/ 0 w 219"/>
                <a:gd name="T16" fmla="*/ 0 h 120"/>
                <a:gd name="T17" fmla="*/ 219 w 219"/>
                <a:gd name="T18" fmla="*/ 120 h 120"/>
              </a:gdLst>
              <a:ahLst/>
              <a:cxnLst>
                <a:cxn ang="T10">
                  <a:pos x="T0" y="T1"/>
                </a:cxn>
                <a:cxn ang="T11">
                  <a:pos x="T2" y="T3"/>
                </a:cxn>
                <a:cxn ang="T12">
                  <a:pos x="T4" y="T5"/>
                </a:cxn>
                <a:cxn ang="T13">
                  <a:pos x="T6" y="T7"/>
                </a:cxn>
                <a:cxn ang="T14">
                  <a:pos x="T8" y="T9"/>
                </a:cxn>
              </a:cxnLst>
              <a:rect l="T15" t="T16" r="T17" b="T18"/>
              <a:pathLst>
                <a:path w="219" h="120">
                  <a:moveTo>
                    <a:pt x="0" y="8"/>
                  </a:moveTo>
                  <a:lnTo>
                    <a:pt x="182" y="0"/>
                  </a:lnTo>
                  <a:lnTo>
                    <a:pt x="219" y="110"/>
                  </a:lnTo>
                  <a:lnTo>
                    <a:pt x="36" y="120"/>
                  </a:lnTo>
                  <a:lnTo>
                    <a:pt x="0" y="8"/>
                  </a:lnTo>
                  <a:close/>
                </a:path>
              </a:pathLst>
            </a:custGeom>
            <a:solidFill>
              <a:srgbClr val="0A7ADD"/>
            </a:solidFill>
            <a:ln w="9525">
              <a:noFill/>
              <a:round/>
            </a:ln>
          </p:spPr>
          <p:txBody>
            <a:bodyPr/>
            <a:lstStyle/>
            <a:p>
              <a:endParaRPr lang="en-CA"/>
            </a:p>
          </p:txBody>
        </p:sp>
        <p:sp>
          <p:nvSpPr>
            <p:cNvPr id="8356" name="Freeform 238"/>
            <p:cNvSpPr/>
            <p:nvPr/>
          </p:nvSpPr>
          <p:spPr bwMode="auto">
            <a:xfrm>
              <a:off x="1228" y="1943"/>
              <a:ext cx="210" cy="119"/>
            </a:xfrm>
            <a:custGeom>
              <a:avLst/>
              <a:gdLst>
                <a:gd name="T0" fmla="*/ 25 w 254"/>
                <a:gd name="T1" fmla="*/ 80 h 145"/>
                <a:gd name="T2" fmla="*/ 144 w 254"/>
                <a:gd name="T3" fmla="*/ 71 h 145"/>
                <a:gd name="T4" fmla="*/ 118 w 254"/>
                <a:gd name="T5" fmla="*/ 0 h 145"/>
                <a:gd name="T6" fmla="*/ 0 w 254"/>
                <a:gd name="T7" fmla="*/ 7 h 145"/>
                <a:gd name="T8" fmla="*/ 25 w 254"/>
                <a:gd name="T9" fmla="*/ 80 h 145"/>
                <a:gd name="T10" fmla="*/ 0 60000 65536"/>
                <a:gd name="T11" fmla="*/ 0 60000 65536"/>
                <a:gd name="T12" fmla="*/ 0 60000 65536"/>
                <a:gd name="T13" fmla="*/ 0 60000 65536"/>
                <a:gd name="T14" fmla="*/ 0 60000 65536"/>
                <a:gd name="T15" fmla="*/ 0 w 254"/>
                <a:gd name="T16" fmla="*/ 0 h 145"/>
                <a:gd name="T17" fmla="*/ 254 w 254"/>
                <a:gd name="T18" fmla="*/ 145 h 145"/>
              </a:gdLst>
              <a:ahLst/>
              <a:cxnLst>
                <a:cxn ang="T10">
                  <a:pos x="T0" y="T1"/>
                </a:cxn>
                <a:cxn ang="T11">
                  <a:pos x="T2" y="T3"/>
                </a:cxn>
                <a:cxn ang="T12">
                  <a:pos x="T4" y="T5"/>
                </a:cxn>
                <a:cxn ang="T13">
                  <a:pos x="T6" y="T7"/>
                </a:cxn>
                <a:cxn ang="T14">
                  <a:pos x="T8" y="T9"/>
                </a:cxn>
              </a:cxnLst>
              <a:rect l="T15" t="T16" r="T17" b="T18"/>
              <a:pathLst>
                <a:path w="254" h="145">
                  <a:moveTo>
                    <a:pt x="44" y="145"/>
                  </a:moveTo>
                  <a:lnTo>
                    <a:pt x="254" y="129"/>
                  </a:lnTo>
                  <a:lnTo>
                    <a:pt x="209" y="0"/>
                  </a:lnTo>
                  <a:lnTo>
                    <a:pt x="0" y="14"/>
                  </a:lnTo>
                  <a:lnTo>
                    <a:pt x="44" y="145"/>
                  </a:lnTo>
                  <a:close/>
                </a:path>
              </a:pathLst>
            </a:custGeom>
            <a:solidFill>
              <a:srgbClr val="000000"/>
            </a:solidFill>
            <a:ln w="9525">
              <a:noFill/>
              <a:round/>
            </a:ln>
          </p:spPr>
          <p:txBody>
            <a:bodyPr/>
            <a:lstStyle/>
            <a:p>
              <a:endParaRPr lang="en-CA"/>
            </a:p>
          </p:txBody>
        </p:sp>
        <p:sp>
          <p:nvSpPr>
            <p:cNvPr id="8357" name="Freeform 239"/>
            <p:cNvSpPr/>
            <p:nvPr/>
          </p:nvSpPr>
          <p:spPr bwMode="auto">
            <a:xfrm>
              <a:off x="1242" y="1953"/>
              <a:ext cx="182" cy="98"/>
            </a:xfrm>
            <a:custGeom>
              <a:avLst/>
              <a:gdLst>
                <a:gd name="T0" fmla="*/ 125 w 219"/>
                <a:gd name="T1" fmla="*/ 58 h 119"/>
                <a:gd name="T2" fmla="*/ 20 w 219"/>
                <a:gd name="T3" fmla="*/ 67 h 119"/>
                <a:gd name="T4" fmla="*/ 0 w 219"/>
                <a:gd name="T5" fmla="*/ 7 h 119"/>
                <a:gd name="T6" fmla="*/ 105 w 219"/>
                <a:gd name="T7" fmla="*/ 0 h 119"/>
                <a:gd name="T8" fmla="*/ 125 w 219"/>
                <a:gd name="T9" fmla="*/ 58 h 119"/>
                <a:gd name="T10" fmla="*/ 0 60000 65536"/>
                <a:gd name="T11" fmla="*/ 0 60000 65536"/>
                <a:gd name="T12" fmla="*/ 0 60000 65536"/>
                <a:gd name="T13" fmla="*/ 0 60000 65536"/>
                <a:gd name="T14" fmla="*/ 0 60000 65536"/>
                <a:gd name="T15" fmla="*/ 0 w 219"/>
                <a:gd name="T16" fmla="*/ 0 h 119"/>
                <a:gd name="T17" fmla="*/ 219 w 219"/>
                <a:gd name="T18" fmla="*/ 119 h 119"/>
              </a:gdLst>
              <a:ahLst/>
              <a:cxnLst>
                <a:cxn ang="T10">
                  <a:pos x="T0" y="T1"/>
                </a:cxn>
                <a:cxn ang="T11">
                  <a:pos x="T2" y="T3"/>
                </a:cxn>
                <a:cxn ang="T12">
                  <a:pos x="T4" y="T5"/>
                </a:cxn>
                <a:cxn ang="T13">
                  <a:pos x="T6" y="T7"/>
                </a:cxn>
                <a:cxn ang="T14">
                  <a:pos x="T8" y="T9"/>
                </a:cxn>
              </a:cxnLst>
              <a:rect l="T15" t="T16" r="T17" b="T18"/>
              <a:pathLst>
                <a:path w="219" h="119">
                  <a:moveTo>
                    <a:pt x="219" y="105"/>
                  </a:moveTo>
                  <a:lnTo>
                    <a:pt x="35" y="119"/>
                  </a:lnTo>
                  <a:lnTo>
                    <a:pt x="0" y="13"/>
                  </a:lnTo>
                  <a:lnTo>
                    <a:pt x="183" y="0"/>
                  </a:lnTo>
                  <a:lnTo>
                    <a:pt x="219" y="105"/>
                  </a:lnTo>
                  <a:close/>
                </a:path>
              </a:pathLst>
            </a:custGeom>
            <a:solidFill>
              <a:srgbClr val="0A7ADD"/>
            </a:solidFill>
            <a:ln w="9525">
              <a:noFill/>
              <a:round/>
            </a:ln>
          </p:spPr>
          <p:txBody>
            <a:bodyPr/>
            <a:lstStyle/>
            <a:p>
              <a:endParaRPr lang="en-CA"/>
            </a:p>
          </p:txBody>
        </p:sp>
        <p:sp>
          <p:nvSpPr>
            <p:cNvPr id="8358" name="Freeform 240"/>
            <p:cNvSpPr/>
            <p:nvPr/>
          </p:nvSpPr>
          <p:spPr bwMode="auto">
            <a:xfrm>
              <a:off x="1026" y="1910"/>
              <a:ext cx="26" cy="18"/>
            </a:xfrm>
            <a:custGeom>
              <a:avLst/>
              <a:gdLst>
                <a:gd name="T0" fmla="*/ 15 w 34"/>
                <a:gd name="T1" fmla="*/ 10 h 23"/>
                <a:gd name="T2" fmla="*/ 12 w 34"/>
                <a:gd name="T3" fmla="*/ 0 h 23"/>
                <a:gd name="T4" fmla="*/ 0 w 34"/>
                <a:gd name="T5" fmla="*/ 1 h 23"/>
                <a:gd name="T6" fmla="*/ 4 w 34"/>
                <a:gd name="T7" fmla="*/ 11 h 23"/>
                <a:gd name="T8" fmla="*/ 15 w 34"/>
                <a:gd name="T9" fmla="*/ 10 h 23"/>
                <a:gd name="T10" fmla="*/ 0 60000 65536"/>
                <a:gd name="T11" fmla="*/ 0 60000 65536"/>
                <a:gd name="T12" fmla="*/ 0 60000 65536"/>
                <a:gd name="T13" fmla="*/ 0 60000 65536"/>
                <a:gd name="T14" fmla="*/ 0 60000 65536"/>
                <a:gd name="T15" fmla="*/ 0 w 34"/>
                <a:gd name="T16" fmla="*/ 0 h 23"/>
                <a:gd name="T17" fmla="*/ 34 w 34"/>
                <a:gd name="T18" fmla="*/ 23 h 23"/>
              </a:gdLst>
              <a:ahLst/>
              <a:cxnLst>
                <a:cxn ang="T10">
                  <a:pos x="T0" y="T1"/>
                </a:cxn>
                <a:cxn ang="T11">
                  <a:pos x="T2" y="T3"/>
                </a:cxn>
                <a:cxn ang="T12">
                  <a:pos x="T4" y="T5"/>
                </a:cxn>
                <a:cxn ang="T13">
                  <a:pos x="T6" y="T7"/>
                </a:cxn>
                <a:cxn ang="T14">
                  <a:pos x="T8" y="T9"/>
                </a:cxn>
              </a:cxnLst>
              <a:rect l="T15" t="T16" r="T17" b="T18"/>
              <a:pathLst>
                <a:path w="34" h="23">
                  <a:moveTo>
                    <a:pt x="34" y="21"/>
                  </a:moveTo>
                  <a:lnTo>
                    <a:pt x="27" y="0"/>
                  </a:lnTo>
                  <a:lnTo>
                    <a:pt x="0" y="1"/>
                  </a:lnTo>
                  <a:lnTo>
                    <a:pt x="8" y="23"/>
                  </a:lnTo>
                  <a:lnTo>
                    <a:pt x="34" y="21"/>
                  </a:lnTo>
                  <a:close/>
                </a:path>
              </a:pathLst>
            </a:custGeom>
            <a:solidFill>
              <a:srgbClr val="000000"/>
            </a:solidFill>
            <a:ln w="9525">
              <a:noFill/>
              <a:round/>
            </a:ln>
          </p:spPr>
          <p:txBody>
            <a:bodyPr/>
            <a:lstStyle/>
            <a:p>
              <a:endParaRPr lang="en-CA"/>
            </a:p>
          </p:txBody>
        </p:sp>
        <p:sp>
          <p:nvSpPr>
            <p:cNvPr id="8359" name="Freeform 241"/>
            <p:cNvSpPr/>
            <p:nvPr/>
          </p:nvSpPr>
          <p:spPr bwMode="auto">
            <a:xfrm>
              <a:off x="1059" y="1906"/>
              <a:ext cx="26" cy="20"/>
            </a:xfrm>
            <a:custGeom>
              <a:avLst/>
              <a:gdLst>
                <a:gd name="T0" fmla="*/ 13 w 33"/>
                <a:gd name="T1" fmla="*/ 0 h 23"/>
                <a:gd name="T2" fmla="*/ 0 w 33"/>
                <a:gd name="T3" fmla="*/ 1 h 23"/>
                <a:gd name="T4" fmla="*/ 3 w 33"/>
                <a:gd name="T5" fmla="*/ 15 h 23"/>
                <a:gd name="T6" fmla="*/ 16 w 33"/>
                <a:gd name="T7" fmla="*/ 13 h 23"/>
                <a:gd name="T8" fmla="*/ 13 w 33"/>
                <a:gd name="T9" fmla="*/ 0 h 23"/>
                <a:gd name="T10" fmla="*/ 0 60000 65536"/>
                <a:gd name="T11" fmla="*/ 0 60000 65536"/>
                <a:gd name="T12" fmla="*/ 0 60000 65536"/>
                <a:gd name="T13" fmla="*/ 0 60000 65536"/>
                <a:gd name="T14" fmla="*/ 0 60000 65536"/>
                <a:gd name="T15" fmla="*/ 0 w 33"/>
                <a:gd name="T16" fmla="*/ 0 h 23"/>
                <a:gd name="T17" fmla="*/ 33 w 33"/>
                <a:gd name="T18" fmla="*/ 23 h 23"/>
              </a:gdLst>
              <a:ahLst/>
              <a:cxnLst>
                <a:cxn ang="T10">
                  <a:pos x="T0" y="T1"/>
                </a:cxn>
                <a:cxn ang="T11">
                  <a:pos x="T2" y="T3"/>
                </a:cxn>
                <a:cxn ang="T12">
                  <a:pos x="T4" y="T5"/>
                </a:cxn>
                <a:cxn ang="T13">
                  <a:pos x="T6" y="T7"/>
                </a:cxn>
                <a:cxn ang="T14">
                  <a:pos x="T8" y="T9"/>
                </a:cxn>
              </a:cxnLst>
              <a:rect l="T15" t="T16" r="T17" b="T18"/>
              <a:pathLst>
                <a:path w="33" h="23">
                  <a:moveTo>
                    <a:pt x="25" y="0"/>
                  </a:moveTo>
                  <a:lnTo>
                    <a:pt x="0" y="1"/>
                  </a:lnTo>
                  <a:lnTo>
                    <a:pt x="6" y="23"/>
                  </a:lnTo>
                  <a:lnTo>
                    <a:pt x="33" y="20"/>
                  </a:lnTo>
                  <a:lnTo>
                    <a:pt x="25" y="0"/>
                  </a:lnTo>
                  <a:close/>
                </a:path>
              </a:pathLst>
            </a:custGeom>
            <a:solidFill>
              <a:srgbClr val="000000"/>
            </a:solidFill>
            <a:ln w="9525">
              <a:noFill/>
              <a:round/>
            </a:ln>
          </p:spPr>
          <p:txBody>
            <a:bodyPr/>
            <a:lstStyle/>
            <a:p>
              <a:endParaRPr lang="en-CA"/>
            </a:p>
          </p:txBody>
        </p:sp>
        <p:sp>
          <p:nvSpPr>
            <p:cNvPr id="8360" name="Freeform 242"/>
            <p:cNvSpPr/>
            <p:nvPr/>
          </p:nvSpPr>
          <p:spPr bwMode="auto">
            <a:xfrm>
              <a:off x="1157" y="1998"/>
              <a:ext cx="28" cy="16"/>
            </a:xfrm>
            <a:custGeom>
              <a:avLst/>
              <a:gdLst>
                <a:gd name="T0" fmla="*/ 15 w 34"/>
                <a:gd name="T1" fmla="*/ 0 h 22"/>
                <a:gd name="T2" fmla="*/ 0 w 34"/>
                <a:gd name="T3" fmla="*/ 1 h 22"/>
                <a:gd name="T4" fmla="*/ 5 w 34"/>
                <a:gd name="T5" fmla="*/ 9 h 22"/>
                <a:gd name="T6" fmla="*/ 19 w 34"/>
                <a:gd name="T7" fmla="*/ 8 h 22"/>
                <a:gd name="T8" fmla="*/ 15 w 34"/>
                <a:gd name="T9" fmla="*/ 0 h 22"/>
                <a:gd name="T10" fmla="*/ 0 60000 65536"/>
                <a:gd name="T11" fmla="*/ 0 60000 65536"/>
                <a:gd name="T12" fmla="*/ 0 60000 65536"/>
                <a:gd name="T13" fmla="*/ 0 60000 65536"/>
                <a:gd name="T14" fmla="*/ 0 60000 65536"/>
                <a:gd name="T15" fmla="*/ 0 w 34"/>
                <a:gd name="T16" fmla="*/ 0 h 22"/>
                <a:gd name="T17" fmla="*/ 34 w 34"/>
                <a:gd name="T18" fmla="*/ 22 h 22"/>
              </a:gdLst>
              <a:ahLst/>
              <a:cxnLst>
                <a:cxn ang="T10">
                  <a:pos x="T0" y="T1"/>
                </a:cxn>
                <a:cxn ang="T11">
                  <a:pos x="T2" y="T3"/>
                </a:cxn>
                <a:cxn ang="T12">
                  <a:pos x="T4" y="T5"/>
                </a:cxn>
                <a:cxn ang="T13">
                  <a:pos x="T6" y="T7"/>
                </a:cxn>
                <a:cxn ang="T14">
                  <a:pos x="T8" y="T9"/>
                </a:cxn>
              </a:cxnLst>
              <a:rect l="T15" t="T16" r="T17" b="T18"/>
              <a:pathLst>
                <a:path w="34" h="22">
                  <a:moveTo>
                    <a:pt x="27" y="0"/>
                  </a:moveTo>
                  <a:lnTo>
                    <a:pt x="0" y="1"/>
                  </a:lnTo>
                  <a:lnTo>
                    <a:pt x="8" y="22"/>
                  </a:lnTo>
                  <a:lnTo>
                    <a:pt x="34" y="21"/>
                  </a:lnTo>
                  <a:lnTo>
                    <a:pt x="27" y="0"/>
                  </a:lnTo>
                  <a:close/>
                </a:path>
              </a:pathLst>
            </a:custGeom>
            <a:solidFill>
              <a:srgbClr val="000000"/>
            </a:solidFill>
            <a:ln w="9525">
              <a:noFill/>
              <a:round/>
            </a:ln>
          </p:spPr>
          <p:txBody>
            <a:bodyPr/>
            <a:lstStyle/>
            <a:p>
              <a:endParaRPr lang="en-CA"/>
            </a:p>
          </p:txBody>
        </p:sp>
        <p:sp>
          <p:nvSpPr>
            <p:cNvPr id="8361" name="Freeform 243"/>
            <p:cNvSpPr/>
            <p:nvPr/>
          </p:nvSpPr>
          <p:spPr bwMode="auto">
            <a:xfrm>
              <a:off x="1293" y="1793"/>
              <a:ext cx="28" cy="18"/>
            </a:xfrm>
            <a:custGeom>
              <a:avLst/>
              <a:gdLst>
                <a:gd name="T0" fmla="*/ 19 w 34"/>
                <a:gd name="T1" fmla="*/ 11 h 22"/>
                <a:gd name="T2" fmla="*/ 14 w 34"/>
                <a:gd name="T3" fmla="*/ 0 h 22"/>
                <a:gd name="T4" fmla="*/ 0 w 34"/>
                <a:gd name="T5" fmla="*/ 1 h 22"/>
                <a:gd name="T6" fmla="*/ 5 w 34"/>
                <a:gd name="T7" fmla="*/ 12 h 22"/>
                <a:gd name="T8" fmla="*/ 19 w 34"/>
                <a:gd name="T9" fmla="*/ 11 h 22"/>
                <a:gd name="T10" fmla="*/ 0 60000 65536"/>
                <a:gd name="T11" fmla="*/ 0 60000 65536"/>
                <a:gd name="T12" fmla="*/ 0 60000 65536"/>
                <a:gd name="T13" fmla="*/ 0 60000 65536"/>
                <a:gd name="T14" fmla="*/ 0 60000 65536"/>
                <a:gd name="T15" fmla="*/ 0 w 34"/>
                <a:gd name="T16" fmla="*/ 0 h 22"/>
                <a:gd name="T17" fmla="*/ 34 w 34"/>
                <a:gd name="T18" fmla="*/ 22 h 22"/>
              </a:gdLst>
              <a:ahLst/>
              <a:cxnLst>
                <a:cxn ang="T10">
                  <a:pos x="T0" y="T1"/>
                </a:cxn>
                <a:cxn ang="T11">
                  <a:pos x="T2" y="T3"/>
                </a:cxn>
                <a:cxn ang="T12">
                  <a:pos x="T4" y="T5"/>
                </a:cxn>
                <a:cxn ang="T13">
                  <a:pos x="T6" y="T7"/>
                </a:cxn>
                <a:cxn ang="T14">
                  <a:pos x="T8" y="T9"/>
                </a:cxn>
              </a:cxnLst>
              <a:rect l="T15" t="T16" r="T17" b="T18"/>
              <a:pathLst>
                <a:path w="34" h="22">
                  <a:moveTo>
                    <a:pt x="34" y="21"/>
                  </a:moveTo>
                  <a:lnTo>
                    <a:pt x="26" y="0"/>
                  </a:lnTo>
                  <a:lnTo>
                    <a:pt x="0" y="1"/>
                  </a:lnTo>
                  <a:lnTo>
                    <a:pt x="8" y="22"/>
                  </a:lnTo>
                  <a:lnTo>
                    <a:pt x="34" y="21"/>
                  </a:lnTo>
                  <a:close/>
                </a:path>
              </a:pathLst>
            </a:custGeom>
            <a:solidFill>
              <a:srgbClr val="000000"/>
            </a:solidFill>
            <a:ln w="9525">
              <a:noFill/>
              <a:round/>
            </a:ln>
          </p:spPr>
          <p:txBody>
            <a:bodyPr/>
            <a:lstStyle/>
            <a:p>
              <a:endParaRPr lang="en-CA"/>
            </a:p>
          </p:txBody>
        </p:sp>
        <p:sp>
          <p:nvSpPr>
            <p:cNvPr id="8362" name="Freeform 244"/>
            <p:cNvSpPr/>
            <p:nvPr/>
          </p:nvSpPr>
          <p:spPr bwMode="auto">
            <a:xfrm>
              <a:off x="1315" y="1767"/>
              <a:ext cx="26" cy="18"/>
            </a:xfrm>
            <a:custGeom>
              <a:avLst/>
              <a:gdLst>
                <a:gd name="T0" fmla="*/ 16 w 33"/>
                <a:gd name="T1" fmla="*/ 13 h 21"/>
                <a:gd name="T2" fmla="*/ 13 w 33"/>
                <a:gd name="T3" fmla="*/ 0 h 21"/>
                <a:gd name="T4" fmla="*/ 0 w 33"/>
                <a:gd name="T5" fmla="*/ 1 h 21"/>
                <a:gd name="T6" fmla="*/ 4 w 33"/>
                <a:gd name="T7" fmla="*/ 13 h 21"/>
                <a:gd name="T8" fmla="*/ 16 w 33"/>
                <a:gd name="T9" fmla="*/ 13 h 21"/>
                <a:gd name="T10" fmla="*/ 0 60000 65536"/>
                <a:gd name="T11" fmla="*/ 0 60000 65536"/>
                <a:gd name="T12" fmla="*/ 0 60000 65536"/>
                <a:gd name="T13" fmla="*/ 0 60000 65536"/>
                <a:gd name="T14" fmla="*/ 0 60000 65536"/>
                <a:gd name="T15" fmla="*/ 0 w 33"/>
                <a:gd name="T16" fmla="*/ 0 h 21"/>
                <a:gd name="T17" fmla="*/ 33 w 33"/>
                <a:gd name="T18" fmla="*/ 21 h 21"/>
              </a:gdLst>
              <a:ahLst/>
              <a:cxnLst>
                <a:cxn ang="T10">
                  <a:pos x="T0" y="T1"/>
                </a:cxn>
                <a:cxn ang="T11">
                  <a:pos x="T2" y="T3"/>
                </a:cxn>
                <a:cxn ang="T12">
                  <a:pos x="T4" y="T5"/>
                </a:cxn>
                <a:cxn ang="T13">
                  <a:pos x="T6" y="T7"/>
                </a:cxn>
                <a:cxn ang="T14">
                  <a:pos x="T8" y="T9"/>
                </a:cxn>
              </a:cxnLst>
              <a:rect l="T15" t="T16" r="T17" b="T18"/>
              <a:pathLst>
                <a:path w="33" h="21">
                  <a:moveTo>
                    <a:pt x="33" y="20"/>
                  </a:moveTo>
                  <a:lnTo>
                    <a:pt x="27" y="0"/>
                  </a:lnTo>
                  <a:lnTo>
                    <a:pt x="0" y="1"/>
                  </a:lnTo>
                  <a:lnTo>
                    <a:pt x="8" y="21"/>
                  </a:lnTo>
                  <a:lnTo>
                    <a:pt x="33" y="20"/>
                  </a:lnTo>
                  <a:close/>
                </a:path>
              </a:pathLst>
            </a:custGeom>
            <a:solidFill>
              <a:srgbClr val="000000"/>
            </a:solidFill>
            <a:ln w="9525">
              <a:noFill/>
              <a:round/>
            </a:ln>
          </p:spPr>
          <p:txBody>
            <a:bodyPr/>
            <a:lstStyle/>
            <a:p>
              <a:endParaRPr lang="en-CA"/>
            </a:p>
          </p:txBody>
        </p:sp>
        <p:sp>
          <p:nvSpPr>
            <p:cNvPr id="8363" name="Freeform 245"/>
            <p:cNvSpPr/>
            <p:nvPr/>
          </p:nvSpPr>
          <p:spPr bwMode="auto">
            <a:xfrm>
              <a:off x="1190" y="1994"/>
              <a:ext cx="27" cy="19"/>
            </a:xfrm>
            <a:custGeom>
              <a:avLst/>
              <a:gdLst>
                <a:gd name="T0" fmla="*/ 13 w 33"/>
                <a:gd name="T1" fmla="*/ 0 h 23"/>
                <a:gd name="T2" fmla="*/ 0 w 33"/>
                <a:gd name="T3" fmla="*/ 2 h 23"/>
                <a:gd name="T4" fmla="*/ 4 w 33"/>
                <a:gd name="T5" fmla="*/ 13 h 23"/>
                <a:gd name="T6" fmla="*/ 18 w 33"/>
                <a:gd name="T7" fmla="*/ 12 h 23"/>
                <a:gd name="T8" fmla="*/ 13 w 33"/>
                <a:gd name="T9" fmla="*/ 0 h 23"/>
                <a:gd name="T10" fmla="*/ 0 60000 65536"/>
                <a:gd name="T11" fmla="*/ 0 60000 65536"/>
                <a:gd name="T12" fmla="*/ 0 60000 65536"/>
                <a:gd name="T13" fmla="*/ 0 60000 65536"/>
                <a:gd name="T14" fmla="*/ 0 60000 65536"/>
                <a:gd name="T15" fmla="*/ 0 w 33"/>
                <a:gd name="T16" fmla="*/ 0 h 23"/>
                <a:gd name="T17" fmla="*/ 33 w 33"/>
                <a:gd name="T18" fmla="*/ 23 h 23"/>
              </a:gdLst>
              <a:ahLst/>
              <a:cxnLst>
                <a:cxn ang="T10">
                  <a:pos x="T0" y="T1"/>
                </a:cxn>
                <a:cxn ang="T11">
                  <a:pos x="T2" y="T3"/>
                </a:cxn>
                <a:cxn ang="T12">
                  <a:pos x="T4" y="T5"/>
                </a:cxn>
                <a:cxn ang="T13">
                  <a:pos x="T6" y="T7"/>
                </a:cxn>
                <a:cxn ang="T14">
                  <a:pos x="T8" y="T9"/>
                </a:cxn>
              </a:cxnLst>
              <a:rect l="T15" t="T16" r="T17" b="T18"/>
              <a:pathLst>
                <a:path w="33" h="23">
                  <a:moveTo>
                    <a:pt x="25" y="0"/>
                  </a:moveTo>
                  <a:lnTo>
                    <a:pt x="0" y="2"/>
                  </a:lnTo>
                  <a:lnTo>
                    <a:pt x="7" y="23"/>
                  </a:lnTo>
                  <a:lnTo>
                    <a:pt x="33" y="20"/>
                  </a:lnTo>
                  <a:lnTo>
                    <a:pt x="25" y="0"/>
                  </a:lnTo>
                  <a:close/>
                </a:path>
              </a:pathLst>
            </a:custGeom>
            <a:solidFill>
              <a:srgbClr val="000000"/>
            </a:solidFill>
            <a:ln w="9525">
              <a:noFill/>
              <a:round/>
            </a:ln>
          </p:spPr>
          <p:txBody>
            <a:bodyPr/>
            <a:lstStyle/>
            <a:p>
              <a:endParaRPr lang="en-CA"/>
            </a:p>
          </p:txBody>
        </p:sp>
        <p:sp>
          <p:nvSpPr>
            <p:cNvPr id="8364" name="Freeform 246"/>
            <p:cNvSpPr/>
            <p:nvPr/>
          </p:nvSpPr>
          <p:spPr bwMode="auto">
            <a:xfrm>
              <a:off x="1001" y="1938"/>
              <a:ext cx="28" cy="18"/>
            </a:xfrm>
            <a:custGeom>
              <a:avLst/>
              <a:gdLst>
                <a:gd name="T0" fmla="*/ 15 w 34"/>
                <a:gd name="T1" fmla="*/ 0 h 23"/>
                <a:gd name="T2" fmla="*/ 0 w 34"/>
                <a:gd name="T3" fmla="*/ 2 h 23"/>
                <a:gd name="T4" fmla="*/ 5 w 34"/>
                <a:gd name="T5" fmla="*/ 11 h 23"/>
                <a:gd name="T6" fmla="*/ 19 w 34"/>
                <a:gd name="T7" fmla="*/ 10 h 23"/>
                <a:gd name="T8" fmla="*/ 15 w 34"/>
                <a:gd name="T9" fmla="*/ 0 h 23"/>
                <a:gd name="T10" fmla="*/ 0 60000 65536"/>
                <a:gd name="T11" fmla="*/ 0 60000 65536"/>
                <a:gd name="T12" fmla="*/ 0 60000 65536"/>
                <a:gd name="T13" fmla="*/ 0 60000 65536"/>
                <a:gd name="T14" fmla="*/ 0 60000 65536"/>
                <a:gd name="T15" fmla="*/ 0 w 34"/>
                <a:gd name="T16" fmla="*/ 0 h 23"/>
                <a:gd name="T17" fmla="*/ 34 w 34"/>
                <a:gd name="T18" fmla="*/ 23 h 23"/>
              </a:gdLst>
              <a:ahLst/>
              <a:cxnLst>
                <a:cxn ang="T10">
                  <a:pos x="T0" y="T1"/>
                </a:cxn>
                <a:cxn ang="T11">
                  <a:pos x="T2" y="T3"/>
                </a:cxn>
                <a:cxn ang="T12">
                  <a:pos x="T4" y="T5"/>
                </a:cxn>
                <a:cxn ang="T13">
                  <a:pos x="T6" y="T7"/>
                </a:cxn>
                <a:cxn ang="T14">
                  <a:pos x="T8" y="T9"/>
                </a:cxn>
              </a:cxnLst>
              <a:rect l="T15" t="T16" r="T17" b="T18"/>
              <a:pathLst>
                <a:path w="34" h="23">
                  <a:moveTo>
                    <a:pt x="27" y="0"/>
                  </a:moveTo>
                  <a:lnTo>
                    <a:pt x="0" y="2"/>
                  </a:lnTo>
                  <a:lnTo>
                    <a:pt x="8" y="23"/>
                  </a:lnTo>
                  <a:lnTo>
                    <a:pt x="34" y="21"/>
                  </a:lnTo>
                  <a:lnTo>
                    <a:pt x="27" y="0"/>
                  </a:lnTo>
                  <a:close/>
                </a:path>
              </a:pathLst>
            </a:custGeom>
            <a:solidFill>
              <a:srgbClr val="000000"/>
            </a:solidFill>
            <a:ln w="9525">
              <a:noFill/>
              <a:round/>
            </a:ln>
          </p:spPr>
          <p:txBody>
            <a:bodyPr/>
            <a:lstStyle/>
            <a:p>
              <a:endParaRPr lang="en-CA"/>
            </a:p>
          </p:txBody>
        </p:sp>
        <p:sp>
          <p:nvSpPr>
            <p:cNvPr id="8365" name="Freeform 247"/>
            <p:cNvSpPr/>
            <p:nvPr/>
          </p:nvSpPr>
          <p:spPr bwMode="auto">
            <a:xfrm>
              <a:off x="1034" y="1936"/>
              <a:ext cx="28" cy="18"/>
            </a:xfrm>
            <a:custGeom>
              <a:avLst/>
              <a:gdLst>
                <a:gd name="T0" fmla="*/ 0 w 33"/>
                <a:gd name="T1" fmla="*/ 1 h 23"/>
                <a:gd name="T2" fmla="*/ 5 w 33"/>
                <a:gd name="T3" fmla="*/ 11 h 23"/>
                <a:gd name="T4" fmla="*/ 20 w 33"/>
                <a:gd name="T5" fmla="*/ 10 h 23"/>
                <a:gd name="T6" fmla="*/ 16 w 33"/>
                <a:gd name="T7" fmla="*/ 0 h 23"/>
                <a:gd name="T8" fmla="*/ 0 w 33"/>
                <a:gd name="T9" fmla="*/ 1 h 23"/>
                <a:gd name="T10" fmla="*/ 0 60000 65536"/>
                <a:gd name="T11" fmla="*/ 0 60000 65536"/>
                <a:gd name="T12" fmla="*/ 0 60000 65536"/>
                <a:gd name="T13" fmla="*/ 0 60000 65536"/>
                <a:gd name="T14" fmla="*/ 0 60000 65536"/>
                <a:gd name="T15" fmla="*/ 0 w 33"/>
                <a:gd name="T16" fmla="*/ 0 h 23"/>
                <a:gd name="T17" fmla="*/ 33 w 33"/>
                <a:gd name="T18" fmla="*/ 23 h 23"/>
              </a:gdLst>
              <a:ahLst/>
              <a:cxnLst>
                <a:cxn ang="T10">
                  <a:pos x="T0" y="T1"/>
                </a:cxn>
                <a:cxn ang="T11">
                  <a:pos x="T2" y="T3"/>
                </a:cxn>
                <a:cxn ang="T12">
                  <a:pos x="T4" y="T5"/>
                </a:cxn>
                <a:cxn ang="T13">
                  <a:pos x="T6" y="T7"/>
                </a:cxn>
                <a:cxn ang="T14">
                  <a:pos x="T8" y="T9"/>
                </a:cxn>
              </a:cxnLst>
              <a:rect l="T15" t="T16" r="T17" b="T18"/>
              <a:pathLst>
                <a:path w="33" h="23">
                  <a:moveTo>
                    <a:pt x="0" y="1"/>
                  </a:moveTo>
                  <a:lnTo>
                    <a:pt x="8" y="23"/>
                  </a:lnTo>
                  <a:lnTo>
                    <a:pt x="33" y="21"/>
                  </a:lnTo>
                  <a:lnTo>
                    <a:pt x="26" y="0"/>
                  </a:lnTo>
                  <a:lnTo>
                    <a:pt x="0" y="1"/>
                  </a:lnTo>
                  <a:close/>
                </a:path>
              </a:pathLst>
            </a:custGeom>
            <a:solidFill>
              <a:srgbClr val="000000"/>
            </a:solidFill>
            <a:ln w="9525">
              <a:noFill/>
              <a:round/>
            </a:ln>
          </p:spPr>
          <p:txBody>
            <a:bodyPr/>
            <a:lstStyle/>
            <a:p>
              <a:endParaRPr lang="en-CA"/>
            </a:p>
          </p:txBody>
        </p:sp>
        <p:sp>
          <p:nvSpPr>
            <p:cNvPr id="8366" name="Freeform 248"/>
            <p:cNvSpPr/>
            <p:nvPr/>
          </p:nvSpPr>
          <p:spPr bwMode="auto">
            <a:xfrm>
              <a:off x="1069" y="1933"/>
              <a:ext cx="26" cy="18"/>
            </a:xfrm>
            <a:custGeom>
              <a:avLst/>
              <a:gdLst>
                <a:gd name="T0" fmla="*/ 13 w 33"/>
                <a:gd name="T1" fmla="*/ 0 h 23"/>
                <a:gd name="T2" fmla="*/ 0 w 33"/>
                <a:gd name="T3" fmla="*/ 2 h 23"/>
                <a:gd name="T4" fmla="*/ 4 w 33"/>
                <a:gd name="T5" fmla="*/ 11 h 23"/>
                <a:gd name="T6" fmla="*/ 16 w 33"/>
                <a:gd name="T7" fmla="*/ 10 h 23"/>
                <a:gd name="T8" fmla="*/ 13 w 33"/>
                <a:gd name="T9" fmla="*/ 0 h 23"/>
                <a:gd name="T10" fmla="*/ 0 60000 65536"/>
                <a:gd name="T11" fmla="*/ 0 60000 65536"/>
                <a:gd name="T12" fmla="*/ 0 60000 65536"/>
                <a:gd name="T13" fmla="*/ 0 60000 65536"/>
                <a:gd name="T14" fmla="*/ 0 60000 65536"/>
                <a:gd name="T15" fmla="*/ 0 w 33"/>
                <a:gd name="T16" fmla="*/ 0 h 23"/>
                <a:gd name="T17" fmla="*/ 33 w 33"/>
                <a:gd name="T18" fmla="*/ 23 h 23"/>
              </a:gdLst>
              <a:ahLst/>
              <a:cxnLst>
                <a:cxn ang="T10">
                  <a:pos x="T0" y="T1"/>
                </a:cxn>
                <a:cxn ang="T11">
                  <a:pos x="T2" y="T3"/>
                </a:cxn>
                <a:cxn ang="T12">
                  <a:pos x="T4" y="T5"/>
                </a:cxn>
                <a:cxn ang="T13">
                  <a:pos x="T6" y="T7"/>
                </a:cxn>
                <a:cxn ang="T14">
                  <a:pos x="T8" y="T9"/>
                </a:cxn>
              </a:cxnLst>
              <a:rect l="T15" t="T16" r="T17" b="T18"/>
              <a:pathLst>
                <a:path w="33" h="23">
                  <a:moveTo>
                    <a:pt x="25" y="0"/>
                  </a:moveTo>
                  <a:lnTo>
                    <a:pt x="0" y="2"/>
                  </a:lnTo>
                  <a:lnTo>
                    <a:pt x="7" y="23"/>
                  </a:lnTo>
                  <a:lnTo>
                    <a:pt x="33" y="22"/>
                  </a:lnTo>
                  <a:lnTo>
                    <a:pt x="25" y="0"/>
                  </a:lnTo>
                  <a:close/>
                </a:path>
              </a:pathLst>
            </a:custGeom>
            <a:solidFill>
              <a:srgbClr val="000000"/>
            </a:solidFill>
            <a:ln w="9525">
              <a:noFill/>
              <a:round/>
            </a:ln>
          </p:spPr>
          <p:txBody>
            <a:bodyPr/>
            <a:lstStyle/>
            <a:p>
              <a:endParaRPr lang="en-CA"/>
            </a:p>
          </p:txBody>
        </p:sp>
        <p:sp>
          <p:nvSpPr>
            <p:cNvPr id="8367" name="Freeform 249"/>
            <p:cNvSpPr/>
            <p:nvPr/>
          </p:nvSpPr>
          <p:spPr bwMode="auto">
            <a:xfrm>
              <a:off x="1167" y="2022"/>
              <a:ext cx="28" cy="20"/>
            </a:xfrm>
            <a:custGeom>
              <a:avLst/>
              <a:gdLst>
                <a:gd name="T0" fmla="*/ 0 w 33"/>
                <a:gd name="T1" fmla="*/ 1 h 23"/>
                <a:gd name="T2" fmla="*/ 5 w 33"/>
                <a:gd name="T3" fmla="*/ 15 h 23"/>
                <a:gd name="T4" fmla="*/ 20 w 33"/>
                <a:gd name="T5" fmla="*/ 14 h 23"/>
                <a:gd name="T6" fmla="*/ 16 w 33"/>
                <a:gd name="T7" fmla="*/ 0 h 23"/>
                <a:gd name="T8" fmla="*/ 0 w 33"/>
                <a:gd name="T9" fmla="*/ 1 h 23"/>
                <a:gd name="T10" fmla="*/ 0 60000 65536"/>
                <a:gd name="T11" fmla="*/ 0 60000 65536"/>
                <a:gd name="T12" fmla="*/ 0 60000 65536"/>
                <a:gd name="T13" fmla="*/ 0 60000 65536"/>
                <a:gd name="T14" fmla="*/ 0 60000 65536"/>
                <a:gd name="T15" fmla="*/ 0 w 33"/>
                <a:gd name="T16" fmla="*/ 0 h 23"/>
                <a:gd name="T17" fmla="*/ 33 w 33"/>
                <a:gd name="T18" fmla="*/ 23 h 23"/>
              </a:gdLst>
              <a:ahLst/>
              <a:cxnLst>
                <a:cxn ang="T10">
                  <a:pos x="T0" y="T1"/>
                </a:cxn>
                <a:cxn ang="T11">
                  <a:pos x="T2" y="T3"/>
                </a:cxn>
                <a:cxn ang="T12">
                  <a:pos x="T4" y="T5"/>
                </a:cxn>
                <a:cxn ang="T13">
                  <a:pos x="T6" y="T7"/>
                </a:cxn>
                <a:cxn ang="T14">
                  <a:pos x="T8" y="T9"/>
                </a:cxn>
              </a:cxnLst>
              <a:rect l="T15" t="T16" r="T17" b="T18"/>
              <a:pathLst>
                <a:path w="33" h="23">
                  <a:moveTo>
                    <a:pt x="0" y="1"/>
                  </a:moveTo>
                  <a:lnTo>
                    <a:pt x="8" y="23"/>
                  </a:lnTo>
                  <a:lnTo>
                    <a:pt x="33" y="21"/>
                  </a:lnTo>
                  <a:lnTo>
                    <a:pt x="26" y="0"/>
                  </a:lnTo>
                  <a:lnTo>
                    <a:pt x="0" y="1"/>
                  </a:lnTo>
                  <a:close/>
                </a:path>
              </a:pathLst>
            </a:custGeom>
            <a:solidFill>
              <a:srgbClr val="E5C900"/>
            </a:solidFill>
            <a:ln w="9525">
              <a:noFill/>
              <a:round/>
            </a:ln>
          </p:spPr>
          <p:txBody>
            <a:bodyPr/>
            <a:lstStyle/>
            <a:p>
              <a:endParaRPr lang="en-CA"/>
            </a:p>
          </p:txBody>
        </p:sp>
        <p:sp>
          <p:nvSpPr>
            <p:cNvPr id="8368" name="Freeform 250"/>
            <p:cNvSpPr/>
            <p:nvPr/>
          </p:nvSpPr>
          <p:spPr bwMode="auto">
            <a:xfrm>
              <a:off x="1198" y="2019"/>
              <a:ext cx="29" cy="20"/>
            </a:xfrm>
            <a:custGeom>
              <a:avLst/>
              <a:gdLst>
                <a:gd name="T0" fmla="*/ 0 w 33"/>
                <a:gd name="T1" fmla="*/ 2 h 23"/>
                <a:gd name="T2" fmla="*/ 5 w 33"/>
                <a:gd name="T3" fmla="*/ 15 h 23"/>
                <a:gd name="T4" fmla="*/ 22 w 33"/>
                <a:gd name="T5" fmla="*/ 13 h 23"/>
                <a:gd name="T6" fmla="*/ 17 w 33"/>
                <a:gd name="T7" fmla="*/ 0 h 23"/>
                <a:gd name="T8" fmla="*/ 0 w 33"/>
                <a:gd name="T9" fmla="*/ 2 h 23"/>
                <a:gd name="T10" fmla="*/ 0 60000 65536"/>
                <a:gd name="T11" fmla="*/ 0 60000 65536"/>
                <a:gd name="T12" fmla="*/ 0 60000 65536"/>
                <a:gd name="T13" fmla="*/ 0 60000 65536"/>
                <a:gd name="T14" fmla="*/ 0 60000 65536"/>
                <a:gd name="T15" fmla="*/ 0 w 33"/>
                <a:gd name="T16" fmla="*/ 0 h 23"/>
                <a:gd name="T17" fmla="*/ 33 w 33"/>
                <a:gd name="T18" fmla="*/ 23 h 23"/>
              </a:gdLst>
              <a:ahLst/>
              <a:cxnLst>
                <a:cxn ang="T10">
                  <a:pos x="T0" y="T1"/>
                </a:cxn>
                <a:cxn ang="T11">
                  <a:pos x="T2" y="T3"/>
                </a:cxn>
                <a:cxn ang="T12">
                  <a:pos x="T4" y="T5"/>
                </a:cxn>
                <a:cxn ang="T13">
                  <a:pos x="T6" y="T7"/>
                </a:cxn>
                <a:cxn ang="T14">
                  <a:pos x="T8" y="T9"/>
                </a:cxn>
              </a:cxnLst>
              <a:rect l="T15" t="T16" r="T17" b="T18"/>
              <a:pathLst>
                <a:path w="33" h="23">
                  <a:moveTo>
                    <a:pt x="0" y="2"/>
                  </a:moveTo>
                  <a:lnTo>
                    <a:pt x="8" y="23"/>
                  </a:lnTo>
                  <a:lnTo>
                    <a:pt x="33" y="20"/>
                  </a:lnTo>
                  <a:lnTo>
                    <a:pt x="25" y="0"/>
                  </a:lnTo>
                  <a:lnTo>
                    <a:pt x="0" y="2"/>
                  </a:lnTo>
                  <a:close/>
                </a:path>
              </a:pathLst>
            </a:custGeom>
            <a:solidFill>
              <a:srgbClr val="000000"/>
            </a:solidFill>
            <a:ln w="9525">
              <a:noFill/>
              <a:round/>
            </a:ln>
          </p:spPr>
          <p:txBody>
            <a:bodyPr/>
            <a:lstStyle/>
            <a:p>
              <a:endParaRPr lang="en-CA"/>
            </a:p>
          </p:txBody>
        </p:sp>
        <p:sp>
          <p:nvSpPr>
            <p:cNvPr id="8369" name="Freeform 251"/>
            <p:cNvSpPr/>
            <p:nvPr/>
          </p:nvSpPr>
          <p:spPr bwMode="auto">
            <a:xfrm>
              <a:off x="1011" y="1964"/>
              <a:ext cx="28" cy="19"/>
            </a:xfrm>
            <a:custGeom>
              <a:avLst/>
              <a:gdLst>
                <a:gd name="T0" fmla="*/ 0 w 35"/>
                <a:gd name="T1" fmla="*/ 1 h 23"/>
                <a:gd name="T2" fmla="*/ 4 w 35"/>
                <a:gd name="T3" fmla="*/ 13 h 23"/>
                <a:gd name="T4" fmla="*/ 18 w 35"/>
                <a:gd name="T5" fmla="*/ 12 h 23"/>
                <a:gd name="T6" fmla="*/ 14 w 35"/>
                <a:gd name="T7" fmla="*/ 0 h 23"/>
                <a:gd name="T8" fmla="*/ 0 w 35"/>
                <a:gd name="T9" fmla="*/ 1 h 23"/>
                <a:gd name="T10" fmla="*/ 0 60000 65536"/>
                <a:gd name="T11" fmla="*/ 0 60000 65536"/>
                <a:gd name="T12" fmla="*/ 0 60000 65536"/>
                <a:gd name="T13" fmla="*/ 0 60000 65536"/>
                <a:gd name="T14" fmla="*/ 0 60000 65536"/>
                <a:gd name="T15" fmla="*/ 0 w 35"/>
                <a:gd name="T16" fmla="*/ 0 h 23"/>
                <a:gd name="T17" fmla="*/ 35 w 35"/>
                <a:gd name="T18" fmla="*/ 23 h 23"/>
              </a:gdLst>
              <a:ahLst/>
              <a:cxnLst>
                <a:cxn ang="T10">
                  <a:pos x="T0" y="T1"/>
                </a:cxn>
                <a:cxn ang="T11">
                  <a:pos x="T2" y="T3"/>
                </a:cxn>
                <a:cxn ang="T12">
                  <a:pos x="T4" y="T5"/>
                </a:cxn>
                <a:cxn ang="T13">
                  <a:pos x="T6" y="T7"/>
                </a:cxn>
                <a:cxn ang="T14">
                  <a:pos x="T8" y="T9"/>
                </a:cxn>
              </a:cxnLst>
              <a:rect l="T15" t="T16" r="T17" b="T18"/>
              <a:pathLst>
                <a:path w="35" h="23">
                  <a:moveTo>
                    <a:pt x="0" y="1"/>
                  </a:moveTo>
                  <a:lnTo>
                    <a:pt x="8" y="23"/>
                  </a:lnTo>
                  <a:lnTo>
                    <a:pt x="35" y="21"/>
                  </a:lnTo>
                  <a:lnTo>
                    <a:pt x="26" y="0"/>
                  </a:lnTo>
                  <a:lnTo>
                    <a:pt x="0" y="1"/>
                  </a:lnTo>
                  <a:close/>
                </a:path>
              </a:pathLst>
            </a:custGeom>
            <a:solidFill>
              <a:srgbClr val="000000"/>
            </a:solidFill>
            <a:ln w="9525">
              <a:noFill/>
              <a:round/>
            </a:ln>
          </p:spPr>
          <p:txBody>
            <a:bodyPr/>
            <a:lstStyle/>
            <a:p>
              <a:endParaRPr lang="en-CA"/>
            </a:p>
          </p:txBody>
        </p:sp>
        <p:sp>
          <p:nvSpPr>
            <p:cNvPr id="8370" name="Freeform 252"/>
            <p:cNvSpPr/>
            <p:nvPr/>
          </p:nvSpPr>
          <p:spPr bwMode="auto">
            <a:xfrm>
              <a:off x="1077" y="1959"/>
              <a:ext cx="28" cy="20"/>
            </a:xfrm>
            <a:custGeom>
              <a:avLst/>
              <a:gdLst>
                <a:gd name="T0" fmla="*/ 0 w 33"/>
                <a:gd name="T1" fmla="*/ 2 h 23"/>
                <a:gd name="T2" fmla="*/ 3 w 33"/>
                <a:gd name="T3" fmla="*/ 15 h 23"/>
                <a:gd name="T4" fmla="*/ 20 w 33"/>
                <a:gd name="T5" fmla="*/ 14 h 23"/>
                <a:gd name="T6" fmla="*/ 15 w 33"/>
                <a:gd name="T7" fmla="*/ 0 h 23"/>
                <a:gd name="T8" fmla="*/ 0 w 33"/>
                <a:gd name="T9" fmla="*/ 2 h 23"/>
                <a:gd name="T10" fmla="*/ 0 60000 65536"/>
                <a:gd name="T11" fmla="*/ 0 60000 65536"/>
                <a:gd name="T12" fmla="*/ 0 60000 65536"/>
                <a:gd name="T13" fmla="*/ 0 60000 65536"/>
                <a:gd name="T14" fmla="*/ 0 60000 65536"/>
                <a:gd name="T15" fmla="*/ 0 w 33"/>
                <a:gd name="T16" fmla="*/ 0 h 23"/>
                <a:gd name="T17" fmla="*/ 33 w 33"/>
                <a:gd name="T18" fmla="*/ 23 h 23"/>
              </a:gdLst>
              <a:ahLst/>
              <a:cxnLst>
                <a:cxn ang="T10">
                  <a:pos x="T0" y="T1"/>
                </a:cxn>
                <a:cxn ang="T11">
                  <a:pos x="T2" y="T3"/>
                </a:cxn>
                <a:cxn ang="T12">
                  <a:pos x="T4" y="T5"/>
                </a:cxn>
                <a:cxn ang="T13">
                  <a:pos x="T6" y="T7"/>
                </a:cxn>
                <a:cxn ang="T14">
                  <a:pos x="T8" y="T9"/>
                </a:cxn>
              </a:cxnLst>
              <a:rect l="T15" t="T16" r="T17" b="T18"/>
              <a:pathLst>
                <a:path w="33" h="23">
                  <a:moveTo>
                    <a:pt x="0" y="2"/>
                  </a:moveTo>
                  <a:lnTo>
                    <a:pt x="6" y="23"/>
                  </a:lnTo>
                  <a:lnTo>
                    <a:pt x="33" y="21"/>
                  </a:lnTo>
                  <a:lnTo>
                    <a:pt x="25" y="0"/>
                  </a:lnTo>
                  <a:lnTo>
                    <a:pt x="0" y="2"/>
                  </a:lnTo>
                  <a:close/>
                </a:path>
              </a:pathLst>
            </a:custGeom>
            <a:solidFill>
              <a:srgbClr val="000000"/>
            </a:solidFill>
            <a:ln w="9525">
              <a:noFill/>
              <a:round/>
            </a:ln>
          </p:spPr>
          <p:txBody>
            <a:bodyPr/>
            <a:lstStyle/>
            <a:p>
              <a:endParaRPr lang="en-CA"/>
            </a:p>
          </p:txBody>
        </p:sp>
        <p:sp>
          <p:nvSpPr>
            <p:cNvPr id="8371" name="Freeform 253"/>
            <p:cNvSpPr/>
            <p:nvPr/>
          </p:nvSpPr>
          <p:spPr bwMode="auto">
            <a:xfrm>
              <a:off x="1526" y="1740"/>
              <a:ext cx="362" cy="208"/>
            </a:xfrm>
            <a:custGeom>
              <a:avLst/>
              <a:gdLst>
                <a:gd name="T0" fmla="*/ 208 w 435"/>
                <a:gd name="T1" fmla="*/ 0 h 250"/>
                <a:gd name="T2" fmla="*/ 0 w 435"/>
                <a:gd name="T3" fmla="*/ 7 h 250"/>
                <a:gd name="T4" fmla="*/ 43 w 435"/>
                <a:gd name="T5" fmla="*/ 144 h 250"/>
                <a:gd name="T6" fmla="*/ 250 w 435"/>
                <a:gd name="T7" fmla="*/ 132 h 250"/>
                <a:gd name="T8" fmla="*/ 208 w 435"/>
                <a:gd name="T9" fmla="*/ 0 h 250"/>
                <a:gd name="T10" fmla="*/ 0 60000 65536"/>
                <a:gd name="T11" fmla="*/ 0 60000 65536"/>
                <a:gd name="T12" fmla="*/ 0 60000 65536"/>
                <a:gd name="T13" fmla="*/ 0 60000 65536"/>
                <a:gd name="T14" fmla="*/ 0 60000 65536"/>
                <a:gd name="T15" fmla="*/ 0 w 435"/>
                <a:gd name="T16" fmla="*/ 0 h 250"/>
                <a:gd name="T17" fmla="*/ 435 w 435"/>
                <a:gd name="T18" fmla="*/ 250 h 250"/>
              </a:gdLst>
              <a:ahLst/>
              <a:cxnLst>
                <a:cxn ang="T10">
                  <a:pos x="T0" y="T1"/>
                </a:cxn>
                <a:cxn ang="T11">
                  <a:pos x="T2" y="T3"/>
                </a:cxn>
                <a:cxn ang="T12">
                  <a:pos x="T4" y="T5"/>
                </a:cxn>
                <a:cxn ang="T13">
                  <a:pos x="T6" y="T7"/>
                </a:cxn>
                <a:cxn ang="T14">
                  <a:pos x="T8" y="T9"/>
                </a:cxn>
              </a:cxnLst>
              <a:rect l="T15" t="T16" r="T17" b="T18"/>
              <a:pathLst>
                <a:path w="435" h="250">
                  <a:moveTo>
                    <a:pt x="360" y="0"/>
                  </a:moveTo>
                  <a:lnTo>
                    <a:pt x="0" y="12"/>
                  </a:lnTo>
                  <a:lnTo>
                    <a:pt x="75" y="250"/>
                  </a:lnTo>
                  <a:lnTo>
                    <a:pt x="435" y="229"/>
                  </a:lnTo>
                  <a:lnTo>
                    <a:pt x="360" y="0"/>
                  </a:lnTo>
                  <a:close/>
                </a:path>
              </a:pathLst>
            </a:custGeom>
            <a:solidFill>
              <a:srgbClr val="A5A5A5"/>
            </a:solidFill>
            <a:ln w="9525">
              <a:noFill/>
              <a:round/>
            </a:ln>
          </p:spPr>
          <p:txBody>
            <a:bodyPr/>
            <a:lstStyle/>
            <a:p>
              <a:endParaRPr lang="en-CA"/>
            </a:p>
          </p:txBody>
        </p:sp>
        <p:sp>
          <p:nvSpPr>
            <p:cNvPr id="8372" name="Freeform 254"/>
            <p:cNvSpPr/>
            <p:nvPr/>
          </p:nvSpPr>
          <p:spPr bwMode="auto">
            <a:xfrm>
              <a:off x="1541" y="1750"/>
              <a:ext cx="332" cy="186"/>
            </a:xfrm>
            <a:custGeom>
              <a:avLst/>
              <a:gdLst>
                <a:gd name="T0" fmla="*/ 0 w 401"/>
                <a:gd name="T1" fmla="*/ 7 h 223"/>
                <a:gd name="T2" fmla="*/ 190 w 401"/>
                <a:gd name="T3" fmla="*/ 0 h 223"/>
                <a:gd name="T4" fmla="*/ 228 w 401"/>
                <a:gd name="T5" fmla="*/ 119 h 223"/>
                <a:gd name="T6" fmla="*/ 38 w 401"/>
                <a:gd name="T7" fmla="*/ 129 h 223"/>
                <a:gd name="T8" fmla="*/ 0 w 401"/>
                <a:gd name="T9" fmla="*/ 7 h 223"/>
                <a:gd name="T10" fmla="*/ 0 60000 65536"/>
                <a:gd name="T11" fmla="*/ 0 60000 65536"/>
                <a:gd name="T12" fmla="*/ 0 60000 65536"/>
                <a:gd name="T13" fmla="*/ 0 60000 65536"/>
                <a:gd name="T14" fmla="*/ 0 60000 65536"/>
                <a:gd name="T15" fmla="*/ 0 w 401"/>
                <a:gd name="T16" fmla="*/ 0 h 223"/>
                <a:gd name="T17" fmla="*/ 401 w 401"/>
                <a:gd name="T18" fmla="*/ 223 h 223"/>
              </a:gdLst>
              <a:ahLst/>
              <a:cxnLst>
                <a:cxn ang="T10">
                  <a:pos x="T0" y="T1"/>
                </a:cxn>
                <a:cxn ang="T11">
                  <a:pos x="T2" y="T3"/>
                </a:cxn>
                <a:cxn ang="T12">
                  <a:pos x="T4" y="T5"/>
                </a:cxn>
                <a:cxn ang="T13">
                  <a:pos x="T6" y="T7"/>
                </a:cxn>
                <a:cxn ang="T14">
                  <a:pos x="T8" y="T9"/>
                </a:cxn>
              </a:cxnLst>
              <a:rect l="T15" t="T16" r="T17" b="T18"/>
              <a:pathLst>
                <a:path w="401" h="223">
                  <a:moveTo>
                    <a:pt x="0" y="11"/>
                  </a:moveTo>
                  <a:lnTo>
                    <a:pt x="334" y="0"/>
                  </a:lnTo>
                  <a:lnTo>
                    <a:pt x="401" y="205"/>
                  </a:lnTo>
                  <a:lnTo>
                    <a:pt x="67" y="223"/>
                  </a:lnTo>
                  <a:lnTo>
                    <a:pt x="0" y="11"/>
                  </a:lnTo>
                  <a:close/>
                </a:path>
              </a:pathLst>
            </a:custGeom>
            <a:solidFill>
              <a:srgbClr val="FFFFFF"/>
            </a:solidFill>
            <a:ln w="9525">
              <a:noFill/>
              <a:round/>
            </a:ln>
          </p:spPr>
          <p:txBody>
            <a:bodyPr/>
            <a:lstStyle/>
            <a:p>
              <a:endParaRPr lang="en-CA"/>
            </a:p>
          </p:txBody>
        </p:sp>
        <p:sp>
          <p:nvSpPr>
            <p:cNvPr id="8373" name="Freeform 255"/>
            <p:cNvSpPr/>
            <p:nvPr/>
          </p:nvSpPr>
          <p:spPr bwMode="auto">
            <a:xfrm>
              <a:off x="1594" y="1961"/>
              <a:ext cx="30" cy="18"/>
            </a:xfrm>
            <a:custGeom>
              <a:avLst/>
              <a:gdLst>
                <a:gd name="T0" fmla="*/ 18 w 34"/>
                <a:gd name="T1" fmla="*/ 0 h 22"/>
                <a:gd name="T2" fmla="*/ 0 w 34"/>
                <a:gd name="T3" fmla="*/ 2 h 22"/>
                <a:gd name="T4" fmla="*/ 5 w 34"/>
                <a:gd name="T5" fmla="*/ 12 h 22"/>
                <a:gd name="T6" fmla="*/ 23 w 34"/>
                <a:gd name="T7" fmla="*/ 11 h 22"/>
                <a:gd name="T8" fmla="*/ 18 w 34"/>
                <a:gd name="T9" fmla="*/ 0 h 22"/>
                <a:gd name="T10" fmla="*/ 0 60000 65536"/>
                <a:gd name="T11" fmla="*/ 0 60000 65536"/>
                <a:gd name="T12" fmla="*/ 0 60000 65536"/>
                <a:gd name="T13" fmla="*/ 0 60000 65536"/>
                <a:gd name="T14" fmla="*/ 0 60000 65536"/>
                <a:gd name="T15" fmla="*/ 0 w 34"/>
                <a:gd name="T16" fmla="*/ 0 h 22"/>
                <a:gd name="T17" fmla="*/ 34 w 34"/>
                <a:gd name="T18" fmla="*/ 22 h 22"/>
              </a:gdLst>
              <a:ahLst/>
              <a:cxnLst>
                <a:cxn ang="T10">
                  <a:pos x="T0" y="T1"/>
                </a:cxn>
                <a:cxn ang="T11">
                  <a:pos x="T2" y="T3"/>
                </a:cxn>
                <a:cxn ang="T12">
                  <a:pos x="T4" y="T5"/>
                </a:cxn>
                <a:cxn ang="T13">
                  <a:pos x="T6" y="T7"/>
                </a:cxn>
                <a:cxn ang="T14">
                  <a:pos x="T8" y="T9"/>
                </a:cxn>
              </a:cxnLst>
              <a:rect l="T15" t="T16" r="T17" b="T18"/>
              <a:pathLst>
                <a:path w="34" h="22">
                  <a:moveTo>
                    <a:pt x="26" y="0"/>
                  </a:moveTo>
                  <a:lnTo>
                    <a:pt x="0" y="3"/>
                  </a:lnTo>
                  <a:lnTo>
                    <a:pt x="8" y="22"/>
                  </a:lnTo>
                  <a:lnTo>
                    <a:pt x="34" y="20"/>
                  </a:lnTo>
                  <a:lnTo>
                    <a:pt x="26" y="0"/>
                  </a:lnTo>
                  <a:close/>
                </a:path>
              </a:pathLst>
            </a:custGeom>
            <a:solidFill>
              <a:srgbClr val="E5C900"/>
            </a:solidFill>
            <a:ln w="9525">
              <a:noFill/>
              <a:round/>
            </a:ln>
          </p:spPr>
          <p:txBody>
            <a:bodyPr/>
            <a:lstStyle/>
            <a:p>
              <a:endParaRPr lang="en-CA"/>
            </a:p>
          </p:txBody>
        </p:sp>
        <p:sp>
          <p:nvSpPr>
            <p:cNvPr id="8374" name="Freeform 256"/>
            <p:cNvSpPr/>
            <p:nvPr/>
          </p:nvSpPr>
          <p:spPr bwMode="auto">
            <a:xfrm>
              <a:off x="1627" y="1959"/>
              <a:ext cx="28" cy="19"/>
            </a:xfrm>
            <a:custGeom>
              <a:avLst/>
              <a:gdLst>
                <a:gd name="T0" fmla="*/ 20 w 33"/>
                <a:gd name="T1" fmla="*/ 13 h 22"/>
                <a:gd name="T2" fmla="*/ 16 w 33"/>
                <a:gd name="T3" fmla="*/ 0 h 22"/>
                <a:gd name="T4" fmla="*/ 0 w 33"/>
                <a:gd name="T5" fmla="*/ 1 h 22"/>
                <a:gd name="T6" fmla="*/ 5 w 33"/>
                <a:gd name="T7" fmla="*/ 14 h 22"/>
                <a:gd name="T8" fmla="*/ 20 w 33"/>
                <a:gd name="T9" fmla="*/ 13 h 22"/>
                <a:gd name="T10" fmla="*/ 0 60000 65536"/>
                <a:gd name="T11" fmla="*/ 0 60000 65536"/>
                <a:gd name="T12" fmla="*/ 0 60000 65536"/>
                <a:gd name="T13" fmla="*/ 0 60000 65536"/>
                <a:gd name="T14" fmla="*/ 0 60000 65536"/>
                <a:gd name="T15" fmla="*/ 0 w 33"/>
                <a:gd name="T16" fmla="*/ 0 h 22"/>
                <a:gd name="T17" fmla="*/ 33 w 33"/>
                <a:gd name="T18" fmla="*/ 22 h 22"/>
              </a:gdLst>
              <a:ahLst/>
              <a:cxnLst>
                <a:cxn ang="T10">
                  <a:pos x="T0" y="T1"/>
                </a:cxn>
                <a:cxn ang="T11">
                  <a:pos x="T2" y="T3"/>
                </a:cxn>
                <a:cxn ang="T12">
                  <a:pos x="T4" y="T5"/>
                </a:cxn>
                <a:cxn ang="T13">
                  <a:pos x="T6" y="T7"/>
                </a:cxn>
                <a:cxn ang="T14">
                  <a:pos x="T8" y="T9"/>
                </a:cxn>
              </a:cxnLst>
              <a:rect l="T15" t="T16" r="T17" b="T18"/>
              <a:pathLst>
                <a:path w="33" h="22">
                  <a:moveTo>
                    <a:pt x="33" y="20"/>
                  </a:moveTo>
                  <a:lnTo>
                    <a:pt x="26" y="0"/>
                  </a:lnTo>
                  <a:lnTo>
                    <a:pt x="0" y="1"/>
                  </a:lnTo>
                  <a:lnTo>
                    <a:pt x="8" y="22"/>
                  </a:lnTo>
                  <a:lnTo>
                    <a:pt x="33" y="20"/>
                  </a:lnTo>
                  <a:close/>
                </a:path>
              </a:pathLst>
            </a:custGeom>
            <a:solidFill>
              <a:srgbClr val="000000"/>
            </a:solidFill>
            <a:ln w="9525">
              <a:noFill/>
              <a:round/>
            </a:ln>
          </p:spPr>
          <p:txBody>
            <a:bodyPr/>
            <a:lstStyle/>
            <a:p>
              <a:endParaRPr lang="en-CA"/>
            </a:p>
          </p:txBody>
        </p:sp>
        <p:sp>
          <p:nvSpPr>
            <p:cNvPr id="8375" name="Freeform 257"/>
            <p:cNvSpPr/>
            <p:nvPr/>
          </p:nvSpPr>
          <p:spPr bwMode="auto">
            <a:xfrm>
              <a:off x="1662" y="1958"/>
              <a:ext cx="26" cy="16"/>
            </a:xfrm>
            <a:custGeom>
              <a:avLst/>
              <a:gdLst>
                <a:gd name="T0" fmla="*/ 15 w 34"/>
                <a:gd name="T1" fmla="*/ 8 h 21"/>
                <a:gd name="T2" fmla="*/ 11 w 34"/>
                <a:gd name="T3" fmla="*/ 0 h 21"/>
                <a:gd name="T4" fmla="*/ 0 w 34"/>
                <a:gd name="T5" fmla="*/ 1 h 21"/>
                <a:gd name="T6" fmla="*/ 3 w 34"/>
                <a:gd name="T7" fmla="*/ 9 h 21"/>
                <a:gd name="T8" fmla="*/ 15 w 34"/>
                <a:gd name="T9" fmla="*/ 8 h 21"/>
                <a:gd name="T10" fmla="*/ 0 60000 65536"/>
                <a:gd name="T11" fmla="*/ 0 60000 65536"/>
                <a:gd name="T12" fmla="*/ 0 60000 65536"/>
                <a:gd name="T13" fmla="*/ 0 60000 65536"/>
                <a:gd name="T14" fmla="*/ 0 60000 65536"/>
                <a:gd name="T15" fmla="*/ 0 w 34"/>
                <a:gd name="T16" fmla="*/ 0 h 21"/>
                <a:gd name="T17" fmla="*/ 34 w 34"/>
                <a:gd name="T18" fmla="*/ 21 h 21"/>
              </a:gdLst>
              <a:ahLst/>
              <a:cxnLst>
                <a:cxn ang="T10">
                  <a:pos x="T0" y="T1"/>
                </a:cxn>
                <a:cxn ang="T11">
                  <a:pos x="T2" y="T3"/>
                </a:cxn>
                <a:cxn ang="T12">
                  <a:pos x="T4" y="T5"/>
                </a:cxn>
                <a:cxn ang="T13">
                  <a:pos x="T6" y="T7"/>
                </a:cxn>
                <a:cxn ang="T14">
                  <a:pos x="T8" y="T9"/>
                </a:cxn>
              </a:cxnLst>
              <a:rect l="T15" t="T16" r="T17" b="T18"/>
              <a:pathLst>
                <a:path w="34" h="21">
                  <a:moveTo>
                    <a:pt x="34" y="19"/>
                  </a:moveTo>
                  <a:lnTo>
                    <a:pt x="25" y="0"/>
                  </a:lnTo>
                  <a:lnTo>
                    <a:pt x="0" y="1"/>
                  </a:lnTo>
                  <a:lnTo>
                    <a:pt x="7" y="21"/>
                  </a:lnTo>
                  <a:lnTo>
                    <a:pt x="34" y="19"/>
                  </a:lnTo>
                  <a:close/>
                </a:path>
              </a:pathLst>
            </a:custGeom>
            <a:solidFill>
              <a:srgbClr val="000000"/>
            </a:solidFill>
            <a:ln w="9525">
              <a:noFill/>
              <a:round/>
            </a:ln>
          </p:spPr>
          <p:txBody>
            <a:bodyPr/>
            <a:lstStyle/>
            <a:p>
              <a:endParaRPr lang="en-CA"/>
            </a:p>
          </p:txBody>
        </p:sp>
        <p:sp>
          <p:nvSpPr>
            <p:cNvPr id="8376" name="Freeform 258"/>
            <p:cNvSpPr/>
            <p:nvPr/>
          </p:nvSpPr>
          <p:spPr bwMode="auto">
            <a:xfrm>
              <a:off x="1883" y="1974"/>
              <a:ext cx="26" cy="17"/>
            </a:xfrm>
            <a:custGeom>
              <a:avLst/>
              <a:gdLst>
                <a:gd name="T0" fmla="*/ 0 w 34"/>
                <a:gd name="T1" fmla="*/ 2 h 21"/>
                <a:gd name="T2" fmla="*/ 4 w 34"/>
                <a:gd name="T3" fmla="*/ 11 h 21"/>
                <a:gd name="T4" fmla="*/ 15 w 34"/>
                <a:gd name="T5" fmla="*/ 11 h 21"/>
                <a:gd name="T6" fmla="*/ 11 w 34"/>
                <a:gd name="T7" fmla="*/ 0 h 21"/>
                <a:gd name="T8" fmla="*/ 0 w 34"/>
                <a:gd name="T9" fmla="*/ 2 h 21"/>
                <a:gd name="T10" fmla="*/ 0 60000 65536"/>
                <a:gd name="T11" fmla="*/ 0 60000 65536"/>
                <a:gd name="T12" fmla="*/ 0 60000 65536"/>
                <a:gd name="T13" fmla="*/ 0 60000 65536"/>
                <a:gd name="T14" fmla="*/ 0 60000 65536"/>
                <a:gd name="T15" fmla="*/ 0 w 34"/>
                <a:gd name="T16" fmla="*/ 0 h 21"/>
                <a:gd name="T17" fmla="*/ 34 w 34"/>
                <a:gd name="T18" fmla="*/ 21 h 21"/>
              </a:gdLst>
              <a:ahLst/>
              <a:cxnLst>
                <a:cxn ang="T10">
                  <a:pos x="T0" y="T1"/>
                </a:cxn>
                <a:cxn ang="T11">
                  <a:pos x="T2" y="T3"/>
                </a:cxn>
                <a:cxn ang="T12">
                  <a:pos x="T4" y="T5"/>
                </a:cxn>
                <a:cxn ang="T13">
                  <a:pos x="T6" y="T7"/>
                </a:cxn>
                <a:cxn ang="T14">
                  <a:pos x="T8" y="T9"/>
                </a:cxn>
              </a:cxnLst>
              <a:rect l="T15" t="T16" r="T17" b="T18"/>
              <a:pathLst>
                <a:path w="34" h="21">
                  <a:moveTo>
                    <a:pt x="0" y="3"/>
                  </a:moveTo>
                  <a:lnTo>
                    <a:pt x="8" y="21"/>
                  </a:lnTo>
                  <a:lnTo>
                    <a:pt x="34" y="20"/>
                  </a:lnTo>
                  <a:lnTo>
                    <a:pt x="26" y="0"/>
                  </a:lnTo>
                  <a:lnTo>
                    <a:pt x="0" y="3"/>
                  </a:lnTo>
                  <a:close/>
                </a:path>
              </a:pathLst>
            </a:custGeom>
            <a:solidFill>
              <a:srgbClr val="000000"/>
            </a:solidFill>
            <a:ln w="9525">
              <a:noFill/>
              <a:round/>
            </a:ln>
          </p:spPr>
          <p:txBody>
            <a:bodyPr/>
            <a:lstStyle/>
            <a:p>
              <a:endParaRPr lang="en-CA"/>
            </a:p>
          </p:txBody>
        </p:sp>
        <p:sp>
          <p:nvSpPr>
            <p:cNvPr id="8377" name="Freeform 259"/>
            <p:cNvSpPr/>
            <p:nvPr/>
          </p:nvSpPr>
          <p:spPr bwMode="auto">
            <a:xfrm>
              <a:off x="1909" y="1906"/>
              <a:ext cx="27" cy="17"/>
            </a:xfrm>
            <a:custGeom>
              <a:avLst/>
              <a:gdLst>
                <a:gd name="T0" fmla="*/ 0 w 34"/>
                <a:gd name="T1" fmla="*/ 1 h 20"/>
                <a:gd name="T2" fmla="*/ 4 w 34"/>
                <a:gd name="T3" fmla="*/ 12 h 20"/>
                <a:gd name="T4" fmla="*/ 17 w 34"/>
                <a:gd name="T5" fmla="*/ 12 h 20"/>
                <a:gd name="T6" fmla="*/ 14 w 34"/>
                <a:gd name="T7" fmla="*/ 0 h 20"/>
                <a:gd name="T8" fmla="*/ 0 w 34"/>
                <a:gd name="T9" fmla="*/ 1 h 20"/>
                <a:gd name="T10" fmla="*/ 0 60000 65536"/>
                <a:gd name="T11" fmla="*/ 0 60000 65536"/>
                <a:gd name="T12" fmla="*/ 0 60000 65536"/>
                <a:gd name="T13" fmla="*/ 0 60000 65536"/>
                <a:gd name="T14" fmla="*/ 0 60000 65536"/>
                <a:gd name="T15" fmla="*/ 0 w 34"/>
                <a:gd name="T16" fmla="*/ 0 h 20"/>
                <a:gd name="T17" fmla="*/ 34 w 34"/>
                <a:gd name="T18" fmla="*/ 20 h 20"/>
              </a:gdLst>
              <a:ahLst/>
              <a:cxnLst>
                <a:cxn ang="T10">
                  <a:pos x="T0" y="T1"/>
                </a:cxn>
                <a:cxn ang="T11">
                  <a:pos x="T2" y="T3"/>
                </a:cxn>
                <a:cxn ang="T12">
                  <a:pos x="T4" y="T5"/>
                </a:cxn>
                <a:cxn ang="T13">
                  <a:pos x="T6" y="T7"/>
                </a:cxn>
                <a:cxn ang="T14">
                  <a:pos x="T8" y="T9"/>
                </a:cxn>
              </a:cxnLst>
              <a:rect l="T15" t="T16" r="T17" b="T18"/>
              <a:pathLst>
                <a:path w="34" h="20">
                  <a:moveTo>
                    <a:pt x="0" y="1"/>
                  </a:moveTo>
                  <a:lnTo>
                    <a:pt x="7" y="20"/>
                  </a:lnTo>
                  <a:lnTo>
                    <a:pt x="34" y="19"/>
                  </a:lnTo>
                  <a:lnTo>
                    <a:pt x="26" y="0"/>
                  </a:lnTo>
                  <a:lnTo>
                    <a:pt x="0" y="1"/>
                  </a:lnTo>
                  <a:close/>
                </a:path>
              </a:pathLst>
            </a:custGeom>
            <a:solidFill>
              <a:srgbClr val="000000"/>
            </a:solidFill>
            <a:ln w="9525">
              <a:noFill/>
              <a:round/>
            </a:ln>
          </p:spPr>
          <p:txBody>
            <a:bodyPr/>
            <a:lstStyle/>
            <a:p>
              <a:endParaRPr lang="en-CA"/>
            </a:p>
          </p:txBody>
        </p:sp>
        <p:sp>
          <p:nvSpPr>
            <p:cNvPr id="8378" name="Freeform 260"/>
            <p:cNvSpPr/>
            <p:nvPr/>
          </p:nvSpPr>
          <p:spPr bwMode="auto">
            <a:xfrm>
              <a:off x="1727" y="1954"/>
              <a:ext cx="28" cy="17"/>
            </a:xfrm>
            <a:custGeom>
              <a:avLst/>
              <a:gdLst>
                <a:gd name="T0" fmla="*/ 16 w 33"/>
                <a:gd name="T1" fmla="*/ 0 h 21"/>
                <a:gd name="T2" fmla="*/ 0 w 33"/>
                <a:gd name="T3" fmla="*/ 1 h 21"/>
                <a:gd name="T4" fmla="*/ 5 w 33"/>
                <a:gd name="T5" fmla="*/ 11 h 21"/>
                <a:gd name="T6" fmla="*/ 20 w 33"/>
                <a:gd name="T7" fmla="*/ 11 h 21"/>
                <a:gd name="T8" fmla="*/ 16 w 33"/>
                <a:gd name="T9" fmla="*/ 0 h 21"/>
                <a:gd name="T10" fmla="*/ 0 60000 65536"/>
                <a:gd name="T11" fmla="*/ 0 60000 65536"/>
                <a:gd name="T12" fmla="*/ 0 60000 65536"/>
                <a:gd name="T13" fmla="*/ 0 60000 65536"/>
                <a:gd name="T14" fmla="*/ 0 60000 65536"/>
                <a:gd name="T15" fmla="*/ 0 w 33"/>
                <a:gd name="T16" fmla="*/ 0 h 21"/>
                <a:gd name="T17" fmla="*/ 33 w 33"/>
                <a:gd name="T18" fmla="*/ 21 h 21"/>
              </a:gdLst>
              <a:ahLst/>
              <a:cxnLst>
                <a:cxn ang="T10">
                  <a:pos x="T0" y="T1"/>
                </a:cxn>
                <a:cxn ang="T11">
                  <a:pos x="T2" y="T3"/>
                </a:cxn>
                <a:cxn ang="T12">
                  <a:pos x="T4" y="T5"/>
                </a:cxn>
                <a:cxn ang="T13">
                  <a:pos x="T6" y="T7"/>
                </a:cxn>
                <a:cxn ang="T14">
                  <a:pos x="T8" y="T9"/>
                </a:cxn>
              </a:cxnLst>
              <a:rect l="T15" t="T16" r="T17" b="T18"/>
              <a:pathLst>
                <a:path w="33" h="21">
                  <a:moveTo>
                    <a:pt x="26" y="0"/>
                  </a:moveTo>
                  <a:lnTo>
                    <a:pt x="0" y="1"/>
                  </a:lnTo>
                  <a:lnTo>
                    <a:pt x="8" y="21"/>
                  </a:lnTo>
                  <a:lnTo>
                    <a:pt x="33" y="20"/>
                  </a:lnTo>
                  <a:lnTo>
                    <a:pt x="26" y="0"/>
                  </a:lnTo>
                  <a:close/>
                </a:path>
              </a:pathLst>
            </a:custGeom>
            <a:solidFill>
              <a:srgbClr val="000000"/>
            </a:solidFill>
            <a:ln w="9525">
              <a:noFill/>
              <a:round/>
            </a:ln>
          </p:spPr>
          <p:txBody>
            <a:bodyPr/>
            <a:lstStyle/>
            <a:p>
              <a:endParaRPr lang="en-CA"/>
            </a:p>
          </p:txBody>
        </p:sp>
        <p:sp>
          <p:nvSpPr>
            <p:cNvPr id="8379" name="Freeform 261"/>
            <p:cNvSpPr/>
            <p:nvPr/>
          </p:nvSpPr>
          <p:spPr bwMode="auto">
            <a:xfrm>
              <a:off x="1760" y="1951"/>
              <a:ext cx="28" cy="18"/>
            </a:xfrm>
            <a:custGeom>
              <a:avLst/>
              <a:gdLst>
                <a:gd name="T0" fmla="*/ 15 w 33"/>
                <a:gd name="T1" fmla="*/ 0 h 21"/>
                <a:gd name="T2" fmla="*/ 0 w 33"/>
                <a:gd name="T3" fmla="*/ 1 h 21"/>
                <a:gd name="T4" fmla="*/ 5 w 33"/>
                <a:gd name="T5" fmla="*/ 13 h 21"/>
                <a:gd name="T6" fmla="*/ 20 w 33"/>
                <a:gd name="T7" fmla="*/ 11 h 21"/>
                <a:gd name="T8" fmla="*/ 15 w 33"/>
                <a:gd name="T9" fmla="*/ 0 h 21"/>
                <a:gd name="T10" fmla="*/ 0 60000 65536"/>
                <a:gd name="T11" fmla="*/ 0 60000 65536"/>
                <a:gd name="T12" fmla="*/ 0 60000 65536"/>
                <a:gd name="T13" fmla="*/ 0 60000 65536"/>
                <a:gd name="T14" fmla="*/ 0 60000 65536"/>
                <a:gd name="T15" fmla="*/ 0 w 33"/>
                <a:gd name="T16" fmla="*/ 0 h 21"/>
                <a:gd name="T17" fmla="*/ 33 w 33"/>
                <a:gd name="T18" fmla="*/ 21 h 21"/>
              </a:gdLst>
              <a:ahLst/>
              <a:cxnLst>
                <a:cxn ang="T10">
                  <a:pos x="T0" y="T1"/>
                </a:cxn>
                <a:cxn ang="T11">
                  <a:pos x="T2" y="T3"/>
                </a:cxn>
                <a:cxn ang="T12">
                  <a:pos x="T4" y="T5"/>
                </a:cxn>
                <a:cxn ang="T13">
                  <a:pos x="T6" y="T7"/>
                </a:cxn>
                <a:cxn ang="T14">
                  <a:pos x="T8" y="T9"/>
                </a:cxn>
              </a:cxnLst>
              <a:rect l="T15" t="T16" r="T17" b="T18"/>
              <a:pathLst>
                <a:path w="33" h="21">
                  <a:moveTo>
                    <a:pt x="25" y="0"/>
                  </a:moveTo>
                  <a:lnTo>
                    <a:pt x="0" y="1"/>
                  </a:lnTo>
                  <a:lnTo>
                    <a:pt x="8" y="21"/>
                  </a:lnTo>
                  <a:lnTo>
                    <a:pt x="33" y="18"/>
                  </a:lnTo>
                  <a:lnTo>
                    <a:pt x="25" y="0"/>
                  </a:lnTo>
                  <a:close/>
                </a:path>
              </a:pathLst>
            </a:custGeom>
            <a:solidFill>
              <a:srgbClr val="000000"/>
            </a:solidFill>
            <a:ln w="9525">
              <a:noFill/>
              <a:round/>
            </a:ln>
          </p:spPr>
          <p:txBody>
            <a:bodyPr/>
            <a:lstStyle/>
            <a:p>
              <a:endParaRPr lang="en-CA"/>
            </a:p>
          </p:txBody>
        </p:sp>
        <p:sp>
          <p:nvSpPr>
            <p:cNvPr id="8380" name="Freeform 262"/>
            <p:cNvSpPr/>
            <p:nvPr/>
          </p:nvSpPr>
          <p:spPr bwMode="auto">
            <a:xfrm>
              <a:off x="1604" y="1986"/>
              <a:ext cx="28" cy="18"/>
            </a:xfrm>
            <a:custGeom>
              <a:avLst/>
              <a:gdLst>
                <a:gd name="T0" fmla="*/ 14 w 35"/>
                <a:gd name="T1" fmla="*/ 0 h 22"/>
                <a:gd name="T2" fmla="*/ 0 w 35"/>
                <a:gd name="T3" fmla="*/ 1 h 22"/>
                <a:gd name="T4" fmla="*/ 4 w 35"/>
                <a:gd name="T5" fmla="*/ 12 h 22"/>
                <a:gd name="T6" fmla="*/ 18 w 35"/>
                <a:gd name="T7" fmla="*/ 11 h 22"/>
                <a:gd name="T8" fmla="*/ 14 w 35"/>
                <a:gd name="T9" fmla="*/ 0 h 22"/>
                <a:gd name="T10" fmla="*/ 0 60000 65536"/>
                <a:gd name="T11" fmla="*/ 0 60000 65536"/>
                <a:gd name="T12" fmla="*/ 0 60000 65536"/>
                <a:gd name="T13" fmla="*/ 0 60000 65536"/>
                <a:gd name="T14" fmla="*/ 0 60000 65536"/>
                <a:gd name="T15" fmla="*/ 0 w 35"/>
                <a:gd name="T16" fmla="*/ 0 h 22"/>
                <a:gd name="T17" fmla="*/ 35 w 35"/>
                <a:gd name="T18" fmla="*/ 22 h 22"/>
              </a:gdLst>
              <a:ahLst/>
              <a:cxnLst>
                <a:cxn ang="T10">
                  <a:pos x="T0" y="T1"/>
                </a:cxn>
                <a:cxn ang="T11">
                  <a:pos x="T2" y="T3"/>
                </a:cxn>
                <a:cxn ang="T12">
                  <a:pos x="T4" y="T5"/>
                </a:cxn>
                <a:cxn ang="T13">
                  <a:pos x="T6" y="T7"/>
                </a:cxn>
                <a:cxn ang="T14">
                  <a:pos x="T8" y="T9"/>
                </a:cxn>
              </a:cxnLst>
              <a:rect l="T15" t="T16" r="T17" b="T18"/>
              <a:pathLst>
                <a:path w="35" h="22">
                  <a:moveTo>
                    <a:pt x="27" y="0"/>
                  </a:moveTo>
                  <a:lnTo>
                    <a:pt x="0" y="1"/>
                  </a:lnTo>
                  <a:lnTo>
                    <a:pt x="8" y="22"/>
                  </a:lnTo>
                  <a:lnTo>
                    <a:pt x="35" y="20"/>
                  </a:lnTo>
                  <a:lnTo>
                    <a:pt x="27" y="0"/>
                  </a:lnTo>
                  <a:close/>
                </a:path>
              </a:pathLst>
            </a:custGeom>
            <a:solidFill>
              <a:srgbClr val="000000"/>
            </a:solidFill>
            <a:ln w="9525">
              <a:noFill/>
              <a:round/>
            </a:ln>
          </p:spPr>
          <p:txBody>
            <a:bodyPr/>
            <a:lstStyle/>
            <a:p>
              <a:endParaRPr lang="en-CA"/>
            </a:p>
          </p:txBody>
        </p:sp>
        <p:sp>
          <p:nvSpPr>
            <p:cNvPr id="8381" name="Freeform 263"/>
            <p:cNvSpPr/>
            <p:nvPr/>
          </p:nvSpPr>
          <p:spPr bwMode="auto">
            <a:xfrm>
              <a:off x="1637" y="1984"/>
              <a:ext cx="28" cy="17"/>
            </a:xfrm>
            <a:custGeom>
              <a:avLst/>
              <a:gdLst>
                <a:gd name="T0" fmla="*/ 15 w 34"/>
                <a:gd name="T1" fmla="*/ 0 h 21"/>
                <a:gd name="T2" fmla="*/ 0 w 34"/>
                <a:gd name="T3" fmla="*/ 1 h 21"/>
                <a:gd name="T4" fmla="*/ 5 w 34"/>
                <a:gd name="T5" fmla="*/ 11 h 21"/>
                <a:gd name="T6" fmla="*/ 19 w 34"/>
                <a:gd name="T7" fmla="*/ 11 h 21"/>
                <a:gd name="T8" fmla="*/ 15 w 34"/>
                <a:gd name="T9" fmla="*/ 0 h 21"/>
                <a:gd name="T10" fmla="*/ 0 60000 65536"/>
                <a:gd name="T11" fmla="*/ 0 60000 65536"/>
                <a:gd name="T12" fmla="*/ 0 60000 65536"/>
                <a:gd name="T13" fmla="*/ 0 60000 65536"/>
                <a:gd name="T14" fmla="*/ 0 60000 65536"/>
                <a:gd name="T15" fmla="*/ 0 w 34"/>
                <a:gd name="T16" fmla="*/ 0 h 21"/>
                <a:gd name="T17" fmla="*/ 34 w 34"/>
                <a:gd name="T18" fmla="*/ 21 h 21"/>
              </a:gdLst>
              <a:ahLst/>
              <a:cxnLst>
                <a:cxn ang="T10">
                  <a:pos x="T0" y="T1"/>
                </a:cxn>
                <a:cxn ang="T11">
                  <a:pos x="T2" y="T3"/>
                </a:cxn>
                <a:cxn ang="T12">
                  <a:pos x="T4" y="T5"/>
                </a:cxn>
                <a:cxn ang="T13">
                  <a:pos x="T6" y="T7"/>
                </a:cxn>
                <a:cxn ang="T14">
                  <a:pos x="T8" y="T9"/>
                </a:cxn>
              </a:cxnLst>
              <a:rect l="T15" t="T16" r="T17" b="T18"/>
              <a:pathLst>
                <a:path w="34" h="21">
                  <a:moveTo>
                    <a:pt x="27" y="0"/>
                  </a:moveTo>
                  <a:lnTo>
                    <a:pt x="0" y="1"/>
                  </a:lnTo>
                  <a:lnTo>
                    <a:pt x="8" y="21"/>
                  </a:lnTo>
                  <a:lnTo>
                    <a:pt x="34" y="20"/>
                  </a:lnTo>
                  <a:lnTo>
                    <a:pt x="27" y="0"/>
                  </a:lnTo>
                  <a:close/>
                </a:path>
              </a:pathLst>
            </a:custGeom>
            <a:solidFill>
              <a:srgbClr val="000000"/>
            </a:solidFill>
            <a:ln w="9525">
              <a:noFill/>
              <a:round/>
            </a:ln>
          </p:spPr>
          <p:txBody>
            <a:bodyPr/>
            <a:lstStyle/>
            <a:p>
              <a:endParaRPr lang="en-CA"/>
            </a:p>
          </p:txBody>
        </p:sp>
        <p:sp>
          <p:nvSpPr>
            <p:cNvPr id="8382" name="Freeform 264"/>
            <p:cNvSpPr/>
            <p:nvPr/>
          </p:nvSpPr>
          <p:spPr bwMode="auto">
            <a:xfrm>
              <a:off x="1670" y="1981"/>
              <a:ext cx="28" cy="18"/>
            </a:xfrm>
            <a:custGeom>
              <a:avLst/>
              <a:gdLst>
                <a:gd name="T0" fmla="*/ 0 w 33"/>
                <a:gd name="T1" fmla="*/ 2 h 21"/>
                <a:gd name="T2" fmla="*/ 4 w 33"/>
                <a:gd name="T3" fmla="*/ 13 h 21"/>
                <a:gd name="T4" fmla="*/ 20 w 33"/>
                <a:gd name="T5" fmla="*/ 12 h 21"/>
                <a:gd name="T6" fmla="*/ 15 w 33"/>
                <a:gd name="T7" fmla="*/ 0 h 21"/>
                <a:gd name="T8" fmla="*/ 0 w 33"/>
                <a:gd name="T9" fmla="*/ 2 h 21"/>
                <a:gd name="T10" fmla="*/ 0 60000 65536"/>
                <a:gd name="T11" fmla="*/ 0 60000 65536"/>
                <a:gd name="T12" fmla="*/ 0 60000 65536"/>
                <a:gd name="T13" fmla="*/ 0 60000 65536"/>
                <a:gd name="T14" fmla="*/ 0 60000 65536"/>
                <a:gd name="T15" fmla="*/ 0 w 33"/>
                <a:gd name="T16" fmla="*/ 0 h 21"/>
                <a:gd name="T17" fmla="*/ 33 w 33"/>
                <a:gd name="T18" fmla="*/ 21 h 21"/>
              </a:gdLst>
              <a:ahLst/>
              <a:cxnLst>
                <a:cxn ang="T10">
                  <a:pos x="T0" y="T1"/>
                </a:cxn>
                <a:cxn ang="T11">
                  <a:pos x="T2" y="T3"/>
                </a:cxn>
                <a:cxn ang="T12">
                  <a:pos x="T4" y="T5"/>
                </a:cxn>
                <a:cxn ang="T13">
                  <a:pos x="T6" y="T7"/>
                </a:cxn>
                <a:cxn ang="T14">
                  <a:pos x="T8" y="T9"/>
                </a:cxn>
              </a:cxnLst>
              <a:rect l="T15" t="T16" r="T17" b="T18"/>
              <a:pathLst>
                <a:path w="33" h="21">
                  <a:moveTo>
                    <a:pt x="0" y="2"/>
                  </a:moveTo>
                  <a:lnTo>
                    <a:pt x="7" y="21"/>
                  </a:lnTo>
                  <a:lnTo>
                    <a:pt x="33" y="19"/>
                  </a:lnTo>
                  <a:lnTo>
                    <a:pt x="25" y="0"/>
                  </a:lnTo>
                  <a:lnTo>
                    <a:pt x="0" y="2"/>
                  </a:lnTo>
                  <a:close/>
                </a:path>
              </a:pathLst>
            </a:custGeom>
            <a:solidFill>
              <a:srgbClr val="E50000"/>
            </a:solidFill>
            <a:ln w="9525">
              <a:noFill/>
              <a:round/>
            </a:ln>
          </p:spPr>
          <p:txBody>
            <a:bodyPr/>
            <a:lstStyle/>
            <a:p>
              <a:endParaRPr lang="en-CA"/>
            </a:p>
          </p:txBody>
        </p:sp>
        <p:sp>
          <p:nvSpPr>
            <p:cNvPr id="8383" name="Freeform 265"/>
            <p:cNvSpPr/>
            <p:nvPr/>
          </p:nvSpPr>
          <p:spPr bwMode="auto">
            <a:xfrm>
              <a:off x="1737" y="1978"/>
              <a:ext cx="28" cy="16"/>
            </a:xfrm>
            <a:custGeom>
              <a:avLst/>
              <a:gdLst>
                <a:gd name="T0" fmla="*/ 0 w 34"/>
                <a:gd name="T1" fmla="*/ 1 h 21"/>
                <a:gd name="T2" fmla="*/ 5 w 34"/>
                <a:gd name="T3" fmla="*/ 9 h 21"/>
                <a:gd name="T4" fmla="*/ 19 w 34"/>
                <a:gd name="T5" fmla="*/ 8 h 21"/>
                <a:gd name="T6" fmla="*/ 15 w 34"/>
                <a:gd name="T7" fmla="*/ 0 h 21"/>
                <a:gd name="T8" fmla="*/ 0 w 34"/>
                <a:gd name="T9" fmla="*/ 1 h 21"/>
                <a:gd name="T10" fmla="*/ 0 60000 65536"/>
                <a:gd name="T11" fmla="*/ 0 60000 65536"/>
                <a:gd name="T12" fmla="*/ 0 60000 65536"/>
                <a:gd name="T13" fmla="*/ 0 60000 65536"/>
                <a:gd name="T14" fmla="*/ 0 60000 65536"/>
                <a:gd name="T15" fmla="*/ 0 w 34"/>
                <a:gd name="T16" fmla="*/ 0 h 21"/>
                <a:gd name="T17" fmla="*/ 34 w 34"/>
                <a:gd name="T18" fmla="*/ 21 h 21"/>
              </a:gdLst>
              <a:ahLst/>
              <a:cxnLst>
                <a:cxn ang="T10">
                  <a:pos x="T0" y="T1"/>
                </a:cxn>
                <a:cxn ang="T11">
                  <a:pos x="T2" y="T3"/>
                </a:cxn>
                <a:cxn ang="T12">
                  <a:pos x="T4" y="T5"/>
                </a:cxn>
                <a:cxn ang="T13">
                  <a:pos x="T6" y="T7"/>
                </a:cxn>
                <a:cxn ang="T14">
                  <a:pos x="T8" y="T9"/>
                </a:cxn>
              </a:cxnLst>
              <a:rect l="T15" t="T16" r="T17" b="T18"/>
              <a:pathLst>
                <a:path w="34" h="21">
                  <a:moveTo>
                    <a:pt x="0" y="1"/>
                  </a:moveTo>
                  <a:lnTo>
                    <a:pt x="8" y="21"/>
                  </a:lnTo>
                  <a:lnTo>
                    <a:pt x="34" y="20"/>
                  </a:lnTo>
                  <a:lnTo>
                    <a:pt x="27" y="0"/>
                  </a:lnTo>
                  <a:lnTo>
                    <a:pt x="0" y="1"/>
                  </a:lnTo>
                  <a:close/>
                </a:path>
              </a:pathLst>
            </a:custGeom>
            <a:solidFill>
              <a:srgbClr val="000000"/>
            </a:solidFill>
            <a:ln w="9525">
              <a:noFill/>
              <a:round/>
            </a:ln>
          </p:spPr>
          <p:txBody>
            <a:bodyPr/>
            <a:lstStyle/>
            <a:p>
              <a:endParaRPr lang="en-CA"/>
            </a:p>
          </p:txBody>
        </p:sp>
        <p:sp>
          <p:nvSpPr>
            <p:cNvPr id="8384" name="Freeform 266"/>
            <p:cNvSpPr/>
            <p:nvPr/>
          </p:nvSpPr>
          <p:spPr bwMode="auto">
            <a:xfrm>
              <a:off x="1614" y="2011"/>
              <a:ext cx="28" cy="18"/>
            </a:xfrm>
            <a:custGeom>
              <a:avLst/>
              <a:gdLst>
                <a:gd name="T0" fmla="*/ 0 w 34"/>
                <a:gd name="T1" fmla="*/ 1 h 21"/>
                <a:gd name="T2" fmla="*/ 5 w 34"/>
                <a:gd name="T3" fmla="*/ 13 h 21"/>
                <a:gd name="T4" fmla="*/ 19 w 34"/>
                <a:gd name="T5" fmla="*/ 13 h 21"/>
                <a:gd name="T6" fmla="*/ 14 w 34"/>
                <a:gd name="T7" fmla="*/ 0 h 21"/>
                <a:gd name="T8" fmla="*/ 0 w 34"/>
                <a:gd name="T9" fmla="*/ 1 h 21"/>
                <a:gd name="T10" fmla="*/ 0 60000 65536"/>
                <a:gd name="T11" fmla="*/ 0 60000 65536"/>
                <a:gd name="T12" fmla="*/ 0 60000 65536"/>
                <a:gd name="T13" fmla="*/ 0 60000 65536"/>
                <a:gd name="T14" fmla="*/ 0 60000 65536"/>
                <a:gd name="T15" fmla="*/ 0 w 34"/>
                <a:gd name="T16" fmla="*/ 0 h 21"/>
                <a:gd name="T17" fmla="*/ 34 w 34"/>
                <a:gd name="T18" fmla="*/ 21 h 21"/>
              </a:gdLst>
              <a:ahLst/>
              <a:cxnLst>
                <a:cxn ang="T10">
                  <a:pos x="T0" y="T1"/>
                </a:cxn>
                <a:cxn ang="T11">
                  <a:pos x="T2" y="T3"/>
                </a:cxn>
                <a:cxn ang="T12">
                  <a:pos x="T4" y="T5"/>
                </a:cxn>
                <a:cxn ang="T13">
                  <a:pos x="T6" y="T7"/>
                </a:cxn>
                <a:cxn ang="T14">
                  <a:pos x="T8" y="T9"/>
                </a:cxn>
              </a:cxnLst>
              <a:rect l="T15" t="T16" r="T17" b="T18"/>
              <a:pathLst>
                <a:path w="34" h="21">
                  <a:moveTo>
                    <a:pt x="0" y="1"/>
                  </a:moveTo>
                  <a:lnTo>
                    <a:pt x="8" y="21"/>
                  </a:lnTo>
                  <a:lnTo>
                    <a:pt x="34" y="20"/>
                  </a:lnTo>
                  <a:lnTo>
                    <a:pt x="26" y="0"/>
                  </a:lnTo>
                  <a:lnTo>
                    <a:pt x="0" y="1"/>
                  </a:lnTo>
                  <a:close/>
                </a:path>
              </a:pathLst>
            </a:custGeom>
            <a:solidFill>
              <a:srgbClr val="E5C900"/>
            </a:solidFill>
            <a:ln w="9525">
              <a:noFill/>
              <a:round/>
            </a:ln>
          </p:spPr>
          <p:txBody>
            <a:bodyPr/>
            <a:lstStyle/>
            <a:p>
              <a:endParaRPr lang="en-CA"/>
            </a:p>
          </p:txBody>
        </p:sp>
        <p:sp>
          <p:nvSpPr>
            <p:cNvPr id="8385" name="Freeform 267"/>
            <p:cNvSpPr/>
            <p:nvPr/>
          </p:nvSpPr>
          <p:spPr bwMode="auto">
            <a:xfrm>
              <a:off x="1647" y="2008"/>
              <a:ext cx="28" cy="18"/>
            </a:xfrm>
            <a:custGeom>
              <a:avLst/>
              <a:gdLst>
                <a:gd name="T0" fmla="*/ 0 w 33"/>
                <a:gd name="T1" fmla="*/ 2 h 22"/>
                <a:gd name="T2" fmla="*/ 5 w 33"/>
                <a:gd name="T3" fmla="*/ 12 h 22"/>
                <a:gd name="T4" fmla="*/ 20 w 33"/>
                <a:gd name="T5" fmla="*/ 11 h 22"/>
                <a:gd name="T6" fmla="*/ 16 w 33"/>
                <a:gd name="T7" fmla="*/ 0 h 22"/>
                <a:gd name="T8" fmla="*/ 0 w 33"/>
                <a:gd name="T9" fmla="*/ 2 h 22"/>
                <a:gd name="T10" fmla="*/ 0 60000 65536"/>
                <a:gd name="T11" fmla="*/ 0 60000 65536"/>
                <a:gd name="T12" fmla="*/ 0 60000 65536"/>
                <a:gd name="T13" fmla="*/ 0 60000 65536"/>
                <a:gd name="T14" fmla="*/ 0 60000 65536"/>
                <a:gd name="T15" fmla="*/ 0 w 33"/>
                <a:gd name="T16" fmla="*/ 0 h 22"/>
                <a:gd name="T17" fmla="*/ 33 w 33"/>
                <a:gd name="T18" fmla="*/ 22 h 22"/>
              </a:gdLst>
              <a:ahLst/>
              <a:cxnLst>
                <a:cxn ang="T10">
                  <a:pos x="T0" y="T1"/>
                </a:cxn>
                <a:cxn ang="T11">
                  <a:pos x="T2" y="T3"/>
                </a:cxn>
                <a:cxn ang="T12">
                  <a:pos x="T4" y="T5"/>
                </a:cxn>
                <a:cxn ang="T13">
                  <a:pos x="T6" y="T7"/>
                </a:cxn>
                <a:cxn ang="T14">
                  <a:pos x="T8" y="T9"/>
                </a:cxn>
              </a:cxnLst>
              <a:rect l="T15" t="T16" r="T17" b="T18"/>
              <a:pathLst>
                <a:path w="33" h="22">
                  <a:moveTo>
                    <a:pt x="0" y="2"/>
                  </a:moveTo>
                  <a:lnTo>
                    <a:pt x="8" y="22"/>
                  </a:lnTo>
                  <a:lnTo>
                    <a:pt x="33" y="19"/>
                  </a:lnTo>
                  <a:lnTo>
                    <a:pt x="26" y="0"/>
                  </a:lnTo>
                  <a:lnTo>
                    <a:pt x="0" y="2"/>
                  </a:lnTo>
                  <a:close/>
                </a:path>
              </a:pathLst>
            </a:custGeom>
            <a:solidFill>
              <a:srgbClr val="000000"/>
            </a:solidFill>
            <a:ln w="9525">
              <a:noFill/>
              <a:round/>
            </a:ln>
          </p:spPr>
          <p:txBody>
            <a:bodyPr/>
            <a:lstStyle/>
            <a:p>
              <a:endParaRPr lang="en-CA"/>
            </a:p>
          </p:txBody>
        </p:sp>
        <p:sp>
          <p:nvSpPr>
            <p:cNvPr id="8386" name="Freeform 268"/>
            <p:cNvSpPr/>
            <p:nvPr/>
          </p:nvSpPr>
          <p:spPr bwMode="auto">
            <a:xfrm>
              <a:off x="1713" y="2004"/>
              <a:ext cx="29" cy="17"/>
            </a:xfrm>
            <a:custGeom>
              <a:avLst/>
              <a:gdLst>
                <a:gd name="T0" fmla="*/ 0 w 34"/>
                <a:gd name="T1" fmla="*/ 1 h 21"/>
                <a:gd name="T2" fmla="*/ 4 w 34"/>
                <a:gd name="T3" fmla="*/ 11 h 21"/>
                <a:gd name="T4" fmla="*/ 21 w 34"/>
                <a:gd name="T5" fmla="*/ 10 h 21"/>
                <a:gd name="T6" fmla="*/ 16 w 34"/>
                <a:gd name="T7" fmla="*/ 0 h 21"/>
                <a:gd name="T8" fmla="*/ 0 w 34"/>
                <a:gd name="T9" fmla="*/ 1 h 21"/>
                <a:gd name="T10" fmla="*/ 0 60000 65536"/>
                <a:gd name="T11" fmla="*/ 0 60000 65536"/>
                <a:gd name="T12" fmla="*/ 0 60000 65536"/>
                <a:gd name="T13" fmla="*/ 0 60000 65536"/>
                <a:gd name="T14" fmla="*/ 0 60000 65536"/>
                <a:gd name="T15" fmla="*/ 0 w 34"/>
                <a:gd name="T16" fmla="*/ 0 h 21"/>
                <a:gd name="T17" fmla="*/ 34 w 34"/>
                <a:gd name="T18" fmla="*/ 21 h 21"/>
              </a:gdLst>
              <a:ahLst/>
              <a:cxnLst>
                <a:cxn ang="T10">
                  <a:pos x="T0" y="T1"/>
                </a:cxn>
                <a:cxn ang="T11">
                  <a:pos x="T2" y="T3"/>
                </a:cxn>
                <a:cxn ang="T12">
                  <a:pos x="T4" y="T5"/>
                </a:cxn>
                <a:cxn ang="T13">
                  <a:pos x="T6" y="T7"/>
                </a:cxn>
                <a:cxn ang="T14">
                  <a:pos x="T8" y="T9"/>
                </a:cxn>
              </a:cxnLst>
              <a:rect l="T15" t="T16" r="T17" b="T18"/>
              <a:pathLst>
                <a:path w="34" h="21">
                  <a:moveTo>
                    <a:pt x="0" y="1"/>
                  </a:moveTo>
                  <a:lnTo>
                    <a:pt x="7" y="21"/>
                  </a:lnTo>
                  <a:lnTo>
                    <a:pt x="34" y="19"/>
                  </a:lnTo>
                  <a:lnTo>
                    <a:pt x="26" y="0"/>
                  </a:lnTo>
                  <a:lnTo>
                    <a:pt x="0" y="1"/>
                  </a:lnTo>
                  <a:close/>
                </a:path>
              </a:pathLst>
            </a:custGeom>
            <a:solidFill>
              <a:srgbClr val="000000"/>
            </a:solidFill>
            <a:ln w="9525">
              <a:noFill/>
              <a:round/>
            </a:ln>
          </p:spPr>
          <p:txBody>
            <a:bodyPr/>
            <a:lstStyle/>
            <a:p>
              <a:endParaRPr lang="en-CA"/>
            </a:p>
          </p:txBody>
        </p:sp>
        <p:sp>
          <p:nvSpPr>
            <p:cNvPr id="8387" name="Freeform 269"/>
            <p:cNvSpPr/>
            <p:nvPr/>
          </p:nvSpPr>
          <p:spPr bwMode="auto">
            <a:xfrm>
              <a:off x="1780" y="1999"/>
              <a:ext cx="28" cy="18"/>
            </a:xfrm>
            <a:custGeom>
              <a:avLst/>
              <a:gdLst>
                <a:gd name="T0" fmla="*/ 0 w 33"/>
                <a:gd name="T1" fmla="*/ 2 h 21"/>
                <a:gd name="T2" fmla="*/ 5 w 33"/>
                <a:gd name="T3" fmla="*/ 13 h 21"/>
                <a:gd name="T4" fmla="*/ 20 w 33"/>
                <a:gd name="T5" fmla="*/ 13 h 21"/>
                <a:gd name="T6" fmla="*/ 16 w 33"/>
                <a:gd name="T7" fmla="*/ 0 h 21"/>
                <a:gd name="T8" fmla="*/ 0 w 33"/>
                <a:gd name="T9" fmla="*/ 2 h 21"/>
                <a:gd name="T10" fmla="*/ 0 60000 65536"/>
                <a:gd name="T11" fmla="*/ 0 60000 65536"/>
                <a:gd name="T12" fmla="*/ 0 60000 65536"/>
                <a:gd name="T13" fmla="*/ 0 60000 65536"/>
                <a:gd name="T14" fmla="*/ 0 60000 65536"/>
                <a:gd name="T15" fmla="*/ 0 w 33"/>
                <a:gd name="T16" fmla="*/ 0 h 21"/>
                <a:gd name="T17" fmla="*/ 33 w 33"/>
                <a:gd name="T18" fmla="*/ 21 h 21"/>
              </a:gdLst>
              <a:ahLst/>
              <a:cxnLst>
                <a:cxn ang="T10">
                  <a:pos x="T0" y="T1"/>
                </a:cxn>
                <a:cxn ang="T11">
                  <a:pos x="T2" y="T3"/>
                </a:cxn>
                <a:cxn ang="T12">
                  <a:pos x="T4" y="T5"/>
                </a:cxn>
                <a:cxn ang="T13">
                  <a:pos x="T6" y="T7"/>
                </a:cxn>
                <a:cxn ang="T14">
                  <a:pos x="T8" y="T9"/>
                </a:cxn>
              </a:cxnLst>
              <a:rect l="T15" t="T16" r="T17" b="T18"/>
              <a:pathLst>
                <a:path w="33" h="21">
                  <a:moveTo>
                    <a:pt x="0" y="2"/>
                  </a:moveTo>
                  <a:lnTo>
                    <a:pt x="8" y="21"/>
                  </a:lnTo>
                  <a:lnTo>
                    <a:pt x="33" y="20"/>
                  </a:lnTo>
                  <a:lnTo>
                    <a:pt x="26" y="0"/>
                  </a:lnTo>
                  <a:lnTo>
                    <a:pt x="0" y="2"/>
                  </a:lnTo>
                  <a:close/>
                </a:path>
              </a:pathLst>
            </a:custGeom>
            <a:solidFill>
              <a:srgbClr val="000000"/>
            </a:solidFill>
            <a:ln w="9525">
              <a:noFill/>
              <a:round/>
            </a:ln>
          </p:spPr>
          <p:txBody>
            <a:bodyPr/>
            <a:lstStyle/>
            <a:p>
              <a:endParaRPr lang="en-CA"/>
            </a:p>
          </p:txBody>
        </p:sp>
        <p:sp>
          <p:nvSpPr>
            <p:cNvPr id="8388" name="Freeform 270"/>
            <p:cNvSpPr/>
            <p:nvPr/>
          </p:nvSpPr>
          <p:spPr bwMode="auto">
            <a:xfrm>
              <a:off x="379" y="1498"/>
              <a:ext cx="163" cy="103"/>
            </a:xfrm>
            <a:custGeom>
              <a:avLst/>
              <a:gdLst>
                <a:gd name="T0" fmla="*/ 93 w 197"/>
                <a:gd name="T1" fmla="*/ 0 h 122"/>
                <a:gd name="T2" fmla="*/ 0 w 197"/>
                <a:gd name="T3" fmla="*/ 3 h 122"/>
                <a:gd name="T4" fmla="*/ 19 w 197"/>
                <a:gd name="T5" fmla="*/ 73 h 122"/>
                <a:gd name="T6" fmla="*/ 112 w 197"/>
                <a:gd name="T7" fmla="*/ 70 h 122"/>
                <a:gd name="T8" fmla="*/ 93 w 197"/>
                <a:gd name="T9" fmla="*/ 0 h 122"/>
                <a:gd name="T10" fmla="*/ 0 60000 65536"/>
                <a:gd name="T11" fmla="*/ 0 60000 65536"/>
                <a:gd name="T12" fmla="*/ 0 60000 65536"/>
                <a:gd name="T13" fmla="*/ 0 60000 65536"/>
                <a:gd name="T14" fmla="*/ 0 60000 65536"/>
                <a:gd name="T15" fmla="*/ 0 w 197"/>
                <a:gd name="T16" fmla="*/ 0 h 122"/>
                <a:gd name="T17" fmla="*/ 197 w 197"/>
                <a:gd name="T18" fmla="*/ 122 h 122"/>
              </a:gdLst>
              <a:ahLst/>
              <a:cxnLst>
                <a:cxn ang="T10">
                  <a:pos x="T0" y="T1"/>
                </a:cxn>
                <a:cxn ang="T11">
                  <a:pos x="T2" y="T3"/>
                </a:cxn>
                <a:cxn ang="T12">
                  <a:pos x="T4" y="T5"/>
                </a:cxn>
                <a:cxn ang="T13">
                  <a:pos x="T6" y="T7"/>
                </a:cxn>
                <a:cxn ang="T14">
                  <a:pos x="T8" y="T9"/>
                </a:cxn>
              </a:cxnLst>
              <a:rect l="T15" t="T16" r="T17" b="T18"/>
              <a:pathLst>
                <a:path w="197" h="122">
                  <a:moveTo>
                    <a:pt x="163" y="0"/>
                  </a:moveTo>
                  <a:lnTo>
                    <a:pt x="0" y="5"/>
                  </a:lnTo>
                  <a:lnTo>
                    <a:pt x="34" y="122"/>
                  </a:lnTo>
                  <a:lnTo>
                    <a:pt x="197" y="116"/>
                  </a:lnTo>
                  <a:lnTo>
                    <a:pt x="163" y="0"/>
                  </a:lnTo>
                  <a:close/>
                </a:path>
              </a:pathLst>
            </a:custGeom>
            <a:solidFill>
              <a:srgbClr val="C9E5FC"/>
            </a:solidFill>
            <a:ln w="9525">
              <a:noFill/>
              <a:round/>
            </a:ln>
          </p:spPr>
          <p:txBody>
            <a:bodyPr/>
            <a:lstStyle/>
            <a:p>
              <a:endParaRPr lang="en-CA"/>
            </a:p>
          </p:txBody>
        </p:sp>
        <p:sp>
          <p:nvSpPr>
            <p:cNvPr id="8389" name="Freeform 271"/>
            <p:cNvSpPr/>
            <p:nvPr/>
          </p:nvSpPr>
          <p:spPr bwMode="auto">
            <a:xfrm>
              <a:off x="393" y="1509"/>
              <a:ext cx="136" cy="80"/>
            </a:xfrm>
            <a:custGeom>
              <a:avLst/>
              <a:gdLst>
                <a:gd name="T0" fmla="*/ 0 w 165"/>
                <a:gd name="T1" fmla="*/ 3 h 96"/>
                <a:gd name="T2" fmla="*/ 77 w 165"/>
                <a:gd name="T3" fmla="*/ 0 h 96"/>
                <a:gd name="T4" fmla="*/ 92 w 165"/>
                <a:gd name="T5" fmla="*/ 52 h 96"/>
                <a:gd name="T6" fmla="*/ 16 w 165"/>
                <a:gd name="T7" fmla="*/ 56 h 96"/>
                <a:gd name="T8" fmla="*/ 0 w 165"/>
                <a:gd name="T9" fmla="*/ 3 h 96"/>
                <a:gd name="T10" fmla="*/ 0 60000 65536"/>
                <a:gd name="T11" fmla="*/ 0 60000 65536"/>
                <a:gd name="T12" fmla="*/ 0 60000 65536"/>
                <a:gd name="T13" fmla="*/ 0 60000 65536"/>
                <a:gd name="T14" fmla="*/ 0 60000 65536"/>
                <a:gd name="T15" fmla="*/ 0 w 165"/>
                <a:gd name="T16" fmla="*/ 0 h 96"/>
                <a:gd name="T17" fmla="*/ 165 w 165"/>
                <a:gd name="T18" fmla="*/ 96 h 96"/>
              </a:gdLst>
              <a:ahLst/>
              <a:cxnLst>
                <a:cxn ang="T10">
                  <a:pos x="T0" y="T1"/>
                </a:cxn>
                <a:cxn ang="T11">
                  <a:pos x="T2" y="T3"/>
                </a:cxn>
                <a:cxn ang="T12">
                  <a:pos x="T4" y="T5"/>
                </a:cxn>
                <a:cxn ang="T13">
                  <a:pos x="T6" y="T7"/>
                </a:cxn>
                <a:cxn ang="T14">
                  <a:pos x="T8" y="T9"/>
                </a:cxn>
              </a:cxnLst>
              <a:rect l="T15" t="T16" r="T17" b="T18"/>
              <a:pathLst>
                <a:path w="165" h="96">
                  <a:moveTo>
                    <a:pt x="0" y="4"/>
                  </a:moveTo>
                  <a:lnTo>
                    <a:pt x="137" y="0"/>
                  </a:lnTo>
                  <a:lnTo>
                    <a:pt x="165" y="91"/>
                  </a:lnTo>
                  <a:lnTo>
                    <a:pt x="28" y="96"/>
                  </a:lnTo>
                  <a:lnTo>
                    <a:pt x="0" y="4"/>
                  </a:lnTo>
                  <a:close/>
                </a:path>
              </a:pathLst>
            </a:custGeom>
            <a:solidFill>
              <a:srgbClr val="0A7ADD"/>
            </a:solidFill>
            <a:ln w="9525">
              <a:noFill/>
              <a:round/>
            </a:ln>
          </p:spPr>
          <p:txBody>
            <a:bodyPr/>
            <a:lstStyle/>
            <a:p>
              <a:endParaRPr lang="en-CA"/>
            </a:p>
          </p:txBody>
        </p:sp>
        <p:sp>
          <p:nvSpPr>
            <p:cNvPr id="8390" name="Freeform 272"/>
            <p:cNvSpPr/>
            <p:nvPr/>
          </p:nvSpPr>
          <p:spPr bwMode="auto">
            <a:xfrm>
              <a:off x="595" y="1654"/>
              <a:ext cx="165" cy="99"/>
            </a:xfrm>
            <a:custGeom>
              <a:avLst/>
              <a:gdLst>
                <a:gd name="T0" fmla="*/ 95 w 198"/>
                <a:gd name="T1" fmla="*/ 0 h 120"/>
                <a:gd name="T2" fmla="*/ 0 w 198"/>
                <a:gd name="T3" fmla="*/ 3 h 120"/>
                <a:gd name="T4" fmla="*/ 20 w 198"/>
                <a:gd name="T5" fmla="*/ 68 h 120"/>
                <a:gd name="T6" fmla="*/ 115 w 198"/>
                <a:gd name="T7" fmla="*/ 63 h 120"/>
                <a:gd name="T8" fmla="*/ 95 w 198"/>
                <a:gd name="T9" fmla="*/ 0 h 120"/>
                <a:gd name="T10" fmla="*/ 0 60000 65536"/>
                <a:gd name="T11" fmla="*/ 0 60000 65536"/>
                <a:gd name="T12" fmla="*/ 0 60000 65536"/>
                <a:gd name="T13" fmla="*/ 0 60000 65536"/>
                <a:gd name="T14" fmla="*/ 0 60000 65536"/>
                <a:gd name="T15" fmla="*/ 0 w 198"/>
                <a:gd name="T16" fmla="*/ 0 h 120"/>
                <a:gd name="T17" fmla="*/ 198 w 198"/>
                <a:gd name="T18" fmla="*/ 120 h 120"/>
              </a:gdLst>
              <a:ahLst/>
              <a:cxnLst>
                <a:cxn ang="T10">
                  <a:pos x="T0" y="T1"/>
                </a:cxn>
                <a:cxn ang="T11">
                  <a:pos x="T2" y="T3"/>
                </a:cxn>
                <a:cxn ang="T12">
                  <a:pos x="T4" y="T5"/>
                </a:cxn>
                <a:cxn ang="T13">
                  <a:pos x="T6" y="T7"/>
                </a:cxn>
                <a:cxn ang="T14">
                  <a:pos x="T8" y="T9"/>
                </a:cxn>
              </a:cxnLst>
              <a:rect l="T15" t="T16" r="T17" b="T18"/>
              <a:pathLst>
                <a:path w="198" h="120">
                  <a:moveTo>
                    <a:pt x="164" y="0"/>
                  </a:moveTo>
                  <a:lnTo>
                    <a:pt x="0" y="6"/>
                  </a:lnTo>
                  <a:lnTo>
                    <a:pt x="35" y="120"/>
                  </a:lnTo>
                  <a:lnTo>
                    <a:pt x="198" y="112"/>
                  </a:lnTo>
                  <a:lnTo>
                    <a:pt x="164" y="0"/>
                  </a:lnTo>
                  <a:close/>
                </a:path>
              </a:pathLst>
            </a:custGeom>
            <a:solidFill>
              <a:srgbClr val="000000"/>
            </a:solidFill>
            <a:ln w="9525">
              <a:noFill/>
              <a:round/>
            </a:ln>
          </p:spPr>
          <p:txBody>
            <a:bodyPr/>
            <a:lstStyle/>
            <a:p>
              <a:endParaRPr lang="en-CA"/>
            </a:p>
          </p:txBody>
        </p:sp>
        <p:sp>
          <p:nvSpPr>
            <p:cNvPr id="8391" name="Freeform 273"/>
            <p:cNvSpPr/>
            <p:nvPr/>
          </p:nvSpPr>
          <p:spPr bwMode="auto">
            <a:xfrm>
              <a:off x="610" y="1665"/>
              <a:ext cx="135" cy="78"/>
            </a:xfrm>
            <a:custGeom>
              <a:avLst/>
              <a:gdLst>
                <a:gd name="T0" fmla="*/ 0 w 164"/>
                <a:gd name="T1" fmla="*/ 3 h 95"/>
                <a:gd name="T2" fmla="*/ 77 w 164"/>
                <a:gd name="T3" fmla="*/ 0 h 95"/>
                <a:gd name="T4" fmla="*/ 91 w 164"/>
                <a:gd name="T5" fmla="*/ 48 h 95"/>
                <a:gd name="T6" fmla="*/ 15 w 164"/>
                <a:gd name="T7" fmla="*/ 53 h 95"/>
                <a:gd name="T8" fmla="*/ 0 w 164"/>
                <a:gd name="T9" fmla="*/ 3 h 95"/>
                <a:gd name="T10" fmla="*/ 0 60000 65536"/>
                <a:gd name="T11" fmla="*/ 0 60000 65536"/>
                <a:gd name="T12" fmla="*/ 0 60000 65536"/>
                <a:gd name="T13" fmla="*/ 0 60000 65536"/>
                <a:gd name="T14" fmla="*/ 0 60000 65536"/>
                <a:gd name="T15" fmla="*/ 0 w 164"/>
                <a:gd name="T16" fmla="*/ 0 h 95"/>
                <a:gd name="T17" fmla="*/ 164 w 164"/>
                <a:gd name="T18" fmla="*/ 95 h 95"/>
              </a:gdLst>
              <a:ahLst/>
              <a:cxnLst>
                <a:cxn ang="T10">
                  <a:pos x="T0" y="T1"/>
                </a:cxn>
                <a:cxn ang="T11">
                  <a:pos x="T2" y="T3"/>
                </a:cxn>
                <a:cxn ang="T12">
                  <a:pos x="T4" y="T5"/>
                </a:cxn>
                <a:cxn ang="T13">
                  <a:pos x="T6" y="T7"/>
                </a:cxn>
                <a:cxn ang="T14">
                  <a:pos x="T8" y="T9"/>
                </a:cxn>
              </a:cxnLst>
              <a:rect l="T15" t="T16" r="T17" b="T18"/>
              <a:pathLst>
                <a:path w="164" h="95">
                  <a:moveTo>
                    <a:pt x="0" y="6"/>
                  </a:moveTo>
                  <a:lnTo>
                    <a:pt x="137" y="0"/>
                  </a:lnTo>
                  <a:lnTo>
                    <a:pt x="164" y="88"/>
                  </a:lnTo>
                  <a:lnTo>
                    <a:pt x="27" y="95"/>
                  </a:lnTo>
                  <a:lnTo>
                    <a:pt x="0" y="6"/>
                  </a:lnTo>
                  <a:close/>
                </a:path>
              </a:pathLst>
            </a:custGeom>
            <a:solidFill>
              <a:srgbClr val="0A7ADD"/>
            </a:solidFill>
            <a:ln w="9525">
              <a:noFill/>
              <a:round/>
            </a:ln>
          </p:spPr>
          <p:txBody>
            <a:bodyPr/>
            <a:lstStyle/>
            <a:p>
              <a:endParaRPr lang="en-CA"/>
            </a:p>
          </p:txBody>
        </p:sp>
        <p:sp>
          <p:nvSpPr>
            <p:cNvPr id="8392" name="Freeform 274"/>
            <p:cNvSpPr/>
            <p:nvPr/>
          </p:nvSpPr>
          <p:spPr bwMode="auto">
            <a:xfrm>
              <a:off x="441" y="1617"/>
              <a:ext cx="21" cy="17"/>
            </a:xfrm>
            <a:custGeom>
              <a:avLst/>
              <a:gdLst>
                <a:gd name="T0" fmla="*/ 14 w 26"/>
                <a:gd name="T1" fmla="*/ 15 h 18"/>
                <a:gd name="T2" fmla="*/ 11 w 26"/>
                <a:gd name="T3" fmla="*/ 0 h 18"/>
                <a:gd name="T4" fmla="*/ 0 w 26"/>
                <a:gd name="T5" fmla="*/ 1 h 18"/>
                <a:gd name="T6" fmla="*/ 2 w 26"/>
                <a:gd name="T7" fmla="*/ 15 h 18"/>
                <a:gd name="T8" fmla="*/ 14 w 26"/>
                <a:gd name="T9" fmla="*/ 15 h 18"/>
                <a:gd name="T10" fmla="*/ 0 60000 65536"/>
                <a:gd name="T11" fmla="*/ 0 60000 65536"/>
                <a:gd name="T12" fmla="*/ 0 60000 65536"/>
                <a:gd name="T13" fmla="*/ 0 60000 65536"/>
                <a:gd name="T14" fmla="*/ 0 60000 65536"/>
                <a:gd name="T15" fmla="*/ 0 w 26"/>
                <a:gd name="T16" fmla="*/ 0 h 18"/>
                <a:gd name="T17" fmla="*/ 26 w 26"/>
                <a:gd name="T18" fmla="*/ 18 h 18"/>
              </a:gdLst>
              <a:ahLst/>
              <a:cxnLst>
                <a:cxn ang="T10">
                  <a:pos x="T0" y="T1"/>
                </a:cxn>
                <a:cxn ang="T11">
                  <a:pos x="T2" y="T3"/>
                </a:cxn>
                <a:cxn ang="T12">
                  <a:pos x="T4" y="T5"/>
                </a:cxn>
                <a:cxn ang="T13">
                  <a:pos x="T6" y="T7"/>
                </a:cxn>
                <a:cxn ang="T14">
                  <a:pos x="T8" y="T9"/>
                </a:cxn>
              </a:cxnLst>
              <a:rect l="T15" t="T16" r="T17" b="T18"/>
              <a:pathLst>
                <a:path w="26" h="18">
                  <a:moveTo>
                    <a:pt x="26" y="18"/>
                  </a:moveTo>
                  <a:lnTo>
                    <a:pt x="20" y="0"/>
                  </a:lnTo>
                  <a:lnTo>
                    <a:pt x="0" y="1"/>
                  </a:lnTo>
                  <a:lnTo>
                    <a:pt x="5" y="18"/>
                  </a:lnTo>
                  <a:lnTo>
                    <a:pt x="26" y="18"/>
                  </a:lnTo>
                  <a:close/>
                </a:path>
              </a:pathLst>
            </a:custGeom>
            <a:solidFill>
              <a:srgbClr val="000000"/>
            </a:solidFill>
            <a:ln w="9525">
              <a:noFill/>
              <a:round/>
            </a:ln>
          </p:spPr>
          <p:txBody>
            <a:bodyPr/>
            <a:lstStyle/>
            <a:p>
              <a:endParaRPr lang="en-CA"/>
            </a:p>
          </p:txBody>
        </p:sp>
        <p:sp>
          <p:nvSpPr>
            <p:cNvPr id="8393" name="Freeform 275"/>
            <p:cNvSpPr/>
            <p:nvPr/>
          </p:nvSpPr>
          <p:spPr bwMode="auto">
            <a:xfrm>
              <a:off x="466" y="1617"/>
              <a:ext cx="21" cy="15"/>
            </a:xfrm>
            <a:custGeom>
              <a:avLst/>
              <a:gdLst>
                <a:gd name="T0" fmla="*/ 15 w 25"/>
                <a:gd name="T1" fmla="*/ 10 h 18"/>
                <a:gd name="T2" fmla="*/ 11 w 25"/>
                <a:gd name="T3" fmla="*/ 0 h 18"/>
                <a:gd name="T4" fmla="*/ 0 w 25"/>
                <a:gd name="T5" fmla="*/ 1 h 18"/>
                <a:gd name="T6" fmla="*/ 3 w 25"/>
                <a:gd name="T7" fmla="*/ 10 h 18"/>
                <a:gd name="T8" fmla="*/ 15 w 25"/>
                <a:gd name="T9" fmla="*/ 10 h 18"/>
                <a:gd name="T10" fmla="*/ 0 60000 65536"/>
                <a:gd name="T11" fmla="*/ 0 60000 65536"/>
                <a:gd name="T12" fmla="*/ 0 60000 65536"/>
                <a:gd name="T13" fmla="*/ 0 60000 65536"/>
                <a:gd name="T14" fmla="*/ 0 60000 65536"/>
                <a:gd name="T15" fmla="*/ 0 w 25"/>
                <a:gd name="T16" fmla="*/ 0 h 18"/>
                <a:gd name="T17" fmla="*/ 25 w 25"/>
                <a:gd name="T18" fmla="*/ 18 h 18"/>
              </a:gdLst>
              <a:ahLst/>
              <a:cxnLst>
                <a:cxn ang="T10">
                  <a:pos x="T0" y="T1"/>
                </a:cxn>
                <a:cxn ang="T11">
                  <a:pos x="T2" y="T3"/>
                </a:cxn>
                <a:cxn ang="T12">
                  <a:pos x="T4" y="T5"/>
                </a:cxn>
                <a:cxn ang="T13">
                  <a:pos x="T6" y="T7"/>
                </a:cxn>
                <a:cxn ang="T14">
                  <a:pos x="T8" y="T9"/>
                </a:cxn>
              </a:cxnLst>
              <a:rect l="T15" t="T16" r="T17" b="T18"/>
              <a:pathLst>
                <a:path w="25" h="18">
                  <a:moveTo>
                    <a:pt x="25" y="18"/>
                  </a:moveTo>
                  <a:lnTo>
                    <a:pt x="19" y="0"/>
                  </a:lnTo>
                  <a:lnTo>
                    <a:pt x="0" y="1"/>
                  </a:lnTo>
                  <a:lnTo>
                    <a:pt x="5" y="18"/>
                  </a:lnTo>
                  <a:lnTo>
                    <a:pt x="25" y="18"/>
                  </a:lnTo>
                  <a:close/>
                </a:path>
              </a:pathLst>
            </a:custGeom>
            <a:solidFill>
              <a:srgbClr val="000000"/>
            </a:solidFill>
            <a:ln w="9525">
              <a:noFill/>
              <a:round/>
            </a:ln>
          </p:spPr>
          <p:txBody>
            <a:bodyPr/>
            <a:lstStyle/>
            <a:p>
              <a:endParaRPr lang="en-CA"/>
            </a:p>
          </p:txBody>
        </p:sp>
        <p:sp>
          <p:nvSpPr>
            <p:cNvPr id="8394" name="Freeform 276"/>
            <p:cNvSpPr/>
            <p:nvPr/>
          </p:nvSpPr>
          <p:spPr bwMode="auto">
            <a:xfrm>
              <a:off x="542" y="1695"/>
              <a:ext cx="22" cy="15"/>
            </a:xfrm>
            <a:custGeom>
              <a:avLst/>
              <a:gdLst>
                <a:gd name="T0" fmla="*/ 12 w 26"/>
                <a:gd name="T1" fmla="*/ 0 h 20"/>
                <a:gd name="T2" fmla="*/ 0 w 26"/>
                <a:gd name="T3" fmla="*/ 1 h 20"/>
                <a:gd name="T4" fmla="*/ 3 w 26"/>
                <a:gd name="T5" fmla="*/ 8 h 20"/>
                <a:gd name="T6" fmla="*/ 16 w 26"/>
                <a:gd name="T7" fmla="*/ 8 h 20"/>
                <a:gd name="T8" fmla="*/ 12 w 26"/>
                <a:gd name="T9" fmla="*/ 0 h 20"/>
                <a:gd name="T10" fmla="*/ 0 60000 65536"/>
                <a:gd name="T11" fmla="*/ 0 60000 65536"/>
                <a:gd name="T12" fmla="*/ 0 60000 65536"/>
                <a:gd name="T13" fmla="*/ 0 60000 65536"/>
                <a:gd name="T14" fmla="*/ 0 60000 65536"/>
                <a:gd name="T15" fmla="*/ 0 w 26"/>
                <a:gd name="T16" fmla="*/ 0 h 20"/>
                <a:gd name="T17" fmla="*/ 26 w 26"/>
                <a:gd name="T18" fmla="*/ 20 h 20"/>
              </a:gdLst>
              <a:ahLst/>
              <a:cxnLst>
                <a:cxn ang="T10">
                  <a:pos x="T0" y="T1"/>
                </a:cxn>
                <a:cxn ang="T11">
                  <a:pos x="T2" y="T3"/>
                </a:cxn>
                <a:cxn ang="T12">
                  <a:pos x="T4" y="T5"/>
                </a:cxn>
                <a:cxn ang="T13">
                  <a:pos x="T6" y="T7"/>
                </a:cxn>
                <a:cxn ang="T14">
                  <a:pos x="T8" y="T9"/>
                </a:cxn>
              </a:cxnLst>
              <a:rect l="T15" t="T16" r="T17" b="T18"/>
              <a:pathLst>
                <a:path w="26" h="20">
                  <a:moveTo>
                    <a:pt x="20" y="0"/>
                  </a:moveTo>
                  <a:lnTo>
                    <a:pt x="0" y="1"/>
                  </a:lnTo>
                  <a:lnTo>
                    <a:pt x="5" y="20"/>
                  </a:lnTo>
                  <a:lnTo>
                    <a:pt x="26" y="18"/>
                  </a:lnTo>
                  <a:lnTo>
                    <a:pt x="20" y="0"/>
                  </a:lnTo>
                  <a:close/>
                </a:path>
              </a:pathLst>
            </a:custGeom>
            <a:solidFill>
              <a:srgbClr val="000000"/>
            </a:solidFill>
            <a:ln w="9525">
              <a:noFill/>
              <a:round/>
            </a:ln>
          </p:spPr>
          <p:txBody>
            <a:bodyPr/>
            <a:lstStyle/>
            <a:p>
              <a:endParaRPr lang="en-CA"/>
            </a:p>
          </p:txBody>
        </p:sp>
        <p:sp>
          <p:nvSpPr>
            <p:cNvPr id="8395" name="Freeform 277"/>
            <p:cNvSpPr/>
            <p:nvPr/>
          </p:nvSpPr>
          <p:spPr bwMode="auto">
            <a:xfrm>
              <a:off x="647" y="1527"/>
              <a:ext cx="21" cy="15"/>
            </a:xfrm>
            <a:custGeom>
              <a:avLst/>
              <a:gdLst>
                <a:gd name="T0" fmla="*/ 14 w 26"/>
                <a:gd name="T1" fmla="*/ 9 h 19"/>
                <a:gd name="T2" fmla="*/ 11 w 26"/>
                <a:gd name="T3" fmla="*/ 0 h 19"/>
                <a:gd name="T4" fmla="*/ 0 w 26"/>
                <a:gd name="T5" fmla="*/ 0 h 19"/>
                <a:gd name="T6" fmla="*/ 3 w 26"/>
                <a:gd name="T7" fmla="*/ 9 h 19"/>
                <a:gd name="T8" fmla="*/ 14 w 26"/>
                <a:gd name="T9" fmla="*/ 9 h 19"/>
                <a:gd name="T10" fmla="*/ 0 60000 65536"/>
                <a:gd name="T11" fmla="*/ 0 60000 65536"/>
                <a:gd name="T12" fmla="*/ 0 60000 65536"/>
                <a:gd name="T13" fmla="*/ 0 60000 65536"/>
                <a:gd name="T14" fmla="*/ 0 60000 65536"/>
                <a:gd name="T15" fmla="*/ 0 w 26"/>
                <a:gd name="T16" fmla="*/ 0 h 19"/>
                <a:gd name="T17" fmla="*/ 26 w 26"/>
                <a:gd name="T18" fmla="*/ 19 h 19"/>
              </a:gdLst>
              <a:ahLst/>
              <a:cxnLst>
                <a:cxn ang="T10">
                  <a:pos x="T0" y="T1"/>
                </a:cxn>
                <a:cxn ang="T11">
                  <a:pos x="T2" y="T3"/>
                </a:cxn>
                <a:cxn ang="T12">
                  <a:pos x="T4" y="T5"/>
                </a:cxn>
                <a:cxn ang="T13">
                  <a:pos x="T6" y="T7"/>
                </a:cxn>
                <a:cxn ang="T14">
                  <a:pos x="T8" y="T9"/>
                </a:cxn>
              </a:cxnLst>
              <a:rect l="T15" t="T16" r="T17" b="T18"/>
              <a:pathLst>
                <a:path w="26" h="19">
                  <a:moveTo>
                    <a:pt x="26" y="18"/>
                  </a:moveTo>
                  <a:lnTo>
                    <a:pt x="20" y="0"/>
                  </a:lnTo>
                  <a:lnTo>
                    <a:pt x="0" y="0"/>
                  </a:lnTo>
                  <a:lnTo>
                    <a:pt x="6" y="19"/>
                  </a:lnTo>
                  <a:lnTo>
                    <a:pt x="26" y="18"/>
                  </a:lnTo>
                  <a:close/>
                </a:path>
              </a:pathLst>
            </a:custGeom>
            <a:solidFill>
              <a:srgbClr val="000000"/>
            </a:solidFill>
            <a:ln w="9525">
              <a:noFill/>
              <a:round/>
            </a:ln>
          </p:spPr>
          <p:txBody>
            <a:bodyPr/>
            <a:lstStyle/>
            <a:p>
              <a:endParaRPr lang="en-CA"/>
            </a:p>
          </p:txBody>
        </p:sp>
        <p:sp>
          <p:nvSpPr>
            <p:cNvPr id="8396" name="Freeform 278"/>
            <p:cNvSpPr/>
            <p:nvPr/>
          </p:nvSpPr>
          <p:spPr bwMode="auto">
            <a:xfrm>
              <a:off x="663" y="1504"/>
              <a:ext cx="22" cy="15"/>
            </a:xfrm>
            <a:custGeom>
              <a:avLst/>
              <a:gdLst>
                <a:gd name="T0" fmla="*/ 17 w 25"/>
                <a:gd name="T1" fmla="*/ 10 h 18"/>
                <a:gd name="T2" fmla="*/ 13 w 25"/>
                <a:gd name="T3" fmla="*/ 0 h 18"/>
                <a:gd name="T4" fmla="*/ 0 w 25"/>
                <a:gd name="T5" fmla="*/ 1 h 18"/>
                <a:gd name="T6" fmla="*/ 4 w 25"/>
                <a:gd name="T7" fmla="*/ 10 h 18"/>
                <a:gd name="T8" fmla="*/ 17 w 25"/>
                <a:gd name="T9" fmla="*/ 10 h 18"/>
                <a:gd name="T10" fmla="*/ 0 60000 65536"/>
                <a:gd name="T11" fmla="*/ 0 60000 65536"/>
                <a:gd name="T12" fmla="*/ 0 60000 65536"/>
                <a:gd name="T13" fmla="*/ 0 60000 65536"/>
                <a:gd name="T14" fmla="*/ 0 60000 65536"/>
                <a:gd name="T15" fmla="*/ 0 w 25"/>
                <a:gd name="T16" fmla="*/ 0 h 18"/>
                <a:gd name="T17" fmla="*/ 25 w 25"/>
                <a:gd name="T18" fmla="*/ 18 h 18"/>
              </a:gdLst>
              <a:ahLst/>
              <a:cxnLst>
                <a:cxn ang="T10">
                  <a:pos x="T0" y="T1"/>
                </a:cxn>
                <a:cxn ang="T11">
                  <a:pos x="T2" y="T3"/>
                </a:cxn>
                <a:cxn ang="T12">
                  <a:pos x="T4" y="T5"/>
                </a:cxn>
                <a:cxn ang="T13">
                  <a:pos x="T6" y="T7"/>
                </a:cxn>
                <a:cxn ang="T14">
                  <a:pos x="T8" y="T9"/>
                </a:cxn>
              </a:cxnLst>
              <a:rect l="T15" t="T16" r="T17" b="T18"/>
              <a:pathLst>
                <a:path w="25" h="18">
                  <a:moveTo>
                    <a:pt x="25" y="18"/>
                  </a:moveTo>
                  <a:lnTo>
                    <a:pt x="19" y="0"/>
                  </a:lnTo>
                  <a:lnTo>
                    <a:pt x="0" y="1"/>
                  </a:lnTo>
                  <a:lnTo>
                    <a:pt x="6" y="18"/>
                  </a:lnTo>
                  <a:lnTo>
                    <a:pt x="25" y="18"/>
                  </a:lnTo>
                  <a:close/>
                </a:path>
              </a:pathLst>
            </a:custGeom>
            <a:solidFill>
              <a:srgbClr val="000000"/>
            </a:solidFill>
            <a:ln w="9525">
              <a:noFill/>
              <a:round/>
            </a:ln>
          </p:spPr>
          <p:txBody>
            <a:bodyPr/>
            <a:lstStyle/>
            <a:p>
              <a:endParaRPr lang="en-CA"/>
            </a:p>
          </p:txBody>
        </p:sp>
        <p:sp>
          <p:nvSpPr>
            <p:cNvPr id="8397" name="Freeform 279"/>
            <p:cNvSpPr/>
            <p:nvPr/>
          </p:nvSpPr>
          <p:spPr bwMode="auto">
            <a:xfrm>
              <a:off x="567" y="1694"/>
              <a:ext cx="22" cy="15"/>
            </a:xfrm>
            <a:custGeom>
              <a:avLst/>
              <a:gdLst>
                <a:gd name="T0" fmla="*/ 17 w 25"/>
                <a:gd name="T1" fmla="*/ 10 h 18"/>
                <a:gd name="T2" fmla="*/ 13 w 25"/>
                <a:gd name="T3" fmla="*/ 0 h 18"/>
                <a:gd name="T4" fmla="*/ 0 w 25"/>
                <a:gd name="T5" fmla="*/ 1 h 18"/>
                <a:gd name="T6" fmla="*/ 4 w 25"/>
                <a:gd name="T7" fmla="*/ 10 h 18"/>
                <a:gd name="T8" fmla="*/ 17 w 25"/>
                <a:gd name="T9" fmla="*/ 10 h 18"/>
                <a:gd name="T10" fmla="*/ 0 60000 65536"/>
                <a:gd name="T11" fmla="*/ 0 60000 65536"/>
                <a:gd name="T12" fmla="*/ 0 60000 65536"/>
                <a:gd name="T13" fmla="*/ 0 60000 65536"/>
                <a:gd name="T14" fmla="*/ 0 60000 65536"/>
                <a:gd name="T15" fmla="*/ 0 w 25"/>
                <a:gd name="T16" fmla="*/ 0 h 18"/>
                <a:gd name="T17" fmla="*/ 25 w 25"/>
                <a:gd name="T18" fmla="*/ 18 h 18"/>
              </a:gdLst>
              <a:ahLst/>
              <a:cxnLst>
                <a:cxn ang="T10">
                  <a:pos x="T0" y="T1"/>
                </a:cxn>
                <a:cxn ang="T11">
                  <a:pos x="T2" y="T3"/>
                </a:cxn>
                <a:cxn ang="T12">
                  <a:pos x="T4" y="T5"/>
                </a:cxn>
                <a:cxn ang="T13">
                  <a:pos x="T6" y="T7"/>
                </a:cxn>
                <a:cxn ang="T14">
                  <a:pos x="T8" y="T9"/>
                </a:cxn>
              </a:cxnLst>
              <a:rect l="T15" t="T16" r="T17" b="T18"/>
              <a:pathLst>
                <a:path w="25" h="18">
                  <a:moveTo>
                    <a:pt x="25" y="17"/>
                  </a:moveTo>
                  <a:lnTo>
                    <a:pt x="19" y="0"/>
                  </a:lnTo>
                  <a:lnTo>
                    <a:pt x="0" y="1"/>
                  </a:lnTo>
                  <a:lnTo>
                    <a:pt x="5" y="18"/>
                  </a:lnTo>
                  <a:lnTo>
                    <a:pt x="25" y="17"/>
                  </a:lnTo>
                  <a:close/>
                </a:path>
              </a:pathLst>
            </a:custGeom>
            <a:solidFill>
              <a:srgbClr val="000000"/>
            </a:solidFill>
            <a:ln w="9525">
              <a:noFill/>
              <a:round/>
            </a:ln>
          </p:spPr>
          <p:txBody>
            <a:bodyPr/>
            <a:lstStyle/>
            <a:p>
              <a:endParaRPr lang="en-CA"/>
            </a:p>
          </p:txBody>
        </p:sp>
        <p:sp>
          <p:nvSpPr>
            <p:cNvPr id="8398" name="Freeform 280"/>
            <p:cNvSpPr/>
            <p:nvPr/>
          </p:nvSpPr>
          <p:spPr bwMode="auto">
            <a:xfrm>
              <a:off x="423" y="1642"/>
              <a:ext cx="21" cy="15"/>
            </a:xfrm>
            <a:custGeom>
              <a:avLst/>
              <a:gdLst>
                <a:gd name="T0" fmla="*/ 11 w 26"/>
                <a:gd name="T1" fmla="*/ 0 h 18"/>
                <a:gd name="T2" fmla="*/ 0 w 26"/>
                <a:gd name="T3" fmla="*/ 0 h 18"/>
                <a:gd name="T4" fmla="*/ 2 w 26"/>
                <a:gd name="T5" fmla="*/ 10 h 18"/>
                <a:gd name="T6" fmla="*/ 14 w 26"/>
                <a:gd name="T7" fmla="*/ 10 h 18"/>
                <a:gd name="T8" fmla="*/ 11 w 26"/>
                <a:gd name="T9" fmla="*/ 0 h 18"/>
                <a:gd name="T10" fmla="*/ 0 60000 65536"/>
                <a:gd name="T11" fmla="*/ 0 60000 65536"/>
                <a:gd name="T12" fmla="*/ 0 60000 65536"/>
                <a:gd name="T13" fmla="*/ 0 60000 65536"/>
                <a:gd name="T14" fmla="*/ 0 60000 65536"/>
                <a:gd name="T15" fmla="*/ 0 w 26"/>
                <a:gd name="T16" fmla="*/ 0 h 18"/>
                <a:gd name="T17" fmla="*/ 26 w 26"/>
                <a:gd name="T18" fmla="*/ 18 h 18"/>
              </a:gdLst>
              <a:ahLst/>
              <a:cxnLst>
                <a:cxn ang="T10">
                  <a:pos x="T0" y="T1"/>
                </a:cxn>
                <a:cxn ang="T11">
                  <a:pos x="T2" y="T3"/>
                </a:cxn>
                <a:cxn ang="T12">
                  <a:pos x="T4" y="T5"/>
                </a:cxn>
                <a:cxn ang="T13">
                  <a:pos x="T6" y="T7"/>
                </a:cxn>
                <a:cxn ang="T14">
                  <a:pos x="T8" y="T9"/>
                </a:cxn>
              </a:cxnLst>
              <a:rect l="T15" t="T16" r="T17" b="T18"/>
              <a:pathLst>
                <a:path w="26" h="18">
                  <a:moveTo>
                    <a:pt x="20" y="0"/>
                  </a:moveTo>
                  <a:lnTo>
                    <a:pt x="0" y="0"/>
                  </a:lnTo>
                  <a:lnTo>
                    <a:pt x="5" y="18"/>
                  </a:lnTo>
                  <a:lnTo>
                    <a:pt x="26" y="17"/>
                  </a:lnTo>
                  <a:lnTo>
                    <a:pt x="20" y="0"/>
                  </a:lnTo>
                  <a:close/>
                </a:path>
              </a:pathLst>
            </a:custGeom>
            <a:solidFill>
              <a:srgbClr val="000000"/>
            </a:solidFill>
            <a:ln w="9525">
              <a:noFill/>
              <a:round/>
            </a:ln>
          </p:spPr>
          <p:txBody>
            <a:bodyPr/>
            <a:lstStyle/>
            <a:p>
              <a:endParaRPr lang="en-CA"/>
            </a:p>
          </p:txBody>
        </p:sp>
        <p:sp>
          <p:nvSpPr>
            <p:cNvPr id="8399" name="Freeform 281"/>
            <p:cNvSpPr/>
            <p:nvPr/>
          </p:nvSpPr>
          <p:spPr bwMode="auto">
            <a:xfrm>
              <a:off x="447" y="1640"/>
              <a:ext cx="22" cy="15"/>
            </a:xfrm>
            <a:custGeom>
              <a:avLst/>
              <a:gdLst>
                <a:gd name="T0" fmla="*/ 13 w 25"/>
                <a:gd name="T1" fmla="*/ 0 h 20"/>
                <a:gd name="T2" fmla="*/ 0 w 25"/>
                <a:gd name="T3" fmla="*/ 2 h 20"/>
                <a:gd name="T4" fmla="*/ 4 w 25"/>
                <a:gd name="T5" fmla="*/ 8 h 20"/>
                <a:gd name="T6" fmla="*/ 17 w 25"/>
                <a:gd name="T7" fmla="*/ 8 h 20"/>
                <a:gd name="T8" fmla="*/ 13 w 25"/>
                <a:gd name="T9" fmla="*/ 0 h 20"/>
                <a:gd name="T10" fmla="*/ 0 60000 65536"/>
                <a:gd name="T11" fmla="*/ 0 60000 65536"/>
                <a:gd name="T12" fmla="*/ 0 60000 65536"/>
                <a:gd name="T13" fmla="*/ 0 60000 65536"/>
                <a:gd name="T14" fmla="*/ 0 60000 65536"/>
                <a:gd name="T15" fmla="*/ 0 w 25"/>
                <a:gd name="T16" fmla="*/ 0 h 20"/>
                <a:gd name="T17" fmla="*/ 25 w 25"/>
                <a:gd name="T18" fmla="*/ 20 h 20"/>
              </a:gdLst>
              <a:ahLst/>
              <a:cxnLst>
                <a:cxn ang="T10">
                  <a:pos x="T0" y="T1"/>
                </a:cxn>
                <a:cxn ang="T11">
                  <a:pos x="T2" y="T3"/>
                </a:cxn>
                <a:cxn ang="T12">
                  <a:pos x="T4" y="T5"/>
                </a:cxn>
                <a:cxn ang="T13">
                  <a:pos x="T6" y="T7"/>
                </a:cxn>
                <a:cxn ang="T14">
                  <a:pos x="T8" y="T9"/>
                </a:cxn>
              </a:cxnLst>
              <a:rect l="T15" t="T16" r="T17" b="T18"/>
              <a:pathLst>
                <a:path w="25" h="20">
                  <a:moveTo>
                    <a:pt x="19" y="0"/>
                  </a:moveTo>
                  <a:lnTo>
                    <a:pt x="0" y="2"/>
                  </a:lnTo>
                  <a:lnTo>
                    <a:pt x="5" y="20"/>
                  </a:lnTo>
                  <a:lnTo>
                    <a:pt x="25" y="19"/>
                  </a:lnTo>
                  <a:lnTo>
                    <a:pt x="19" y="0"/>
                  </a:lnTo>
                  <a:close/>
                </a:path>
              </a:pathLst>
            </a:custGeom>
            <a:solidFill>
              <a:srgbClr val="000000"/>
            </a:solidFill>
            <a:ln w="9525">
              <a:noFill/>
              <a:round/>
            </a:ln>
          </p:spPr>
          <p:txBody>
            <a:bodyPr/>
            <a:lstStyle/>
            <a:p>
              <a:endParaRPr lang="en-CA"/>
            </a:p>
          </p:txBody>
        </p:sp>
        <p:sp>
          <p:nvSpPr>
            <p:cNvPr id="8400" name="Freeform 282"/>
            <p:cNvSpPr/>
            <p:nvPr/>
          </p:nvSpPr>
          <p:spPr bwMode="auto">
            <a:xfrm>
              <a:off x="474" y="1639"/>
              <a:ext cx="22" cy="16"/>
            </a:xfrm>
            <a:custGeom>
              <a:avLst/>
              <a:gdLst>
                <a:gd name="T0" fmla="*/ 13 w 25"/>
                <a:gd name="T1" fmla="*/ 0 h 20"/>
                <a:gd name="T2" fmla="*/ 0 w 25"/>
                <a:gd name="T3" fmla="*/ 1 h 20"/>
                <a:gd name="T4" fmla="*/ 4 w 25"/>
                <a:gd name="T5" fmla="*/ 10 h 20"/>
                <a:gd name="T6" fmla="*/ 17 w 25"/>
                <a:gd name="T7" fmla="*/ 10 h 20"/>
                <a:gd name="T8" fmla="*/ 13 w 25"/>
                <a:gd name="T9" fmla="*/ 0 h 20"/>
                <a:gd name="T10" fmla="*/ 0 60000 65536"/>
                <a:gd name="T11" fmla="*/ 0 60000 65536"/>
                <a:gd name="T12" fmla="*/ 0 60000 65536"/>
                <a:gd name="T13" fmla="*/ 0 60000 65536"/>
                <a:gd name="T14" fmla="*/ 0 60000 65536"/>
                <a:gd name="T15" fmla="*/ 0 w 25"/>
                <a:gd name="T16" fmla="*/ 0 h 20"/>
                <a:gd name="T17" fmla="*/ 25 w 25"/>
                <a:gd name="T18" fmla="*/ 20 h 20"/>
              </a:gdLst>
              <a:ahLst/>
              <a:cxnLst>
                <a:cxn ang="T10">
                  <a:pos x="T0" y="T1"/>
                </a:cxn>
                <a:cxn ang="T11">
                  <a:pos x="T2" y="T3"/>
                </a:cxn>
                <a:cxn ang="T12">
                  <a:pos x="T4" y="T5"/>
                </a:cxn>
                <a:cxn ang="T13">
                  <a:pos x="T6" y="T7"/>
                </a:cxn>
                <a:cxn ang="T14">
                  <a:pos x="T8" y="T9"/>
                </a:cxn>
              </a:cxnLst>
              <a:rect l="T15" t="T16" r="T17" b="T18"/>
              <a:pathLst>
                <a:path w="25" h="20">
                  <a:moveTo>
                    <a:pt x="19" y="0"/>
                  </a:moveTo>
                  <a:lnTo>
                    <a:pt x="0" y="1"/>
                  </a:lnTo>
                  <a:lnTo>
                    <a:pt x="6" y="20"/>
                  </a:lnTo>
                  <a:lnTo>
                    <a:pt x="25" y="19"/>
                  </a:lnTo>
                  <a:lnTo>
                    <a:pt x="19" y="0"/>
                  </a:lnTo>
                  <a:close/>
                </a:path>
              </a:pathLst>
            </a:custGeom>
            <a:solidFill>
              <a:srgbClr val="E5C900"/>
            </a:solidFill>
            <a:ln w="9525">
              <a:noFill/>
              <a:round/>
            </a:ln>
          </p:spPr>
          <p:txBody>
            <a:bodyPr/>
            <a:lstStyle/>
            <a:p>
              <a:endParaRPr lang="en-CA"/>
            </a:p>
          </p:txBody>
        </p:sp>
        <p:sp>
          <p:nvSpPr>
            <p:cNvPr id="8401" name="Freeform 283"/>
            <p:cNvSpPr/>
            <p:nvPr/>
          </p:nvSpPr>
          <p:spPr bwMode="auto">
            <a:xfrm>
              <a:off x="549" y="1717"/>
              <a:ext cx="21" cy="16"/>
            </a:xfrm>
            <a:custGeom>
              <a:avLst/>
              <a:gdLst>
                <a:gd name="T0" fmla="*/ 11 w 25"/>
                <a:gd name="T1" fmla="*/ 0 h 19"/>
                <a:gd name="T2" fmla="*/ 0 w 25"/>
                <a:gd name="T3" fmla="*/ 1 h 19"/>
                <a:gd name="T4" fmla="*/ 3 w 25"/>
                <a:gd name="T5" fmla="*/ 11 h 19"/>
                <a:gd name="T6" fmla="*/ 15 w 25"/>
                <a:gd name="T7" fmla="*/ 11 h 19"/>
                <a:gd name="T8" fmla="*/ 11 w 25"/>
                <a:gd name="T9" fmla="*/ 0 h 19"/>
                <a:gd name="T10" fmla="*/ 0 60000 65536"/>
                <a:gd name="T11" fmla="*/ 0 60000 65536"/>
                <a:gd name="T12" fmla="*/ 0 60000 65536"/>
                <a:gd name="T13" fmla="*/ 0 60000 65536"/>
                <a:gd name="T14" fmla="*/ 0 60000 65536"/>
                <a:gd name="T15" fmla="*/ 0 w 25"/>
                <a:gd name="T16" fmla="*/ 0 h 19"/>
                <a:gd name="T17" fmla="*/ 25 w 25"/>
                <a:gd name="T18" fmla="*/ 19 h 19"/>
              </a:gdLst>
              <a:ahLst/>
              <a:cxnLst>
                <a:cxn ang="T10">
                  <a:pos x="T0" y="T1"/>
                </a:cxn>
                <a:cxn ang="T11">
                  <a:pos x="T2" y="T3"/>
                </a:cxn>
                <a:cxn ang="T12">
                  <a:pos x="T4" y="T5"/>
                </a:cxn>
                <a:cxn ang="T13">
                  <a:pos x="T6" y="T7"/>
                </a:cxn>
                <a:cxn ang="T14">
                  <a:pos x="T8" y="T9"/>
                </a:cxn>
              </a:cxnLst>
              <a:rect l="T15" t="T16" r="T17" b="T18"/>
              <a:pathLst>
                <a:path w="25" h="19">
                  <a:moveTo>
                    <a:pt x="19" y="0"/>
                  </a:moveTo>
                  <a:lnTo>
                    <a:pt x="0" y="1"/>
                  </a:lnTo>
                  <a:lnTo>
                    <a:pt x="6" y="19"/>
                  </a:lnTo>
                  <a:lnTo>
                    <a:pt x="25" y="18"/>
                  </a:lnTo>
                  <a:lnTo>
                    <a:pt x="19" y="0"/>
                  </a:lnTo>
                  <a:close/>
                </a:path>
              </a:pathLst>
            </a:custGeom>
            <a:solidFill>
              <a:srgbClr val="000000"/>
            </a:solidFill>
            <a:ln w="9525">
              <a:noFill/>
              <a:round/>
            </a:ln>
          </p:spPr>
          <p:txBody>
            <a:bodyPr/>
            <a:lstStyle/>
            <a:p>
              <a:endParaRPr lang="en-CA"/>
            </a:p>
          </p:txBody>
        </p:sp>
        <p:sp>
          <p:nvSpPr>
            <p:cNvPr id="8402" name="Freeform 284"/>
            <p:cNvSpPr/>
            <p:nvPr/>
          </p:nvSpPr>
          <p:spPr bwMode="auto">
            <a:xfrm>
              <a:off x="575" y="1715"/>
              <a:ext cx="22" cy="15"/>
            </a:xfrm>
            <a:custGeom>
              <a:avLst/>
              <a:gdLst>
                <a:gd name="T0" fmla="*/ 13 w 25"/>
                <a:gd name="T1" fmla="*/ 0 h 19"/>
                <a:gd name="T2" fmla="*/ 0 w 25"/>
                <a:gd name="T3" fmla="*/ 2 h 19"/>
                <a:gd name="T4" fmla="*/ 4 w 25"/>
                <a:gd name="T5" fmla="*/ 9 h 19"/>
                <a:gd name="T6" fmla="*/ 17 w 25"/>
                <a:gd name="T7" fmla="*/ 9 h 19"/>
                <a:gd name="T8" fmla="*/ 13 w 25"/>
                <a:gd name="T9" fmla="*/ 0 h 19"/>
                <a:gd name="T10" fmla="*/ 0 60000 65536"/>
                <a:gd name="T11" fmla="*/ 0 60000 65536"/>
                <a:gd name="T12" fmla="*/ 0 60000 65536"/>
                <a:gd name="T13" fmla="*/ 0 60000 65536"/>
                <a:gd name="T14" fmla="*/ 0 60000 65536"/>
                <a:gd name="T15" fmla="*/ 0 w 25"/>
                <a:gd name="T16" fmla="*/ 0 h 19"/>
                <a:gd name="T17" fmla="*/ 25 w 25"/>
                <a:gd name="T18" fmla="*/ 19 h 19"/>
              </a:gdLst>
              <a:ahLst/>
              <a:cxnLst>
                <a:cxn ang="T10">
                  <a:pos x="T0" y="T1"/>
                </a:cxn>
                <a:cxn ang="T11">
                  <a:pos x="T2" y="T3"/>
                </a:cxn>
                <a:cxn ang="T12">
                  <a:pos x="T4" y="T5"/>
                </a:cxn>
                <a:cxn ang="T13">
                  <a:pos x="T6" y="T7"/>
                </a:cxn>
                <a:cxn ang="T14">
                  <a:pos x="T8" y="T9"/>
                </a:cxn>
              </a:cxnLst>
              <a:rect l="T15" t="T16" r="T17" b="T18"/>
              <a:pathLst>
                <a:path w="25" h="19">
                  <a:moveTo>
                    <a:pt x="19" y="0"/>
                  </a:moveTo>
                  <a:lnTo>
                    <a:pt x="0" y="2"/>
                  </a:lnTo>
                  <a:lnTo>
                    <a:pt x="6" y="19"/>
                  </a:lnTo>
                  <a:lnTo>
                    <a:pt x="25" y="19"/>
                  </a:lnTo>
                  <a:lnTo>
                    <a:pt x="19" y="0"/>
                  </a:lnTo>
                  <a:close/>
                </a:path>
              </a:pathLst>
            </a:custGeom>
            <a:solidFill>
              <a:srgbClr val="E50000"/>
            </a:solidFill>
            <a:ln w="9525">
              <a:noFill/>
              <a:round/>
            </a:ln>
          </p:spPr>
          <p:txBody>
            <a:bodyPr/>
            <a:lstStyle/>
            <a:p>
              <a:endParaRPr lang="en-CA"/>
            </a:p>
          </p:txBody>
        </p:sp>
        <p:sp>
          <p:nvSpPr>
            <p:cNvPr id="8403" name="Freeform 285"/>
            <p:cNvSpPr/>
            <p:nvPr/>
          </p:nvSpPr>
          <p:spPr bwMode="auto">
            <a:xfrm>
              <a:off x="429" y="1664"/>
              <a:ext cx="22" cy="16"/>
            </a:xfrm>
            <a:custGeom>
              <a:avLst/>
              <a:gdLst>
                <a:gd name="T0" fmla="*/ 0 w 25"/>
                <a:gd name="T1" fmla="*/ 1 h 20"/>
                <a:gd name="T2" fmla="*/ 4 w 25"/>
                <a:gd name="T3" fmla="*/ 10 h 20"/>
                <a:gd name="T4" fmla="*/ 17 w 25"/>
                <a:gd name="T5" fmla="*/ 10 h 20"/>
                <a:gd name="T6" fmla="*/ 13 w 25"/>
                <a:gd name="T7" fmla="*/ 0 h 20"/>
                <a:gd name="T8" fmla="*/ 0 w 25"/>
                <a:gd name="T9" fmla="*/ 1 h 20"/>
                <a:gd name="T10" fmla="*/ 0 60000 65536"/>
                <a:gd name="T11" fmla="*/ 0 60000 65536"/>
                <a:gd name="T12" fmla="*/ 0 60000 65536"/>
                <a:gd name="T13" fmla="*/ 0 60000 65536"/>
                <a:gd name="T14" fmla="*/ 0 60000 65536"/>
                <a:gd name="T15" fmla="*/ 0 w 25"/>
                <a:gd name="T16" fmla="*/ 0 h 20"/>
                <a:gd name="T17" fmla="*/ 25 w 25"/>
                <a:gd name="T18" fmla="*/ 20 h 20"/>
              </a:gdLst>
              <a:ahLst/>
              <a:cxnLst>
                <a:cxn ang="T10">
                  <a:pos x="T0" y="T1"/>
                </a:cxn>
                <a:cxn ang="T11">
                  <a:pos x="T2" y="T3"/>
                </a:cxn>
                <a:cxn ang="T12">
                  <a:pos x="T4" y="T5"/>
                </a:cxn>
                <a:cxn ang="T13">
                  <a:pos x="T6" y="T7"/>
                </a:cxn>
                <a:cxn ang="T14">
                  <a:pos x="T8" y="T9"/>
                </a:cxn>
              </a:cxnLst>
              <a:rect l="T15" t="T16" r="T17" b="T18"/>
              <a:pathLst>
                <a:path w="25" h="20">
                  <a:moveTo>
                    <a:pt x="0" y="1"/>
                  </a:moveTo>
                  <a:lnTo>
                    <a:pt x="6" y="20"/>
                  </a:lnTo>
                  <a:lnTo>
                    <a:pt x="25" y="19"/>
                  </a:lnTo>
                  <a:lnTo>
                    <a:pt x="19" y="0"/>
                  </a:lnTo>
                  <a:lnTo>
                    <a:pt x="0" y="1"/>
                  </a:lnTo>
                  <a:close/>
                </a:path>
              </a:pathLst>
            </a:custGeom>
            <a:solidFill>
              <a:srgbClr val="000000"/>
            </a:solidFill>
            <a:ln w="9525">
              <a:noFill/>
              <a:round/>
            </a:ln>
          </p:spPr>
          <p:txBody>
            <a:bodyPr/>
            <a:lstStyle/>
            <a:p>
              <a:endParaRPr lang="en-CA"/>
            </a:p>
          </p:txBody>
        </p:sp>
        <p:sp>
          <p:nvSpPr>
            <p:cNvPr id="8404" name="Freeform 286"/>
            <p:cNvSpPr/>
            <p:nvPr/>
          </p:nvSpPr>
          <p:spPr bwMode="auto">
            <a:xfrm>
              <a:off x="456" y="1664"/>
              <a:ext cx="21" cy="15"/>
            </a:xfrm>
            <a:custGeom>
              <a:avLst/>
              <a:gdLst>
                <a:gd name="T0" fmla="*/ 0 w 25"/>
                <a:gd name="T1" fmla="*/ 1 h 18"/>
                <a:gd name="T2" fmla="*/ 3 w 25"/>
                <a:gd name="T3" fmla="*/ 10 h 18"/>
                <a:gd name="T4" fmla="*/ 15 w 25"/>
                <a:gd name="T5" fmla="*/ 10 h 18"/>
                <a:gd name="T6" fmla="*/ 12 w 25"/>
                <a:gd name="T7" fmla="*/ 0 h 18"/>
                <a:gd name="T8" fmla="*/ 0 w 25"/>
                <a:gd name="T9" fmla="*/ 1 h 18"/>
                <a:gd name="T10" fmla="*/ 0 60000 65536"/>
                <a:gd name="T11" fmla="*/ 0 60000 65536"/>
                <a:gd name="T12" fmla="*/ 0 60000 65536"/>
                <a:gd name="T13" fmla="*/ 0 60000 65536"/>
                <a:gd name="T14" fmla="*/ 0 60000 65536"/>
                <a:gd name="T15" fmla="*/ 0 w 25"/>
                <a:gd name="T16" fmla="*/ 0 h 18"/>
                <a:gd name="T17" fmla="*/ 25 w 25"/>
                <a:gd name="T18" fmla="*/ 18 h 18"/>
              </a:gdLst>
              <a:ahLst/>
              <a:cxnLst>
                <a:cxn ang="T10">
                  <a:pos x="T0" y="T1"/>
                </a:cxn>
                <a:cxn ang="T11">
                  <a:pos x="T2" y="T3"/>
                </a:cxn>
                <a:cxn ang="T12">
                  <a:pos x="T4" y="T5"/>
                </a:cxn>
                <a:cxn ang="T13">
                  <a:pos x="T6" y="T7"/>
                </a:cxn>
                <a:cxn ang="T14">
                  <a:pos x="T8" y="T9"/>
                </a:cxn>
              </a:cxnLst>
              <a:rect l="T15" t="T16" r="T17" b="T18"/>
              <a:pathLst>
                <a:path w="25" h="18">
                  <a:moveTo>
                    <a:pt x="0" y="1"/>
                  </a:moveTo>
                  <a:lnTo>
                    <a:pt x="6" y="18"/>
                  </a:lnTo>
                  <a:lnTo>
                    <a:pt x="25" y="18"/>
                  </a:lnTo>
                  <a:lnTo>
                    <a:pt x="20" y="0"/>
                  </a:lnTo>
                  <a:lnTo>
                    <a:pt x="0" y="1"/>
                  </a:lnTo>
                  <a:close/>
                </a:path>
              </a:pathLst>
            </a:custGeom>
            <a:solidFill>
              <a:srgbClr val="E50000"/>
            </a:solidFill>
            <a:ln w="9525">
              <a:noFill/>
              <a:round/>
            </a:ln>
          </p:spPr>
          <p:txBody>
            <a:bodyPr/>
            <a:lstStyle/>
            <a:p>
              <a:endParaRPr lang="en-CA"/>
            </a:p>
          </p:txBody>
        </p:sp>
        <p:sp>
          <p:nvSpPr>
            <p:cNvPr id="8405" name="Freeform 287"/>
            <p:cNvSpPr/>
            <p:nvPr/>
          </p:nvSpPr>
          <p:spPr bwMode="auto">
            <a:xfrm>
              <a:off x="481" y="1662"/>
              <a:ext cx="21" cy="15"/>
            </a:xfrm>
            <a:custGeom>
              <a:avLst/>
              <a:gdLst>
                <a:gd name="T0" fmla="*/ 0 w 26"/>
                <a:gd name="T1" fmla="*/ 1 h 18"/>
                <a:gd name="T2" fmla="*/ 3 w 26"/>
                <a:gd name="T3" fmla="*/ 10 h 18"/>
                <a:gd name="T4" fmla="*/ 14 w 26"/>
                <a:gd name="T5" fmla="*/ 10 h 18"/>
                <a:gd name="T6" fmla="*/ 11 w 26"/>
                <a:gd name="T7" fmla="*/ 0 h 18"/>
                <a:gd name="T8" fmla="*/ 0 w 26"/>
                <a:gd name="T9" fmla="*/ 1 h 18"/>
                <a:gd name="T10" fmla="*/ 0 60000 65536"/>
                <a:gd name="T11" fmla="*/ 0 60000 65536"/>
                <a:gd name="T12" fmla="*/ 0 60000 65536"/>
                <a:gd name="T13" fmla="*/ 0 60000 65536"/>
                <a:gd name="T14" fmla="*/ 0 60000 65536"/>
                <a:gd name="T15" fmla="*/ 0 w 26"/>
                <a:gd name="T16" fmla="*/ 0 h 18"/>
                <a:gd name="T17" fmla="*/ 26 w 26"/>
                <a:gd name="T18" fmla="*/ 18 h 18"/>
              </a:gdLst>
              <a:ahLst/>
              <a:cxnLst>
                <a:cxn ang="T10">
                  <a:pos x="T0" y="T1"/>
                </a:cxn>
                <a:cxn ang="T11">
                  <a:pos x="T2" y="T3"/>
                </a:cxn>
                <a:cxn ang="T12">
                  <a:pos x="T4" y="T5"/>
                </a:cxn>
                <a:cxn ang="T13">
                  <a:pos x="T6" y="T7"/>
                </a:cxn>
                <a:cxn ang="T14">
                  <a:pos x="T8" y="T9"/>
                </a:cxn>
              </a:cxnLst>
              <a:rect l="T15" t="T16" r="T17" b="T18"/>
              <a:pathLst>
                <a:path w="26" h="18">
                  <a:moveTo>
                    <a:pt x="0" y="1"/>
                  </a:moveTo>
                  <a:lnTo>
                    <a:pt x="6" y="18"/>
                  </a:lnTo>
                  <a:lnTo>
                    <a:pt x="26" y="17"/>
                  </a:lnTo>
                  <a:lnTo>
                    <a:pt x="21" y="0"/>
                  </a:lnTo>
                  <a:lnTo>
                    <a:pt x="0" y="1"/>
                  </a:lnTo>
                  <a:close/>
                </a:path>
              </a:pathLst>
            </a:custGeom>
            <a:solidFill>
              <a:srgbClr val="000000"/>
            </a:solidFill>
            <a:ln w="9525">
              <a:noFill/>
              <a:round/>
            </a:ln>
          </p:spPr>
          <p:txBody>
            <a:bodyPr/>
            <a:lstStyle/>
            <a:p>
              <a:endParaRPr lang="en-CA"/>
            </a:p>
          </p:txBody>
        </p:sp>
        <p:sp>
          <p:nvSpPr>
            <p:cNvPr id="8406" name="Freeform 288"/>
            <p:cNvSpPr/>
            <p:nvPr/>
          </p:nvSpPr>
          <p:spPr bwMode="auto">
            <a:xfrm>
              <a:off x="557" y="1740"/>
              <a:ext cx="22" cy="15"/>
            </a:xfrm>
            <a:custGeom>
              <a:avLst/>
              <a:gdLst>
                <a:gd name="T0" fmla="*/ 0 w 25"/>
                <a:gd name="T1" fmla="*/ 0 h 19"/>
                <a:gd name="T2" fmla="*/ 4 w 25"/>
                <a:gd name="T3" fmla="*/ 9 h 19"/>
                <a:gd name="T4" fmla="*/ 17 w 25"/>
                <a:gd name="T5" fmla="*/ 8 h 19"/>
                <a:gd name="T6" fmla="*/ 14 w 25"/>
                <a:gd name="T7" fmla="*/ 0 h 19"/>
                <a:gd name="T8" fmla="*/ 0 w 25"/>
                <a:gd name="T9" fmla="*/ 0 h 19"/>
                <a:gd name="T10" fmla="*/ 0 60000 65536"/>
                <a:gd name="T11" fmla="*/ 0 60000 65536"/>
                <a:gd name="T12" fmla="*/ 0 60000 65536"/>
                <a:gd name="T13" fmla="*/ 0 60000 65536"/>
                <a:gd name="T14" fmla="*/ 0 60000 65536"/>
                <a:gd name="T15" fmla="*/ 0 w 25"/>
                <a:gd name="T16" fmla="*/ 0 h 19"/>
                <a:gd name="T17" fmla="*/ 25 w 25"/>
                <a:gd name="T18" fmla="*/ 19 h 19"/>
              </a:gdLst>
              <a:ahLst/>
              <a:cxnLst>
                <a:cxn ang="T10">
                  <a:pos x="T0" y="T1"/>
                </a:cxn>
                <a:cxn ang="T11">
                  <a:pos x="T2" y="T3"/>
                </a:cxn>
                <a:cxn ang="T12">
                  <a:pos x="T4" y="T5"/>
                </a:cxn>
                <a:cxn ang="T13">
                  <a:pos x="T6" y="T7"/>
                </a:cxn>
                <a:cxn ang="T14">
                  <a:pos x="T8" y="T9"/>
                </a:cxn>
              </a:cxnLst>
              <a:rect l="T15" t="T16" r="T17" b="T18"/>
              <a:pathLst>
                <a:path w="25" h="19">
                  <a:moveTo>
                    <a:pt x="0" y="0"/>
                  </a:moveTo>
                  <a:lnTo>
                    <a:pt x="6" y="19"/>
                  </a:lnTo>
                  <a:lnTo>
                    <a:pt x="25" y="17"/>
                  </a:lnTo>
                  <a:lnTo>
                    <a:pt x="20" y="0"/>
                  </a:lnTo>
                  <a:lnTo>
                    <a:pt x="0" y="0"/>
                  </a:lnTo>
                  <a:close/>
                </a:path>
              </a:pathLst>
            </a:custGeom>
            <a:solidFill>
              <a:srgbClr val="000000"/>
            </a:solidFill>
            <a:ln w="9525">
              <a:noFill/>
              <a:round/>
            </a:ln>
          </p:spPr>
          <p:txBody>
            <a:bodyPr/>
            <a:lstStyle/>
            <a:p>
              <a:endParaRPr lang="en-CA"/>
            </a:p>
          </p:txBody>
        </p:sp>
        <p:sp>
          <p:nvSpPr>
            <p:cNvPr id="8407" name="Freeform 289"/>
            <p:cNvSpPr/>
            <p:nvPr/>
          </p:nvSpPr>
          <p:spPr bwMode="auto">
            <a:xfrm>
              <a:off x="582" y="1737"/>
              <a:ext cx="22" cy="16"/>
            </a:xfrm>
            <a:custGeom>
              <a:avLst/>
              <a:gdLst>
                <a:gd name="T0" fmla="*/ 0 w 26"/>
                <a:gd name="T1" fmla="*/ 1 h 18"/>
                <a:gd name="T2" fmla="*/ 3 w 26"/>
                <a:gd name="T3" fmla="*/ 12 h 18"/>
                <a:gd name="T4" fmla="*/ 16 w 26"/>
                <a:gd name="T5" fmla="*/ 12 h 18"/>
                <a:gd name="T6" fmla="*/ 13 w 26"/>
                <a:gd name="T7" fmla="*/ 0 h 18"/>
                <a:gd name="T8" fmla="*/ 0 w 26"/>
                <a:gd name="T9" fmla="*/ 1 h 18"/>
                <a:gd name="T10" fmla="*/ 0 60000 65536"/>
                <a:gd name="T11" fmla="*/ 0 60000 65536"/>
                <a:gd name="T12" fmla="*/ 0 60000 65536"/>
                <a:gd name="T13" fmla="*/ 0 60000 65536"/>
                <a:gd name="T14" fmla="*/ 0 60000 65536"/>
                <a:gd name="T15" fmla="*/ 0 w 26"/>
                <a:gd name="T16" fmla="*/ 0 h 18"/>
                <a:gd name="T17" fmla="*/ 26 w 26"/>
                <a:gd name="T18" fmla="*/ 18 h 18"/>
              </a:gdLst>
              <a:ahLst/>
              <a:cxnLst>
                <a:cxn ang="T10">
                  <a:pos x="T0" y="T1"/>
                </a:cxn>
                <a:cxn ang="T11">
                  <a:pos x="T2" y="T3"/>
                </a:cxn>
                <a:cxn ang="T12">
                  <a:pos x="T4" y="T5"/>
                </a:cxn>
                <a:cxn ang="T13">
                  <a:pos x="T6" y="T7"/>
                </a:cxn>
                <a:cxn ang="T14">
                  <a:pos x="T8" y="T9"/>
                </a:cxn>
              </a:cxnLst>
              <a:rect l="T15" t="T16" r="T17" b="T18"/>
              <a:pathLst>
                <a:path w="26" h="18">
                  <a:moveTo>
                    <a:pt x="0" y="1"/>
                  </a:moveTo>
                  <a:lnTo>
                    <a:pt x="6" y="18"/>
                  </a:lnTo>
                  <a:lnTo>
                    <a:pt x="26" y="18"/>
                  </a:lnTo>
                  <a:lnTo>
                    <a:pt x="21" y="0"/>
                  </a:lnTo>
                  <a:lnTo>
                    <a:pt x="0" y="1"/>
                  </a:lnTo>
                  <a:close/>
                </a:path>
              </a:pathLst>
            </a:custGeom>
            <a:solidFill>
              <a:srgbClr val="000000"/>
            </a:solidFill>
            <a:ln w="9525">
              <a:noFill/>
              <a:round/>
            </a:ln>
          </p:spPr>
          <p:txBody>
            <a:bodyPr/>
            <a:lstStyle/>
            <a:p>
              <a:endParaRPr lang="en-CA"/>
            </a:p>
          </p:txBody>
        </p:sp>
        <p:sp>
          <p:nvSpPr>
            <p:cNvPr id="8408" name="Freeform 290"/>
            <p:cNvSpPr/>
            <p:nvPr/>
          </p:nvSpPr>
          <p:spPr bwMode="auto">
            <a:xfrm>
              <a:off x="825" y="1489"/>
              <a:ext cx="279" cy="175"/>
            </a:xfrm>
            <a:custGeom>
              <a:avLst/>
              <a:gdLst>
                <a:gd name="T0" fmla="*/ 158 w 338"/>
                <a:gd name="T1" fmla="*/ 0 h 211"/>
                <a:gd name="T2" fmla="*/ 0 w 338"/>
                <a:gd name="T3" fmla="*/ 2 h 211"/>
                <a:gd name="T4" fmla="*/ 33 w 338"/>
                <a:gd name="T5" fmla="*/ 120 h 211"/>
                <a:gd name="T6" fmla="*/ 190 w 338"/>
                <a:gd name="T7" fmla="*/ 115 h 211"/>
                <a:gd name="T8" fmla="*/ 158 w 338"/>
                <a:gd name="T9" fmla="*/ 0 h 211"/>
                <a:gd name="T10" fmla="*/ 0 60000 65536"/>
                <a:gd name="T11" fmla="*/ 0 60000 65536"/>
                <a:gd name="T12" fmla="*/ 0 60000 65536"/>
                <a:gd name="T13" fmla="*/ 0 60000 65536"/>
                <a:gd name="T14" fmla="*/ 0 60000 65536"/>
                <a:gd name="T15" fmla="*/ 0 w 338"/>
                <a:gd name="T16" fmla="*/ 0 h 211"/>
                <a:gd name="T17" fmla="*/ 338 w 338"/>
                <a:gd name="T18" fmla="*/ 211 h 211"/>
              </a:gdLst>
              <a:ahLst/>
              <a:cxnLst>
                <a:cxn ang="T10">
                  <a:pos x="T0" y="T1"/>
                </a:cxn>
                <a:cxn ang="T11">
                  <a:pos x="T2" y="T3"/>
                </a:cxn>
                <a:cxn ang="T12">
                  <a:pos x="T4" y="T5"/>
                </a:cxn>
                <a:cxn ang="T13">
                  <a:pos x="T6" y="T7"/>
                </a:cxn>
                <a:cxn ang="T14">
                  <a:pos x="T8" y="T9"/>
                </a:cxn>
              </a:cxnLst>
              <a:rect l="T15" t="T16" r="T17" b="T18"/>
              <a:pathLst>
                <a:path w="338" h="211">
                  <a:moveTo>
                    <a:pt x="280" y="0"/>
                  </a:moveTo>
                  <a:lnTo>
                    <a:pt x="0" y="4"/>
                  </a:lnTo>
                  <a:lnTo>
                    <a:pt x="58" y="211"/>
                  </a:lnTo>
                  <a:lnTo>
                    <a:pt x="338" y="202"/>
                  </a:lnTo>
                  <a:lnTo>
                    <a:pt x="280" y="0"/>
                  </a:lnTo>
                  <a:close/>
                </a:path>
              </a:pathLst>
            </a:custGeom>
            <a:solidFill>
              <a:srgbClr val="99B5CC"/>
            </a:solidFill>
            <a:ln w="9525">
              <a:noFill/>
              <a:round/>
            </a:ln>
          </p:spPr>
          <p:txBody>
            <a:bodyPr/>
            <a:lstStyle/>
            <a:p>
              <a:endParaRPr lang="en-CA"/>
            </a:p>
          </p:txBody>
        </p:sp>
        <p:sp>
          <p:nvSpPr>
            <p:cNvPr id="8409" name="Freeform 291"/>
            <p:cNvSpPr/>
            <p:nvPr/>
          </p:nvSpPr>
          <p:spPr bwMode="auto">
            <a:xfrm>
              <a:off x="838" y="1499"/>
              <a:ext cx="252" cy="155"/>
            </a:xfrm>
            <a:custGeom>
              <a:avLst/>
              <a:gdLst>
                <a:gd name="T0" fmla="*/ 0 w 304"/>
                <a:gd name="T1" fmla="*/ 2 h 186"/>
                <a:gd name="T2" fmla="*/ 144 w 304"/>
                <a:gd name="T3" fmla="*/ 0 h 186"/>
                <a:gd name="T4" fmla="*/ 173 w 304"/>
                <a:gd name="T5" fmla="*/ 102 h 186"/>
                <a:gd name="T6" fmla="*/ 28 w 304"/>
                <a:gd name="T7" fmla="*/ 108 h 186"/>
                <a:gd name="T8" fmla="*/ 0 w 304"/>
                <a:gd name="T9" fmla="*/ 2 h 186"/>
                <a:gd name="T10" fmla="*/ 0 60000 65536"/>
                <a:gd name="T11" fmla="*/ 0 60000 65536"/>
                <a:gd name="T12" fmla="*/ 0 60000 65536"/>
                <a:gd name="T13" fmla="*/ 0 60000 65536"/>
                <a:gd name="T14" fmla="*/ 0 60000 65536"/>
                <a:gd name="T15" fmla="*/ 0 w 304"/>
                <a:gd name="T16" fmla="*/ 0 h 186"/>
                <a:gd name="T17" fmla="*/ 304 w 304"/>
                <a:gd name="T18" fmla="*/ 186 h 186"/>
              </a:gdLst>
              <a:ahLst/>
              <a:cxnLst>
                <a:cxn ang="T10">
                  <a:pos x="T0" y="T1"/>
                </a:cxn>
                <a:cxn ang="T11">
                  <a:pos x="T2" y="T3"/>
                </a:cxn>
                <a:cxn ang="T12">
                  <a:pos x="T4" y="T5"/>
                </a:cxn>
                <a:cxn ang="T13">
                  <a:pos x="T6" y="T7"/>
                </a:cxn>
                <a:cxn ang="T14">
                  <a:pos x="T8" y="T9"/>
                </a:cxn>
              </a:cxnLst>
              <a:rect l="T15" t="T16" r="T17" b="T18"/>
              <a:pathLst>
                <a:path w="304" h="186">
                  <a:moveTo>
                    <a:pt x="0" y="4"/>
                  </a:moveTo>
                  <a:lnTo>
                    <a:pt x="253" y="0"/>
                  </a:lnTo>
                  <a:lnTo>
                    <a:pt x="304" y="176"/>
                  </a:lnTo>
                  <a:lnTo>
                    <a:pt x="50" y="186"/>
                  </a:lnTo>
                  <a:lnTo>
                    <a:pt x="0" y="4"/>
                  </a:lnTo>
                  <a:close/>
                </a:path>
              </a:pathLst>
            </a:custGeom>
            <a:solidFill>
              <a:srgbClr val="FFFFFF"/>
            </a:solidFill>
            <a:ln w="9525">
              <a:noFill/>
              <a:round/>
            </a:ln>
          </p:spPr>
          <p:txBody>
            <a:bodyPr/>
            <a:lstStyle/>
            <a:p>
              <a:endParaRPr lang="en-CA"/>
            </a:p>
          </p:txBody>
        </p:sp>
        <p:sp>
          <p:nvSpPr>
            <p:cNvPr id="8410" name="Freeform 292"/>
            <p:cNvSpPr/>
            <p:nvPr/>
          </p:nvSpPr>
          <p:spPr bwMode="auto">
            <a:xfrm>
              <a:off x="879" y="1677"/>
              <a:ext cx="20" cy="13"/>
            </a:xfrm>
            <a:custGeom>
              <a:avLst/>
              <a:gdLst>
                <a:gd name="T0" fmla="*/ 0 w 25"/>
                <a:gd name="T1" fmla="*/ 1 h 17"/>
                <a:gd name="T2" fmla="*/ 3 w 25"/>
                <a:gd name="T3" fmla="*/ 8 h 17"/>
                <a:gd name="T4" fmla="*/ 13 w 25"/>
                <a:gd name="T5" fmla="*/ 8 h 17"/>
                <a:gd name="T6" fmla="*/ 10 w 25"/>
                <a:gd name="T7" fmla="*/ 0 h 17"/>
                <a:gd name="T8" fmla="*/ 0 w 25"/>
                <a:gd name="T9" fmla="*/ 1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0" y="1"/>
                  </a:moveTo>
                  <a:lnTo>
                    <a:pt x="6" y="17"/>
                  </a:lnTo>
                  <a:lnTo>
                    <a:pt x="25" y="17"/>
                  </a:lnTo>
                  <a:lnTo>
                    <a:pt x="20" y="0"/>
                  </a:lnTo>
                  <a:lnTo>
                    <a:pt x="0" y="1"/>
                  </a:lnTo>
                  <a:close/>
                </a:path>
              </a:pathLst>
            </a:custGeom>
            <a:solidFill>
              <a:srgbClr val="000000"/>
            </a:solidFill>
            <a:ln w="9525">
              <a:noFill/>
              <a:round/>
            </a:ln>
          </p:spPr>
          <p:txBody>
            <a:bodyPr/>
            <a:lstStyle/>
            <a:p>
              <a:endParaRPr lang="en-CA"/>
            </a:p>
          </p:txBody>
        </p:sp>
        <p:sp>
          <p:nvSpPr>
            <p:cNvPr id="8411" name="Freeform 293"/>
            <p:cNvSpPr/>
            <p:nvPr/>
          </p:nvSpPr>
          <p:spPr bwMode="auto">
            <a:xfrm>
              <a:off x="903" y="1675"/>
              <a:ext cx="23" cy="15"/>
            </a:xfrm>
            <a:custGeom>
              <a:avLst/>
              <a:gdLst>
                <a:gd name="T0" fmla="*/ 15 w 26"/>
                <a:gd name="T1" fmla="*/ 0 h 17"/>
                <a:gd name="T2" fmla="*/ 0 w 26"/>
                <a:gd name="T3" fmla="*/ 1 h 17"/>
                <a:gd name="T4" fmla="*/ 4 w 26"/>
                <a:gd name="T5" fmla="*/ 11 h 17"/>
                <a:gd name="T6" fmla="*/ 18 w 26"/>
                <a:gd name="T7" fmla="*/ 11 h 17"/>
                <a:gd name="T8" fmla="*/ 15 w 26"/>
                <a:gd name="T9" fmla="*/ 0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21" y="0"/>
                  </a:moveTo>
                  <a:lnTo>
                    <a:pt x="0" y="1"/>
                  </a:lnTo>
                  <a:lnTo>
                    <a:pt x="6" y="17"/>
                  </a:lnTo>
                  <a:lnTo>
                    <a:pt x="26" y="17"/>
                  </a:lnTo>
                  <a:lnTo>
                    <a:pt x="21" y="0"/>
                  </a:lnTo>
                  <a:close/>
                </a:path>
              </a:pathLst>
            </a:custGeom>
            <a:solidFill>
              <a:srgbClr val="000000"/>
            </a:solidFill>
            <a:ln w="9525">
              <a:noFill/>
              <a:round/>
            </a:ln>
          </p:spPr>
          <p:txBody>
            <a:bodyPr/>
            <a:lstStyle/>
            <a:p>
              <a:endParaRPr lang="en-CA"/>
            </a:p>
          </p:txBody>
        </p:sp>
        <p:sp>
          <p:nvSpPr>
            <p:cNvPr id="8412" name="Freeform 294"/>
            <p:cNvSpPr/>
            <p:nvPr/>
          </p:nvSpPr>
          <p:spPr bwMode="auto">
            <a:xfrm>
              <a:off x="929" y="1674"/>
              <a:ext cx="22" cy="15"/>
            </a:xfrm>
            <a:custGeom>
              <a:avLst/>
              <a:gdLst>
                <a:gd name="T0" fmla="*/ 17 w 25"/>
                <a:gd name="T1" fmla="*/ 11 h 17"/>
                <a:gd name="T2" fmla="*/ 14 w 25"/>
                <a:gd name="T3" fmla="*/ 0 h 17"/>
                <a:gd name="T4" fmla="*/ 0 w 25"/>
                <a:gd name="T5" fmla="*/ 1 h 17"/>
                <a:gd name="T6" fmla="*/ 4 w 25"/>
                <a:gd name="T7" fmla="*/ 11 h 17"/>
                <a:gd name="T8" fmla="*/ 17 w 25"/>
                <a:gd name="T9" fmla="*/ 11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25" y="17"/>
                  </a:moveTo>
                  <a:lnTo>
                    <a:pt x="20" y="0"/>
                  </a:lnTo>
                  <a:lnTo>
                    <a:pt x="0" y="1"/>
                  </a:lnTo>
                  <a:lnTo>
                    <a:pt x="6" y="17"/>
                  </a:lnTo>
                  <a:lnTo>
                    <a:pt x="25" y="17"/>
                  </a:lnTo>
                  <a:close/>
                </a:path>
              </a:pathLst>
            </a:custGeom>
            <a:solidFill>
              <a:srgbClr val="000000"/>
            </a:solidFill>
            <a:ln w="9525">
              <a:noFill/>
              <a:round/>
            </a:ln>
          </p:spPr>
          <p:txBody>
            <a:bodyPr/>
            <a:lstStyle/>
            <a:p>
              <a:endParaRPr lang="en-CA"/>
            </a:p>
          </p:txBody>
        </p:sp>
        <p:sp>
          <p:nvSpPr>
            <p:cNvPr id="8413" name="Freeform 295"/>
            <p:cNvSpPr/>
            <p:nvPr/>
          </p:nvSpPr>
          <p:spPr bwMode="auto">
            <a:xfrm>
              <a:off x="954" y="1674"/>
              <a:ext cx="22" cy="13"/>
            </a:xfrm>
            <a:custGeom>
              <a:avLst/>
              <a:gdLst>
                <a:gd name="T0" fmla="*/ 13 w 26"/>
                <a:gd name="T1" fmla="*/ 0 h 17"/>
                <a:gd name="T2" fmla="*/ 0 w 26"/>
                <a:gd name="T3" fmla="*/ 1 h 17"/>
                <a:gd name="T4" fmla="*/ 4 w 26"/>
                <a:gd name="T5" fmla="*/ 8 h 17"/>
                <a:gd name="T6" fmla="*/ 16 w 26"/>
                <a:gd name="T7" fmla="*/ 8 h 17"/>
                <a:gd name="T8" fmla="*/ 13 w 26"/>
                <a:gd name="T9" fmla="*/ 0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21" y="0"/>
                  </a:moveTo>
                  <a:lnTo>
                    <a:pt x="0" y="1"/>
                  </a:lnTo>
                  <a:lnTo>
                    <a:pt x="7" y="17"/>
                  </a:lnTo>
                  <a:lnTo>
                    <a:pt x="26" y="17"/>
                  </a:lnTo>
                  <a:lnTo>
                    <a:pt x="21" y="0"/>
                  </a:lnTo>
                  <a:close/>
                </a:path>
              </a:pathLst>
            </a:custGeom>
            <a:solidFill>
              <a:srgbClr val="000000"/>
            </a:solidFill>
            <a:ln w="9525">
              <a:noFill/>
              <a:round/>
            </a:ln>
          </p:spPr>
          <p:txBody>
            <a:bodyPr/>
            <a:lstStyle/>
            <a:p>
              <a:endParaRPr lang="en-CA"/>
            </a:p>
          </p:txBody>
        </p:sp>
        <p:sp>
          <p:nvSpPr>
            <p:cNvPr id="8414" name="Freeform 296"/>
            <p:cNvSpPr/>
            <p:nvPr/>
          </p:nvSpPr>
          <p:spPr bwMode="auto">
            <a:xfrm>
              <a:off x="1099" y="1695"/>
              <a:ext cx="21" cy="14"/>
            </a:xfrm>
            <a:custGeom>
              <a:avLst/>
              <a:gdLst>
                <a:gd name="T0" fmla="*/ 0 w 26"/>
                <a:gd name="T1" fmla="*/ 0 h 17"/>
                <a:gd name="T2" fmla="*/ 3 w 26"/>
                <a:gd name="T3" fmla="*/ 10 h 17"/>
                <a:gd name="T4" fmla="*/ 14 w 26"/>
                <a:gd name="T5" fmla="*/ 9 h 17"/>
                <a:gd name="T6" fmla="*/ 10 w 26"/>
                <a:gd name="T7" fmla="*/ 0 h 17"/>
                <a:gd name="T8" fmla="*/ 0 w 26"/>
                <a:gd name="T9" fmla="*/ 0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0" y="0"/>
                  </a:moveTo>
                  <a:lnTo>
                    <a:pt x="6" y="17"/>
                  </a:lnTo>
                  <a:lnTo>
                    <a:pt x="26" y="16"/>
                  </a:lnTo>
                  <a:lnTo>
                    <a:pt x="19" y="0"/>
                  </a:lnTo>
                  <a:lnTo>
                    <a:pt x="0" y="0"/>
                  </a:lnTo>
                  <a:close/>
                </a:path>
              </a:pathLst>
            </a:custGeom>
            <a:solidFill>
              <a:srgbClr val="A5C900"/>
            </a:solidFill>
            <a:ln w="9525">
              <a:noFill/>
              <a:round/>
            </a:ln>
          </p:spPr>
          <p:txBody>
            <a:bodyPr/>
            <a:lstStyle/>
            <a:p>
              <a:endParaRPr lang="en-CA"/>
            </a:p>
          </p:txBody>
        </p:sp>
        <p:sp>
          <p:nvSpPr>
            <p:cNvPr id="8415" name="Freeform 297"/>
            <p:cNvSpPr/>
            <p:nvPr/>
          </p:nvSpPr>
          <p:spPr bwMode="auto">
            <a:xfrm>
              <a:off x="1119" y="1635"/>
              <a:ext cx="21" cy="14"/>
            </a:xfrm>
            <a:custGeom>
              <a:avLst/>
              <a:gdLst>
                <a:gd name="T0" fmla="*/ 9 w 27"/>
                <a:gd name="T1" fmla="*/ 0 h 17"/>
                <a:gd name="T2" fmla="*/ 0 w 27"/>
                <a:gd name="T3" fmla="*/ 1 h 17"/>
                <a:gd name="T4" fmla="*/ 3 w 27"/>
                <a:gd name="T5" fmla="*/ 10 h 17"/>
                <a:gd name="T6" fmla="*/ 12 w 27"/>
                <a:gd name="T7" fmla="*/ 10 h 17"/>
                <a:gd name="T8" fmla="*/ 9 w 27"/>
                <a:gd name="T9" fmla="*/ 0 h 17"/>
                <a:gd name="T10" fmla="*/ 0 60000 65536"/>
                <a:gd name="T11" fmla="*/ 0 60000 65536"/>
                <a:gd name="T12" fmla="*/ 0 60000 65536"/>
                <a:gd name="T13" fmla="*/ 0 60000 65536"/>
                <a:gd name="T14" fmla="*/ 0 60000 65536"/>
                <a:gd name="T15" fmla="*/ 0 w 27"/>
                <a:gd name="T16" fmla="*/ 0 h 17"/>
                <a:gd name="T17" fmla="*/ 27 w 27"/>
                <a:gd name="T18" fmla="*/ 17 h 17"/>
              </a:gdLst>
              <a:ahLst/>
              <a:cxnLst>
                <a:cxn ang="T10">
                  <a:pos x="T0" y="T1"/>
                </a:cxn>
                <a:cxn ang="T11">
                  <a:pos x="T2" y="T3"/>
                </a:cxn>
                <a:cxn ang="T12">
                  <a:pos x="T4" y="T5"/>
                </a:cxn>
                <a:cxn ang="T13">
                  <a:pos x="T6" y="T7"/>
                </a:cxn>
                <a:cxn ang="T14">
                  <a:pos x="T8" y="T9"/>
                </a:cxn>
              </a:cxnLst>
              <a:rect l="T15" t="T16" r="T17" b="T18"/>
              <a:pathLst>
                <a:path w="27" h="17">
                  <a:moveTo>
                    <a:pt x="21" y="0"/>
                  </a:moveTo>
                  <a:lnTo>
                    <a:pt x="0" y="1"/>
                  </a:lnTo>
                  <a:lnTo>
                    <a:pt x="7" y="17"/>
                  </a:lnTo>
                  <a:lnTo>
                    <a:pt x="27" y="17"/>
                  </a:lnTo>
                  <a:lnTo>
                    <a:pt x="21" y="0"/>
                  </a:lnTo>
                  <a:close/>
                </a:path>
              </a:pathLst>
            </a:custGeom>
            <a:solidFill>
              <a:srgbClr val="A5C900"/>
            </a:solidFill>
            <a:ln w="9525">
              <a:noFill/>
              <a:round/>
            </a:ln>
          </p:spPr>
          <p:txBody>
            <a:bodyPr/>
            <a:lstStyle/>
            <a:p>
              <a:endParaRPr lang="en-CA"/>
            </a:p>
          </p:txBody>
        </p:sp>
        <p:sp>
          <p:nvSpPr>
            <p:cNvPr id="8416" name="Freeform 298"/>
            <p:cNvSpPr/>
            <p:nvPr/>
          </p:nvSpPr>
          <p:spPr bwMode="auto">
            <a:xfrm>
              <a:off x="981" y="1672"/>
              <a:ext cx="21" cy="15"/>
            </a:xfrm>
            <a:custGeom>
              <a:avLst/>
              <a:gdLst>
                <a:gd name="T0" fmla="*/ 12 w 27"/>
                <a:gd name="T1" fmla="*/ 11 h 17"/>
                <a:gd name="T2" fmla="*/ 9 w 27"/>
                <a:gd name="T3" fmla="*/ 0 h 17"/>
                <a:gd name="T4" fmla="*/ 0 w 27"/>
                <a:gd name="T5" fmla="*/ 1 h 17"/>
                <a:gd name="T6" fmla="*/ 3 w 27"/>
                <a:gd name="T7" fmla="*/ 11 h 17"/>
                <a:gd name="T8" fmla="*/ 12 w 27"/>
                <a:gd name="T9" fmla="*/ 11 h 17"/>
                <a:gd name="T10" fmla="*/ 0 60000 65536"/>
                <a:gd name="T11" fmla="*/ 0 60000 65536"/>
                <a:gd name="T12" fmla="*/ 0 60000 65536"/>
                <a:gd name="T13" fmla="*/ 0 60000 65536"/>
                <a:gd name="T14" fmla="*/ 0 60000 65536"/>
                <a:gd name="T15" fmla="*/ 0 w 27"/>
                <a:gd name="T16" fmla="*/ 0 h 17"/>
                <a:gd name="T17" fmla="*/ 27 w 27"/>
                <a:gd name="T18" fmla="*/ 17 h 17"/>
              </a:gdLst>
              <a:ahLst/>
              <a:cxnLst>
                <a:cxn ang="T10">
                  <a:pos x="T0" y="T1"/>
                </a:cxn>
                <a:cxn ang="T11">
                  <a:pos x="T2" y="T3"/>
                </a:cxn>
                <a:cxn ang="T12">
                  <a:pos x="T4" y="T5"/>
                </a:cxn>
                <a:cxn ang="T13">
                  <a:pos x="T6" y="T7"/>
                </a:cxn>
                <a:cxn ang="T14">
                  <a:pos x="T8" y="T9"/>
                </a:cxn>
              </a:cxnLst>
              <a:rect l="T15" t="T16" r="T17" b="T18"/>
              <a:pathLst>
                <a:path w="27" h="17">
                  <a:moveTo>
                    <a:pt x="27" y="17"/>
                  </a:moveTo>
                  <a:lnTo>
                    <a:pt x="20" y="0"/>
                  </a:lnTo>
                  <a:lnTo>
                    <a:pt x="0" y="1"/>
                  </a:lnTo>
                  <a:lnTo>
                    <a:pt x="6" y="17"/>
                  </a:lnTo>
                  <a:lnTo>
                    <a:pt x="27" y="17"/>
                  </a:lnTo>
                  <a:close/>
                </a:path>
              </a:pathLst>
            </a:custGeom>
            <a:solidFill>
              <a:srgbClr val="E5C900"/>
            </a:solidFill>
            <a:ln w="9525">
              <a:noFill/>
              <a:round/>
            </a:ln>
          </p:spPr>
          <p:txBody>
            <a:bodyPr/>
            <a:lstStyle/>
            <a:p>
              <a:endParaRPr lang="en-CA"/>
            </a:p>
          </p:txBody>
        </p:sp>
        <p:sp>
          <p:nvSpPr>
            <p:cNvPr id="8417" name="Freeform 299"/>
            <p:cNvSpPr/>
            <p:nvPr/>
          </p:nvSpPr>
          <p:spPr bwMode="auto">
            <a:xfrm>
              <a:off x="1006" y="1672"/>
              <a:ext cx="21" cy="13"/>
            </a:xfrm>
            <a:custGeom>
              <a:avLst/>
              <a:gdLst>
                <a:gd name="T0" fmla="*/ 11 w 26"/>
                <a:gd name="T1" fmla="*/ 0 h 18"/>
                <a:gd name="T2" fmla="*/ 0 w 26"/>
                <a:gd name="T3" fmla="*/ 1 h 18"/>
                <a:gd name="T4" fmla="*/ 3 w 26"/>
                <a:gd name="T5" fmla="*/ 7 h 18"/>
                <a:gd name="T6" fmla="*/ 14 w 26"/>
                <a:gd name="T7" fmla="*/ 7 h 18"/>
                <a:gd name="T8" fmla="*/ 11 w 26"/>
                <a:gd name="T9" fmla="*/ 0 h 18"/>
                <a:gd name="T10" fmla="*/ 0 60000 65536"/>
                <a:gd name="T11" fmla="*/ 0 60000 65536"/>
                <a:gd name="T12" fmla="*/ 0 60000 65536"/>
                <a:gd name="T13" fmla="*/ 0 60000 65536"/>
                <a:gd name="T14" fmla="*/ 0 60000 65536"/>
                <a:gd name="T15" fmla="*/ 0 w 26"/>
                <a:gd name="T16" fmla="*/ 0 h 18"/>
                <a:gd name="T17" fmla="*/ 26 w 26"/>
                <a:gd name="T18" fmla="*/ 18 h 18"/>
              </a:gdLst>
              <a:ahLst/>
              <a:cxnLst>
                <a:cxn ang="T10">
                  <a:pos x="T0" y="T1"/>
                </a:cxn>
                <a:cxn ang="T11">
                  <a:pos x="T2" y="T3"/>
                </a:cxn>
                <a:cxn ang="T12">
                  <a:pos x="T4" y="T5"/>
                </a:cxn>
                <a:cxn ang="T13">
                  <a:pos x="T6" y="T7"/>
                </a:cxn>
                <a:cxn ang="T14">
                  <a:pos x="T8" y="T9"/>
                </a:cxn>
              </a:cxnLst>
              <a:rect l="T15" t="T16" r="T17" b="T18"/>
              <a:pathLst>
                <a:path w="26" h="18">
                  <a:moveTo>
                    <a:pt x="20" y="0"/>
                  </a:moveTo>
                  <a:lnTo>
                    <a:pt x="0" y="2"/>
                  </a:lnTo>
                  <a:lnTo>
                    <a:pt x="6" y="18"/>
                  </a:lnTo>
                  <a:lnTo>
                    <a:pt x="26" y="18"/>
                  </a:lnTo>
                  <a:lnTo>
                    <a:pt x="20" y="0"/>
                  </a:lnTo>
                  <a:close/>
                </a:path>
              </a:pathLst>
            </a:custGeom>
            <a:solidFill>
              <a:srgbClr val="000000"/>
            </a:solidFill>
            <a:ln w="9525">
              <a:noFill/>
              <a:round/>
            </a:ln>
          </p:spPr>
          <p:txBody>
            <a:bodyPr/>
            <a:lstStyle/>
            <a:p>
              <a:endParaRPr lang="en-CA"/>
            </a:p>
          </p:txBody>
        </p:sp>
        <p:sp>
          <p:nvSpPr>
            <p:cNvPr id="8418" name="Freeform 300"/>
            <p:cNvSpPr/>
            <p:nvPr/>
          </p:nvSpPr>
          <p:spPr bwMode="auto">
            <a:xfrm>
              <a:off x="911" y="1697"/>
              <a:ext cx="22" cy="15"/>
            </a:xfrm>
            <a:custGeom>
              <a:avLst/>
              <a:gdLst>
                <a:gd name="T0" fmla="*/ 12 w 26"/>
                <a:gd name="T1" fmla="*/ 0 h 19"/>
                <a:gd name="T2" fmla="*/ 0 w 26"/>
                <a:gd name="T3" fmla="*/ 2 h 19"/>
                <a:gd name="T4" fmla="*/ 3 w 26"/>
                <a:gd name="T5" fmla="*/ 9 h 19"/>
                <a:gd name="T6" fmla="*/ 16 w 26"/>
                <a:gd name="T7" fmla="*/ 9 h 19"/>
                <a:gd name="T8" fmla="*/ 12 w 26"/>
                <a:gd name="T9" fmla="*/ 0 h 19"/>
                <a:gd name="T10" fmla="*/ 0 60000 65536"/>
                <a:gd name="T11" fmla="*/ 0 60000 65536"/>
                <a:gd name="T12" fmla="*/ 0 60000 65536"/>
                <a:gd name="T13" fmla="*/ 0 60000 65536"/>
                <a:gd name="T14" fmla="*/ 0 60000 65536"/>
                <a:gd name="T15" fmla="*/ 0 w 26"/>
                <a:gd name="T16" fmla="*/ 0 h 19"/>
                <a:gd name="T17" fmla="*/ 26 w 26"/>
                <a:gd name="T18" fmla="*/ 19 h 19"/>
              </a:gdLst>
              <a:ahLst/>
              <a:cxnLst>
                <a:cxn ang="T10">
                  <a:pos x="T0" y="T1"/>
                </a:cxn>
                <a:cxn ang="T11">
                  <a:pos x="T2" y="T3"/>
                </a:cxn>
                <a:cxn ang="T12">
                  <a:pos x="T4" y="T5"/>
                </a:cxn>
                <a:cxn ang="T13">
                  <a:pos x="T6" y="T7"/>
                </a:cxn>
                <a:cxn ang="T14">
                  <a:pos x="T8" y="T9"/>
                </a:cxn>
              </a:cxnLst>
              <a:rect l="T15" t="T16" r="T17" b="T18"/>
              <a:pathLst>
                <a:path w="26" h="19">
                  <a:moveTo>
                    <a:pt x="20" y="0"/>
                  </a:moveTo>
                  <a:lnTo>
                    <a:pt x="0" y="2"/>
                  </a:lnTo>
                  <a:lnTo>
                    <a:pt x="6" y="19"/>
                  </a:lnTo>
                  <a:lnTo>
                    <a:pt x="26" y="18"/>
                  </a:lnTo>
                  <a:lnTo>
                    <a:pt x="20" y="0"/>
                  </a:lnTo>
                  <a:close/>
                </a:path>
              </a:pathLst>
            </a:custGeom>
            <a:solidFill>
              <a:srgbClr val="000000"/>
            </a:solidFill>
            <a:ln w="9525">
              <a:noFill/>
              <a:round/>
            </a:ln>
          </p:spPr>
          <p:txBody>
            <a:bodyPr/>
            <a:lstStyle/>
            <a:p>
              <a:endParaRPr lang="en-CA"/>
            </a:p>
          </p:txBody>
        </p:sp>
        <p:sp>
          <p:nvSpPr>
            <p:cNvPr id="8419" name="Freeform 301"/>
            <p:cNvSpPr/>
            <p:nvPr/>
          </p:nvSpPr>
          <p:spPr bwMode="auto">
            <a:xfrm>
              <a:off x="962" y="1695"/>
              <a:ext cx="22" cy="14"/>
            </a:xfrm>
            <a:custGeom>
              <a:avLst/>
              <a:gdLst>
                <a:gd name="T0" fmla="*/ 11 w 27"/>
                <a:gd name="T1" fmla="*/ 0 h 17"/>
                <a:gd name="T2" fmla="*/ 0 w 27"/>
                <a:gd name="T3" fmla="*/ 1 h 17"/>
                <a:gd name="T4" fmla="*/ 3 w 27"/>
                <a:gd name="T5" fmla="*/ 10 h 17"/>
                <a:gd name="T6" fmla="*/ 15 w 27"/>
                <a:gd name="T7" fmla="*/ 10 h 17"/>
                <a:gd name="T8" fmla="*/ 11 w 27"/>
                <a:gd name="T9" fmla="*/ 0 h 17"/>
                <a:gd name="T10" fmla="*/ 0 60000 65536"/>
                <a:gd name="T11" fmla="*/ 0 60000 65536"/>
                <a:gd name="T12" fmla="*/ 0 60000 65536"/>
                <a:gd name="T13" fmla="*/ 0 60000 65536"/>
                <a:gd name="T14" fmla="*/ 0 60000 65536"/>
                <a:gd name="T15" fmla="*/ 0 w 27"/>
                <a:gd name="T16" fmla="*/ 0 h 17"/>
                <a:gd name="T17" fmla="*/ 27 w 27"/>
                <a:gd name="T18" fmla="*/ 17 h 17"/>
              </a:gdLst>
              <a:ahLst/>
              <a:cxnLst>
                <a:cxn ang="T10">
                  <a:pos x="T0" y="T1"/>
                </a:cxn>
                <a:cxn ang="T11">
                  <a:pos x="T2" y="T3"/>
                </a:cxn>
                <a:cxn ang="T12">
                  <a:pos x="T4" y="T5"/>
                </a:cxn>
                <a:cxn ang="T13">
                  <a:pos x="T6" y="T7"/>
                </a:cxn>
                <a:cxn ang="T14">
                  <a:pos x="T8" y="T9"/>
                </a:cxn>
              </a:cxnLst>
              <a:rect l="T15" t="T16" r="T17" b="T18"/>
              <a:pathLst>
                <a:path w="27" h="17">
                  <a:moveTo>
                    <a:pt x="20" y="0"/>
                  </a:moveTo>
                  <a:lnTo>
                    <a:pt x="0" y="1"/>
                  </a:lnTo>
                  <a:lnTo>
                    <a:pt x="6" y="17"/>
                  </a:lnTo>
                  <a:lnTo>
                    <a:pt x="27" y="17"/>
                  </a:lnTo>
                  <a:lnTo>
                    <a:pt x="20" y="0"/>
                  </a:lnTo>
                  <a:close/>
                </a:path>
              </a:pathLst>
            </a:custGeom>
            <a:solidFill>
              <a:srgbClr val="000000"/>
            </a:solidFill>
            <a:ln w="9525">
              <a:noFill/>
              <a:round/>
            </a:ln>
          </p:spPr>
          <p:txBody>
            <a:bodyPr/>
            <a:lstStyle/>
            <a:p>
              <a:endParaRPr lang="en-CA"/>
            </a:p>
          </p:txBody>
        </p:sp>
        <p:sp>
          <p:nvSpPr>
            <p:cNvPr id="8420" name="Freeform 302"/>
            <p:cNvSpPr/>
            <p:nvPr/>
          </p:nvSpPr>
          <p:spPr bwMode="auto">
            <a:xfrm>
              <a:off x="987" y="1694"/>
              <a:ext cx="22" cy="15"/>
            </a:xfrm>
            <a:custGeom>
              <a:avLst/>
              <a:gdLst>
                <a:gd name="T0" fmla="*/ 0 w 26"/>
                <a:gd name="T1" fmla="*/ 1 h 17"/>
                <a:gd name="T2" fmla="*/ 3 w 26"/>
                <a:gd name="T3" fmla="*/ 11 h 17"/>
                <a:gd name="T4" fmla="*/ 16 w 26"/>
                <a:gd name="T5" fmla="*/ 11 h 17"/>
                <a:gd name="T6" fmla="*/ 12 w 26"/>
                <a:gd name="T7" fmla="*/ 0 h 17"/>
                <a:gd name="T8" fmla="*/ 0 w 26"/>
                <a:gd name="T9" fmla="*/ 1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0" y="1"/>
                  </a:moveTo>
                  <a:lnTo>
                    <a:pt x="6" y="17"/>
                  </a:lnTo>
                  <a:lnTo>
                    <a:pt x="26" y="17"/>
                  </a:lnTo>
                  <a:lnTo>
                    <a:pt x="20" y="0"/>
                  </a:lnTo>
                  <a:lnTo>
                    <a:pt x="0" y="1"/>
                  </a:lnTo>
                  <a:close/>
                </a:path>
              </a:pathLst>
            </a:custGeom>
            <a:solidFill>
              <a:srgbClr val="000000"/>
            </a:solidFill>
            <a:ln w="9525">
              <a:noFill/>
              <a:round/>
            </a:ln>
          </p:spPr>
          <p:txBody>
            <a:bodyPr/>
            <a:lstStyle/>
            <a:p>
              <a:endParaRPr lang="en-CA"/>
            </a:p>
          </p:txBody>
        </p:sp>
        <p:sp>
          <p:nvSpPr>
            <p:cNvPr id="8421" name="Freeform 303"/>
            <p:cNvSpPr/>
            <p:nvPr/>
          </p:nvSpPr>
          <p:spPr bwMode="auto">
            <a:xfrm>
              <a:off x="1012" y="1692"/>
              <a:ext cx="22" cy="15"/>
            </a:xfrm>
            <a:custGeom>
              <a:avLst/>
              <a:gdLst>
                <a:gd name="T0" fmla="*/ 11 w 27"/>
                <a:gd name="T1" fmla="*/ 0 h 17"/>
                <a:gd name="T2" fmla="*/ 0 w 27"/>
                <a:gd name="T3" fmla="*/ 1 h 17"/>
                <a:gd name="T4" fmla="*/ 4 w 27"/>
                <a:gd name="T5" fmla="*/ 11 h 17"/>
                <a:gd name="T6" fmla="*/ 15 w 27"/>
                <a:gd name="T7" fmla="*/ 11 h 17"/>
                <a:gd name="T8" fmla="*/ 11 w 27"/>
                <a:gd name="T9" fmla="*/ 0 h 17"/>
                <a:gd name="T10" fmla="*/ 0 60000 65536"/>
                <a:gd name="T11" fmla="*/ 0 60000 65536"/>
                <a:gd name="T12" fmla="*/ 0 60000 65536"/>
                <a:gd name="T13" fmla="*/ 0 60000 65536"/>
                <a:gd name="T14" fmla="*/ 0 60000 65536"/>
                <a:gd name="T15" fmla="*/ 0 w 27"/>
                <a:gd name="T16" fmla="*/ 0 h 17"/>
                <a:gd name="T17" fmla="*/ 27 w 27"/>
                <a:gd name="T18" fmla="*/ 17 h 17"/>
              </a:gdLst>
              <a:ahLst/>
              <a:cxnLst>
                <a:cxn ang="T10">
                  <a:pos x="T0" y="T1"/>
                </a:cxn>
                <a:cxn ang="T11">
                  <a:pos x="T2" y="T3"/>
                </a:cxn>
                <a:cxn ang="T12">
                  <a:pos x="T4" y="T5"/>
                </a:cxn>
                <a:cxn ang="T13">
                  <a:pos x="T6" y="T7"/>
                </a:cxn>
                <a:cxn ang="T14">
                  <a:pos x="T8" y="T9"/>
                </a:cxn>
              </a:cxnLst>
              <a:rect l="T15" t="T16" r="T17" b="T18"/>
              <a:pathLst>
                <a:path w="27" h="17">
                  <a:moveTo>
                    <a:pt x="21" y="0"/>
                  </a:moveTo>
                  <a:lnTo>
                    <a:pt x="0" y="1"/>
                  </a:lnTo>
                  <a:lnTo>
                    <a:pt x="7" y="17"/>
                  </a:lnTo>
                  <a:lnTo>
                    <a:pt x="27" y="17"/>
                  </a:lnTo>
                  <a:lnTo>
                    <a:pt x="21" y="0"/>
                  </a:lnTo>
                  <a:close/>
                </a:path>
              </a:pathLst>
            </a:custGeom>
            <a:solidFill>
              <a:srgbClr val="E5C900"/>
            </a:solidFill>
            <a:ln w="9525">
              <a:noFill/>
              <a:round/>
            </a:ln>
          </p:spPr>
          <p:txBody>
            <a:bodyPr/>
            <a:lstStyle/>
            <a:p>
              <a:endParaRPr lang="en-CA"/>
            </a:p>
          </p:txBody>
        </p:sp>
        <p:sp>
          <p:nvSpPr>
            <p:cNvPr id="8422" name="Freeform 304"/>
            <p:cNvSpPr/>
            <p:nvPr/>
          </p:nvSpPr>
          <p:spPr bwMode="auto">
            <a:xfrm>
              <a:off x="919" y="1717"/>
              <a:ext cx="20" cy="16"/>
            </a:xfrm>
            <a:custGeom>
              <a:avLst/>
              <a:gdLst>
                <a:gd name="T0" fmla="*/ 0 w 26"/>
                <a:gd name="T1" fmla="*/ 1 h 18"/>
                <a:gd name="T2" fmla="*/ 3 w 26"/>
                <a:gd name="T3" fmla="*/ 12 h 18"/>
                <a:gd name="T4" fmla="*/ 12 w 26"/>
                <a:gd name="T5" fmla="*/ 12 h 18"/>
                <a:gd name="T6" fmla="*/ 9 w 26"/>
                <a:gd name="T7" fmla="*/ 0 h 18"/>
                <a:gd name="T8" fmla="*/ 0 w 26"/>
                <a:gd name="T9" fmla="*/ 1 h 18"/>
                <a:gd name="T10" fmla="*/ 0 60000 65536"/>
                <a:gd name="T11" fmla="*/ 0 60000 65536"/>
                <a:gd name="T12" fmla="*/ 0 60000 65536"/>
                <a:gd name="T13" fmla="*/ 0 60000 65536"/>
                <a:gd name="T14" fmla="*/ 0 60000 65536"/>
                <a:gd name="T15" fmla="*/ 0 w 26"/>
                <a:gd name="T16" fmla="*/ 0 h 18"/>
                <a:gd name="T17" fmla="*/ 26 w 26"/>
                <a:gd name="T18" fmla="*/ 18 h 18"/>
              </a:gdLst>
              <a:ahLst/>
              <a:cxnLst>
                <a:cxn ang="T10">
                  <a:pos x="T0" y="T1"/>
                </a:cxn>
                <a:cxn ang="T11">
                  <a:pos x="T2" y="T3"/>
                </a:cxn>
                <a:cxn ang="T12">
                  <a:pos x="T4" y="T5"/>
                </a:cxn>
                <a:cxn ang="T13">
                  <a:pos x="T6" y="T7"/>
                </a:cxn>
                <a:cxn ang="T14">
                  <a:pos x="T8" y="T9"/>
                </a:cxn>
              </a:cxnLst>
              <a:rect l="T15" t="T16" r="T17" b="T18"/>
              <a:pathLst>
                <a:path w="26" h="18">
                  <a:moveTo>
                    <a:pt x="0" y="1"/>
                  </a:moveTo>
                  <a:lnTo>
                    <a:pt x="6" y="18"/>
                  </a:lnTo>
                  <a:lnTo>
                    <a:pt x="26" y="17"/>
                  </a:lnTo>
                  <a:lnTo>
                    <a:pt x="20" y="0"/>
                  </a:lnTo>
                  <a:lnTo>
                    <a:pt x="0" y="1"/>
                  </a:lnTo>
                  <a:close/>
                </a:path>
              </a:pathLst>
            </a:custGeom>
            <a:solidFill>
              <a:srgbClr val="000000"/>
            </a:solidFill>
            <a:ln w="9525">
              <a:noFill/>
              <a:round/>
            </a:ln>
          </p:spPr>
          <p:txBody>
            <a:bodyPr/>
            <a:lstStyle/>
            <a:p>
              <a:endParaRPr lang="en-CA"/>
            </a:p>
          </p:txBody>
        </p:sp>
        <p:sp>
          <p:nvSpPr>
            <p:cNvPr id="8423" name="Freeform 305"/>
            <p:cNvSpPr/>
            <p:nvPr/>
          </p:nvSpPr>
          <p:spPr bwMode="auto">
            <a:xfrm>
              <a:off x="944" y="1717"/>
              <a:ext cx="22" cy="15"/>
            </a:xfrm>
            <a:custGeom>
              <a:avLst/>
              <a:gdLst>
                <a:gd name="T0" fmla="*/ 0 w 27"/>
                <a:gd name="T1" fmla="*/ 1 h 18"/>
                <a:gd name="T2" fmla="*/ 3 w 27"/>
                <a:gd name="T3" fmla="*/ 10 h 18"/>
                <a:gd name="T4" fmla="*/ 15 w 27"/>
                <a:gd name="T5" fmla="*/ 10 h 18"/>
                <a:gd name="T6" fmla="*/ 11 w 27"/>
                <a:gd name="T7" fmla="*/ 0 h 18"/>
                <a:gd name="T8" fmla="*/ 0 w 27"/>
                <a:gd name="T9" fmla="*/ 1 h 18"/>
                <a:gd name="T10" fmla="*/ 0 60000 65536"/>
                <a:gd name="T11" fmla="*/ 0 60000 65536"/>
                <a:gd name="T12" fmla="*/ 0 60000 65536"/>
                <a:gd name="T13" fmla="*/ 0 60000 65536"/>
                <a:gd name="T14" fmla="*/ 0 60000 65536"/>
                <a:gd name="T15" fmla="*/ 0 w 27"/>
                <a:gd name="T16" fmla="*/ 0 h 18"/>
                <a:gd name="T17" fmla="*/ 27 w 27"/>
                <a:gd name="T18" fmla="*/ 18 h 18"/>
              </a:gdLst>
              <a:ahLst/>
              <a:cxnLst>
                <a:cxn ang="T10">
                  <a:pos x="T0" y="T1"/>
                </a:cxn>
                <a:cxn ang="T11">
                  <a:pos x="T2" y="T3"/>
                </a:cxn>
                <a:cxn ang="T12">
                  <a:pos x="T4" y="T5"/>
                </a:cxn>
                <a:cxn ang="T13">
                  <a:pos x="T6" y="T7"/>
                </a:cxn>
                <a:cxn ang="T14">
                  <a:pos x="T8" y="T9"/>
                </a:cxn>
              </a:cxnLst>
              <a:rect l="T15" t="T16" r="T17" b="T18"/>
              <a:pathLst>
                <a:path w="27" h="18">
                  <a:moveTo>
                    <a:pt x="0" y="1"/>
                  </a:moveTo>
                  <a:lnTo>
                    <a:pt x="6" y="18"/>
                  </a:lnTo>
                  <a:lnTo>
                    <a:pt x="27" y="17"/>
                  </a:lnTo>
                  <a:lnTo>
                    <a:pt x="21" y="0"/>
                  </a:lnTo>
                  <a:lnTo>
                    <a:pt x="0" y="1"/>
                  </a:lnTo>
                  <a:close/>
                </a:path>
              </a:pathLst>
            </a:custGeom>
            <a:solidFill>
              <a:srgbClr val="000000"/>
            </a:solidFill>
            <a:ln w="9525">
              <a:noFill/>
              <a:round/>
            </a:ln>
          </p:spPr>
          <p:txBody>
            <a:bodyPr/>
            <a:lstStyle/>
            <a:p>
              <a:endParaRPr lang="en-CA"/>
            </a:p>
          </p:txBody>
        </p:sp>
        <p:sp>
          <p:nvSpPr>
            <p:cNvPr id="8424" name="Freeform 306"/>
            <p:cNvSpPr/>
            <p:nvPr/>
          </p:nvSpPr>
          <p:spPr bwMode="auto">
            <a:xfrm>
              <a:off x="969" y="1715"/>
              <a:ext cx="22" cy="15"/>
            </a:xfrm>
            <a:custGeom>
              <a:avLst/>
              <a:gdLst>
                <a:gd name="T0" fmla="*/ 0 w 26"/>
                <a:gd name="T1" fmla="*/ 2 h 18"/>
                <a:gd name="T2" fmla="*/ 3 w 26"/>
                <a:gd name="T3" fmla="*/ 10 h 18"/>
                <a:gd name="T4" fmla="*/ 16 w 26"/>
                <a:gd name="T5" fmla="*/ 10 h 18"/>
                <a:gd name="T6" fmla="*/ 12 w 26"/>
                <a:gd name="T7" fmla="*/ 0 h 18"/>
                <a:gd name="T8" fmla="*/ 0 w 26"/>
                <a:gd name="T9" fmla="*/ 2 h 18"/>
                <a:gd name="T10" fmla="*/ 0 60000 65536"/>
                <a:gd name="T11" fmla="*/ 0 60000 65536"/>
                <a:gd name="T12" fmla="*/ 0 60000 65536"/>
                <a:gd name="T13" fmla="*/ 0 60000 65536"/>
                <a:gd name="T14" fmla="*/ 0 60000 65536"/>
                <a:gd name="T15" fmla="*/ 0 w 26"/>
                <a:gd name="T16" fmla="*/ 0 h 18"/>
                <a:gd name="T17" fmla="*/ 26 w 26"/>
                <a:gd name="T18" fmla="*/ 18 h 18"/>
              </a:gdLst>
              <a:ahLst/>
              <a:cxnLst>
                <a:cxn ang="T10">
                  <a:pos x="T0" y="T1"/>
                </a:cxn>
                <a:cxn ang="T11">
                  <a:pos x="T2" y="T3"/>
                </a:cxn>
                <a:cxn ang="T12">
                  <a:pos x="T4" y="T5"/>
                </a:cxn>
                <a:cxn ang="T13">
                  <a:pos x="T6" y="T7"/>
                </a:cxn>
                <a:cxn ang="T14">
                  <a:pos x="T8" y="T9"/>
                </a:cxn>
              </a:cxnLst>
              <a:rect l="T15" t="T16" r="T17" b="T18"/>
              <a:pathLst>
                <a:path w="26" h="18">
                  <a:moveTo>
                    <a:pt x="0" y="2"/>
                  </a:moveTo>
                  <a:lnTo>
                    <a:pt x="6" y="18"/>
                  </a:lnTo>
                  <a:lnTo>
                    <a:pt x="26" y="18"/>
                  </a:lnTo>
                  <a:lnTo>
                    <a:pt x="20" y="0"/>
                  </a:lnTo>
                  <a:lnTo>
                    <a:pt x="0" y="2"/>
                  </a:lnTo>
                  <a:close/>
                </a:path>
              </a:pathLst>
            </a:custGeom>
            <a:solidFill>
              <a:srgbClr val="E50000"/>
            </a:solidFill>
            <a:ln w="9525">
              <a:noFill/>
              <a:round/>
            </a:ln>
          </p:spPr>
          <p:txBody>
            <a:bodyPr/>
            <a:lstStyle/>
            <a:p>
              <a:endParaRPr lang="en-CA"/>
            </a:p>
          </p:txBody>
        </p:sp>
        <p:sp>
          <p:nvSpPr>
            <p:cNvPr id="8425" name="Freeform 307"/>
            <p:cNvSpPr/>
            <p:nvPr/>
          </p:nvSpPr>
          <p:spPr bwMode="auto">
            <a:xfrm>
              <a:off x="1021" y="1713"/>
              <a:ext cx="21" cy="15"/>
            </a:xfrm>
            <a:custGeom>
              <a:avLst/>
              <a:gdLst>
                <a:gd name="T0" fmla="*/ 0 w 27"/>
                <a:gd name="T1" fmla="*/ 1 h 17"/>
                <a:gd name="T2" fmla="*/ 3 w 27"/>
                <a:gd name="T3" fmla="*/ 11 h 17"/>
                <a:gd name="T4" fmla="*/ 12 w 27"/>
                <a:gd name="T5" fmla="*/ 11 h 17"/>
                <a:gd name="T6" fmla="*/ 9 w 27"/>
                <a:gd name="T7" fmla="*/ 0 h 17"/>
                <a:gd name="T8" fmla="*/ 0 w 27"/>
                <a:gd name="T9" fmla="*/ 1 h 17"/>
                <a:gd name="T10" fmla="*/ 0 60000 65536"/>
                <a:gd name="T11" fmla="*/ 0 60000 65536"/>
                <a:gd name="T12" fmla="*/ 0 60000 65536"/>
                <a:gd name="T13" fmla="*/ 0 60000 65536"/>
                <a:gd name="T14" fmla="*/ 0 60000 65536"/>
                <a:gd name="T15" fmla="*/ 0 w 27"/>
                <a:gd name="T16" fmla="*/ 0 h 17"/>
                <a:gd name="T17" fmla="*/ 27 w 27"/>
                <a:gd name="T18" fmla="*/ 17 h 17"/>
              </a:gdLst>
              <a:ahLst/>
              <a:cxnLst>
                <a:cxn ang="T10">
                  <a:pos x="T0" y="T1"/>
                </a:cxn>
                <a:cxn ang="T11">
                  <a:pos x="T2" y="T3"/>
                </a:cxn>
                <a:cxn ang="T12">
                  <a:pos x="T4" y="T5"/>
                </a:cxn>
                <a:cxn ang="T13">
                  <a:pos x="T6" y="T7"/>
                </a:cxn>
                <a:cxn ang="T14">
                  <a:pos x="T8" y="T9"/>
                </a:cxn>
              </a:cxnLst>
              <a:rect l="T15" t="T16" r="T17" b="T18"/>
              <a:pathLst>
                <a:path w="27" h="17">
                  <a:moveTo>
                    <a:pt x="0" y="1"/>
                  </a:moveTo>
                  <a:lnTo>
                    <a:pt x="6" y="17"/>
                  </a:lnTo>
                  <a:lnTo>
                    <a:pt x="27" y="16"/>
                  </a:lnTo>
                  <a:lnTo>
                    <a:pt x="20" y="0"/>
                  </a:lnTo>
                  <a:lnTo>
                    <a:pt x="0" y="1"/>
                  </a:lnTo>
                  <a:close/>
                </a:path>
              </a:pathLst>
            </a:custGeom>
            <a:solidFill>
              <a:srgbClr val="000000"/>
            </a:solidFill>
            <a:ln w="9525">
              <a:noFill/>
              <a:round/>
            </a:ln>
          </p:spPr>
          <p:txBody>
            <a:bodyPr/>
            <a:lstStyle/>
            <a:p>
              <a:endParaRPr lang="en-CA"/>
            </a:p>
          </p:txBody>
        </p:sp>
        <p:sp>
          <p:nvSpPr>
            <p:cNvPr id="8426" name="Freeform 308"/>
            <p:cNvSpPr/>
            <p:nvPr/>
          </p:nvSpPr>
          <p:spPr bwMode="auto">
            <a:xfrm>
              <a:off x="1268" y="1484"/>
              <a:ext cx="165" cy="92"/>
            </a:xfrm>
            <a:custGeom>
              <a:avLst/>
              <a:gdLst>
                <a:gd name="T0" fmla="*/ 115 w 198"/>
                <a:gd name="T1" fmla="*/ 63 h 109"/>
                <a:gd name="T2" fmla="*/ 94 w 198"/>
                <a:gd name="T3" fmla="*/ 0 h 109"/>
                <a:gd name="T4" fmla="*/ 0 w 198"/>
                <a:gd name="T5" fmla="*/ 1 h 109"/>
                <a:gd name="T6" fmla="*/ 19 w 198"/>
                <a:gd name="T7" fmla="*/ 66 h 109"/>
                <a:gd name="T8" fmla="*/ 115 w 198"/>
                <a:gd name="T9" fmla="*/ 63 h 109"/>
                <a:gd name="T10" fmla="*/ 0 60000 65536"/>
                <a:gd name="T11" fmla="*/ 0 60000 65536"/>
                <a:gd name="T12" fmla="*/ 0 60000 65536"/>
                <a:gd name="T13" fmla="*/ 0 60000 65536"/>
                <a:gd name="T14" fmla="*/ 0 60000 65536"/>
                <a:gd name="T15" fmla="*/ 0 w 198"/>
                <a:gd name="T16" fmla="*/ 0 h 109"/>
                <a:gd name="T17" fmla="*/ 198 w 198"/>
                <a:gd name="T18" fmla="*/ 109 h 109"/>
              </a:gdLst>
              <a:ahLst/>
              <a:cxnLst>
                <a:cxn ang="T10">
                  <a:pos x="T0" y="T1"/>
                </a:cxn>
                <a:cxn ang="T11">
                  <a:pos x="T2" y="T3"/>
                </a:cxn>
                <a:cxn ang="T12">
                  <a:pos x="T4" y="T5"/>
                </a:cxn>
                <a:cxn ang="T13">
                  <a:pos x="T6" y="T7"/>
                </a:cxn>
                <a:cxn ang="T14">
                  <a:pos x="T8" y="T9"/>
                </a:cxn>
              </a:cxnLst>
              <a:rect l="T15" t="T16" r="T17" b="T18"/>
              <a:pathLst>
                <a:path w="198" h="109">
                  <a:moveTo>
                    <a:pt x="198" y="106"/>
                  </a:moveTo>
                  <a:lnTo>
                    <a:pt x="163" y="0"/>
                  </a:lnTo>
                  <a:lnTo>
                    <a:pt x="0" y="1"/>
                  </a:lnTo>
                  <a:lnTo>
                    <a:pt x="34" y="109"/>
                  </a:lnTo>
                  <a:lnTo>
                    <a:pt x="198" y="106"/>
                  </a:lnTo>
                  <a:close/>
                </a:path>
              </a:pathLst>
            </a:custGeom>
            <a:solidFill>
              <a:srgbClr val="C9E5FC"/>
            </a:solidFill>
            <a:ln w="9525">
              <a:noFill/>
              <a:round/>
            </a:ln>
          </p:spPr>
          <p:txBody>
            <a:bodyPr/>
            <a:lstStyle/>
            <a:p>
              <a:endParaRPr lang="en-CA"/>
            </a:p>
          </p:txBody>
        </p:sp>
        <p:sp>
          <p:nvSpPr>
            <p:cNvPr id="8427" name="Freeform 309"/>
            <p:cNvSpPr/>
            <p:nvPr/>
          </p:nvSpPr>
          <p:spPr bwMode="auto">
            <a:xfrm>
              <a:off x="1283" y="1496"/>
              <a:ext cx="135" cy="68"/>
            </a:xfrm>
            <a:custGeom>
              <a:avLst/>
              <a:gdLst>
                <a:gd name="T0" fmla="*/ 0 w 164"/>
                <a:gd name="T1" fmla="*/ 0 h 81"/>
                <a:gd name="T2" fmla="*/ 77 w 164"/>
                <a:gd name="T3" fmla="*/ 0 h 81"/>
                <a:gd name="T4" fmla="*/ 91 w 164"/>
                <a:gd name="T5" fmla="*/ 46 h 81"/>
                <a:gd name="T6" fmla="*/ 15 w 164"/>
                <a:gd name="T7" fmla="*/ 48 h 81"/>
                <a:gd name="T8" fmla="*/ 0 w 164"/>
                <a:gd name="T9" fmla="*/ 0 h 81"/>
                <a:gd name="T10" fmla="*/ 0 60000 65536"/>
                <a:gd name="T11" fmla="*/ 0 60000 65536"/>
                <a:gd name="T12" fmla="*/ 0 60000 65536"/>
                <a:gd name="T13" fmla="*/ 0 60000 65536"/>
                <a:gd name="T14" fmla="*/ 0 60000 65536"/>
                <a:gd name="T15" fmla="*/ 0 w 164"/>
                <a:gd name="T16" fmla="*/ 0 h 81"/>
                <a:gd name="T17" fmla="*/ 164 w 164"/>
                <a:gd name="T18" fmla="*/ 81 h 81"/>
              </a:gdLst>
              <a:ahLst/>
              <a:cxnLst>
                <a:cxn ang="T10">
                  <a:pos x="T0" y="T1"/>
                </a:cxn>
                <a:cxn ang="T11">
                  <a:pos x="T2" y="T3"/>
                </a:cxn>
                <a:cxn ang="T12">
                  <a:pos x="T4" y="T5"/>
                </a:cxn>
                <a:cxn ang="T13">
                  <a:pos x="T6" y="T7"/>
                </a:cxn>
                <a:cxn ang="T14">
                  <a:pos x="T8" y="T9"/>
                </a:cxn>
              </a:cxnLst>
              <a:rect l="T15" t="T16" r="T17" b="T18"/>
              <a:pathLst>
                <a:path w="164" h="81">
                  <a:moveTo>
                    <a:pt x="0" y="0"/>
                  </a:moveTo>
                  <a:lnTo>
                    <a:pt x="137" y="0"/>
                  </a:lnTo>
                  <a:lnTo>
                    <a:pt x="164" y="79"/>
                  </a:lnTo>
                  <a:lnTo>
                    <a:pt x="27" y="81"/>
                  </a:lnTo>
                  <a:lnTo>
                    <a:pt x="0" y="0"/>
                  </a:lnTo>
                  <a:close/>
                </a:path>
              </a:pathLst>
            </a:custGeom>
            <a:solidFill>
              <a:srgbClr val="0A7ADD"/>
            </a:solidFill>
            <a:ln w="9525">
              <a:noFill/>
              <a:round/>
            </a:ln>
          </p:spPr>
          <p:txBody>
            <a:bodyPr/>
            <a:lstStyle/>
            <a:p>
              <a:endParaRPr lang="en-CA"/>
            </a:p>
          </p:txBody>
        </p:sp>
        <p:sp>
          <p:nvSpPr>
            <p:cNvPr id="8428" name="Freeform 310"/>
            <p:cNvSpPr/>
            <p:nvPr/>
          </p:nvSpPr>
          <p:spPr bwMode="auto">
            <a:xfrm>
              <a:off x="1301" y="1586"/>
              <a:ext cx="165" cy="91"/>
            </a:xfrm>
            <a:custGeom>
              <a:avLst/>
              <a:gdLst>
                <a:gd name="T0" fmla="*/ 95 w 198"/>
                <a:gd name="T1" fmla="*/ 0 h 109"/>
                <a:gd name="T2" fmla="*/ 0 w 198"/>
                <a:gd name="T3" fmla="*/ 2 h 109"/>
                <a:gd name="T4" fmla="*/ 20 w 198"/>
                <a:gd name="T5" fmla="*/ 63 h 109"/>
                <a:gd name="T6" fmla="*/ 115 w 198"/>
                <a:gd name="T7" fmla="*/ 61 h 109"/>
                <a:gd name="T8" fmla="*/ 95 w 198"/>
                <a:gd name="T9" fmla="*/ 0 h 109"/>
                <a:gd name="T10" fmla="*/ 0 60000 65536"/>
                <a:gd name="T11" fmla="*/ 0 60000 65536"/>
                <a:gd name="T12" fmla="*/ 0 60000 65536"/>
                <a:gd name="T13" fmla="*/ 0 60000 65536"/>
                <a:gd name="T14" fmla="*/ 0 60000 65536"/>
                <a:gd name="T15" fmla="*/ 0 w 198"/>
                <a:gd name="T16" fmla="*/ 0 h 109"/>
                <a:gd name="T17" fmla="*/ 198 w 198"/>
                <a:gd name="T18" fmla="*/ 109 h 109"/>
              </a:gdLst>
              <a:ahLst/>
              <a:cxnLst>
                <a:cxn ang="T10">
                  <a:pos x="T0" y="T1"/>
                </a:cxn>
                <a:cxn ang="T11">
                  <a:pos x="T2" y="T3"/>
                </a:cxn>
                <a:cxn ang="T12">
                  <a:pos x="T4" y="T5"/>
                </a:cxn>
                <a:cxn ang="T13">
                  <a:pos x="T6" y="T7"/>
                </a:cxn>
                <a:cxn ang="T14">
                  <a:pos x="T8" y="T9"/>
                </a:cxn>
              </a:cxnLst>
              <a:rect l="T15" t="T16" r="T17" b="T18"/>
              <a:pathLst>
                <a:path w="198" h="109">
                  <a:moveTo>
                    <a:pt x="164" y="0"/>
                  </a:moveTo>
                  <a:lnTo>
                    <a:pt x="0" y="2"/>
                  </a:lnTo>
                  <a:lnTo>
                    <a:pt x="35" y="109"/>
                  </a:lnTo>
                  <a:lnTo>
                    <a:pt x="198" y="105"/>
                  </a:lnTo>
                  <a:lnTo>
                    <a:pt x="164" y="0"/>
                  </a:lnTo>
                  <a:close/>
                </a:path>
              </a:pathLst>
            </a:custGeom>
            <a:solidFill>
              <a:srgbClr val="C9E5FC"/>
            </a:solidFill>
            <a:ln w="9525">
              <a:noFill/>
              <a:round/>
            </a:ln>
          </p:spPr>
          <p:txBody>
            <a:bodyPr/>
            <a:lstStyle/>
            <a:p>
              <a:endParaRPr lang="en-CA"/>
            </a:p>
          </p:txBody>
        </p:sp>
        <p:sp>
          <p:nvSpPr>
            <p:cNvPr id="8429" name="Freeform 311"/>
            <p:cNvSpPr/>
            <p:nvPr/>
          </p:nvSpPr>
          <p:spPr bwMode="auto">
            <a:xfrm>
              <a:off x="1316" y="1597"/>
              <a:ext cx="135" cy="70"/>
            </a:xfrm>
            <a:custGeom>
              <a:avLst/>
              <a:gdLst>
                <a:gd name="T0" fmla="*/ 0 w 164"/>
                <a:gd name="T1" fmla="*/ 2 h 84"/>
                <a:gd name="T2" fmla="*/ 77 w 164"/>
                <a:gd name="T3" fmla="*/ 0 h 84"/>
                <a:gd name="T4" fmla="*/ 91 w 164"/>
                <a:gd name="T5" fmla="*/ 46 h 84"/>
                <a:gd name="T6" fmla="*/ 15 w 164"/>
                <a:gd name="T7" fmla="*/ 48 h 84"/>
                <a:gd name="T8" fmla="*/ 0 w 164"/>
                <a:gd name="T9" fmla="*/ 2 h 84"/>
                <a:gd name="T10" fmla="*/ 0 60000 65536"/>
                <a:gd name="T11" fmla="*/ 0 60000 65536"/>
                <a:gd name="T12" fmla="*/ 0 60000 65536"/>
                <a:gd name="T13" fmla="*/ 0 60000 65536"/>
                <a:gd name="T14" fmla="*/ 0 60000 65536"/>
                <a:gd name="T15" fmla="*/ 0 w 164"/>
                <a:gd name="T16" fmla="*/ 0 h 84"/>
                <a:gd name="T17" fmla="*/ 164 w 164"/>
                <a:gd name="T18" fmla="*/ 84 h 84"/>
              </a:gdLst>
              <a:ahLst/>
              <a:cxnLst>
                <a:cxn ang="T10">
                  <a:pos x="T0" y="T1"/>
                </a:cxn>
                <a:cxn ang="T11">
                  <a:pos x="T2" y="T3"/>
                </a:cxn>
                <a:cxn ang="T12">
                  <a:pos x="T4" y="T5"/>
                </a:cxn>
                <a:cxn ang="T13">
                  <a:pos x="T6" y="T7"/>
                </a:cxn>
                <a:cxn ang="T14">
                  <a:pos x="T8" y="T9"/>
                </a:cxn>
              </a:cxnLst>
              <a:rect l="T15" t="T16" r="T17" b="T18"/>
              <a:pathLst>
                <a:path w="164" h="84">
                  <a:moveTo>
                    <a:pt x="0" y="2"/>
                  </a:moveTo>
                  <a:lnTo>
                    <a:pt x="137" y="0"/>
                  </a:lnTo>
                  <a:lnTo>
                    <a:pt x="164" y="79"/>
                  </a:lnTo>
                  <a:lnTo>
                    <a:pt x="27" y="84"/>
                  </a:lnTo>
                  <a:lnTo>
                    <a:pt x="0" y="2"/>
                  </a:lnTo>
                  <a:close/>
                </a:path>
              </a:pathLst>
            </a:custGeom>
            <a:solidFill>
              <a:srgbClr val="0A7ADD"/>
            </a:solidFill>
            <a:ln w="9525">
              <a:noFill/>
              <a:round/>
            </a:ln>
          </p:spPr>
          <p:txBody>
            <a:bodyPr/>
            <a:lstStyle/>
            <a:p>
              <a:endParaRPr lang="en-CA"/>
            </a:p>
          </p:txBody>
        </p:sp>
        <p:sp>
          <p:nvSpPr>
            <p:cNvPr id="8430" name="Freeform 312"/>
            <p:cNvSpPr/>
            <p:nvPr/>
          </p:nvSpPr>
          <p:spPr bwMode="auto">
            <a:xfrm>
              <a:off x="1504" y="1494"/>
              <a:ext cx="22" cy="13"/>
            </a:xfrm>
            <a:custGeom>
              <a:avLst/>
              <a:gdLst>
                <a:gd name="T0" fmla="*/ 15 w 27"/>
                <a:gd name="T1" fmla="*/ 9 h 16"/>
                <a:gd name="T2" fmla="*/ 11 w 27"/>
                <a:gd name="T3" fmla="*/ 0 h 16"/>
                <a:gd name="T4" fmla="*/ 0 w 27"/>
                <a:gd name="T5" fmla="*/ 0 h 16"/>
                <a:gd name="T6" fmla="*/ 3 w 27"/>
                <a:gd name="T7" fmla="*/ 9 h 16"/>
                <a:gd name="T8" fmla="*/ 15 w 27"/>
                <a:gd name="T9" fmla="*/ 9 h 16"/>
                <a:gd name="T10" fmla="*/ 0 60000 65536"/>
                <a:gd name="T11" fmla="*/ 0 60000 65536"/>
                <a:gd name="T12" fmla="*/ 0 60000 65536"/>
                <a:gd name="T13" fmla="*/ 0 60000 65536"/>
                <a:gd name="T14" fmla="*/ 0 60000 65536"/>
                <a:gd name="T15" fmla="*/ 0 w 27"/>
                <a:gd name="T16" fmla="*/ 0 h 16"/>
                <a:gd name="T17" fmla="*/ 27 w 27"/>
                <a:gd name="T18" fmla="*/ 16 h 16"/>
              </a:gdLst>
              <a:ahLst/>
              <a:cxnLst>
                <a:cxn ang="T10">
                  <a:pos x="T0" y="T1"/>
                </a:cxn>
                <a:cxn ang="T11">
                  <a:pos x="T2" y="T3"/>
                </a:cxn>
                <a:cxn ang="T12">
                  <a:pos x="T4" y="T5"/>
                </a:cxn>
                <a:cxn ang="T13">
                  <a:pos x="T6" y="T7"/>
                </a:cxn>
                <a:cxn ang="T14">
                  <a:pos x="T8" y="T9"/>
                </a:cxn>
              </a:cxnLst>
              <a:rect l="T15" t="T16" r="T17" b="T18"/>
              <a:pathLst>
                <a:path w="27" h="16">
                  <a:moveTo>
                    <a:pt x="27" y="16"/>
                  </a:moveTo>
                  <a:lnTo>
                    <a:pt x="20" y="0"/>
                  </a:lnTo>
                  <a:lnTo>
                    <a:pt x="0" y="0"/>
                  </a:lnTo>
                  <a:lnTo>
                    <a:pt x="6" y="16"/>
                  </a:lnTo>
                  <a:lnTo>
                    <a:pt x="27" y="16"/>
                  </a:lnTo>
                  <a:close/>
                </a:path>
              </a:pathLst>
            </a:custGeom>
            <a:solidFill>
              <a:srgbClr val="000000"/>
            </a:solidFill>
            <a:ln w="9525">
              <a:noFill/>
              <a:round/>
            </a:ln>
          </p:spPr>
          <p:txBody>
            <a:bodyPr/>
            <a:lstStyle/>
            <a:p>
              <a:endParaRPr lang="en-CA"/>
            </a:p>
          </p:txBody>
        </p:sp>
        <p:sp>
          <p:nvSpPr>
            <p:cNvPr id="8431" name="Freeform 313"/>
            <p:cNvSpPr/>
            <p:nvPr/>
          </p:nvSpPr>
          <p:spPr bwMode="auto">
            <a:xfrm>
              <a:off x="1531" y="1494"/>
              <a:ext cx="20" cy="13"/>
            </a:xfrm>
            <a:custGeom>
              <a:avLst/>
              <a:gdLst>
                <a:gd name="T0" fmla="*/ 12 w 26"/>
                <a:gd name="T1" fmla="*/ 9 h 16"/>
                <a:gd name="T2" fmla="*/ 9 w 26"/>
                <a:gd name="T3" fmla="*/ 0 h 16"/>
                <a:gd name="T4" fmla="*/ 0 w 26"/>
                <a:gd name="T5" fmla="*/ 0 h 16"/>
                <a:gd name="T6" fmla="*/ 3 w 26"/>
                <a:gd name="T7" fmla="*/ 9 h 16"/>
                <a:gd name="T8" fmla="*/ 12 w 26"/>
                <a:gd name="T9" fmla="*/ 9 h 16"/>
                <a:gd name="T10" fmla="*/ 0 60000 65536"/>
                <a:gd name="T11" fmla="*/ 0 60000 65536"/>
                <a:gd name="T12" fmla="*/ 0 60000 65536"/>
                <a:gd name="T13" fmla="*/ 0 60000 65536"/>
                <a:gd name="T14" fmla="*/ 0 60000 65536"/>
                <a:gd name="T15" fmla="*/ 0 w 26"/>
                <a:gd name="T16" fmla="*/ 0 h 16"/>
                <a:gd name="T17" fmla="*/ 26 w 26"/>
                <a:gd name="T18" fmla="*/ 16 h 16"/>
              </a:gdLst>
              <a:ahLst/>
              <a:cxnLst>
                <a:cxn ang="T10">
                  <a:pos x="T0" y="T1"/>
                </a:cxn>
                <a:cxn ang="T11">
                  <a:pos x="T2" y="T3"/>
                </a:cxn>
                <a:cxn ang="T12">
                  <a:pos x="T4" y="T5"/>
                </a:cxn>
                <a:cxn ang="T13">
                  <a:pos x="T6" y="T7"/>
                </a:cxn>
                <a:cxn ang="T14">
                  <a:pos x="T8" y="T9"/>
                </a:cxn>
              </a:cxnLst>
              <a:rect l="T15" t="T16" r="T17" b="T18"/>
              <a:pathLst>
                <a:path w="26" h="16">
                  <a:moveTo>
                    <a:pt x="26" y="16"/>
                  </a:moveTo>
                  <a:lnTo>
                    <a:pt x="20" y="0"/>
                  </a:lnTo>
                  <a:lnTo>
                    <a:pt x="0" y="0"/>
                  </a:lnTo>
                  <a:lnTo>
                    <a:pt x="6" y="16"/>
                  </a:lnTo>
                  <a:lnTo>
                    <a:pt x="26" y="16"/>
                  </a:lnTo>
                  <a:close/>
                </a:path>
              </a:pathLst>
            </a:custGeom>
            <a:solidFill>
              <a:srgbClr val="000000"/>
            </a:solidFill>
            <a:ln w="9525">
              <a:noFill/>
              <a:round/>
            </a:ln>
          </p:spPr>
          <p:txBody>
            <a:bodyPr/>
            <a:lstStyle/>
            <a:p>
              <a:endParaRPr lang="en-CA"/>
            </a:p>
          </p:txBody>
        </p:sp>
        <p:sp>
          <p:nvSpPr>
            <p:cNvPr id="8432" name="Freeform 314"/>
            <p:cNvSpPr/>
            <p:nvPr/>
          </p:nvSpPr>
          <p:spPr bwMode="auto">
            <a:xfrm>
              <a:off x="1542" y="1680"/>
              <a:ext cx="22" cy="14"/>
            </a:xfrm>
            <a:custGeom>
              <a:avLst/>
              <a:gdLst>
                <a:gd name="T0" fmla="*/ 0 w 27"/>
                <a:gd name="T1" fmla="*/ 0 h 16"/>
                <a:gd name="T2" fmla="*/ 3 w 27"/>
                <a:gd name="T3" fmla="*/ 10 h 16"/>
                <a:gd name="T4" fmla="*/ 15 w 27"/>
                <a:gd name="T5" fmla="*/ 10 h 16"/>
                <a:gd name="T6" fmla="*/ 11 w 27"/>
                <a:gd name="T7" fmla="*/ 0 h 16"/>
                <a:gd name="T8" fmla="*/ 0 w 27"/>
                <a:gd name="T9" fmla="*/ 0 h 16"/>
                <a:gd name="T10" fmla="*/ 0 60000 65536"/>
                <a:gd name="T11" fmla="*/ 0 60000 65536"/>
                <a:gd name="T12" fmla="*/ 0 60000 65536"/>
                <a:gd name="T13" fmla="*/ 0 60000 65536"/>
                <a:gd name="T14" fmla="*/ 0 60000 65536"/>
                <a:gd name="T15" fmla="*/ 0 w 27"/>
                <a:gd name="T16" fmla="*/ 0 h 16"/>
                <a:gd name="T17" fmla="*/ 27 w 27"/>
                <a:gd name="T18" fmla="*/ 16 h 16"/>
              </a:gdLst>
              <a:ahLst/>
              <a:cxnLst>
                <a:cxn ang="T10">
                  <a:pos x="T0" y="T1"/>
                </a:cxn>
                <a:cxn ang="T11">
                  <a:pos x="T2" y="T3"/>
                </a:cxn>
                <a:cxn ang="T12">
                  <a:pos x="T4" y="T5"/>
                </a:cxn>
                <a:cxn ang="T13">
                  <a:pos x="T6" y="T7"/>
                </a:cxn>
                <a:cxn ang="T14">
                  <a:pos x="T8" y="T9"/>
                </a:cxn>
              </a:cxnLst>
              <a:rect l="T15" t="T16" r="T17" b="T18"/>
              <a:pathLst>
                <a:path w="27" h="16">
                  <a:moveTo>
                    <a:pt x="0" y="0"/>
                  </a:moveTo>
                  <a:lnTo>
                    <a:pt x="6" y="16"/>
                  </a:lnTo>
                  <a:lnTo>
                    <a:pt x="27" y="15"/>
                  </a:lnTo>
                  <a:lnTo>
                    <a:pt x="21" y="0"/>
                  </a:lnTo>
                  <a:lnTo>
                    <a:pt x="0" y="0"/>
                  </a:lnTo>
                  <a:close/>
                </a:path>
              </a:pathLst>
            </a:custGeom>
            <a:solidFill>
              <a:srgbClr val="000000"/>
            </a:solidFill>
            <a:ln w="9525">
              <a:noFill/>
              <a:round/>
            </a:ln>
          </p:spPr>
          <p:txBody>
            <a:bodyPr/>
            <a:lstStyle/>
            <a:p>
              <a:endParaRPr lang="en-CA"/>
            </a:p>
          </p:txBody>
        </p:sp>
        <p:sp>
          <p:nvSpPr>
            <p:cNvPr id="8433" name="Freeform 315"/>
            <p:cNvSpPr/>
            <p:nvPr/>
          </p:nvSpPr>
          <p:spPr bwMode="auto">
            <a:xfrm>
              <a:off x="1564" y="1624"/>
              <a:ext cx="21" cy="15"/>
            </a:xfrm>
            <a:custGeom>
              <a:avLst/>
              <a:gdLst>
                <a:gd name="T0" fmla="*/ 0 w 25"/>
                <a:gd name="T1" fmla="*/ 1 h 16"/>
                <a:gd name="T2" fmla="*/ 3 w 25"/>
                <a:gd name="T3" fmla="*/ 13 h 16"/>
                <a:gd name="T4" fmla="*/ 15 w 25"/>
                <a:gd name="T5" fmla="*/ 13 h 16"/>
                <a:gd name="T6" fmla="*/ 11 w 25"/>
                <a:gd name="T7" fmla="*/ 0 h 16"/>
                <a:gd name="T8" fmla="*/ 0 w 25"/>
                <a:gd name="T9" fmla="*/ 1 h 16"/>
                <a:gd name="T10" fmla="*/ 0 60000 65536"/>
                <a:gd name="T11" fmla="*/ 0 60000 65536"/>
                <a:gd name="T12" fmla="*/ 0 60000 65536"/>
                <a:gd name="T13" fmla="*/ 0 60000 65536"/>
                <a:gd name="T14" fmla="*/ 0 60000 65536"/>
                <a:gd name="T15" fmla="*/ 0 w 25"/>
                <a:gd name="T16" fmla="*/ 0 h 16"/>
                <a:gd name="T17" fmla="*/ 25 w 25"/>
                <a:gd name="T18" fmla="*/ 16 h 16"/>
              </a:gdLst>
              <a:ahLst/>
              <a:cxnLst>
                <a:cxn ang="T10">
                  <a:pos x="T0" y="T1"/>
                </a:cxn>
                <a:cxn ang="T11">
                  <a:pos x="T2" y="T3"/>
                </a:cxn>
                <a:cxn ang="T12">
                  <a:pos x="T4" y="T5"/>
                </a:cxn>
                <a:cxn ang="T13">
                  <a:pos x="T6" y="T7"/>
                </a:cxn>
                <a:cxn ang="T14">
                  <a:pos x="T8" y="T9"/>
                </a:cxn>
              </a:cxnLst>
              <a:rect l="T15" t="T16" r="T17" b="T18"/>
              <a:pathLst>
                <a:path w="25" h="16">
                  <a:moveTo>
                    <a:pt x="0" y="1"/>
                  </a:moveTo>
                  <a:lnTo>
                    <a:pt x="5" y="16"/>
                  </a:lnTo>
                  <a:lnTo>
                    <a:pt x="25" y="16"/>
                  </a:lnTo>
                  <a:lnTo>
                    <a:pt x="19" y="0"/>
                  </a:lnTo>
                  <a:lnTo>
                    <a:pt x="0" y="1"/>
                  </a:lnTo>
                  <a:close/>
                </a:path>
              </a:pathLst>
            </a:custGeom>
            <a:solidFill>
              <a:srgbClr val="000000"/>
            </a:solidFill>
            <a:ln w="9525">
              <a:noFill/>
              <a:round/>
            </a:ln>
          </p:spPr>
          <p:txBody>
            <a:bodyPr/>
            <a:lstStyle/>
            <a:p>
              <a:endParaRPr lang="en-CA"/>
            </a:p>
          </p:txBody>
        </p:sp>
        <p:sp>
          <p:nvSpPr>
            <p:cNvPr id="8434" name="Freeform 316"/>
            <p:cNvSpPr/>
            <p:nvPr/>
          </p:nvSpPr>
          <p:spPr bwMode="auto">
            <a:xfrm>
              <a:off x="1457" y="1589"/>
              <a:ext cx="22" cy="13"/>
            </a:xfrm>
            <a:custGeom>
              <a:avLst/>
              <a:gdLst>
                <a:gd name="T0" fmla="*/ 17 w 25"/>
                <a:gd name="T1" fmla="*/ 7 h 17"/>
                <a:gd name="T2" fmla="*/ 13 w 25"/>
                <a:gd name="T3" fmla="*/ 0 h 17"/>
                <a:gd name="T4" fmla="*/ 0 w 25"/>
                <a:gd name="T5" fmla="*/ 1 h 17"/>
                <a:gd name="T6" fmla="*/ 4 w 25"/>
                <a:gd name="T7" fmla="*/ 8 h 17"/>
                <a:gd name="T8" fmla="*/ 17 w 25"/>
                <a:gd name="T9" fmla="*/ 7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25" y="16"/>
                  </a:moveTo>
                  <a:lnTo>
                    <a:pt x="19" y="0"/>
                  </a:lnTo>
                  <a:lnTo>
                    <a:pt x="0" y="1"/>
                  </a:lnTo>
                  <a:lnTo>
                    <a:pt x="6" y="17"/>
                  </a:lnTo>
                  <a:lnTo>
                    <a:pt x="25" y="16"/>
                  </a:lnTo>
                  <a:close/>
                </a:path>
              </a:pathLst>
            </a:custGeom>
            <a:solidFill>
              <a:srgbClr val="000000"/>
            </a:solidFill>
            <a:ln w="9525">
              <a:noFill/>
              <a:round/>
            </a:ln>
          </p:spPr>
          <p:txBody>
            <a:bodyPr/>
            <a:lstStyle/>
            <a:p>
              <a:endParaRPr lang="en-CA"/>
            </a:p>
          </p:txBody>
        </p:sp>
        <p:sp>
          <p:nvSpPr>
            <p:cNvPr id="8435" name="Freeform 317"/>
            <p:cNvSpPr/>
            <p:nvPr/>
          </p:nvSpPr>
          <p:spPr bwMode="auto">
            <a:xfrm>
              <a:off x="1482" y="1589"/>
              <a:ext cx="22" cy="13"/>
            </a:xfrm>
            <a:custGeom>
              <a:avLst/>
              <a:gdLst>
                <a:gd name="T0" fmla="*/ 17 w 25"/>
                <a:gd name="T1" fmla="*/ 9 h 16"/>
                <a:gd name="T2" fmla="*/ 14 w 25"/>
                <a:gd name="T3" fmla="*/ 0 h 16"/>
                <a:gd name="T4" fmla="*/ 0 w 25"/>
                <a:gd name="T5" fmla="*/ 0 h 16"/>
                <a:gd name="T6" fmla="*/ 4 w 25"/>
                <a:gd name="T7" fmla="*/ 9 h 16"/>
                <a:gd name="T8" fmla="*/ 17 w 25"/>
                <a:gd name="T9" fmla="*/ 9 h 16"/>
                <a:gd name="T10" fmla="*/ 0 60000 65536"/>
                <a:gd name="T11" fmla="*/ 0 60000 65536"/>
                <a:gd name="T12" fmla="*/ 0 60000 65536"/>
                <a:gd name="T13" fmla="*/ 0 60000 65536"/>
                <a:gd name="T14" fmla="*/ 0 60000 65536"/>
                <a:gd name="T15" fmla="*/ 0 w 25"/>
                <a:gd name="T16" fmla="*/ 0 h 16"/>
                <a:gd name="T17" fmla="*/ 25 w 25"/>
                <a:gd name="T18" fmla="*/ 16 h 16"/>
              </a:gdLst>
              <a:ahLst/>
              <a:cxnLst>
                <a:cxn ang="T10">
                  <a:pos x="T0" y="T1"/>
                </a:cxn>
                <a:cxn ang="T11">
                  <a:pos x="T2" y="T3"/>
                </a:cxn>
                <a:cxn ang="T12">
                  <a:pos x="T4" y="T5"/>
                </a:cxn>
                <a:cxn ang="T13">
                  <a:pos x="T6" y="T7"/>
                </a:cxn>
                <a:cxn ang="T14">
                  <a:pos x="T8" y="T9"/>
                </a:cxn>
              </a:cxnLst>
              <a:rect l="T15" t="T16" r="T17" b="T18"/>
              <a:pathLst>
                <a:path w="25" h="16">
                  <a:moveTo>
                    <a:pt x="25" y="16"/>
                  </a:moveTo>
                  <a:lnTo>
                    <a:pt x="20" y="0"/>
                  </a:lnTo>
                  <a:lnTo>
                    <a:pt x="0" y="0"/>
                  </a:lnTo>
                  <a:lnTo>
                    <a:pt x="6" y="16"/>
                  </a:lnTo>
                  <a:lnTo>
                    <a:pt x="25" y="16"/>
                  </a:lnTo>
                  <a:close/>
                </a:path>
              </a:pathLst>
            </a:custGeom>
            <a:solidFill>
              <a:srgbClr val="000000"/>
            </a:solidFill>
            <a:ln w="9525">
              <a:noFill/>
              <a:round/>
            </a:ln>
          </p:spPr>
          <p:txBody>
            <a:bodyPr/>
            <a:lstStyle/>
            <a:p>
              <a:endParaRPr lang="en-CA"/>
            </a:p>
          </p:txBody>
        </p:sp>
        <p:sp>
          <p:nvSpPr>
            <p:cNvPr id="8436" name="Freeform 318"/>
            <p:cNvSpPr/>
            <p:nvPr/>
          </p:nvSpPr>
          <p:spPr bwMode="auto">
            <a:xfrm>
              <a:off x="1486" y="1514"/>
              <a:ext cx="21" cy="13"/>
            </a:xfrm>
            <a:custGeom>
              <a:avLst/>
              <a:gdLst>
                <a:gd name="T0" fmla="*/ 12 w 27"/>
                <a:gd name="T1" fmla="*/ 9 h 16"/>
                <a:gd name="T2" fmla="*/ 9 w 27"/>
                <a:gd name="T3" fmla="*/ 0 h 16"/>
                <a:gd name="T4" fmla="*/ 0 w 27"/>
                <a:gd name="T5" fmla="*/ 0 h 16"/>
                <a:gd name="T6" fmla="*/ 3 w 27"/>
                <a:gd name="T7" fmla="*/ 9 h 16"/>
                <a:gd name="T8" fmla="*/ 12 w 27"/>
                <a:gd name="T9" fmla="*/ 9 h 16"/>
                <a:gd name="T10" fmla="*/ 0 60000 65536"/>
                <a:gd name="T11" fmla="*/ 0 60000 65536"/>
                <a:gd name="T12" fmla="*/ 0 60000 65536"/>
                <a:gd name="T13" fmla="*/ 0 60000 65536"/>
                <a:gd name="T14" fmla="*/ 0 60000 65536"/>
                <a:gd name="T15" fmla="*/ 0 w 27"/>
                <a:gd name="T16" fmla="*/ 0 h 16"/>
                <a:gd name="T17" fmla="*/ 27 w 27"/>
                <a:gd name="T18" fmla="*/ 16 h 16"/>
              </a:gdLst>
              <a:ahLst/>
              <a:cxnLst>
                <a:cxn ang="T10">
                  <a:pos x="T0" y="T1"/>
                </a:cxn>
                <a:cxn ang="T11">
                  <a:pos x="T2" y="T3"/>
                </a:cxn>
                <a:cxn ang="T12">
                  <a:pos x="T4" y="T5"/>
                </a:cxn>
                <a:cxn ang="T13">
                  <a:pos x="T6" y="T7"/>
                </a:cxn>
                <a:cxn ang="T14">
                  <a:pos x="T8" y="T9"/>
                </a:cxn>
              </a:cxnLst>
              <a:rect l="T15" t="T16" r="T17" b="T18"/>
              <a:pathLst>
                <a:path w="27" h="16">
                  <a:moveTo>
                    <a:pt x="27" y="16"/>
                  </a:moveTo>
                  <a:lnTo>
                    <a:pt x="21" y="0"/>
                  </a:lnTo>
                  <a:lnTo>
                    <a:pt x="0" y="0"/>
                  </a:lnTo>
                  <a:lnTo>
                    <a:pt x="6" y="16"/>
                  </a:lnTo>
                  <a:lnTo>
                    <a:pt x="27" y="16"/>
                  </a:lnTo>
                  <a:close/>
                </a:path>
              </a:pathLst>
            </a:custGeom>
            <a:solidFill>
              <a:srgbClr val="000000"/>
            </a:solidFill>
            <a:ln w="9525">
              <a:noFill/>
              <a:round/>
            </a:ln>
          </p:spPr>
          <p:txBody>
            <a:bodyPr/>
            <a:lstStyle/>
            <a:p>
              <a:endParaRPr lang="en-CA"/>
            </a:p>
          </p:txBody>
        </p:sp>
        <p:sp>
          <p:nvSpPr>
            <p:cNvPr id="8437" name="Freeform 319"/>
            <p:cNvSpPr/>
            <p:nvPr/>
          </p:nvSpPr>
          <p:spPr bwMode="auto">
            <a:xfrm>
              <a:off x="1537" y="1514"/>
              <a:ext cx="22" cy="13"/>
            </a:xfrm>
            <a:custGeom>
              <a:avLst/>
              <a:gdLst>
                <a:gd name="T0" fmla="*/ 4 w 27"/>
                <a:gd name="T1" fmla="*/ 9 h 16"/>
                <a:gd name="T2" fmla="*/ 15 w 27"/>
                <a:gd name="T3" fmla="*/ 9 h 16"/>
                <a:gd name="T4" fmla="*/ 11 w 27"/>
                <a:gd name="T5" fmla="*/ 0 h 16"/>
                <a:gd name="T6" fmla="*/ 0 w 27"/>
                <a:gd name="T7" fmla="*/ 0 h 16"/>
                <a:gd name="T8" fmla="*/ 4 w 27"/>
                <a:gd name="T9" fmla="*/ 9 h 16"/>
                <a:gd name="T10" fmla="*/ 0 60000 65536"/>
                <a:gd name="T11" fmla="*/ 0 60000 65536"/>
                <a:gd name="T12" fmla="*/ 0 60000 65536"/>
                <a:gd name="T13" fmla="*/ 0 60000 65536"/>
                <a:gd name="T14" fmla="*/ 0 60000 65536"/>
                <a:gd name="T15" fmla="*/ 0 w 27"/>
                <a:gd name="T16" fmla="*/ 0 h 16"/>
                <a:gd name="T17" fmla="*/ 27 w 27"/>
                <a:gd name="T18" fmla="*/ 16 h 16"/>
              </a:gdLst>
              <a:ahLst/>
              <a:cxnLst>
                <a:cxn ang="T10">
                  <a:pos x="T0" y="T1"/>
                </a:cxn>
                <a:cxn ang="T11">
                  <a:pos x="T2" y="T3"/>
                </a:cxn>
                <a:cxn ang="T12">
                  <a:pos x="T4" y="T5"/>
                </a:cxn>
                <a:cxn ang="T13">
                  <a:pos x="T6" y="T7"/>
                </a:cxn>
                <a:cxn ang="T14">
                  <a:pos x="T8" y="T9"/>
                </a:cxn>
              </a:cxnLst>
              <a:rect l="T15" t="T16" r="T17" b="T18"/>
              <a:pathLst>
                <a:path w="27" h="16">
                  <a:moveTo>
                    <a:pt x="7" y="16"/>
                  </a:moveTo>
                  <a:lnTo>
                    <a:pt x="27" y="16"/>
                  </a:lnTo>
                  <a:lnTo>
                    <a:pt x="21" y="0"/>
                  </a:lnTo>
                  <a:lnTo>
                    <a:pt x="0" y="0"/>
                  </a:lnTo>
                  <a:lnTo>
                    <a:pt x="7" y="16"/>
                  </a:lnTo>
                  <a:close/>
                </a:path>
              </a:pathLst>
            </a:custGeom>
            <a:solidFill>
              <a:srgbClr val="000000"/>
            </a:solidFill>
            <a:ln w="9525">
              <a:noFill/>
              <a:round/>
            </a:ln>
          </p:spPr>
          <p:txBody>
            <a:bodyPr/>
            <a:lstStyle/>
            <a:p>
              <a:endParaRPr lang="en-CA"/>
            </a:p>
          </p:txBody>
        </p:sp>
        <p:sp>
          <p:nvSpPr>
            <p:cNvPr id="8438" name="Freeform 320"/>
            <p:cNvSpPr/>
            <p:nvPr/>
          </p:nvSpPr>
          <p:spPr bwMode="auto">
            <a:xfrm>
              <a:off x="1562" y="1514"/>
              <a:ext cx="23" cy="13"/>
            </a:xfrm>
            <a:custGeom>
              <a:avLst/>
              <a:gdLst>
                <a:gd name="T0" fmla="*/ 18 w 26"/>
                <a:gd name="T1" fmla="*/ 9 h 16"/>
                <a:gd name="T2" fmla="*/ 13 w 26"/>
                <a:gd name="T3" fmla="*/ 0 h 16"/>
                <a:gd name="T4" fmla="*/ 0 w 26"/>
                <a:gd name="T5" fmla="*/ 0 h 16"/>
                <a:gd name="T6" fmla="*/ 4 w 26"/>
                <a:gd name="T7" fmla="*/ 9 h 16"/>
                <a:gd name="T8" fmla="*/ 18 w 26"/>
                <a:gd name="T9" fmla="*/ 9 h 16"/>
                <a:gd name="T10" fmla="*/ 0 60000 65536"/>
                <a:gd name="T11" fmla="*/ 0 60000 65536"/>
                <a:gd name="T12" fmla="*/ 0 60000 65536"/>
                <a:gd name="T13" fmla="*/ 0 60000 65536"/>
                <a:gd name="T14" fmla="*/ 0 60000 65536"/>
                <a:gd name="T15" fmla="*/ 0 w 26"/>
                <a:gd name="T16" fmla="*/ 0 h 16"/>
                <a:gd name="T17" fmla="*/ 26 w 26"/>
                <a:gd name="T18" fmla="*/ 16 h 16"/>
              </a:gdLst>
              <a:ahLst/>
              <a:cxnLst>
                <a:cxn ang="T10">
                  <a:pos x="T0" y="T1"/>
                </a:cxn>
                <a:cxn ang="T11">
                  <a:pos x="T2" y="T3"/>
                </a:cxn>
                <a:cxn ang="T12">
                  <a:pos x="T4" y="T5"/>
                </a:cxn>
                <a:cxn ang="T13">
                  <a:pos x="T6" y="T7"/>
                </a:cxn>
                <a:cxn ang="T14">
                  <a:pos x="T8" y="T9"/>
                </a:cxn>
              </a:cxnLst>
              <a:rect l="T15" t="T16" r="T17" b="T18"/>
              <a:pathLst>
                <a:path w="26" h="16">
                  <a:moveTo>
                    <a:pt x="26" y="16"/>
                  </a:moveTo>
                  <a:lnTo>
                    <a:pt x="19" y="0"/>
                  </a:lnTo>
                  <a:lnTo>
                    <a:pt x="0" y="0"/>
                  </a:lnTo>
                  <a:lnTo>
                    <a:pt x="5" y="16"/>
                  </a:lnTo>
                  <a:lnTo>
                    <a:pt x="26" y="16"/>
                  </a:lnTo>
                  <a:close/>
                </a:path>
              </a:pathLst>
            </a:custGeom>
            <a:solidFill>
              <a:srgbClr val="000000"/>
            </a:solidFill>
            <a:ln w="9525">
              <a:noFill/>
              <a:round/>
            </a:ln>
          </p:spPr>
          <p:txBody>
            <a:bodyPr/>
            <a:lstStyle/>
            <a:p>
              <a:endParaRPr lang="en-CA"/>
            </a:p>
          </p:txBody>
        </p:sp>
        <p:sp>
          <p:nvSpPr>
            <p:cNvPr id="8439" name="Freeform 321"/>
            <p:cNvSpPr/>
            <p:nvPr/>
          </p:nvSpPr>
          <p:spPr bwMode="auto">
            <a:xfrm>
              <a:off x="1466" y="1609"/>
              <a:ext cx="20" cy="13"/>
            </a:xfrm>
            <a:custGeom>
              <a:avLst/>
              <a:gdLst>
                <a:gd name="T0" fmla="*/ 10 w 25"/>
                <a:gd name="T1" fmla="*/ 0 h 17"/>
                <a:gd name="T2" fmla="*/ 0 w 25"/>
                <a:gd name="T3" fmla="*/ 0 h 17"/>
                <a:gd name="T4" fmla="*/ 3 w 25"/>
                <a:gd name="T5" fmla="*/ 8 h 17"/>
                <a:gd name="T6" fmla="*/ 13 w 25"/>
                <a:gd name="T7" fmla="*/ 8 h 17"/>
                <a:gd name="T8" fmla="*/ 10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20" y="0"/>
                  </a:moveTo>
                  <a:lnTo>
                    <a:pt x="0" y="0"/>
                  </a:lnTo>
                  <a:lnTo>
                    <a:pt x="6" y="17"/>
                  </a:lnTo>
                  <a:lnTo>
                    <a:pt x="25" y="17"/>
                  </a:lnTo>
                  <a:lnTo>
                    <a:pt x="20" y="0"/>
                  </a:lnTo>
                  <a:close/>
                </a:path>
              </a:pathLst>
            </a:custGeom>
            <a:solidFill>
              <a:srgbClr val="000000"/>
            </a:solidFill>
            <a:ln w="9525">
              <a:noFill/>
              <a:round/>
            </a:ln>
          </p:spPr>
          <p:txBody>
            <a:bodyPr/>
            <a:lstStyle/>
            <a:p>
              <a:endParaRPr lang="en-CA"/>
            </a:p>
          </p:txBody>
        </p:sp>
        <p:sp>
          <p:nvSpPr>
            <p:cNvPr id="8440" name="Freeform 322"/>
            <p:cNvSpPr/>
            <p:nvPr/>
          </p:nvSpPr>
          <p:spPr bwMode="auto">
            <a:xfrm>
              <a:off x="1494" y="1534"/>
              <a:ext cx="20" cy="13"/>
            </a:xfrm>
            <a:custGeom>
              <a:avLst/>
              <a:gdLst>
                <a:gd name="T0" fmla="*/ 0 w 25"/>
                <a:gd name="T1" fmla="*/ 0 h 16"/>
                <a:gd name="T2" fmla="*/ 2 w 25"/>
                <a:gd name="T3" fmla="*/ 9 h 16"/>
                <a:gd name="T4" fmla="*/ 13 w 25"/>
                <a:gd name="T5" fmla="*/ 9 h 16"/>
                <a:gd name="T6" fmla="*/ 10 w 25"/>
                <a:gd name="T7" fmla="*/ 0 h 16"/>
                <a:gd name="T8" fmla="*/ 0 w 25"/>
                <a:gd name="T9" fmla="*/ 0 h 16"/>
                <a:gd name="T10" fmla="*/ 0 60000 65536"/>
                <a:gd name="T11" fmla="*/ 0 60000 65536"/>
                <a:gd name="T12" fmla="*/ 0 60000 65536"/>
                <a:gd name="T13" fmla="*/ 0 60000 65536"/>
                <a:gd name="T14" fmla="*/ 0 60000 65536"/>
                <a:gd name="T15" fmla="*/ 0 w 25"/>
                <a:gd name="T16" fmla="*/ 0 h 16"/>
                <a:gd name="T17" fmla="*/ 25 w 25"/>
                <a:gd name="T18" fmla="*/ 16 h 16"/>
              </a:gdLst>
              <a:ahLst/>
              <a:cxnLst>
                <a:cxn ang="T10">
                  <a:pos x="T0" y="T1"/>
                </a:cxn>
                <a:cxn ang="T11">
                  <a:pos x="T2" y="T3"/>
                </a:cxn>
                <a:cxn ang="T12">
                  <a:pos x="T4" y="T5"/>
                </a:cxn>
                <a:cxn ang="T13">
                  <a:pos x="T6" y="T7"/>
                </a:cxn>
                <a:cxn ang="T14">
                  <a:pos x="T8" y="T9"/>
                </a:cxn>
              </a:cxnLst>
              <a:rect l="T15" t="T16" r="T17" b="T18"/>
              <a:pathLst>
                <a:path w="25" h="16">
                  <a:moveTo>
                    <a:pt x="0" y="0"/>
                  </a:moveTo>
                  <a:lnTo>
                    <a:pt x="5" y="16"/>
                  </a:lnTo>
                  <a:lnTo>
                    <a:pt x="25" y="16"/>
                  </a:lnTo>
                  <a:lnTo>
                    <a:pt x="19" y="0"/>
                  </a:lnTo>
                  <a:lnTo>
                    <a:pt x="0" y="0"/>
                  </a:lnTo>
                  <a:close/>
                </a:path>
              </a:pathLst>
            </a:custGeom>
            <a:solidFill>
              <a:srgbClr val="000000"/>
            </a:solidFill>
            <a:ln w="9525">
              <a:noFill/>
              <a:round/>
            </a:ln>
          </p:spPr>
          <p:txBody>
            <a:bodyPr/>
            <a:lstStyle/>
            <a:p>
              <a:endParaRPr lang="en-CA"/>
            </a:p>
          </p:txBody>
        </p:sp>
        <p:sp>
          <p:nvSpPr>
            <p:cNvPr id="8441" name="Freeform 323"/>
            <p:cNvSpPr/>
            <p:nvPr/>
          </p:nvSpPr>
          <p:spPr bwMode="auto">
            <a:xfrm>
              <a:off x="1519" y="1534"/>
              <a:ext cx="22" cy="13"/>
            </a:xfrm>
            <a:custGeom>
              <a:avLst/>
              <a:gdLst>
                <a:gd name="T0" fmla="*/ 0 w 25"/>
                <a:gd name="T1" fmla="*/ 0 h 16"/>
                <a:gd name="T2" fmla="*/ 4 w 25"/>
                <a:gd name="T3" fmla="*/ 9 h 16"/>
                <a:gd name="T4" fmla="*/ 17 w 25"/>
                <a:gd name="T5" fmla="*/ 9 h 16"/>
                <a:gd name="T6" fmla="*/ 13 w 25"/>
                <a:gd name="T7" fmla="*/ 0 h 16"/>
                <a:gd name="T8" fmla="*/ 0 w 25"/>
                <a:gd name="T9" fmla="*/ 0 h 16"/>
                <a:gd name="T10" fmla="*/ 0 60000 65536"/>
                <a:gd name="T11" fmla="*/ 0 60000 65536"/>
                <a:gd name="T12" fmla="*/ 0 60000 65536"/>
                <a:gd name="T13" fmla="*/ 0 60000 65536"/>
                <a:gd name="T14" fmla="*/ 0 60000 65536"/>
                <a:gd name="T15" fmla="*/ 0 w 25"/>
                <a:gd name="T16" fmla="*/ 0 h 16"/>
                <a:gd name="T17" fmla="*/ 25 w 25"/>
                <a:gd name="T18" fmla="*/ 16 h 16"/>
              </a:gdLst>
              <a:ahLst/>
              <a:cxnLst>
                <a:cxn ang="T10">
                  <a:pos x="T0" y="T1"/>
                </a:cxn>
                <a:cxn ang="T11">
                  <a:pos x="T2" y="T3"/>
                </a:cxn>
                <a:cxn ang="T12">
                  <a:pos x="T4" y="T5"/>
                </a:cxn>
                <a:cxn ang="T13">
                  <a:pos x="T6" y="T7"/>
                </a:cxn>
                <a:cxn ang="T14">
                  <a:pos x="T8" y="T9"/>
                </a:cxn>
              </a:cxnLst>
              <a:rect l="T15" t="T16" r="T17" b="T18"/>
              <a:pathLst>
                <a:path w="25" h="16">
                  <a:moveTo>
                    <a:pt x="0" y="0"/>
                  </a:moveTo>
                  <a:lnTo>
                    <a:pt x="5" y="16"/>
                  </a:lnTo>
                  <a:lnTo>
                    <a:pt x="25" y="16"/>
                  </a:lnTo>
                  <a:lnTo>
                    <a:pt x="19" y="0"/>
                  </a:lnTo>
                  <a:lnTo>
                    <a:pt x="0" y="0"/>
                  </a:lnTo>
                  <a:close/>
                </a:path>
              </a:pathLst>
            </a:custGeom>
            <a:solidFill>
              <a:srgbClr val="000000"/>
            </a:solidFill>
            <a:ln w="9525">
              <a:noFill/>
              <a:round/>
            </a:ln>
          </p:spPr>
          <p:txBody>
            <a:bodyPr/>
            <a:lstStyle/>
            <a:p>
              <a:endParaRPr lang="en-CA"/>
            </a:p>
          </p:txBody>
        </p:sp>
        <p:sp>
          <p:nvSpPr>
            <p:cNvPr id="8442" name="Freeform 324"/>
            <p:cNvSpPr/>
            <p:nvPr/>
          </p:nvSpPr>
          <p:spPr bwMode="auto">
            <a:xfrm>
              <a:off x="1544" y="1534"/>
              <a:ext cx="23" cy="13"/>
            </a:xfrm>
            <a:custGeom>
              <a:avLst/>
              <a:gdLst>
                <a:gd name="T0" fmla="*/ 4 w 26"/>
                <a:gd name="T1" fmla="*/ 9 h 16"/>
                <a:gd name="T2" fmla="*/ 18 w 26"/>
                <a:gd name="T3" fmla="*/ 8 h 16"/>
                <a:gd name="T4" fmla="*/ 13 w 26"/>
                <a:gd name="T5" fmla="*/ 0 h 16"/>
                <a:gd name="T6" fmla="*/ 0 w 26"/>
                <a:gd name="T7" fmla="*/ 0 h 16"/>
                <a:gd name="T8" fmla="*/ 4 w 26"/>
                <a:gd name="T9" fmla="*/ 9 h 16"/>
                <a:gd name="T10" fmla="*/ 0 60000 65536"/>
                <a:gd name="T11" fmla="*/ 0 60000 65536"/>
                <a:gd name="T12" fmla="*/ 0 60000 65536"/>
                <a:gd name="T13" fmla="*/ 0 60000 65536"/>
                <a:gd name="T14" fmla="*/ 0 60000 65536"/>
                <a:gd name="T15" fmla="*/ 0 w 26"/>
                <a:gd name="T16" fmla="*/ 0 h 16"/>
                <a:gd name="T17" fmla="*/ 26 w 26"/>
                <a:gd name="T18" fmla="*/ 16 h 16"/>
              </a:gdLst>
              <a:ahLst/>
              <a:cxnLst>
                <a:cxn ang="T10">
                  <a:pos x="T0" y="T1"/>
                </a:cxn>
                <a:cxn ang="T11">
                  <a:pos x="T2" y="T3"/>
                </a:cxn>
                <a:cxn ang="T12">
                  <a:pos x="T4" y="T5"/>
                </a:cxn>
                <a:cxn ang="T13">
                  <a:pos x="T6" y="T7"/>
                </a:cxn>
                <a:cxn ang="T14">
                  <a:pos x="T8" y="T9"/>
                </a:cxn>
              </a:cxnLst>
              <a:rect l="T15" t="T16" r="T17" b="T18"/>
              <a:pathLst>
                <a:path w="26" h="16">
                  <a:moveTo>
                    <a:pt x="5" y="16"/>
                  </a:moveTo>
                  <a:lnTo>
                    <a:pt x="26" y="15"/>
                  </a:lnTo>
                  <a:lnTo>
                    <a:pt x="19" y="0"/>
                  </a:lnTo>
                  <a:lnTo>
                    <a:pt x="0" y="0"/>
                  </a:lnTo>
                  <a:lnTo>
                    <a:pt x="5" y="16"/>
                  </a:lnTo>
                  <a:close/>
                </a:path>
              </a:pathLst>
            </a:custGeom>
            <a:solidFill>
              <a:srgbClr val="000000"/>
            </a:solidFill>
            <a:ln w="9525">
              <a:noFill/>
              <a:round/>
            </a:ln>
          </p:spPr>
          <p:txBody>
            <a:bodyPr/>
            <a:lstStyle/>
            <a:p>
              <a:endParaRPr lang="en-CA"/>
            </a:p>
          </p:txBody>
        </p:sp>
        <p:sp>
          <p:nvSpPr>
            <p:cNvPr id="8443" name="Freeform 325"/>
            <p:cNvSpPr/>
            <p:nvPr/>
          </p:nvSpPr>
          <p:spPr bwMode="auto">
            <a:xfrm>
              <a:off x="1570" y="1534"/>
              <a:ext cx="22" cy="13"/>
            </a:xfrm>
            <a:custGeom>
              <a:avLst/>
              <a:gdLst>
                <a:gd name="T0" fmla="*/ 4 w 25"/>
                <a:gd name="T1" fmla="*/ 9 h 16"/>
                <a:gd name="T2" fmla="*/ 17 w 25"/>
                <a:gd name="T3" fmla="*/ 9 h 16"/>
                <a:gd name="T4" fmla="*/ 13 w 25"/>
                <a:gd name="T5" fmla="*/ 0 h 16"/>
                <a:gd name="T6" fmla="*/ 0 w 25"/>
                <a:gd name="T7" fmla="*/ 1 h 16"/>
                <a:gd name="T8" fmla="*/ 4 w 25"/>
                <a:gd name="T9" fmla="*/ 9 h 16"/>
                <a:gd name="T10" fmla="*/ 0 60000 65536"/>
                <a:gd name="T11" fmla="*/ 0 60000 65536"/>
                <a:gd name="T12" fmla="*/ 0 60000 65536"/>
                <a:gd name="T13" fmla="*/ 0 60000 65536"/>
                <a:gd name="T14" fmla="*/ 0 60000 65536"/>
                <a:gd name="T15" fmla="*/ 0 w 25"/>
                <a:gd name="T16" fmla="*/ 0 h 16"/>
                <a:gd name="T17" fmla="*/ 25 w 25"/>
                <a:gd name="T18" fmla="*/ 16 h 16"/>
              </a:gdLst>
              <a:ahLst/>
              <a:cxnLst>
                <a:cxn ang="T10">
                  <a:pos x="T0" y="T1"/>
                </a:cxn>
                <a:cxn ang="T11">
                  <a:pos x="T2" y="T3"/>
                </a:cxn>
                <a:cxn ang="T12">
                  <a:pos x="T4" y="T5"/>
                </a:cxn>
                <a:cxn ang="T13">
                  <a:pos x="T6" y="T7"/>
                </a:cxn>
                <a:cxn ang="T14">
                  <a:pos x="T8" y="T9"/>
                </a:cxn>
              </a:cxnLst>
              <a:rect l="T15" t="T16" r="T17" b="T18"/>
              <a:pathLst>
                <a:path w="25" h="16">
                  <a:moveTo>
                    <a:pt x="5" y="16"/>
                  </a:moveTo>
                  <a:lnTo>
                    <a:pt x="25" y="16"/>
                  </a:lnTo>
                  <a:lnTo>
                    <a:pt x="19" y="0"/>
                  </a:lnTo>
                  <a:lnTo>
                    <a:pt x="0" y="1"/>
                  </a:lnTo>
                  <a:lnTo>
                    <a:pt x="5" y="16"/>
                  </a:lnTo>
                  <a:close/>
                </a:path>
              </a:pathLst>
            </a:custGeom>
            <a:solidFill>
              <a:srgbClr val="000000"/>
            </a:solidFill>
            <a:ln w="9525">
              <a:noFill/>
              <a:round/>
            </a:ln>
          </p:spPr>
          <p:txBody>
            <a:bodyPr/>
            <a:lstStyle/>
            <a:p>
              <a:endParaRPr lang="en-CA"/>
            </a:p>
          </p:txBody>
        </p:sp>
        <p:sp>
          <p:nvSpPr>
            <p:cNvPr id="8444" name="Freeform 326"/>
            <p:cNvSpPr/>
            <p:nvPr/>
          </p:nvSpPr>
          <p:spPr bwMode="auto">
            <a:xfrm>
              <a:off x="1472" y="1629"/>
              <a:ext cx="22" cy="13"/>
            </a:xfrm>
            <a:custGeom>
              <a:avLst/>
              <a:gdLst>
                <a:gd name="T0" fmla="*/ 15 w 27"/>
                <a:gd name="T1" fmla="*/ 9 h 16"/>
                <a:gd name="T2" fmla="*/ 11 w 27"/>
                <a:gd name="T3" fmla="*/ 0 h 16"/>
                <a:gd name="T4" fmla="*/ 0 w 27"/>
                <a:gd name="T5" fmla="*/ 0 h 16"/>
                <a:gd name="T6" fmla="*/ 3 w 27"/>
                <a:gd name="T7" fmla="*/ 9 h 16"/>
                <a:gd name="T8" fmla="*/ 15 w 27"/>
                <a:gd name="T9" fmla="*/ 9 h 16"/>
                <a:gd name="T10" fmla="*/ 0 60000 65536"/>
                <a:gd name="T11" fmla="*/ 0 60000 65536"/>
                <a:gd name="T12" fmla="*/ 0 60000 65536"/>
                <a:gd name="T13" fmla="*/ 0 60000 65536"/>
                <a:gd name="T14" fmla="*/ 0 60000 65536"/>
                <a:gd name="T15" fmla="*/ 0 w 27"/>
                <a:gd name="T16" fmla="*/ 0 h 16"/>
                <a:gd name="T17" fmla="*/ 27 w 27"/>
                <a:gd name="T18" fmla="*/ 16 h 16"/>
              </a:gdLst>
              <a:ahLst/>
              <a:cxnLst>
                <a:cxn ang="T10">
                  <a:pos x="T0" y="T1"/>
                </a:cxn>
                <a:cxn ang="T11">
                  <a:pos x="T2" y="T3"/>
                </a:cxn>
                <a:cxn ang="T12">
                  <a:pos x="T4" y="T5"/>
                </a:cxn>
                <a:cxn ang="T13">
                  <a:pos x="T6" y="T7"/>
                </a:cxn>
                <a:cxn ang="T14">
                  <a:pos x="T8" y="T9"/>
                </a:cxn>
              </a:cxnLst>
              <a:rect l="T15" t="T16" r="T17" b="T18"/>
              <a:pathLst>
                <a:path w="27" h="16">
                  <a:moveTo>
                    <a:pt x="27" y="16"/>
                  </a:moveTo>
                  <a:lnTo>
                    <a:pt x="21" y="0"/>
                  </a:lnTo>
                  <a:lnTo>
                    <a:pt x="0" y="0"/>
                  </a:lnTo>
                  <a:lnTo>
                    <a:pt x="6" y="16"/>
                  </a:lnTo>
                  <a:lnTo>
                    <a:pt x="27" y="16"/>
                  </a:lnTo>
                  <a:close/>
                </a:path>
              </a:pathLst>
            </a:custGeom>
            <a:solidFill>
              <a:srgbClr val="000000"/>
            </a:solidFill>
            <a:ln w="9525">
              <a:noFill/>
              <a:round/>
            </a:ln>
          </p:spPr>
          <p:txBody>
            <a:bodyPr/>
            <a:lstStyle/>
            <a:p>
              <a:endParaRPr lang="en-CA"/>
            </a:p>
          </p:txBody>
        </p:sp>
        <p:sp>
          <p:nvSpPr>
            <p:cNvPr id="8445" name="Freeform 327"/>
            <p:cNvSpPr/>
            <p:nvPr/>
          </p:nvSpPr>
          <p:spPr bwMode="auto">
            <a:xfrm>
              <a:off x="1497" y="1627"/>
              <a:ext cx="22" cy="15"/>
            </a:xfrm>
            <a:custGeom>
              <a:avLst/>
              <a:gdLst>
                <a:gd name="T0" fmla="*/ 0 w 26"/>
                <a:gd name="T1" fmla="*/ 2 h 18"/>
                <a:gd name="T2" fmla="*/ 3 w 26"/>
                <a:gd name="T3" fmla="*/ 10 h 18"/>
                <a:gd name="T4" fmla="*/ 16 w 26"/>
                <a:gd name="T5" fmla="*/ 10 h 18"/>
                <a:gd name="T6" fmla="*/ 12 w 26"/>
                <a:gd name="T7" fmla="*/ 0 h 18"/>
                <a:gd name="T8" fmla="*/ 0 w 26"/>
                <a:gd name="T9" fmla="*/ 2 h 18"/>
                <a:gd name="T10" fmla="*/ 0 60000 65536"/>
                <a:gd name="T11" fmla="*/ 0 60000 65536"/>
                <a:gd name="T12" fmla="*/ 0 60000 65536"/>
                <a:gd name="T13" fmla="*/ 0 60000 65536"/>
                <a:gd name="T14" fmla="*/ 0 60000 65536"/>
                <a:gd name="T15" fmla="*/ 0 w 26"/>
                <a:gd name="T16" fmla="*/ 0 h 18"/>
                <a:gd name="T17" fmla="*/ 26 w 26"/>
                <a:gd name="T18" fmla="*/ 18 h 18"/>
              </a:gdLst>
              <a:ahLst/>
              <a:cxnLst>
                <a:cxn ang="T10">
                  <a:pos x="T0" y="T1"/>
                </a:cxn>
                <a:cxn ang="T11">
                  <a:pos x="T2" y="T3"/>
                </a:cxn>
                <a:cxn ang="T12">
                  <a:pos x="T4" y="T5"/>
                </a:cxn>
                <a:cxn ang="T13">
                  <a:pos x="T6" y="T7"/>
                </a:cxn>
                <a:cxn ang="T14">
                  <a:pos x="T8" y="T9"/>
                </a:cxn>
              </a:cxnLst>
              <a:rect l="T15" t="T16" r="T17" b="T18"/>
              <a:pathLst>
                <a:path w="26" h="18">
                  <a:moveTo>
                    <a:pt x="0" y="2"/>
                  </a:moveTo>
                  <a:lnTo>
                    <a:pt x="6" y="18"/>
                  </a:lnTo>
                  <a:lnTo>
                    <a:pt x="26" y="17"/>
                  </a:lnTo>
                  <a:lnTo>
                    <a:pt x="20" y="0"/>
                  </a:lnTo>
                  <a:lnTo>
                    <a:pt x="0" y="2"/>
                  </a:lnTo>
                  <a:close/>
                </a:path>
              </a:pathLst>
            </a:custGeom>
            <a:solidFill>
              <a:srgbClr val="000000"/>
            </a:solidFill>
            <a:ln w="9525">
              <a:noFill/>
              <a:round/>
            </a:ln>
          </p:spPr>
          <p:txBody>
            <a:bodyPr/>
            <a:lstStyle/>
            <a:p>
              <a:endParaRPr lang="en-CA"/>
            </a:p>
          </p:txBody>
        </p:sp>
        <p:sp>
          <p:nvSpPr>
            <p:cNvPr id="8446" name="Freeform 328"/>
            <p:cNvSpPr/>
            <p:nvPr/>
          </p:nvSpPr>
          <p:spPr bwMode="auto">
            <a:xfrm>
              <a:off x="1713" y="1484"/>
              <a:ext cx="289" cy="151"/>
            </a:xfrm>
            <a:custGeom>
              <a:avLst/>
              <a:gdLst>
                <a:gd name="T0" fmla="*/ 198 w 349"/>
                <a:gd name="T1" fmla="*/ 101 h 182"/>
                <a:gd name="T2" fmla="*/ 164 w 349"/>
                <a:gd name="T3" fmla="*/ 1 h 182"/>
                <a:gd name="T4" fmla="*/ 0 w 349"/>
                <a:gd name="T5" fmla="*/ 0 h 182"/>
                <a:gd name="T6" fmla="*/ 35 w 349"/>
                <a:gd name="T7" fmla="*/ 104 h 182"/>
                <a:gd name="T8" fmla="*/ 198 w 349"/>
                <a:gd name="T9" fmla="*/ 101 h 182"/>
                <a:gd name="T10" fmla="*/ 0 60000 65536"/>
                <a:gd name="T11" fmla="*/ 0 60000 65536"/>
                <a:gd name="T12" fmla="*/ 0 60000 65536"/>
                <a:gd name="T13" fmla="*/ 0 60000 65536"/>
                <a:gd name="T14" fmla="*/ 0 60000 65536"/>
                <a:gd name="T15" fmla="*/ 0 w 349"/>
                <a:gd name="T16" fmla="*/ 0 h 182"/>
                <a:gd name="T17" fmla="*/ 349 w 349"/>
                <a:gd name="T18" fmla="*/ 182 h 182"/>
              </a:gdLst>
              <a:ahLst/>
              <a:cxnLst>
                <a:cxn ang="T10">
                  <a:pos x="T0" y="T1"/>
                </a:cxn>
                <a:cxn ang="T11">
                  <a:pos x="T2" y="T3"/>
                </a:cxn>
                <a:cxn ang="T12">
                  <a:pos x="T4" y="T5"/>
                </a:cxn>
                <a:cxn ang="T13">
                  <a:pos x="T6" y="T7"/>
                </a:cxn>
                <a:cxn ang="T14">
                  <a:pos x="T8" y="T9"/>
                </a:cxn>
              </a:cxnLst>
              <a:rect l="T15" t="T16" r="T17" b="T18"/>
              <a:pathLst>
                <a:path w="349" h="182">
                  <a:moveTo>
                    <a:pt x="349" y="177"/>
                  </a:moveTo>
                  <a:lnTo>
                    <a:pt x="289" y="1"/>
                  </a:lnTo>
                  <a:lnTo>
                    <a:pt x="0" y="0"/>
                  </a:lnTo>
                  <a:lnTo>
                    <a:pt x="61" y="182"/>
                  </a:lnTo>
                  <a:lnTo>
                    <a:pt x="349" y="177"/>
                  </a:lnTo>
                  <a:close/>
                </a:path>
              </a:pathLst>
            </a:custGeom>
            <a:solidFill>
              <a:srgbClr val="C9E5FC"/>
            </a:solidFill>
            <a:ln w="9525">
              <a:noFill/>
              <a:round/>
            </a:ln>
          </p:spPr>
          <p:txBody>
            <a:bodyPr/>
            <a:lstStyle/>
            <a:p>
              <a:endParaRPr lang="en-CA"/>
            </a:p>
          </p:txBody>
        </p:sp>
        <p:sp>
          <p:nvSpPr>
            <p:cNvPr id="8447" name="Freeform 329"/>
            <p:cNvSpPr/>
            <p:nvPr/>
          </p:nvSpPr>
          <p:spPr bwMode="auto">
            <a:xfrm>
              <a:off x="1728" y="1496"/>
              <a:ext cx="261" cy="128"/>
            </a:xfrm>
            <a:custGeom>
              <a:avLst/>
              <a:gdLst>
                <a:gd name="T0" fmla="*/ 0 w 313"/>
                <a:gd name="T1" fmla="*/ 0 h 156"/>
                <a:gd name="T2" fmla="*/ 152 w 313"/>
                <a:gd name="T3" fmla="*/ 2 h 156"/>
                <a:gd name="T4" fmla="*/ 182 w 313"/>
                <a:gd name="T5" fmla="*/ 85 h 156"/>
                <a:gd name="T6" fmla="*/ 30 w 313"/>
                <a:gd name="T7" fmla="*/ 86 h 156"/>
                <a:gd name="T8" fmla="*/ 0 w 313"/>
                <a:gd name="T9" fmla="*/ 0 h 156"/>
                <a:gd name="T10" fmla="*/ 0 60000 65536"/>
                <a:gd name="T11" fmla="*/ 0 60000 65536"/>
                <a:gd name="T12" fmla="*/ 0 60000 65536"/>
                <a:gd name="T13" fmla="*/ 0 60000 65536"/>
                <a:gd name="T14" fmla="*/ 0 60000 65536"/>
                <a:gd name="T15" fmla="*/ 0 w 313"/>
                <a:gd name="T16" fmla="*/ 0 h 156"/>
                <a:gd name="T17" fmla="*/ 313 w 313"/>
                <a:gd name="T18" fmla="*/ 156 h 156"/>
              </a:gdLst>
              <a:ahLst/>
              <a:cxnLst>
                <a:cxn ang="T10">
                  <a:pos x="T0" y="T1"/>
                </a:cxn>
                <a:cxn ang="T11">
                  <a:pos x="T2" y="T3"/>
                </a:cxn>
                <a:cxn ang="T12">
                  <a:pos x="T4" y="T5"/>
                </a:cxn>
                <a:cxn ang="T13">
                  <a:pos x="T6" y="T7"/>
                </a:cxn>
                <a:cxn ang="T14">
                  <a:pos x="T8" y="T9"/>
                </a:cxn>
              </a:cxnLst>
              <a:rect l="T15" t="T16" r="T17" b="T18"/>
              <a:pathLst>
                <a:path w="313" h="156">
                  <a:moveTo>
                    <a:pt x="0" y="0"/>
                  </a:moveTo>
                  <a:lnTo>
                    <a:pt x="261" y="2"/>
                  </a:lnTo>
                  <a:lnTo>
                    <a:pt x="313" y="153"/>
                  </a:lnTo>
                  <a:lnTo>
                    <a:pt x="52" y="156"/>
                  </a:lnTo>
                  <a:lnTo>
                    <a:pt x="0" y="0"/>
                  </a:lnTo>
                  <a:close/>
                </a:path>
              </a:pathLst>
            </a:custGeom>
            <a:solidFill>
              <a:srgbClr val="0A7ADD"/>
            </a:solidFill>
            <a:ln w="9525">
              <a:noFill/>
              <a:round/>
            </a:ln>
          </p:spPr>
          <p:txBody>
            <a:bodyPr/>
            <a:lstStyle/>
            <a:p>
              <a:endParaRPr lang="en-CA"/>
            </a:p>
          </p:txBody>
        </p:sp>
        <p:sp>
          <p:nvSpPr>
            <p:cNvPr id="8448" name="Freeform 330"/>
            <p:cNvSpPr/>
            <p:nvPr/>
          </p:nvSpPr>
          <p:spPr bwMode="auto">
            <a:xfrm>
              <a:off x="1938" y="1642"/>
              <a:ext cx="21" cy="13"/>
            </a:xfrm>
            <a:custGeom>
              <a:avLst/>
              <a:gdLst>
                <a:gd name="T0" fmla="*/ 0 w 26"/>
                <a:gd name="T1" fmla="*/ 0 h 15"/>
                <a:gd name="T2" fmla="*/ 4 w 26"/>
                <a:gd name="T3" fmla="*/ 10 h 15"/>
                <a:gd name="T4" fmla="*/ 14 w 26"/>
                <a:gd name="T5" fmla="*/ 10 h 15"/>
                <a:gd name="T6" fmla="*/ 11 w 26"/>
                <a:gd name="T7" fmla="*/ 0 h 15"/>
                <a:gd name="T8" fmla="*/ 0 w 26"/>
                <a:gd name="T9" fmla="*/ 0 h 15"/>
                <a:gd name="T10" fmla="*/ 0 60000 65536"/>
                <a:gd name="T11" fmla="*/ 0 60000 65536"/>
                <a:gd name="T12" fmla="*/ 0 60000 65536"/>
                <a:gd name="T13" fmla="*/ 0 60000 65536"/>
                <a:gd name="T14" fmla="*/ 0 60000 65536"/>
                <a:gd name="T15" fmla="*/ 0 w 26"/>
                <a:gd name="T16" fmla="*/ 0 h 15"/>
                <a:gd name="T17" fmla="*/ 26 w 26"/>
                <a:gd name="T18" fmla="*/ 15 h 15"/>
              </a:gdLst>
              <a:ahLst/>
              <a:cxnLst>
                <a:cxn ang="T10">
                  <a:pos x="T0" y="T1"/>
                </a:cxn>
                <a:cxn ang="T11">
                  <a:pos x="T2" y="T3"/>
                </a:cxn>
                <a:cxn ang="T12">
                  <a:pos x="T4" y="T5"/>
                </a:cxn>
                <a:cxn ang="T13">
                  <a:pos x="T6" y="T7"/>
                </a:cxn>
                <a:cxn ang="T14">
                  <a:pos x="T8" y="T9"/>
                </a:cxn>
              </a:cxnLst>
              <a:rect l="T15" t="T16" r="T17" b="T18"/>
              <a:pathLst>
                <a:path w="26" h="15">
                  <a:moveTo>
                    <a:pt x="0" y="0"/>
                  </a:moveTo>
                  <a:lnTo>
                    <a:pt x="7" y="15"/>
                  </a:lnTo>
                  <a:lnTo>
                    <a:pt x="26" y="15"/>
                  </a:lnTo>
                  <a:lnTo>
                    <a:pt x="21" y="0"/>
                  </a:lnTo>
                  <a:lnTo>
                    <a:pt x="0" y="0"/>
                  </a:lnTo>
                  <a:close/>
                </a:path>
              </a:pathLst>
            </a:custGeom>
            <a:solidFill>
              <a:srgbClr val="A5C900"/>
            </a:solidFill>
            <a:ln w="9525">
              <a:noFill/>
              <a:round/>
            </a:ln>
          </p:spPr>
          <p:txBody>
            <a:bodyPr/>
            <a:lstStyle/>
            <a:p>
              <a:endParaRPr lang="en-CA"/>
            </a:p>
          </p:txBody>
        </p:sp>
        <p:sp>
          <p:nvSpPr>
            <p:cNvPr id="8449" name="Freeform 331"/>
            <p:cNvSpPr/>
            <p:nvPr/>
          </p:nvSpPr>
          <p:spPr bwMode="auto">
            <a:xfrm>
              <a:off x="1964" y="1642"/>
              <a:ext cx="20" cy="12"/>
            </a:xfrm>
            <a:custGeom>
              <a:avLst/>
              <a:gdLst>
                <a:gd name="T0" fmla="*/ 0 w 25"/>
                <a:gd name="T1" fmla="*/ 0 h 15"/>
                <a:gd name="T2" fmla="*/ 3 w 25"/>
                <a:gd name="T3" fmla="*/ 8 h 15"/>
                <a:gd name="T4" fmla="*/ 13 w 25"/>
                <a:gd name="T5" fmla="*/ 8 h 15"/>
                <a:gd name="T6" fmla="*/ 10 w 25"/>
                <a:gd name="T7" fmla="*/ 0 h 15"/>
                <a:gd name="T8" fmla="*/ 0 w 25"/>
                <a:gd name="T9" fmla="*/ 0 h 15"/>
                <a:gd name="T10" fmla="*/ 0 60000 65536"/>
                <a:gd name="T11" fmla="*/ 0 60000 65536"/>
                <a:gd name="T12" fmla="*/ 0 60000 65536"/>
                <a:gd name="T13" fmla="*/ 0 60000 65536"/>
                <a:gd name="T14" fmla="*/ 0 60000 65536"/>
                <a:gd name="T15" fmla="*/ 0 w 25"/>
                <a:gd name="T16" fmla="*/ 0 h 15"/>
                <a:gd name="T17" fmla="*/ 25 w 25"/>
                <a:gd name="T18" fmla="*/ 15 h 15"/>
              </a:gdLst>
              <a:ahLst/>
              <a:cxnLst>
                <a:cxn ang="T10">
                  <a:pos x="T0" y="T1"/>
                </a:cxn>
                <a:cxn ang="T11">
                  <a:pos x="T2" y="T3"/>
                </a:cxn>
                <a:cxn ang="T12">
                  <a:pos x="T4" y="T5"/>
                </a:cxn>
                <a:cxn ang="T13">
                  <a:pos x="T6" y="T7"/>
                </a:cxn>
                <a:cxn ang="T14">
                  <a:pos x="T8" y="T9"/>
                </a:cxn>
              </a:cxnLst>
              <a:rect l="T15" t="T16" r="T17" b="T18"/>
              <a:pathLst>
                <a:path w="25" h="15">
                  <a:moveTo>
                    <a:pt x="0" y="0"/>
                  </a:moveTo>
                  <a:lnTo>
                    <a:pt x="6" y="15"/>
                  </a:lnTo>
                  <a:lnTo>
                    <a:pt x="25" y="15"/>
                  </a:lnTo>
                  <a:lnTo>
                    <a:pt x="20" y="0"/>
                  </a:lnTo>
                  <a:lnTo>
                    <a:pt x="0" y="0"/>
                  </a:lnTo>
                  <a:close/>
                </a:path>
              </a:pathLst>
            </a:custGeom>
            <a:solidFill>
              <a:srgbClr val="000000"/>
            </a:solidFill>
            <a:ln w="9525">
              <a:noFill/>
              <a:round/>
            </a:ln>
          </p:spPr>
          <p:txBody>
            <a:bodyPr/>
            <a:lstStyle/>
            <a:p>
              <a:endParaRPr lang="en-CA"/>
            </a:p>
          </p:txBody>
        </p:sp>
        <p:sp>
          <p:nvSpPr>
            <p:cNvPr id="8450" name="Freeform 332"/>
            <p:cNvSpPr/>
            <p:nvPr/>
          </p:nvSpPr>
          <p:spPr bwMode="auto">
            <a:xfrm>
              <a:off x="1989" y="1642"/>
              <a:ext cx="22" cy="12"/>
            </a:xfrm>
            <a:custGeom>
              <a:avLst/>
              <a:gdLst>
                <a:gd name="T0" fmla="*/ 0 w 26"/>
                <a:gd name="T1" fmla="*/ 0 h 15"/>
                <a:gd name="T2" fmla="*/ 3 w 26"/>
                <a:gd name="T3" fmla="*/ 8 h 15"/>
                <a:gd name="T4" fmla="*/ 16 w 26"/>
                <a:gd name="T5" fmla="*/ 8 h 15"/>
                <a:gd name="T6" fmla="*/ 12 w 26"/>
                <a:gd name="T7" fmla="*/ 0 h 15"/>
                <a:gd name="T8" fmla="*/ 0 w 26"/>
                <a:gd name="T9" fmla="*/ 0 h 15"/>
                <a:gd name="T10" fmla="*/ 0 60000 65536"/>
                <a:gd name="T11" fmla="*/ 0 60000 65536"/>
                <a:gd name="T12" fmla="*/ 0 60000 65536"/>
                <a:gd name="T13" fmla="*/ 0 60000 65536"/>
                <a:gd name="T14" fmla="*/ 0 60000 65536"/>
                <a:gd name="T15" fmla="*/ 0 w 26"/>
                <a:gd name="T16" fmla="*/ 0 h 15"/>
                <a:gd name="T17" fmla="*/ 26 w 26"/>
                <a:gd name="T18" fmla="*/ 15 h 15"/>
              </a:gdLst>
              <a:ahLst/>
              <a:cxnLst>
                <a:cxn ang="T10">
                  <a:pos x="T0" y="T1"/>
                </a:cxn>
                <a:cxn ang="T11">
                  <a:pos x="T2" y="T3"/>
                </a:cxn>
                <a:cxn ang="T12">
                  <a:pos x="T4" y="T5"/>
                </a:cxn>
                <a:cxn ang="T13">
                  <a:pos x="T6" y="T7"/>
                </a:cxn>
                <a:cxn ang="T14">
                  <a:pos x="T8" y="T9"/>
                </a:cxn>
              </a:cxnLst>
              <a:rect l="T15" t="T16" r="T17" b="T18"/>
              <a:pathLst>
                <a:path w="26" h="15">
                  <a:moveTo>
                    <a:pt x="0" y="0"/>
                  </a:moveTo>
                  <a:lnTo>
                    <a:pt x="6" y="15"/>
                  </a:lnTo>
                  <a:lnTo>
                    <a:pt x="26" y="15"/>
                  </a:lnTo>
                  <a:lnTo>
                    <a:pt x="20" y="0"/>
                  </a:lnTo>
                  <a:lnTo>
                    <a:pt x="0" y="0"/>
                  </a:lnTo>
                  <a:close/>
                </a:path>
              </a:pathLst>
            </a:custGeom>
            <a:solidFill>
              <a:srgbClr val="000000"/>
            </a:solidFill>
            <a:ln w="9525">
              <a:noFill/>
              <a:round/>
            </a:ln>
          </p:spPr>
          <p:txBody>
            <a:bodyPr/>
            <a:lstStyle/>
            <a:p>
              <a:endParaRPr lang="en-CA"/>
            </a:p>
          </p:txBody>
        </p:sp>
        <p:sp>
          <p:nvSpPr>
            <p:cNvPr id="8451" name="Freeform 333"/>
            <p:cNvSpPr/>
            <p:nvPr/>
          </p:nvSpPr>
          <p:spPr bwMode="auto">
            <a:xfrm>
              <a:off x="2014" y="1642"/>
              <a:ext cx="22" cy="12"/>
            </a:xfrm>
            <a:custGeom>
              <a:avLst/>
              <a:gdLst>
                <a:gd name="T0" fmla="*/ 0 w 27"/>
                <a:gd name="T1" fmla="*/ 0 h 15"/>
                <a:gd name="T2" fmla="*/ 3 w 27"/>
                <a:gd name="T3" fmla="*/ 8 h 15"/>
                <a:gd name="T4" fmla="*/ 15 w 27"/>
                <a:gd name="T5" fmla="*/ 7 h 15"/>
                <a:gd name="T6" fmla="*/ 11 w 27"/>
                <a:gd name="T7" fmla="*/ 0 h 15"/>
                <a:gd name="T8" fmla="*/ 0 w 27"/>
                <a:gd name="T9" fmla="*/ 0 h 15"/>
                <a:gd name="T10" fmla="*/ 0 60000 65536"/>
                <a:gd name="T11" fmla="*/ 0 60000 65536"/>
                <a:gd name="T12" fmla="*/ 0 60000 65536"/>
                <a:gd name="T13" fmla="*/ 0 60000 65536"/>
                <a:gd name="T14" fmla="*/ 0 60000 65536"/>
                <a:gd name="T15" fmla="*/ 0 w 27"/>
                <a:gd name="T16" fmla="*/ 0 h 15"/>
                <a:gd name="T17" fmla="*/ 27 w 27"/>
                <a:gd name="T18" fmla="*/ 15 h 15"/>
              </a:gdLst>
              <a:ahLst/>
              <a:cxnLst>
                <a:cxn ang="T10">
                  <a:pos x="T0" y="T1"/>
                </a:cxn>
                <a:cxn ang="T11">
                  <a:pos x="T2" y="T3"/>
                </a:cxn>
                <a:cxn ang="T12">
                  <a:pos x="T4" y="T5"/>
                </a:cxn>
                <a:cxn ang="T13">
                  <a:pos x="T6" y="T7"/>
                </a:cxn>
                <a:cxn ang="T14">
                  <a:pos x="T8" y="T9"/>
                </a:cxn>
              </a:cxnLst>
              <a:rect l="T15" t="T16" r="T17" b="T18"/>
              <a:pathLst>
                <a:path w="27" h="15">
                  <a:moveTo>
                    <a:pt x="0" y="0"/>
                  </a:moveTo>
                  <a:lnTo>
                    <a:pt x="6" y="15"/>
                  </a:lnTo>
                  <a:lnTo>
                    <a:pt x="27" y="14"/>
                  </a:lnTo>
                  <a:lnTo>
                    <a:pt x="21" y="0"/>
                  </a:lnTo>
                  <a:lnTo>
                    <a:pt x="0" y="0"/>
                  </a:lnTo>
                  <a:close/>
                </a:path>
              </a:pathLst>
            </a:custGeom>
            <a:solidFill>
              <a:srgbClr val="A5C900"/>
            </a:solidFill>
            <a:ln w="9525">
              <a:noFill/>
              <a:round/>
            </a:ln>
          </p:spPr>
          <p:txBody>
            <a:bodyPr/>
            <a:lstStyle/>
            <a:p>
              <a:endParaRPr lang="en-CA"/>
            </a:p>
          </p:txBody>
        </p:sp>
        <p:sp>
          <p:nvSpPr>
            <p:cNvPr id="8452" name="Freeform 334"/>
            <p:cNvSpPr/>
            <p:nvPr/>
          </p:nvSpPr>
          <p:spPr bwMode="auto">
            <a:xfrm>
              <a:off x="2004" y="1494"/>
              <a:ext cx="22" cy="12"/>
            </a:xfrm>
            <a:custGeom>
              <a:avLst/>
              <a:gdLst>
                <a:gd name="T0" fmla="*/ 17 w 25"/>
                <a:gd name="T1" fmla="*/ 8 h 15"/>
                <a:gd name="T2" fmla="*/ 13 w 25"/>
                <a:gd name="T3" fmla="*/ 0 h 15"/>
                <a:gd name="T4" fmla="*/ 0 w 25"/>
                <a:gd name="T5" fmla="*/ 0 h 15"/>
                <a:gd name="T6" fmla="*/ 4 w 25"/>
                <a:gd name="T7" fmla="*/ 8 h 15"/>
                <a:gd name="T8" fmla="*/ 17 w 25"/>
                <a:gd name="T9" fmla="*/ 8 h 15"/>
                <a:gd name="T10" fmla="*/ 0 60000 65536"/>
                <a:gd name="T11" fmla="*/ 0 60000 65536"/>
                <a:gd name="T12" fmla="*/ 0 60000 65536"/>
                <a:gd name="T13" fmla="*/ 0 60000 65536"/>
                <a:gd name="T14" fmla="*/ 0 60000 65536"/>
                <a:gd name="T15" fmla="*/ 0 w 25"/>
                <a:gd name="T16" fmla="*/ 0 h 15"/>
                <a:gd name="T17" fmla="*/ 25 w 25"/>
                <a:gd name="T18" fmla="*/ 15 h 15"/>
              </a:gdLst>
              <a:ahLst/>
              <a:cxnLst>
                <a:cxn ang="T10">
                  <a:pos x="T0" y="T1"/>
                </a:cxn>
                <a:cxn ang="T11">
                  <a:pos x="T2" y="T3"/>
                </a:cxn>
                <a:cxn ang="T12">
                  <a:pos x="T4" y="T5"/>
                </a:cxn>
                <a:cxn ang="T13">
                  <a:pos x="T6" y="T7"/>
                </a:cxn>
                <a:cxn ang="T14">
                  <a:pos x="T8" y="T9"/>
                </a:cxn>
              </a:cxnLst>
              <a:rect l="T15" t="T16" r="T17" b="T18"/>
              <a:pathLst>
                <a:path w="25" h="15">
                  <a:moveTo>
                    <a:pt x="25" y="15"/>
                  </a:moveTo>
                  <a:lnTo>
                    <a:pt x="19" y="0"/>
                  </a:lnTo>
                  <a:lnTo>
                    <a:pt x="0" y="0"/>
                  </a:lnTo>
                  <a:lnTo>
                    <a:pt x="5" y="15"/>
                  </a:lnTo>
                  <a:lnTo>
                    <a:pt x="25" y="15"/>
                  </a:lnTo>
                  <a:close/>
                </a:path>
              </a:pathLst>
            </a:custGeom>
            <a:solidFill>
              <a:srgbClr val="000000"/>
            </a:solidFill>
            <a:ln w="9525">
              <a:noFill/>
              <a:round/>
            </a:ln>
          </p:spPr>
          <p:txBody>
            <a:bodyPr/>
            <a:lstStyle/>
            <a:p>
              <a:endParaRPr lang="en-CA"/>
            </a:p>
          </p:txBody>
        </p:sp>
        <p:sp>
          <p:nvSpPr>
            <p:cNvPr id="8453" name="Freeform 335"/>
            <p:cNvSpPr/>
            <p:nvPr/>
          </p:nvSpPr>
          <p:spPr bwMode="auto">
            <a:xfrm>
              <a:off x="2012" y="1519"/>
              <a:ext cx="24" cy="12"/>
            </a:xfrm>
            <a:custGeom>
              <a:avLst/>
              <a:gdLst>
                <a:gd name="T0" fmla="*/ 20 w 26"/>
                <a:gd name="T1" fmla="*/ 8 h 15"/>
                <a:gd name="T2" fmla="*/ 17 w 26"/>
                <a:gd name="T3" fmla="*/ 0 h 15"/>
                <a:gd name="T4" fmla="*/ 0 w 26"/>
                <a:gd name="T5" fmla="*/ 0 h 15"/>
                <a:gd name="T6" fmla="*/ 6 w 26"/>
                <a:gd name="T7" fmla="*/ 8 h 15"/>
                <a:gd name="T8" fmla="*/ 20 w 26"/>
                <a:gd name="T9" fmla="*/ 8 h 15"/>
                <a:gd name="T10" fmla="*/ 0 60000 65536"/>
                <a:gd name="T11" fmla="*/ 0 60000 65536"/>
                <a:gd name="T12" fmla="*/ 0 60000 65536"/>
                <a:gd name="T13" fmla="*/ 0 60000 65536"/>
                <a:gd name="T14" fmla="*/ 0 60000 65536"/>
                <a:gd name="T15" fmla="*/ 0 w 26"/>
                <a:gd name="T16" fmla="*/ 0 h 15"/>
                <a:gd name="T17" fmla="*/ 26 w 26"/>
                <a:gd name="T18" fmla="*/ 15 h 15"/>
              </a:gdLst>
              <a:ahLst/>
              <a:cxnLst>
                <a:cxn ang="T10">
                  <a:pos x="T0" y="T1"/>
                </a:cxn>
                <a:cxn ang="T11">
                  <a:pos x="T2" y="T3"/>
                </a:cxn>
                <a:cxn ang="T12">
                  <a:pos x="T4" y="T5"/>
                </a:cxn>
                <a:cxn ang="T13">
                  <a:pos x="T6" y="T7"/>
                </a:cxn>
                <a:cxn ang="T14">
                  <a:pos x="T8" y="T9"/>
                </a:cxn>
              </a:cxnLst>
              <a:rect l="T15" t="T16" r="T17" b="T18"/>
              <a:pathLst>
                <a:path w="26" h="15">
                  <a:moveTo>
                    <a:pt x="26" y="15"/>
                  </a:moveTo>
                  <a:lnTo>
                    <a:pt x="21" y="0"/>
                  </a:lnTo>
                  <a:lnTo>
                    <a:pt x="0" y="0"/>
                  </a:lnTo>
                  <a:lnTo>
                    <a:pt x="7" y="15"/>
                  </a:lnTo>
                  <a:lnTo>
                    <a:pt x="26" y="15"/>
                  </a:lnTo>
                  <a:close/>
                </a:path>
              </a:pathLst>
            </a:custGeom>
            <a:solidFill>
              <a:srgbClr val="000000"/>
            </a:solidFill>
            <a:ln w="9525">
              <a:noFill/>
              <a:round/>
            </a:ln>
          </p:spPr>
          <p:txBody>
            <a:bodyPr/>
            <a:lstStyle/>
            <a:p>
              <a:endParaRPr lang="en-CA"/>
            </a:p>
          </p:txBody>
        </p:sp>
        <p:sp>
          <p:nvSpPr>
            <p:cNvPr id="8454" name="Freeform 336"/>
            <p:cNvSpPr/>
            <p:nvPr/>
          </p:nvSpPr>
          <p:spPr bwMode="auto">
            <a:xfrm>
              <a:off x="2065" y="1640"/>
              <a:ext cx="22" cy="14"/>
            </a:xfrm>
            <a:custGeom>
              <a:avLst/>
              <a:gdLst>
                <a:gd name="T0" fmla="*/ 16 w 26"/>
                <a:gd name="T1" fmla="*/ 12 h 15"/>
                <a:gd name="T2" fmla="*/ 12 w 26"/>
                <a:gd name="T3" fmla="*/ 0 h 15"/>
                <a:gd name="T4" fmla="*/ 0 w 26"/>
                <a:gd name="T5" fmla="*/ 0 h 15"/>
                <a:gd name="T6" fmla="*/ 3 w 26"/>
                <a:gd name="T7" fmla="*/ 12 h 15"/>
                <a:gd name="T8" fmla="*/ 16 w 26"/>
                <a:gd name="T9" fmla="*/ 12 h 15"/>
                <a:gd name="T10" fmla="*/ 0 60000 65536"/>
                <a:gd name="T11" fmla="*/ 0 60000 65536"/>
                <a:gd name="T12" fmla="*/ 0 60000 65536"/>
                <a:gd name="T13" fmla="*/ 0 60000 65536"/>
                <a:gd name="T14" fmla="*/ 0 60000 65536"/>
                <a:gd name="T15" fmla="*/ 0 w 26"/>
                <a:gd name="T16" fmla="*/ 0 h 15"/>
                <a:gd name="T17" fmla="*/ 26 w 26"/>
                <a:gd name="T18" fmla="*/ 15 h 15"/>
              </a:gdLst>
              <a:ahLst/>
              <a:cxnLst>
                <a:cxn ang="T10">
                  <a:pos x="T0" y="T1"/>
                </a:cxn>
                <a:cxn ang="T11">
                  <a:pos x="T2" y="T3"/>
                </a:cxn>
                <a:cxn ang="T12">
                  <a:pos x="T4" y="T5"/>
                </a:cxn>
                <a:cxn ang="T13">
                  <a:pos x="T6" y="T7"/>
                </a:cxn>
                <a:cxn ang="T14">
                  <a:pos x="T8" y="T9"/>
                </a:cxn>
              </a:cxnLst>
              <a:rect l="T15" t="T16" r="T17" b="T18"/>
              <a:pathLst>
                <a:path w="26" h="15">
                  <a:moveTo>
                    <a:pt x="26" y="15"/>
                  </a:moveTo>
                  <a:lnTo>
                    <a:pt x="20" y="0"/>
                  </a:lnTo>
                  <a:lnTo>
                    <a:pt x="0" y="0"/>
                  </a:lnTo>
                  <a:lnTo>
                    <a:pt x="6" y="15"/>
                  </a:lnTo>
                  <a:lnTo>
                    <a:pt x="26" y="15"/>
                  </a:lnTo>
                  <a:close/>
                </a:path>
              </a:pathLst>
            </a:custGeom>
            <a:solidFill>
              <a:srgbClr val="000000"/>
            </a:solidFill>
            <a:ln w="9525">
              <a:noFill/>
              <a:round/>
            </a:ln>
          </p:spPr>
          <p:txBody>
            <a:bodyPr/>
            <a:lstStyle/>
            <a:p>
              <a:endParaRPr lang="en-CA"/>
            </a:p>
          </p:txBody>
        </p:sp>
        <p:sp>
          <p:nvSpPr>
            <p:cNvPr id="8455" name="Freeform 337"/>
            <p:cNvSpPr/>
            <p:nvPr/>
          </p:nvSpPr>
          <p:spPr bwMode="auto">
            <a:xfrm>
              <a:off x="1773" y="1662"/>
              <a:ext cx="22" cy="12"/>
            </a:xfrm>
            <a:custGeom>
              <a:avLst/>
              <a:gdLst>
                <a:gd name="T0" fmla="*/ 13 w 26"/>
                <a:gd name="T1" fmla="*/ 0 h 15"/>
                <a:gd name="T2" fmla="*/ 0 w 26"/>
                <a:gd name="T3" fmla="*/ 0 h 15"/>
                <a:gd name="T4" fmla="*/ 3 w 26"/>
                <a:gd name="T5" fmla="*/ 8 h 15"/>
                <a:gd name="T6" fmla="*/ 16 w 26"/>
                <a:gd name="T7" fmla="*/ 8 h 15"/>
                <a:gd name="T8" fmla="*/ 13 w 26"/>
                <a:gd name="T9" fmla="*/ 0 h 15"/>
                <a:gd name="T10" fmla="*/ 0 60000 65536"/>
                <a:gd name="T11" fmla="*/ 0 60000 65536"/>
                <a:gd name="T12" fmla="*/ 0 60000 65536"/>
                <a:gd name="T13" fmla="*/ 0 60000 65536"/>
                <a:gd name="T14" fmla="*/ 0 60000 65536"/>
                <a:gd name="T15" fmla="*/ 0 w 26"/>
                <a:gd name="T16" fmla="*/ 0 h 15"/>
                <a:gd name="T17" fmla="*/ 26 w 26"/>
                <a:gd name="T18" fmla="*/ 15 h 15"/>
              </a:gdLst>
              <a:ahLst/>
              <a:cxnLst>
                <a:cxn ang="T10">
                  <a:pos x="T0" y="T1"/>
                </a:cxn>
                <a:cxn ang="T11">
                  <a:pos x="T2" y="T3"/>
                </a:cxn>
                <a:cxn ang="T12">
                  <a:pos x="T4" y="T5"/>
                </a:cxn>
                <a:cxn ang="T13">
                  <a:pos x="T6" y="T7"/>
                </a:cxn>
                <a:cxn ang="T14">
                  <a:pos x="T8" y="T9"/>
                </a:cxn>
              </a:cxnLst>
              <a:rect l="T15" t="T16" r="T17" b="T18"/>
              <a:pathLst>
                <a:path w="26" h="15">
                  <a:moveTo>
                    <a:pt x="21" y="0"/>
                  </a:moveTo>
                  <a:lnTo>
                    <a:pt x="0" y="0"/>
                  </a:lnTo>
                  <a:lnTo>
                    <a:pt x="6" y="15"/>
                  </a:lnTo>
                  <a:lnTo>
                    <a:pt x="26" y="15"/>
                  </a:lnTo>
                  <a:lnTo>
                    <a:pt x="21" y="0"/>
                  </a:lnTo>
                  <a:close/>
                </a:path>
              </a:pathLst>
            </a:custGeom>
            <a:solidFill>
              <a:srgbClr val="000000"/>
            </a:solidFill>
            <a:ln w="9525">
              <a:noFill/>
              <a:round/>
            </a:ln>
          </p:spPr>
          <p:txBody>
            <a:bodyPr/>
            <a:lstStyle/>
            <a:p>
              <a:endParaRPr lang="en-CA"/>
            </a:p>
          </p:txBody>
        </p:sp>
        <p:sp>
          <p:nvSpPr>
            <p:cNvPr id="8456" name="Freeform 338"/>
            <p:cNvSpPr/>
            <p:nvPr/>
          </p:nvSpPr>
          <p:spPr bwMode="auto">
            <a:xfrm>
              <a:off x="1800" y="1660"/>
              <a:ext cx="20" cy="14"/>
            </a:xfrm>
            <a:custGeom>
              <a:avLst/>
              <a:gdLst>
                <a:gd name="T0" fmla="*/ 10 w 25"/>
                <a:gd name="T1" fmla="*/ 0 h 16"/>
                <a:gd name="T2" fmla="*/ 0 w 25"/>
                <a:gd name="T3" fmla="*/ 1 h 16"/>
                <a:gd name="T4" fmla="*/ 3 w 25"/>
                <a:gd name="T5" fmla="*/ 10 h 16"/>
                <a:gd name="T6" fmla="*/ 13 w 25"/>
                <a:gd name="T7" fmla="*/ 10 h 16"/>
                <a:gd name="T8" fmla="*/ 10 w 25"/>
                <a:gd name="T9" fmla="*/ 0 h 16"/>
                <a:gd name="T10" fmla="*/ 0 60000 65536"/>
                <a:gd name="T11" fmla="*/ 0 60000 65536"/>
                <a:gd name="T12" fmla="*/ 0 60000 65536"/>
                <a:gd name="T13" fmla="*/ 0 60000 65536"/>
                <a:gd name="T14" fmla="*/ 0 60000 65536"/>
                <a:gd name="T15" fmla="*/ 0 w 25"/>
                <a:gd name="T16" fmla="*/ 0 h 16"/>
                <a:gd name="T17" fmla="*/ 25 w 25"/>
                <a:gd name="T18" fmla="*/ 16 h 16"/>
              </a:gdLst>
              <a:ahLst/>
              <a:cxnLst>
                <a:cxn ang="T10">
                  <a:pos x="T0" y="T1"/>
                </a:cxn>
                <a:cxn ang="T11">
                  <a:pos x="T2" y="T3"/>
                </a:cxn>
                <a:cxn ang="T12">
                  <a:pos x="T4" y="T5"/>
                </a:cxn>
                <a:cxn ang="T13">
                  <a:pos x="T6" y="T7"/>
                </a:cxn>
                <a:cxn ang="T14">
                  <a:pos x="T8" y="T9"/>
                </a:cxn>
              </a:cxnLst>
              <a:rect l="T15" t="T16" r="T17" b="T18"/>
              <a:pathLst>
                <a:path w="25" h="16">
                  <a:moveTo>
                    <a:pt x="20" y="0"/>
                  </a:moveTo>
                  <a:lnTo>
                    <a:pt x="0" y="1"/>
                  </a:lnTo>
                  <a:lnTo>
                    <a:pt x="6" y="16"/>
                  </a:lnTo>
                  <a:lnTo>
                    <a:pt x="25" y="16"/>
                  </a:lnTo>
                  <a:lnTo>
                    <a:pt x="20" y="0"/>
                  </a:lnTo>
                  <a:close/>
                </a:path>
              </a:pathLst>
            </a:custGeom>
            <a:solidFill>
              <a:srgbClr val="E5C900"/>
            </a:solidFill>
            <a:ln w="9525">
              <a:noFill/>
              <a:round/>
            </a:ln>
          </p:spPr>
          <p:txBody>
            <a:bodyPr/>
            <a:lstStyle/>
            <a:p>
              <a:endParaRPr lang="en-CA"/>
            </a:p>
          </p:txBody>
        </p:sp>
        <p:sp>
          <p:nvSpPr>
            <p:cNvPr id="8457" name="Freeform 339"/>
            <p:cNvSpPr/>
            <p:nvPr/>
          </p:nvSpPr>
          <p:spPr bwMode="auto">
            <a:xfrm>
              <a:off x="1825" y="1660"/>
              <a:ext cx="21" cy="14"/>
            </a:xfrm>
            <a:custGeom>
              <a:avLst/>
              <a:gdLst>
                <a:gd name="T0" fmla="*/ 0 w 25"/>
                <a:gd name="T1" fmla="*/ 0 h 15"/>
                <a:gd name="T2" fmla="*/ 3 w 25"/>
                <a:gd name="T3" fmla="*/ 12 h 15"/>
                <a:gd name="T4" fmla="*/ 15 w 25"/>
                <a:gd name="T5" fmla="*/ 12 h 15"/>
                <a:gd name="T6" fmla="*/ 12 w 25"/>
                <a:gd name="T7" fmla="*/ 0 h 15"/>
                <a:gd name="T8" fmla="*/ 0 w 25"/>
                <a:gd name="T9" fmla="*/ 0 h 15"/>
                <a:gd name="T10" fmla="*/ 0 60000 65536"/>
                <a:gd name="T11" fmla="*/ 0 60000 65536"/>
                <a:gd name="T12" fmla="*/ 0 60000 65536"/>
                <a:gd name="T13" fmla="*/ 0 60000 65536"/>
                <a:gd name="T14" fmla="*/ 0 60000 65536"/>
                <a:gd name="T15" fmla="*/ 0 w 25"/>
                <a:gd name="T16" fmla="*/ 0 h 15"/>
                <a:gd name="T17" fmla="*/ 25 w 25"/>
                <a:gd name="T18" fmla="*/ 15 h 15"/>
              </a:gdLst>
              <a:ahLst/>
              <a:cxnLst>
                <a:cxn ang="T10">
                  <a:pos x="T0" y="T1"/>
                </a:cxn>
                <a:cxn ang="T11">
                  <a:pos x="T2" y="T3"/>
                </a:cxn>
                <a:cxn ang="T12">
                  <a:pos x="T4" y="T5"/>
                </a:cxn>
                <a:cxn ang="T13">
                  <a:pos x="T6" y="T7"/>
                </a:cxn>
                <a:cxn ang="T14">
                  <a:pos x="T8" y="T9"/>
                </a:cxn>
              </a:cxnLst>
              <a:rect l="T15" t="T16" r="T17" b="T18"/>
              <a:pathLst>
                <a:path w="25" h="15">
                  <a:moveTo>
                    <a:pt x="0" y="0"/>
                  </a:moveTo>
                  <a:lnTo>
                    <a:pt x="6" y="15"/>
                  </a:lnTo>
                  <a:lnTo>
                    <a:pt x="25" y="15"/>
                  </a:lnTo>
                  <a:lnTo>
                    <a:pt x="20" y="0"/>
                  </a:lnTo>
                  <a:lnTo>
                    <a:pt x="0" y="0"/>
                  </a:lnTo>
                  <a:close/>
                </a:path>
              </a:pathLst>
            </a:custGeom>
            <a:solidFill>
              <a:srgbClr val="000000"/>
            </a:solidFill>
            <a:ln w="9525">
              <a:noFill/>
              <a:round/>
            </a:ln>
          </p:spPr>
          <p:txBody>
            <a:bodyPr/>
            <a:lstStyle/>
            <a:p>
              <a:endParaRPr lang="en-CA"/>
            </a:p>
          </p:txBody>
        </p:sp>
        <p:sp>
          <p:nvSpPr>
            <p:cNvPr id="8458" name="Freeform 340"/>
            <p:cNvSpPr/>
            <p:nvPr/>
          </p:nvSpPr>
          <p:spPr bwMode="auto">
            <a:xfrm>
              <a:off x="1876" y="1660"/>
              <a:ext cx="20" cy="12"/>
            </a:xfrm>
            <a:custGeom>
              <a:avLst/>
              <a:gdLst>
                <a:gd name="T0" fmla="*/ 10 w 25"/>
                <a:gd name="T1" fmla="*/ 0 h 15"/>
                <a:gd name="T2" fmla="*/ 0 w 25"/>
                <a:gd name="T3" fmla="*/ 0 h 15"/>
                <a:gd name="T4" fmla="*/ 3 w 25"/>
                <a:gd name="T5" fmla="*/ 8 h 15"/>
                <a:gd name="T6" fmla="*/ 13 w 25"/>
                <a:gd name="T7" fmla="*/ 8 h 15"/>
                <a:gd name="T8" fmla="*/ 10 w 25"/>
                <a:gd name="T9" fmla="*/ 0 h 15"/>
                <a:gd name="T10" fmla="*/ 0 60000 65536"/>
                <a:gd name="T11" fmla="*/ 0 60000 65536"/>
                <a:gd name="T12" fmla="*/ 0 60000 65536"/>
                <a:gd name="T13" fmla="*/ 0 60000 65536"/>
                <a:gd name="T14" fmla="*/ 0 60000 65536"/>
                <a:gd name="T15" fmla="*/ 0 w 25"/>
                <a:gd name="T16" fmla="*/ 0 h 15"/>
                <a:gd name="T17" fmla="*/ 25 w 25"/>
                <a:gd name="T18" fmla="*/ 15 h 15"/>
              </a:gdLst>
              <a:ahLst/>
              <a:cxnLst>
                <a:cxn ang="T10">
                  <a:pos x="T0" y="T1"/>
                </a:cxn>
                <a:cxn ang="T11">
                  <a:pos x="T2" y="T3"/>
                </a:cxn>
                <a:cxn ang="T12">
                  <a:pos x="T4" y="T5"/>
                </a:cxn>
                <a:cxn ang="T13">
                  <a:pos x="T6" y="T7"/>
                </a:cxn>
                <a:cxn ang="T14">
                  <a:pos x="T8" y="T9"/>
                </a:cxn>
              </a:cxnLst>
              <a:rect l="T15" t="T16" r="T17" b="T18"/>
              <a:pathLst>
                <a:path w="25" h="15">
                  <a:moveTo>
                    <a:pt x="20" y="0"/>
                  </a:moveTo>
                  <a:lnTo>
                    <a:pt x="0" y="0"/>
                  </a:lnTo>
                  <a:lnTo>
                    <a:pt x="6" y="15"/>
                  </a:lnTo>
                  <a:lnTo>
                    <a:pt x="25" y="15"/>
                  </a:lnTo>
                  <a:lnTo>
                    <a:pt x="20" y="0"/>
                  </a:lnTo>
                  <a:close/>
                </a:path>
              </a:pathLst>
            </a:custGeom>
            <a:solidFill>
              <a:srgbClr val="000000"/>
            </a:solidFill>
            <a:ln w="9525">
              <a:noFill/>
              <a:round/>
            </a:ln>
          </p:spPr>
          <p:txBody>
            <a:bodyPr/>
            <a:lstStyle/>
            <a:p>
              <a:endParaRPr lang="en-CA"/>
            </a:p>
          </p:txBody>
        </p:sp>
        <p:sp>
          <p:nvSpPr>
            <p:cNvPr id="8459" name="Freeform 341"/>
            <p:cNvSpPr/>
            <p:nvPr/>
          </p:nvSpPr>
          <p:spPr bwMode="auto">
            <a:xfrm>
              <a:off x="1901" y="1659"/>
              <a:ext cx="22" cy="13"/>
            </a:xfrm>
            <a:custGeom>
              <a:avLst/>
              <a:gdLst>
                <a:gd name="T0" fmla="*/ 11 w 27"/>
                <a:gd name="T1" fmla="*/ 0 h 17"/>
                <a:gd name="T2" fmla="*/ 0 w 27"/>
                <a:gd name="T3" fmla="*/ 2 h 17"/>
                <a:gd name="T4" fmla="*/ 4 w 27"/>
                <a:gd name="T5" fmla="*/ 8 h 17"/>
                <a:gd name="T6" fmla="*/ 15 w 27"/>
                <a:gd name="T7" fmla="*/ 6 h 17"/>
                <a:gd name="T8" fmla="*/ 11 w 27"/>
                <a:gd name="T9" fmla="*/ 0 h 17"/>
                <a:gd name="T10" fmla="*/ 0 60000 65536"/>
                <a:gd name="T11" fmla="*/ 0 60000 65536"/>
                <a:gd name="T12" fmla="*/ 0 60000 65536"/>
                <a:gd name="T13" fmla="*/ 0 60000 65536"/>
                <a:gd name="T14" fmla="*/ 0 60000 65536"/>
                <a:gd name="T15" fmla="*/ 0 w 27"/>
                <a:gd name="T16" fmla="*/ 0 h 17"/>
                <a:gd name="T17" fmla="*/ 27 w 27"/>
                <a:gd name="T18" fmla="*/ 17 h 17"/>
              </a:gdLst>
              <a:ahLst/>
              <a:cxnLst>
                <a:cxn ang="T10">
                  <a:pos x="T0" y="T1"/>
                </a:cxn>
                <a:cxn ang="T11">
                  <a:pos x="T2" y="T3"/>
                </a:cxn>
                <a:cxn ang="T12">
                  <a:pos x="T4" y="T5"/>
                </a:cxn>
                <a:cxn ang="T13">
                  <a:pos x="T6" y="T7"/>
                </a:cxn>
                <a:cxn ang="T14">
                  <a:pos x="T8" y="T9"/>
                </a:cxn>
              </a:cxnLst>
              <a:rect l="T15" t="T16" r="T17" b="T18"/>
              <a:pathLst>
                <a:path w="27" h="17">
                  <a:moveTo>
                    <a:pt x="21" y="0"/>
                  </a:moveTo>
                  <a:lnTo>
                    <a:pt x="0" y="2"/>
                  </a:lnTo>
                  <a:lnTo>
                    <a:pt x="7" y="17"/>
                  </a:lnTo>
                  <a:lnTo>
                    <a:pt x="27" y="15"/>
                  </a:lnTo>
                  <a:lnTo>
                    <a:pt x="21" y="0"/>
                  </a:lnTo>
                  <a:close/>
                </a:path>
              </a:pathLst>
            </a:custGeom>
            <a:solidFill>
              <a:srgbClr val="000000"/>
            </a:solidFill>
            <a:ln w="9525">
              <a:noFill/>
              <a:round/>
            </a:ln>
          </p:spPr>
          <p:txBody>
            <a:bodyPr/>
            <a:lstStyle/>
            <a:p>
              <a:endParaRPr lang="en-CA"/>
            </a:p>
          </p:txBody>
        </p:sp>
        <p:sp>
          <p:nvSpPr>
            <p:cNvPr id="8460" name="Freeform 342"/>
            <p:cNvSpPr/>
            <p:nvPr/>
          </p:nvSpPr>
          <p:spPr bwMode="auto">
            <a:xfrm>
              <a:off x="1781" y="1680"/>
              <a:ext cx="20" cy="14"/>
            </a:xfrm>
            <a:custGeom>
              <a:avLst/>
              <a:gdLst>
                <a:gd name="T0" fmla="*/ 0 w 25"/>
                <a:gd name="T1" fmla="*/ 0 h 15"/>
                <a:gd name="T2" fmla="*/ 3 w 25"/>
                <a:gd name="T3" fmla="*/ 12 h 15"/>
                <a:gd name="T4" fmla="*/ 13 w 25"/>
                <a:gd name="T5" fmla="*/ 12 h 15"/>
                <a:gd name="T6" fmla="*/ 10 w 25"/>
                <a:gd name="T7" fmla="*/ 0 h 15"/>
                <a:gd name="T8" fmla="*/ 0 w 25"/>
                <a:gd name="T9" fmla="*/ 0 h 15"/>
                <a:gd name="T10" fmla="*/ 0 60000 65536"/>
                <a:gd name="T11" fmla="*/ 0 60000 65536"/>
                <a:gd name="T12" fmla="*/ 0 60000 65536"/>
                <a:gd name="T13" fmla="*/ 0 60000 65536"/>
                <a:gd name="T14" fmla="*/ 0 60000 65536"/>
                <a:gd name="T15" fmla="*/ 0 w 25"/>
                <a:gd name="T16" fmla="*/ 0 h 15"/>
                <a:gd name="T17" fmla="*/ 25 w 25"/>
                <a:gd name="T18" fmla="*/ 15 h 15"/>
              </a:gdLst>
              <a:ahLst/>
              <a:cxnLst>
                <a:cxn ang="T10">
                  <a:pos x="T0" y="T1"/>
                </a:cxn>
                <a:cxn ang="T11">
                  <a:pos x="T2" y="T3"/>
                </a:cxn>
                <a:cxn ang="T12">
                  <a:pos x="T4" y="T5"/>
                </a:cxn>
                <a:cxn ang="T13">
                  <a:pos x="T6" y="T7"/>
                </a:cxn>
                <a:cxn ang="T14">
                  <a:pos x="T8" y="T9"/>
                </a:cxn>
              </a:cxnLst>
              <a:rect l="T15" t="T16" r="T17" b="T18"/>
              <a:pathLst>
                <a:path w="25" h="15">
                  <a:moveTo>
                    <a:pt x="0" y="0"/>
                  </a:moveTo>
                  <a:lnTo>
                    <a:pt x="6" y="15"/>
                  </a:lnTo>
                  <a:lnTo>
                    <a:pt x="25" y="15"/>
                  </a:lnTo>
                  <a:lnTo>
                    <a:pt x="20" y="0"/>
                  </a:lnTo>
                  <a:lnTo>
                    <a:pt x="0" y="0"/>
                  </a:lnTo>
                  <a:close/>
                </a:path>
              </a:pathLst>
            </a:custGeom>
            <a:solidFill>
              <a:srgbClr val="000000"/>
            </a:solidFill>
            <a:ln w="9525">
              <a:noFill/>
              <a:round/>
            </a:ln>
          </p:spPr>
          <p:txBody>
            <a:bodyPr/>
            <a:lstStyle/>
            <a:p>
              <a:endParaRPr lang="en-CA"/>
            </a:p>
          </p:txBody>
        </p:sp>
        <p:sp>
          <p:nvSpPr>
            <p:cNvPr id="8461" name="Freeform 343"/>
            <p:cNvSpPr/>
            <p:nvPr/>
          </p:nvSpPr>
          <p:spPr bwMode="auto">
            <a:xfrm>
              <a:off x="1806" y="1680"/>
              <a:ext cx="22" cy="14"/>
            </a:xfrm>
            <a:custGeom>
              <a:avLst/>
              <a:gdLst>
                <a:gd name="T0" fmla="*/ 0 w 26"/>
                <a:gd name="T1" fmla="*/ 1 h 16"/>
                <a:gd name="T2" fmla="*/ 3 w 26"/>
                <a:gd name="T3" fmla="*/ 10 h 16"/>
                <a:gd name="T4" fmla="*/ 16 w 26"/>
                <a:gd name="T5" fmla="*/ 10 h 16"/>
                <a:gd name="T6" fmla="*/ 12 w 26"/>
                <a:gd name="T7" fmla="*/ 0 h 16"/>
                <a:gd name="T8" fmla="*/ 0 w 26"/>
                <a:gd name="T9" fmla="*/ 1 h 16"/>
                <a:gd name="T10" fmla="*/ 0 60000 65536"/>
                <a:gd name="T11" fmla="*/ 0 60000 65536"/>
                <a:gd name="T12" fmla="*/ 0 60000 65536"/>
                <a:gd name="T13" fmla="*/ 0 60000 65536"/>
                <a:gd name="T14" fmla="*/ 0 60000 65536"/>
                <a:gd name="T15" fmla="*/ 0 w 26"/>
                <a:gd name="T16" fmla="*/ 0 h 16"/>
                <a:gd name="T17" fmla="*/ 26 w 26"/>
                <a:gd name="T18" fmla="*/ 16 h 16"/>
              </a:gdLst>
              <a:ahLst/>
              <a:cxnLst>
                <a:cxn ang="T10">
                  <a:pos x="T0" y="T1"/>
                </a:cxn>
                <a:cxn ang="T11">
                  <a:pos x="T2" y="T3"/>
                </a:cxn>
                <a:cxn ang="T12">
                  <a:pos x="T4" y="T5"/>
                </a:cxn>
                <a:cxn ang="T13">
                  <a:pos x="T6" y="T7"/>
                </a:cxn>
                <a:cxn ang="T14">
                  <a:pos x="T8" y="T9"/>
                </a:cxn>
              </a:cxnLst>
              <a:rect l="T15" t="T16" r="T17" b="T18"/>
              <a:pathLst>
                <a:path w="26" h="16">
                  <a:moveTo>
                    <a:pt x="0" y="1"/>
                  </a:moveTo>
                  <a:lnTo>
                    <a:pt x="6" y="16"/>
                  </a:lnTo>
                  <a:lnTo>
                    <a:pt x="26" y="15"/>
                  </a:lnTo>
                  <a:lnTo>
                    <a:pt x="20" y="0"/>
                  </a:lnTo>
                  <a:lnTo>
                    <a:pt x="0" y="1"/>
                  </a:lnTo>
                  <a:close/>
                </a:path>
              </a:pathLst>
            </a:custGeom>
            <a:solidFill>
              <a:srgbClr val="E5C900"/>
            </a:solidFill>
            <a:ln w="9525">
              <a:noFill/>
              <a:round/>
            </a:ln>
          </p:spPr>
          <p:txBody>
            <a:bodyPr/>
            <a:lstStyle/>
            <a:p>
              <a:endParaRPr lang="en-CA"/>
            </a:p>
          </p:txBody>
        </p:sp>
        <p:sp>
          <p:nvSpPr>
            <p:cNvPr id="8462" name="Freeform 344"/>
            <p:cNvSpPr/>
            <p:nvPr/>
          </p:nvSpPr>
          <p:spPr bwMode="auto">
            <a:xfrm>
              <a:off x="1858" y="1679"/>
              <a:ext cx="20" cy="13"/>
            </a:xfrm>
            <a:custGeom>
              <a:avLst/>
              <a:gdLst>
                <a:gd name="T0" fmla="*/ 0 w 26"/>
                <a:gd name="T1" fmla="*/ 0 h 16"/>
                <a:gd name="T2" fmla="*/ 3 w 26"/>
                <a:gd name="T3" fmla="*/ 9 h 16"/>
                <a:gd name="T4" fmla="*/ 12 w 26"/>
                <a:gd name="T5" fmla="*/ 8 h 16"/>
                <a:gd name="T6" fmla="*/ 9 w 26"/>
                <a:gd name="T7" fmla="*/ 0 h 16"/>
                <a:gd name="T8" fmla="*/ 0 w 26"/>
                <a:gd name="T9" fmla="*/ 0 h 16"/>
                <a:gd name="T10" fmla="*/ 0 60000 65536"/>
                <a:gd name="T11" fmla="*/ 0 60000 65536"/>
                <a:gd name="T12" fmla="*/ 0 60000 65536"/>
                <a:gd name="T13" fmla="*/ 0 60000 65536"/>
                <a:gd name="T14" fmla="*/ 0 60000 65536"/>
                <a:gd name="T15" fmla="*/ 0 w 26"/>
                <a:gd name="T16" fmla="*/ 0 h 16"/>
                <a:gd name="T17" fmla="*/ 26 w 26"/>
                <a:gd name="T18" fmla="*/ 16 h 16"/>
              </a:gdLst>
              <a:ahLst/>
              <a:cxnLst>
                <a:cxn ang="T10">
                  <a:pos x="T0" y="T1"/>
                </a:cxn>
                <a:cxn ang="T11">
                  <a:pos x="T2" y="T3"/>
                </a:cxn>
                <a:cxn ang="T12">
                  <a:pos x="T4" y="T5"/>
                </a:cxn>
                <a:cxn ang="T13">
                  <a:pos x="T6" y="T7"/>
                </a:cxn>
                <a:cxn ang="T14">
                  <a:pos x="T8" y="T9"/>
                </a:cxn>
              </a:cxnLst>
              <a:rect l="T15" t="T16" r="T17" b="T18"/>
              <a:pathLst>
                <a:path w="26" h="16">
                  <a:moveTo>
                    <a:pt x="0" y="0"/>
                  </a:moveTo>
                  <a:lnTo>
                    <a:pt x="6" y="16"/>
                  </a:lnTo>
                  <a:lnTo>
                    <a:pt x="26" y="15"/>
                  </a:lnTo>
                  <a:lnTo>
                    <a:pt x="20" y="0"/>
                  </a:lnTo>
                  <a:lnTo>
                    <a:pt x="0" y="0"/>
                  </a:lnTo>
                  <a:close/>
                </a:path>
              </a:pathLst>
            </a:custGeom>
            <a:solidFill>
              <a:srgbClr val="000000"/>
            </a:solidFill>
            <a:ln w="9525">
              <a:noFill/>
              <a:round/>
            </a:ln>
          </p:spPr>
          <p:txBody>
            <a:bodyPr/>
            <a:lstStyle/>
            <a:p>
              <a:endParaRPr lang="en-CA"/>
            </a:p>
          </p:txBody>
        </p:sp>
        <p:sp>
          <p:nvSpPr>
            <p:cNvPr id="8463" name="Freeform 345"/>
            <p:cNvSpPr/>
            <p:nvPr/>
          </p:nvSpPr>
          <p:spPr bwMode="auto">
            <a:xfrm>
              <a:off x="1883" y="1679"/>
              <a:ext cx="21" cy="13"/>
            </a:xfrm>
            <a:custGeom>
              <a:avLst/>
              <a:gdLst>
                <a:gd name="T0" fmla="*/ 0 w 27"/>
                <a:gd name="T1" fmla="*/ 2 h 17"/>
                <a:gd name="T2" fmla="*/ 3 w 27"/>
                <a:gd name="T3" fmla="*/ 8 h 17"/>
                <a:gd name="T4" fmla="*/ 12 w 27"/>
                <a:gd name="T5" fmla="*/ 8 h 17"/>
                <a:gd name="T6" fmla="*/ 9 w 27"/>
                <a:gd name="T7" fmla="*/ 0 h 17"/>
                <a:gd name="T8" fmla="*/ 0 w 27"/>
                <a:gd name="T9" fmla="*/ 2 h 17"/>
                <a:gd name="T10" fmla="*/ 0 60000 65536"/>
                <a:gd name="T11" fmla="*/ 0 60000 65536"/>
                <a:gd name="T12" fmla="*/ 0 60000 65536"/>
                <a:gd name="T13" fmla="*/ 0 60000 65536"/>
                <a:gd name="T14" fmla="*/ 0 60000 65536"/>
                <a:gd name="T15" fmla="*/ 0 w 27"/>
                <a:gd name="T16" fmla="*/ 0 h 17"/>
                <a:gd name="T17" fmla="*/ 27 w 27"/>
                <a:gd name="T18" fmla="*/ 17 h 17"/>
              </a:gdLst>
              <a:ahLst/>
              <a:cxnLst>
                <a:cxn ang="T10">
                  <a:pos x="T0" y="T1"/>
                </a:cxn>
                <a:cxn ang="T11">
                  <a:pos x="T2" y="T3"/>
                </a:cxn>
                <a:cxn ang="T12">
                  <a:pos x="T4" y="T5"/>
                </a:cxn>
                <a:cxn ang="T13">
                  <a:pos x="T6" y="T7"/>
                </a:cxn>
                <a:cxn ang="T14">
                  <a:pos x="T8" y="T9"/>
                </a:cxn>
              </a:cxnLst>
              <a:rect l="T15" t="T16" r="T17" b="T18"/>
              <a:pathLst>
                <a:path w="27" h="17">
                  <a:moveTo>
                    <a:pt x="0" y="2"/>
                  </a:moveTo>
                  <a:lnTo>
                    <a:pt x="7" y="17"/>
                  </a:lnTo>
                  <a:lnTo>
                    <a:pt x="27" y="17"/>
                  </a:lnTo>
                  <a:lnTo>
                    <a:pt x="21" y="0"/>
                  </a:lnTo>
                  <a:lnTo>
                    <a:pt x="0" y="2"/>
                  </a:lnTo>
                  <a:close/>
                </a:path>
              </a:pathLst>
            </a:custGeom>
            <a:solidFill>
              <a:srgbClr val="000000"/>
            </a:solidFill>
            <a:ln w="9525">
              <a:noFill/>
              <a:round/>
            </a:ln>
          </p:spPr>
          <p:txBody>
            <a:bodyPr/>
            <a:lstStyle/>
            <a:p>
              <a:endParaRPr lang="en-CA"/>
            </a:p>
          </p:txBody>
        </p:sp>
        <p:sp>
          <p:nvSpPr>
            <p:cNvPr id="8464" name="Freeform 346"/>
            <p:cNvSpPr/>
            <p:nvPr/>
          </p:nvSpPr>
          <p:spPr bwMode="auto">
            <a:xfrm>
              <a:off x="1908" y="1679"/>
              <a:ext cx="21" cy="11"/>
            </a:xfrm>
            <a:custGeom>
              <a:avLst/>
              <a:gdLst>
                <a:gd name="T0" fmla="*/ 0 w 27"/>
                <a:gd name="T1" fmla="*/ 0 h 15"/>
                <a:gd name="T2" fmla="*/ 3 w 27"/>
                <a:gd name="T3" fmla="*/ 6 h 15"/>
                <a:gd name="T4" fmla="*/ 12 w 27"/>
                <a:gd name="T5" fmla="*/ 6 h 15"/>
                <a:gd name="T6" fmla="*/ 9 w 27"/>
                <a:gd name="T7" fmla="*/ 0 h 15"/>
                <a:gd name="T8" fmla="*/ 0 w 27"/>
                <a:gd name="T9" fmla="*/ 0 h 15"/>
                <a:gd name="T10" fmla="*/ 0 60000 65536"/>
                <a:gd name="T11" fmla="*/ 0 60000 65536"/>
                <a:gd name="T12" fmla="*/ 0 60000 65536"/>
                <a:gd name="T13" fmla="*/ 0 60000 65536"/>
                <a:gd name="T14" fmla="*/ 0 60000 65536"/>
                <a:gd name="T15" fmla="*/ 0 w 27"/>
                <a:gd name="T16" fmla="*/ 0 h 15"/>
                <a:gd name="T17" fmla="*/ 27 w 27"/>
                <a:gd name="T18" fmla="*/ 15 h 15"/>
              </a:gdLst>
              <a:ahLst/>
              <a:cxnLst>
                <a:cxn ang="T10">
                  <a:pos x="T0" y="T1"/>
                </a:cxn>
                <a:cxn ang="T11">
                  <a:pos x="T2" y="T3"/>
                </a:cxn>
                <a:cxn ang="T12">
                  <a:pos x="T4" y="T5"/>
                </a:cxn>
                <a:cxn ang="T13">
                  <a:pos x="T6" y="T7"/>
                </a:cxn>
                <a:cxn ang="T14">
                  <a:pos x="T8" y="T9"/>
                </a:cxn>
              </a:cxnLst>
              <a:rect l="T15" t="T16" r="T17" b="T18"/>
              <a:pathLst>
                <a:path w="27" h="15">
                  <a:moveTo>
                    <a:pt x="0" y="0"/>
                  </a:moveTo>
                  <a:lnTo>
                    <a:pt x="6" y="15"/>
                  </a:lnTo>
                  <a:lnTo>
                    <a:pt x="27" y="15"/>
                  </a:lnTo>
                  <a:lnTo>
                    <a:pt x="20" y="0"/>
                  </a:lnTo>
                  <a:lnTo>
                    <a:pt x="0" y="0"/>
                  </a:lnTo>
                  <a:close/>
                </a:path>
              </a:pathLst>
            </a:custGeom>
            <a:solidFill>
              <a:srgbClr val="A5C900"/>
            </a:solidFill>
            <a:ln w="9525">
              <a:noFill/>
              <a:round/>
            </a:ln>
          </p:spPr>
          <p:txBody>
            <a:bodyPr/>
            <a:lstStyle/>
            <a:p>
              <a:endParaRPr lang="en-CA"/>
            </a:p>
          </p:txBody>
        </p:sp>
        <p:sp>
          <p:nvSpPr>
            <p:cNvPr id="8465" name="Freeform 347"/>
            <p:cNvSpPr/>
            <p:nvPr/>
          </p:nvSpPr>
          <p:spPr bwMode="auto">
            <a:xfrm>
              <a:off x="572" y="1287"/>
              <a:ext cx="123" cy="71"/>
            </a:xfrm>
            <a:custGeom>
              <a:avLst/>
              <a:gdLst>
                <a:gd name="T0" fmla="*/ 84 w 149"/>
                <a:gd name="T1" fmla="*/ 47 h 87"/>
                <a:gd name="T2" fmla="*/ 69 w 149"/>
                <a:gd name="T3" fmla="*/ 1 h 87"/>
                <a:gd name="T4" fmla="*/ 0 w 149"/>
                <a:gd name="T5" fmla="*/ 0 h 87"/>
                <a:gd name="T6" fmla="*/ 15 w 149"/>
                <a:gd name="T7" fmla="*/ 47 h 87"/>
                <a:gd name="T8" fmla="*/ 84 w 149"/>
                <a:gd name="T9" fmla="*/ 47 h 87"/>
                <a:gd name="T10" fmla="*/ 0 60000 65536"/>
                <a:gd name="T11" fmla="*/ 0 60000 65536"/>
                <a:gd name="T12" fmla="*/ 0 60000 65536"/>
                <a:gd name="T13" fmla="*/ 0 60000 65536"/>
                <a:gd name="T14" fmla="*/ 0 60000 65536"/>
                <a:gd name="T15" fmla="*/ 0 w 149"/>
                <a:gd name="T16" fmla="*/ 0 h 87"/>
                <a:gd name="T17" fmla="*/ 149 w 149"/>
                <a:gd name="T18" fmla="*/ 87 h 87"/>
              </a:gdLst>
              <a:ahLst/>
              <a:cxnLst>
                <a:cxn ang="T10">
                  <a:pos x="T0" y="T1"/>
                </a:cxn>
                <a:cxn ang="T11">
                  <a:pos x="T2" y="T3"/>
                </a:cxn>
                <a:cxn ang="T12">
                  <a:pos x="T4" y="T5"/>
                </a:cxn>
                <a:cxn ang="T13">
                  <a:pos x="T6" y="T7"/>
                </a:cxn>
                <a:cxn ang="T14">
                  <a:pos x="T8" y="T9"/>
                </a:cxn>
              </a:cxnLst>
              <a:rect l="T15" t="T16" r="T17" b="T18"/>
              <a:pathLst>
                <a:path w="149" h="87">
                  <a:moveTo>
                    <a:pt x="149" y="87"/>
                  </a:moveTo>
                  <a:lnTo>
                    <a:pt x="124" y="1"/>
                  </a:lnTo>
                  <a:lnTo>
                    <a:pt x="0" y="0"/>
                  </a:lnTo>
                  <a:lnTo>
                    <a:pt x="27" y="87"/>
                  </a:lnTo>
                  <a:lnTo>
                    <a:pt x="149" y="87"/>
                  </a:lnTo>
                  <a:close/>
                </a:path>
              </a:pathLst>
            </a:custGeom>
            <a:solidFill>
              <a:srgbClr val="CEE5F9"/>
            </a:solidFill>
            <a:ln w="9525">
              <a:noFill/>
              <a:round/>
            </a:ln>
          </p:spPr>
          <p:txBody>
            <a:bodyPr/>
            <a:lstStyle/>
            <a:p>
              <a:endParaRPr lang="en-CA"/>
            </a:p>
          </p:txBody>
        </p:sp>
        <p:sp>
          <p:nvSpPr>
            <p:cNvPr id="8466" name="Freeform 348"/>
            <p:cNvSpPr/>
            <p:nvPr/>
          </p:nvSpPr>
          <p:spPr bwMode="auto">
            <a:xfrm>
              <a:off x="585" y="1297"/>
              <a:ext cx="95" cy="49"/>
            </a:xfrm>
            <a:custGeom>
              <a:avLst/>
              <a:gdLst>
                <a:gd name="T0" fmla="*/ 0 w 114"/>
                <a:gd name="T1" fmla="*/ 0 h 61"/>
                <a:gd name="T2" fmla="*/ 55 w 114"/>
                <a:gd name="T3" fmla="*/ 1 h 61"/>
                <a:gd name="T4" fmla="*/ 66 w 114"/>
                <a:gd name="T5" fmla="*/ 31 h 61"/>
                <a:gd name="T6" fmla="*/ 10 w 114"/>
                <a:gd name="T7" fmla="*/ 31 h 61"/>
                <a:gd name="T8" fmla="*/ 0 w 114"/>
                <a:gd name="T9" fmla="*/ 0 h 61"/>
                <a:gd name="T10" fmla="*/ 0 60000 65536"/>
                <a:gd name="T11" fmla="*/ 0 60000 65536"/>
                <a:gd name="T12" fmla="*/ 0 60000 65536"/>
                <a:gd name="T13" fmla="*/ 0 60000 65536"/>
                <a:gd name="T14" fmla="*/ 0 60000 65536"/>
                <a:gd name="T15" fmla="*/ 0 w 114"/>
                <a:gd name="T16" fmla="*/ 0 h 61"/>
                <a:gd name="T17" fmla="*/ 114 w 114"/>
                <a:gd name="T18" fmla="*/ 61 h 61"/>
              </a:gdLst>
              <a:ahLst/>
              <a:cxnLst>
                <a:cxn ang="T10">
                  <a:pos x="T0" y="T1"/>
                </a:cxn>
                <a:cxn ang="T11">
                  <a:pos x="T2" y="T3"/>
                </a:cxn>
                <a:cxn ang="T12">
                  <a:pos x="T4" y="T5"/>
                </a:cxn>
                <a:cxn ang="T13">
                  <a:pos x="T6" y="T7"/>
                </a:cxn>
                <a:cxn ang="T14">
                  <a:pos x="T8" y="T9"/>
                </a:cxn>
              </a:cxnLst>
              <a:rect l="T15" t="T16" r="T17" b="T18"/>
              <a:pathLst>
                <a:path w="114" h="61">
                  <a:moveTo>
                    <a:pt x="0" y="0"/>
                  </a:moveTo>
                  <a:lnTo>
                    <a:pt x="95" y="1"/>
                  </a:lnTo>
                  <a:lnTo>
                    <a:pt x="114" y="60"/>
                  </a:lnTo>
                  <a:lnTo>
                    <a:pt x="18" y="61"/>
                  </a:lnTo>
                  <a:lnTo>
                    <a:pt x="0" y="0"/>
                  </a:lnTo>
                  <a:close/>
                </a:path>
              </a:pathLst>
            </a:custGeom>
            <a:solidFill>
              <a:srgbClr val="0A7ADD"/>
            </a:solidFill>
            <a:ln w="9525">
              <a:noFill/>
              <a:round/>
            </a:ln>
          </p:spPr>
          <p:txBody>
            <a:bodyPr/>
            <a:lstStyle/>
            <a:p>
              <a:endParaRPr lang="en-CA"/>
            </a:p>
          </p:txBody>
        </p:sp>
        <p:sp>
          <p:nvSpPr>
            <p:cNvPr id="8467" name="Freeform 349"/>
            <p:cNvSpPr/>
            <p:nvPr/>
          </p:nvSpPr>
          <p:spPr bwMode="auto">
            <a:xfrm>
              <a:off x="685" y="1287"/>
              <a:ext cx="123" cy="71"/>
            </a:xfrm>
            <a:custGeom>
              <a:avLst/>
              <a:gdLst>
                <a:gd name="T0" fmla="*/ 68 w 150"/>
                <a:gd name="T1" fmla="*/ 2 h 86"/>
                <a:gd name="T2" fmla="*/ 0 w 150"/>
                <a:gd name="T3" fmla="*/ 0 h 86"/>
                <a:gd name="T4" fmla="*/ 15 w 150"/>
                <a:gd name="T5" fmla="*/ 49 h 86"/>
                <a:gd name="T6" fmla="*/ 83 w 150"/>
                <a:gd name="T7" fmla="*/ 49 h 86"/>
                <a:gd name="T8" fmla="*/ 68 w 150"/>
                <a:gd name="T9" fmla="*/ 2 h 86"/>
                <a:gd name="T10" fmla="*/ 0 60000 65536"/>
                <a:gd name="T11" fmla="*/ 0 60000 65536"/>
                <a:gd name="T12" fmla="*/ 0 60000 65536"/>
                <a:gd name="T13" fmla="*/ 0 60000 65536"/>
                <a:gd name="T14" fmla="*/ 0 60000 65536"/>
                <a:gd name="T15" fmla="*/ 0 w 150"/>
                <a:gd name="T16" fmla="*/ 0 h 86"/>
                <a:gd name="T17" fmla="*/ 150 w 150"/>
                <a:gd name="T18" fmla="*/ 86 h 86"/>
              </a:gdLst>
              <a:ahLst/>
              <a:cxnLst>
                <a:cxn ang="T10">
                  <a:pos x="T0" y="T1"/>
                </a:cxn>
                <a:cxn ang="T11">
                  <a:pos x="T2" y="T3"/>
                </a:cxn>
                <a:cxn ang="T12">
                  <a:pos x="T4" y="T5"/>
                </a:cxn>
                <a:cxn ang="T13">
                  <a:pos x="T6" y="T7"/>
                </a:cxn>
                <a:cxn ang="T14">
                  <a:pos x="T8" y="T9"/>
                </a:cxn>
              </a:cxnLst>
              <a:rect l="T15" t="T16" r="T17" b="T18"/>
              <a:pathLst>
                <a:path w="150" h="86">
                  <a:moveTo>
                    <a:pt x="123" y="2"/>
                  </a:moveTo>
                  <a:lnTo>
                    <a:pt x="0" y="0"/>
                  </a:lnTo>
                  <a:lnTo>
                    <a:pt x="27" y="86"/>
                  </a:lnTo>
                  <a:lnTo>
                    <a:pt x="150" y="86"/>
                  </a:lnTo>
                  <a:lnTo>
                    <a:pt x="123" y="2"/>
                  </a:lnTo>
                  <a:close/>
                </a:path>
              </a:pathLst>
            </a:custGeom>
            <a:solidFill>
              <a:srgbClr val="CEE5F9"/>
            </a:solidFill>
            <a:ln w="9525">
              <a:noFill/>
              <a:round/>
            </a:ln>
          </p:spPr>
          <p:txBody>
            <a:bodyPr/>
            <a:lstStyle/>
            <a:p>
              <a:endParaRPr lang="en-CA"/>
            </a:p>
          </p:txBody>
        </p:sp>
        <p:sp>
          <p:nvSpPr>
            <p:cNvPr id="8468" name="Freeform 350"/>
            <p:cNvSpPr/>
            <p:nvPr/>
          </p:nvSpPr>
          <p:spPr bwMode="auto">
            <a:xfrm>
              <a:off x="698" y="1298"/>
              <a:ext cx="97" cy="48"/>
            </a:xfrm>
            <a:custGeom>
              <a:avLst/>
              <a:gdLst>
                <a:gd name="T0" fmla="*/ 0 w 116"/>
                <a:gd name="T1" fmla="*/ 0 h 60"/>
                <a:gd name="T2" fmla="*/ 57 w 116"/>
                <a:gd name="T3" fmla="*/ 1 h 60"/>
                <a:gd name="T4" fmla="*/ 68 w 116"/>
                <a:gd name="T5" fmla="*/ 30 h 60"/>
                <a:gd name="T6" fmla="*/ 11 w 116"/>
                <a:gd name="T7" fmla="*/ 30 h 60"/>
                <a:gd name="T8" fmla="*/ 0 w 116"/>
                <a:gd name="T9" fmla="*/ 0 h 60"/>
                <a:gd name="T10" fmla="*/ 0 60000 65536"/>
                <a:gd name="T11" fmla="*/ 0 60000 65536"/>
                <a:gd name="T12" fmla="*/ 0 60000 65536"/>
                <a:gd name="T13" fmla="*/ 0 60000 65536"/>
                <a:gd name="T14" fmla="*/ 0 60000 65536"/>
                <a:gd name="T15" fmla="*/ 0 w 116"/>
                <a:gd name="T16" fmla="*/ 0 h 60"/>
                <a:gd name="T17" fmla="*/ 116 w 116"/>
                <a:gd name="T18" fmla="*/ 60 h 60"/>
              </a:gdLst>
              <a:ahLst/>
              <a:cxnLst>
                <a:cxn ang="T10">
                  <a:pos x="T0" y="T1"/>
                </a:cxn>
                <a:cxn ang="T11">
                  <a:pos x="T2" y="T3"/>
                </a:cxn>
                <a:cxn ang="T12">
                  <a:pos x="T4" y="T5"/>
                </a:cxn>
                <a:cxn ang="T13">
                  <a:pos x="T6" y="T7"/>
                </a:cxn>
                <a:cxn ang="T14">
                  <a:pos x="T8" y="T9"/>
                </a:cxn>
              </a:cxnLst>
              <a:rect l="T15" t="T16" r="T17" b="T18"/>
              <a:pathLst>
                <a:path w="116" h="60">
                  <a:moveTo>
                    <a:pt x="0" y="0"/>
                  </a:moveTo>
                  <a:lnTo>
                    <a:pt x="97" y="1"/>
                  </a:lnTo>
                  <a:lnTo>
                    <a:pt x="116" y="60"/>
                  </a:lnTo>
                  <a:lnTo>
                    <a:pt x="19" y="60"/>
                  </a:lnTo>
                  <a:lnTo>
                    <a:pt x="0" y="0"/>
                  </a:lnTo>
                  <a:close/>
                </a:path>
              </a:pathLst>
            </a:custGeom>
            <a:solidFill>
              <a:srgbClr val="0A7ADD"/>
            </a:solidFill>
            <a:ln w="9525">
              <a:noFill/>
              <a:round/>
            </a:ln>
          </p:spPr>
          <p:txBody>
            <a:bodyPr/>
            <a:lstStyle/>
            <a:p>
              <a:endParaRPr lang="en-CA"/>
            </a:p>
          </p:txBody>
        </p:sp>
        <p:sp>
          <p:nvSpPr>
            <p:cNvPr id="8469" name="Freeform 351"/>
            <p:cNvSpPr/>
            <p:nvPr/>
          </p:nvSpPr>
          <p:spPr bwMode="auto">
            <a:xfrm>
              <a:off x="600" y="1370"/>
              <a:ext cx="15" cy="10"/>
            </a:xfrm>
            <a:custGeom>
              <a:avLst/>
              <a:gdLst>
                <a:gd name="T0" fmla="*/ 8 w 18"/>
                <a:gd name="T1" fmla="*/ 0 h 13"/>
                <a:gd name="T2" fmla="*/ 0 w 18"/>
                <a:gd name="T3" fmla="*/ 0 h 13"/>
                <a:gd name="T4" fmla="*/ 2 w 18"/>
                <a:gd name="T5" fmla="*/ 6 h 13"/>
                <a:gd name="T6" fmla="*/ 10 w 18"/>
                <a:gd name="T7" fmla="*/ 6 h 13"/>
                <a:gd name="T8" fmla="*/ 8 w 18"/>
                <a:gd name="T9" fmla="*/ 0 h 13"/>
                <a:gd name="T10" fmla="*/ 0 60000 65536"/>
                <a:gd name="T11" fmla="*/ 0 60000 65536"/>
                <a:gd name="T12" fmla="*/ 0 60000 65536"/>
                <a:gd name="T13" fmla="*/ 0 60000 65536"/>
                <a:gd name="T14" fmla="*/ 0 60000 65536"/>
                <a:gd name="T15" fmla="*/ 0 w 18"/>
                <a:gd name="T16" fmla="*/ 0 h 13"/>
                <a:gd name="T17" fmla="*/ 18 w 18"/>
                <a:gd name="T18" fmla="*/ 13 h 13"/>
              </a:gdLst>
              <a:ahLst/>
              <a:cxnLst>
                <a:cxn ang="T10">
                  <a:pos x="T0" y="T1"/>
                </a:cxn>
                <a:cxn ang="T11">
                  <a:pos x="T2" y="T3"/>
                </a:cxn>
                <a:cxn ang="T12">
                  <a:pos x="T4" y="T5"/>
                </a:cxn>
                <a:cxn ang="T13">
                  <a:pos x="T6" y="T7"/>
                </a:cxn>
                <a:cxn ang="T14">
                  <a:pos x="T8" y="T9"/>
                </a:cxn>
              </a:cxnLst>
              <a:rect l="T15" t="T16" r="T17" b="T18"/>
              <a:pathLst>
                <a:path w="18" h="13">
                  <a:moveTo>
                    <a:pt x="14" y="0"/>
                  </a:moveTo>
                  <a:lnTo>
                    <a:pt x="0" y="0"/>
                  </a:lnTo>
                  <a:lnTo>
                    <a:pt x="4" y="13"/>
                  </a:lnTo>
                  <a:lnTo>
                    <a:pt x="18" y="13"/>
                  </a:lnTo>
                  <a:lnTo>
                    <a:pt x="14" y="0"/>
                  </a:lnTo>
                  <a:close/>
                </a:path>
              </a:pathLst>
            </a:custGeom>
            <a:solidFill>
              <a:srgbClr val="A5C900"/>
            </a:solidFill>
            <a:ln w="9525">
              <a:noFill/>
              <a:round/>
            </a:ln>
          </p:spPr>
          <p:txBody>
            <a:bodyPr/>
            <a:lstStyle/>
            <a:p>
              <a:endParaRPr lang="en-CA"/>
            </a:p>
          </p:txBody>
        </p:sp>
        <p:sp>
          <p:nvSpPr>
            <p:cNvPr id="8470" name="Freeform 352"/>
            <p:cNvSpPr/>
            <p:nvPr/>
          </p:nvSpPr>
          <p:spPr bwMode="auto">
            <a:xfrm>
              <a:off x="637" y="1370"/>
              <a:ext cx="16" cy="10"/>
            </a:xfrm>
            <a:custGeom>
              <a:avLst/>
              <a:gdLst>
                <a:gd name="T0" fmla="*/ 3 w 18"/>
                <a:gd name="T1" fmla="*/ 6 h 13"/>
                <a:gd name="T2" fmla="*/ 12 w 18"/>
                <a:gd name="T3" fmla="*/ 6 h 13"/>
                <a:gd name="T4" fmla="*/ 10 w 18"/>
                <a:gd name="T5" fmla="*/ 0 h 13"/>
                <a:gd name="T6" fmla="*/ 0 w 18"/>
                <a:gd name="T7" fmla="*/ 0 h 13"/>
                <a:gd name="T8" fmla="*/ 3 w 18"/>
                <a:gd name="T9" fmla="*/ 6 h 13"/>
                <a:gd name="T10" fmla="*/ 0 60000 65536"/>
                <a:gd name="T11" fmla="*/ 0 60000 65536"/>
                <a:gd name="T12" fmla="*/ 0 60000 65536"/>
                <a:gd name="T13" fmla="*/ 0 60000 65536"/>
                <a:gd name="T14" fmla="*/ 0 60000 65536"/>
                <a:gd name="T15" fmla="*/ 0 w 18"/>
                <a:gd name="T16" fmla="*/ 0 h 13"/>
                <a:gd name="T17" fmla="*/ 18 w 18"/>
                <a:gd name="T18" fmla="*/ 13 h 13"/>
              </a:gdLst>
              <a:ahLst/>
              <a:cxnLst>
                <a:cxn ang="T10">
                  <a:pos x="T0" y="T1"/>
                </a:cxn>
                <a:cxn ang="T11">
                  <a:pos x="T2" y="T3"/>
                </a:cxn>
                <a:cxn ang="T12">
                  <a:pos x="T4" y="T5"/>
                </a:cxn>
                <a:cxn ang="T13">
                  <a:pos x="T6" y="T7"/>
                </a:cxn>
                <a:cxn ang="T14">
                  <a:pos x="T8" y="T9"/>
                </a:cxn>
              </a:cxnLst>
              <a:rect l="T15" t="T16" r="T17" b="T18"/>
              <a:pathLst>
                <a:path w="18" h="13">
                  <a:moveTo>
                    <a:pt x="3" y="13"/>
                  </a:moveTo>
                  <a:lnTo>
                    <a:pt x="18" y="13"/>
                  </a:lnTo>
                  <a:lnTo>
                    <a:pt x="14" y="0"/>
                  </a:lnTo>
                  <a:lnTo>
                    <a:pt x="0" y="0"/>
                  </a:lnTo>
                  <a:lnTo>
                    <a:pt x="3" y="13"/>
                  </a:lnTo>
                  <a:close/>
                </a:path>
              </a:pathLst>
            </a:custGeom>
            <a:solidFill>
              <a:srgbClr val="000000"/>
            </a:solidFill>
            <a:ln w="9525">
              <a:noFill/>
              <a:round/>
            </a:ln>
          </p:spPr>
          <p:txBody>
            <a:bodyPr/>
            <a:lstStyle/>
            <a:p>
              <a:endParaRPr lang="en-CA"/>
            </a:p>
          </p:txBody>
        </p:sp>
        <p:sp>
          <p:nvSpPr>
            <p:cNvPr id="8471" name="Freeform 353"/>
            <p:cNvSpPr/>
            <p:nvPr/>
          </p:nvSpPr>
          <p:spPr bwMode="auto">
            <a:xfrm>
              <a:off x="655" y="1370"/>
              <a:ext cx="17" cy="10"/>
            </a:xfrm>
            <a:custGeom>
              <a:avLst/>
              <a:gdLst>
                <a:gd name="T0" fmla="*/ 12 w 18"/>
                <a:gd name="T1" fmla="*/ 0 h 13"/>
                <a:gd name="T2" fmla="*/ 0 w 18"/>
                <a:gd name="T3" fmla="*/ 0 h 13"/>
                <a:gd name="T4" fmla="*/ 4 w 18"/>
                <a:gd name="T5" fmla="*/ 6 h 13"/>
                <a:gd name="T6" fmla="*/ 15 w 18"/>
                <a:gd name="T7" fmla="*/ 6 h 13"/>
                <a:gd name="T8" fmla="*/ 12 w 18"/>
                <a:gd name="T9" fmla="*/ 0 h 13"/>
                <a:gd name="T10" fmla="*/ 0 60000 65536"/>
                <a:gd name="T11" fmla="*/ 0 60000 65536"/>
                <a:gd name="T12" fmla="*/ 0 60000 65536"/>
                <a:gd name="T13" fmla="*/ 0 60000 65536"/>
                <a:gd name="T14" fmla="*/ 0 60000 65536"/>
                <a:gd name="T15" fmla="*/ 0 w 18"/>
                <a:gd name="T16" fmla="*/ 0 h 13"/>
                <a:gd name="T17" fmla="*/ 18 w 18"/>
                <a:gd name="T18" fmla="*/ 13 h 13"/>
              </a:gdLst>
              <a:ahLst/>
              <a:cxnLst>
                <a:cxn ang="T10">
                  <a:pos x="T0" y="T1"/>
                </a:cxn>
                <a:cxn ang="T11">
                  <a:pos x="T2" y="T3"/>
                </a:cxn>
                <a:cxn ang="T12">
                  <a:pos x="T4" y="T5"/>
                </a:cxn>
                <a:cxn ang="T13">
                  <a:pos x="T6" y="T7"/>
                </a:cxn>
                <a:cxn ang="T14">
                  <a:pos x="T8" y="T9"/>
                </a:cxn>
              </a:cxnLst>
              <a:rect l="T15" t="T16" r="T17" b="T18"/>
              <a:pathLst>
                <a:path w="18" h="13">
                  <a:moveTo>
                    <a:pt x="15" y="0"/>
                  </a:moveTo>
                  <a:lnTo>
                    <a:pt x="0" y="0"/>
                  </a:lnTo>
                  <a:lnTo>
                    <a:pt x="4" y="13"/>
                  </a:lnTo>
                  <a:lnTo>
                    <a:pt x="18" y="13"/>
                  </a:lnTo>
                  <a:lnTo>
                    <a:pt x="15" y="0"/>
                  </a:lnTo>
                  <a:close/>
                </a:path>
              </a:pathLst>
            </a:custGeom>
            <a:solidFill>
              <a:srgbClr val="000000"/>
            </a:solidFill>
            <a:ln w="9525">
              <a:noFill/>
              <a:round/>
            </a:ln>
          </p:spPr>
          <p:txBody>
            <a:bodyPr/>
            <a:lstStyle/>
            <a:p>
              <a:endParaRPr lang="en-CA"/>
            </a:p>
          </p:txBody>
        </p:sp>
        <p:sp>
          <p:nvSpPr>
            <p:cNvPr id="8472" name="Freeform 354"/>
            <p:cNvSpPr/>
            <p:nvPr/>
          </p:nvSpPr>
          <p:spPr bwMode="auto">
            <a:xfrm>
              <a:off x="773" y="1439"/>
              <a:ext cx="17" cy="12"/>
            </a:xfrm>
            <a:custGeom>
              <a:avLst/>
              <a:gdLst>
                <a:gd name="T0" fmla="*/ 0 w 20"/>
                <a:gd name="T1" fmla="*/ 0 h 12"/>
                <a:gd name="T2" fmla="*/ 3 w 20"/>
                <a:gd name="T3" fmla="*/ 12 h 12"/>
                <a:gd name="T4" fmla="*/ 12 w 20"/>
                <a:gd name="T5" fmla="*/ 12 h 12"/>
                <a:gd name="T6" fmla="*/ 9 w 20"/>
                <a:gd name="T7" fmla="*/ 0 h 12"/>
                <a:gd name="T8" fmla="*/ 0 w 20"/>
                <a:gd name="T9" fmla="*/ 0 h 12"/>
                <a:gd name="T10" fmla="*/ 0 60000 65536"/>
                <a:gd name="T11" fmla="*/ 0 60000 65536"/>
                <a:gd name="T12" fmla="*/ 0 60000 65536"/>
                <a:gd name="T13" fmla="*/ 0 60000 65536"/>
                <a:gd name="T14" fmla="*/ 0 60000 65536"/>
                <a:gd name="T15" fmla="*/ 0 w 20"/>
                <a:gd name="T16" fmla="*/ 0 h 12"/>
                <a:gd name="T17" fmla="*/ 20 w 20"/>
                <a:gd name="T18" fmla="*/ 12 h 12"/>
              </a:gdLst>
              <a:ahLst/>
              <a:cxnLst>
                <a:cxn ang="T10">
                  <a:pos x="T0" y="T1"/>
                </a:cxn>
                <a:cxn ang="T11">
                  <a:pos x="T2" y="T3"/>
                </a:cxn>
                <a:cxn ang="T12">
                  <a:pos x="T4" y="T5"/>
                </a:cxn>
                <a:cxn ang="T13">
                  <a:pos x="T6" y="T7"/>
                </a:cxn>
                <a:cxn ang="T14">
                  <a:pos x="T8" y="T9"/>
                </a:cxn>
              </a:cxnLst>
              <a:rect l="T15" t="T16" r="T17" b="T18"/>
              <a:pathLst>
                <a:path w="20" h="12">
                  <a:moveTo>
                    <a:pt x="0" y="0"/>
                  </a:moveTo>
                  <a:lnTo>
                    <a:pt x="5" y="12"/>
                  </a:lnTo>
                  <a:lnTo>
                    <a:pt x="20" y="12"/>
                  </a:lnTo>
                  <a:lnTo>
                    <a:pt x="15" y="0"/>
                  </a:lnTo>
                  <a:lnTo>
                    <a:pt x="0" y="0"/>
                  </a:lnTo>
                  <a:close/>
                </a:path>
              </a:pathLst>
            </a:custGeom>
            <a:solidFill>
              <a:srgbClr val="000000"/>
            </a:solidFill>
            <a:ln w="9525">
              <a:noFill/>
              <a:round/>
            </a:ln>
          </p:spPr>
          <p:txBody>
            <a:bodyPr/>
            <a:lstStyle/>
            <a:p>
              <a:endParaRPr lang="en-CA"/>
            </a:p>
          </p:txBody>
        </p:sp>
        <p:sp>
          <p:nvSpPr>
            <p:cNvPr id="8473" name="Freeform 355"/>
            <p:cNvSpPr/>
            <p:nvPr/>
          </p:nvSpPr>
          <p:spPr bwMode="auto">
            <a:xfrm>
              <a:off x="788" y="1398"/>
              <a:ext cx="17" cy="10"/>
            </a:xfrm>
            <a:custGeom>
              <a:avLst/>
              <a:gdLst>
                <a:gd name="T0" fmla="*/ 0 w 18"/>
                <a:gd name="T1" fmla="*/ 0 h 13"/>
                <a:gd name="T2" fmla="*/ 4 w 18"/>
                <a:gd name="T3" fmla="*/ 6 h 13"/>
                <a:gd name="T4" fmla="*/ 15 w 18"/>
                <a:gd name="T5" fmla="*/ 6 h 13"/>
                <a:gd name="T6" fmla="*/ 11 w 18"/>
                <a:gd name="T7" fmla="*/ 0 h 13"/>
                <a:gd name="T8" fmla="*/ 0 w 18"/>
                <a:gd name="T9" fmla="*/ 0 h 13"/>
                <a:gd name="T10" fmla="*/ 0 60000 65536"/>
                <a:gd name="T11" fmla="*/ 0 60000 65536"/>
                <a:gd name="T12" fmla="*/ 0 60000 65536"/>
                <a:gd name="T13" fmla="*/ 0 60000 65536"/>
                <a:gd name="T14" fmla="*/ 0 60000 65536"/>
                <a:gd name="T15" fmla="*/ 0 w 18"/>
                <a:gd name="T16" fmla="*/ 0 h 13"/>
                <a:gd name="T17" fmla="*/ 18 w 18"/>
                <a:gd name="T18" fmla="*/ 13 h 13"/>
              </a:gdLst>
              <a:ahLst/>
              <a:cxnLst>
                <a:cxn ang="T10">
                  <a:pos x="T0" y="T1"/>
                </a:cxn>
                <a:cxn ang="T11">
                  <a:pos x="T2" y="T3"/>
                </a:cxn>
                <a:cxn ang="T12">
                  <a:pos x="T4" y="T5"/>
                </a:cxn>
                <a:cxn ang="T13">
                  <a:pos x="T6" y="T7"/>
                </a:cxn>
                <a:cxn ang="T14">
                  <a:pos x="T8" y="T9"/>
                </a:cxn>
              </a:cxnLst>
              <a:rect l="T15" t="T16" r="T17" b="T18"/>
              <a:pathLst>
                <a:path w="18" h="13">
                  <a:moveTo>
                    <a:pt x="0" y="0"/>
                  </a:moveTo>
                  <a:lnTo>
                    <a:pt x="4" y="13"/>
                  </a:lnTo>
                  <a:lnTo>
                    <a:pt x="18" y="13"/>
                  </a:lnTo>
                  <a:lnTo>
                    <a:pt x="14" y="0"/>
                  </a:lnTo>
                  <a:lnTo>
                    <a:pt x="0" y="0"/>
                  </a:lnTo>
                  <a:close/>
                </a:path>
              </a:pathLst>
            </a:custGeom>
            <a:solidFill>
              <a:srgbClr val="000000"/>
            </a:solidFill>
            <a:ln w="9525">
              <a:noFill/>
              <a:round/>
            </a:ln>
          </p:spPr>
          <p:txBody>
            <a:bodyPr/>
            <a:lstStyle/>
            <a:p>
              <a:endParaRPr lang="en-CA"/>
            </a:p>
          </p:txBody>
        </p:sp>
        <p:sp>
          <p:nvSpPr>
            <p:cNvPr id="8474" name="Freeform 356"/>
            <p:cNvSpPr/>
            <p:nvPr/>
          </p:nvSpPr>
          <p:spPr bwMode="auto">
            <a:xfrm>
              <a:off x="673" y="1370"/>
              <a:ext cx="17" cy="10"/>
            </a:xfrm>
            <a:custGeom>
              <a:avLst/>
              <a:gdLst>
                <a:gd name="T0" fmla="*/ 0 w 19"/>
                <a:gd name="T1" fmla="*/ 0 h 13"/>
                <a:gd name="T2" fmla="*/ 4 w 19"/>
                <a:gd name="T3" fmla="*/ 6 h 13"/>
                <a:gd name="T4" fmla="*/ 13 w 19"/>
                <a:gd name="T5" fmla="*/ 6 h 13"/>
                <a:gd name="T6" fmla="*/ 11 w 19"/>
                <a:gd name="T7" fmla="*/ 0 h 13"/>
                <a:gd name="T8" fmla="*/ 0 w 19"/>
                <a:gd name="T9" fmla="*/ 0 h 13"/>
                <a:gd name="T10" fmla="*/ 0 60000 65536"/>
                <a:gd name="T11" fmla="*/ 0 60000 65536"/>
                <a:gd name="T12" fmla="*/ 0 60000 65536"/>
                <a:gd name="T13" fmla="*/ 0 60000 65536"/>
                <a:gd name="T14" fmla="*/ 0 60000 65536"/>
                <a:gd name="T15" fmla="*/ 0 w 19"/>
                <a:gd name="T16" fmla="*/ 0 h 13"/>
                <a:gd name="T17" fmla="*/ 19 w 19"/>
                <a:gd name="T18" fmla="*/ 13 h 13"/>
              </a:gdLst>
              <a:ahLst/>
              <a:cxnLst>
                <a:cxn ang="T10">
                  <a:pos x="T0" y="T1"/>
                </a:cxn>
                <a:cxn ang="T11">
                  <a:pos x="T2" y="T3"/>
                </a:cxn>
                <a:cxn ang="T12">
                  <a:pos x="T4" y="T5"/>
                </a:cxn>
                <a:cxn ang="T13">
                  <a:pos x="T6" y="T7"/>
                </a:cxn>
                <a:cxn ang="T14">
                  <a:pos x="T8" y="T9"/>
                </a:cxn>
              </a:cxnLst>
              <a:rect l="T15" t="T16" r="T17" b="T18"/>
              <a:pathLst>
                <a:path w="19" h="13">
                  <a:moveTo>
                    <a:pt x="0" y="0"/>
                  </a:moveTo>
                  <a:lnTo>
                    <a:pt x="4" y="13"/>
                  </a:lnTo>
                  <a:lnTo>
                    <a:pt x="19" y="13"/>
                  </a:lnTo>
                  <a:lnTo>
                    <a:pt x="15" y="0"/>
                  </a:lnTo>
                  <a:lnTo>
                    <a:pt x="0" y="0"/>
                  </a:lnTo>
                  <a:close/>
                </a:path>
              </a:pathLst>
            </a:custGeom>
            <a:solidFill>
              <a:srgbClr val="000000"/>
            </a:solidFill>
            <a:ln w="9525">
              <a:noFill/>
              <a:round/>
            </a:ln>
          </p:spPr>
          <p:txBody>
            <a:bodyPr/>
            <a:lstStyle/>
            <a:p>
              <a:endParaRPr lang="en-CA"/>
            </a:p>
          </p:txBody>
        </p:sp>
        <p:sp>
          <p:nvSpPr>
            <p:cNvPr id="8475" name="Freeform 357"/>
            <p:cNvSpPr/>
            <p:nvPr/>
          </p:nvSpPr>
          <p:spPr bwMode="auto">
            <a:xfrm>
              <a:off x="693" y="1370"/>
              <a:ext cx="15" cy="10"/>
            </a:xfrm>
            <a:custGeom>
              <a:avLst/>
              <a:gdLst>
                <a:gd name="T0" fmla="*/ 10 w 18"/>
                <a:gd name="T1" fmla="*/ 6 h 13"/>
                <a:gd name="T2" fmla="*/ 8 w 18"/>
                <a:gd name="T3" fmla="*/ 0 h 13"/>
                <a:gd name="T4" fmla="*/ 0 w 18"/>
                <a:gd name="T5" fmla="*/ 0 h 13"/>
                <a:gd name="T6" fmla="*/ 2 w 18"/>
                <a:gd name="T7" fmla="*/ 6 h 13"/>
                <a:gd name="T8" fmla="*/ 10 w 18"/>
                <a:gd name="T9" fmla="*/ 6 h 13"/>
                <a:gd name="T10" fmla="*/ 0 60000 65536"/>
                <a:gd name="T11" fmla="*/ 0 60000 65536"/>
                <a:gd name="T12" fmla="*/ 0 60000 65536"/>
                <a:gd name="T13" fmla="*/ 0 60000 65536"/>
                <a:gd name="T14" fmla="*/ 0 60000 65536"/>
                <a:gd name="T15" fmla="*/ 0 w 18"/>
                <a:gd name="T16" fmla="*/ 0 h 13"/>
                <a:gd name="T17" fmla="*/ 18 w 18"/>
                <a:gd name="T18" fmla="*/ 13 h 13"/>
              </a:gdLst>
              <a:ahLst/>
              <a:cxnLst>
                <a:cxn ang="T10">
                  <a:pos x="T0" y="T1"/>
                </a:cxn>
                <a:cxn ang="T11">
                  <a:pos x="T2" y="T3"/>
                </a:cxn>
                <a:cxn ang="T12">
                  <a:pos x="T4" y="T5"/>
                </a:cxn>
                <a:cxn ang="T13">
                  <a:pos x="T6" y="T7"/>
                </a:cxn>
                <a:cxn ang="T14">
                  <a:pos x="T8" y="T9"/>
                </a:cxn>
              </a:cxnLst>
              <a:rect l="T15" t="T16" r="T17" b="T18"/>
              <a:pathLst>
                <a:path w="18" h="13">
                  <a:moveTo>
                    <a:pt x="18" y="13"/>
                  </a:moveTo>
                  <a:lnTo>
                    <a:pt x="13" y="0"/>
                  </a:lnTo>
                  <a:lnTo>
                    <a:pt x="0" y="0"/>
                  </a:lnTo>
                  <a:lnTo>
                    <a:pt x="4" y="13"/>
                  </a:lnTo>
                  <a:lnTo>
                    <a:pt x="18" y="13"/>
                  </a:lnTo>
                  <a:close/>
                </a:path>
              </a:pathLst>
            </a:custGeom>
            <a:solidFill>
              <a:srgbClr val="000000"/>
            </a:solidFill>
            <a:ln w="9525">
              <a:noFill/>
              <a:round/>
            </a:ln>
          </p:spPr>
          <p:txBody>
            <a:bodyPr/>
            <a:lstStyle/>
            <a:p>
              <a:endParaRPr lang="en-CA"/>
            </a:p>
          </p:txBody>
        </p:sp>
        <p:sp>
          <p:nvSpPr>
            <p:cNvPr id="8476" name="Freeform 358"/>
            <p:cNvSpPr/>
            <p:nvPr/>
          </p:nvSpPr>
          <p:spPr bwMode="auto">
            <a:xfrm>
              <a:off x="605" y="1386"/>
              <a:ext cx="17" cy="10"/>
            </a:xfrm>
            <a:custGeom>
              <a:avLst/>
              <a:gdLst>
                <a:gd name="T0" fmla="*/ 11 w 19"/>
                <a:gd name="T1" fmla="*/ 0 h 13"/>
                <a:gd name="T2" fmla="*/ 0 w 19"/>
                <a:gd name="T3" fmla="*/ 0 h 13"/>
                <a:gd name="T4" fmla="*/ 4 w 19"/>
                <a:gd name="T5" fmla="*/ 6 h 13"/>
                <a:gd name="T6" fmla="*/ 13 w 19"/>
                <a:gd name="T7" fmla="*/ 6 h 13"/>
                <a:gd name="T8" fmla="*/ 11 w 19"/>
                <a:gd name="T9" fmla="*/ 0 h 13"/>
                <a:gd name="T10" fmla="*/ 0 60000 65536"/>
                <a:gd name="T11" fmla="*/ 0 60000 65536"/>
                <a:gd name="T12" fmla="*/ 0 60000 65536"/>
                <a:gd name="T13" fmla="*/ 0 60000 65536"/>
                <a:gd name="T14" fmla="*/ 0 60000 65536"/>
                <a:gd name="T15" fmla="*/ 0 w 19"/>
                <a:gd name="T16" fmla="*/ 0 h 13"/>
                <a:gd name="T17" fmla="*/ 19 w 19"/>
                <a:gd name="T18" fmla="*/ 13 h 13"/>
              </a:gdLst>
              <a:ahLst/>
              <a:cxnLst>
                <a:cxn ang="T10">
                  <a:pos x="T0" y="T1"/>
                </a:cxn>
                <a:cxn ang="T11">
                  <a:pos x="T2" y="T3"/>
                </a:cxn>
                <a:cxn ang="T12">
                  <a:pos x="T4" y="T5"/>
                </a:cxn>
                <a:cxn ang="T13">
                  <a:pos x="T6" y="T7"/>
                </a:cxn>
                <a:cxn ang="T14">
                  <a:pos x="T8" y="T9"/>
                </a:cxn>
              </a:cxnLst>
              <a:rect l="T15" t="T16" r="T17" b="T18"/>
              <a:pathLst>
                <a:path w="19" h="13">
                  <a:moveTo>
                    <a:pt x="15" y="0"/>
                  </a:moveTo>
                  <a:lnTo>
                    <a:pt x="0" y="0"/>
                  </a:lnTo>
                  <a:lnTo>
                    <a:pt x="4" y="13"/>
                  </a:lnTo>
                  <a:lnTo>
                    <a:pt x="19" y="13"/>
                  </a:lnTo>
                  <a:lnTo>
                    <a:pt x="15" y="0"/>
                  </a:lnTo>
                  <a:close/>
                </a:path>
              </a:pathLst>
            </a:custGeom>
            <a:solidFill>
              <a:srgbClr val="000000"/>
            </a:solidFill>
            <a:ln w="9525">
              <a:noFill/>
              <a:round/>
            </a:ln>
          </p:spPr>
          <p:txBody>
            <a:bodyPr/>
            <a:lstStyle/>
            <a:p>
              <a:endParaRPr lang="en-CA"/>
            </a:p>
          </p:txBody>
        </p:sp>
        <p:sp>
          <p:nvSpPr>
            <p:cNvPr id="8477" name="Freeform 359"/>
            <p:cNvSpPr/>
            <p:nvPr/>
          </p:nvSpPr>
          <p:spPr bwMode="auto">
            <a:xfrm>
              <a:off x="624" y="1386"/>
              <a:ext cx="16" cy="10"/>
            </a:xfrm>
            <a:custGeom>
              <a:avLst/>
              <a:gdLst>
                <a:gd name="T0" fmla="*/ 10 w 18"/>
                <a:gd name="T1" fmla="*/ 0 h 13"/>
                <a:gd name="T2" fmla="*/ 0 w 18"/>
                <a:gd name="T3" fmla="*/ 0 h 13"/>
                <a:gd name="T4" fmla="*/ 4 w 18"/>
                <a:gd name="T5" fmla="*/ 6 h 13"/>
                <a:gd name="T6" fmla="*/ 12 w 18"/>
                <a:gd name="T7" fmla="*/ 6 h 13"/>
                <a:gd name="T8" fmla="*/ 10 w 18"/>
                <a:gd name="T9" fmla="*/ 0 h 13"/>
                <a:gd name="T10" fmla="*/ 0 60000 65536"/>
                <a:gd name="T11" fmla="*/ 0 60000 65536"/>
                <a:gd name="T12" fmla="*/ 0 60000 65536"/>
                <a:gd name="T13" fmla="*/ 0 60000 65536"/>
                <a:gd name="T14" fmla="*/ 0 60000 65536"/>
                <a:gd name="T15" fmla="*/ 0 w 18"/>
                <a:gd name="T16" fmla="*/ 0 h 13"/>
                <a:gd name="T17" fmla="*/ 18 w 18"/>
                <a:gd name="T18" fmla="*/ 13 h 13"/>
              </a:gdLst>
              <a:ahLst/>
              <a:cxnLst>
                <a:cxn ang="T10">
                  <a:pos x="T0" y="T1"/>
                </a:cxn>
                <a:cxn ang="T11">
                  <a:pos x="T2" y="T3"/>
                </a:cxn>
                <a:cxn ang="T12">
                  <a:pos x="T4" y="T5"/>
                </a:cxn>
                <a:cxn ang="T13">
                  <a:pos x="T6" y="T7"/>
                </a:cxn>
                <a:cxn ang="T14">
                  <a:pos x="T8" y="T9"/>
                </a:cxn>
              </a:cxnLst>
              <a:rect l="T15" t="T16" r="T17" b="T18"/>
              <a:pathLst>
                <a:path w="18" h="13">
                  <a:moveTo>
                    <a:pt x="13" y="0"/>
                  </a:moveTo>
                  <a:lnTo>
                    <a:pt x="0" y="0"/>
                  </a:lnTo>
                  <a:lnTo>
                    <a:pt x="4" y="13"/>
                  </a:lnTo>
                  <a:lnTo>
                    <a:pt x="18" y="13"/>
                  </a:lnTo>
                  <a:lnTo>
                    <a:pt x="13" y="0"/>
                  </a:lnTo>
                  <a:close/>
                </a:path>
              </a:pathLst>
            </a:custGeom>
            <a:solidFill>
              <a:srgbClr val="000000"/>
            </a:solidFill>
            <a:ln w="9525">
              <a:noFill/>
              <a:round/>
            </a:ln>
          </p:spPr>
          <p:txBody>
            <a:bodyPr/>
            <a:lstStyle/>
            <a:p>
              <a:endParaRPr lang="en-CA"/>
            </a:p>
          </p:txBody>
        </p:sp>
        <p:sp>
          <p:nvSpPr>
            <p:cNvPr id="8478" name="Freeform 360"/>
            <p:cNvSpPr/>
            <p:nvPr/>
          </p:nvSpPr>
          <p:spPr bwMode="auto">
            <a:xfrm>
              <a:off x="642" y="1386"/>
              <a:ext cx="16" cy="10"/>
            </a:xfrm>
            <a:custGeom>
              <a:avLst/>
              <a:gdLst>
                <a:gd name="T0" fmla="*/ 0 w 19"/>
                <a:gd name="T1" fmla="*/ 0 h 13"/>
                <a:gd name="T2" fmla="*/ 3 w 19"/>
                <a:gd name="T3" fmla="*/ 6 h 13"/>
                <a:gd name="T4" fmla="*/ 11 w 19"/>
                <a:gd name="T5" fmla="*/ 5 h 13"/>
                <a:gd name="T6" fmla="*/ 8 w 19"/>
                <a:gd name="T7" fmla="*/ 0 h 13"/>
                <a:gd name="T8" fmla="*/ 0 w 19"/>
                <a:gd name="T9" fmla="*/ 0 h 13"/>
                <a:gd name="T10" fmla="*/ 0 60000 65536"/>
                <a:gd name="T11" fmla="*/ 0 60000 65536"/>
                <a:gd name="T12" fmla="*/ 0 60000 65536"/>
                <a:gd name="T13" fmla="*/ 0 60000 65536"/>
                <a:gd name="T14" fmla="*/ 0 60000 65536"/>
                <a:gd name="T15" fmla="*/ 0 w 19"/>
                <a:gd name="T16" fmla="*/ 0 h 13"/>
                <a:gd name="T17" fmla="*/ 19 w 19"/>
                <a:gd name="T18" fmla="*/ 13 h 13"/>
              </a:gdLst>
              <a:ahLst/>
              <a:cxnLst>
                <a:cxn ang="T10">
                  <a:pos x="T0" y="T1"/>
                </a:cxn>
                <a:cxn ang="T11">
                  <a:pos x="T2" y="T3"/>
                </a:cxn>
                <a:cxn ang="T12">
                  <a:pos x="T4" y="T5"/>
                </a:cxn>
                <a:cxn ang="T13">
                  <a:pos x="T6" y="T7"/>
                </a:cxn>
                <a:cxn ang="T14">
                  <a:pos x="T8" y="T9"/>
                </a:cxn>
              </a:cxnLst>
              <a:rect l="T15" t="T16" r="T17" b="T18"/>
              <a:pathLst>
                <a:path w="19" h="13">
                  <a:moveTo>
                    <a:pt x="0" y="0"/>
                  </a:moveTo>
                  <a:lnTo>
                    <a:pt x="4" y="13"/>
                  </a:lnTo>
                  <a:lnTo>
                    <a:pt x="19" y="12"/>
                  </a:lnTo>
                  <a:lnTo>
                    <a:pt x="14" y="0"/>
                  </a:lnTo>
                  <a:lnTo>
                    <a:pt x="0" y="0"/>
                  </a:lnTo>
                  <a:close/>
                </a:path>
              </a:pathLst>
            </a:custGeom>
            <a:solidFill>
              <a:srgbClr val="000000"/>
            </a:solidFill>
            <a:ln w="9525">
              <a:noFill/>
              <a:round/>
            </a:ln>
          </p:spPr>
          <p:txBody>
            <a:bodyPr/>
            <a:lstStyle/>
            <a:p>
              <a:endParaRPr lang="en-CA"/>
            </a:p>
          </p:txBody>
        </p:sp>
        <p:sp>
          <p:nvSpPr>
            <p:cNvPr id="8479" name="Freeform 361"/>
            <p:cNvSpPr/>
            <p:nvPr/>
          </p:nvSpPr>
          <p:spPr bwMode="auto">
            <a:xfrm>
              <a:off x="680" y="1385"/>
              <a:ext cx="15" cy="10"/>
            </a:xfrm>
            <a:custGeom>
              <a:avLst/>
              <a:gdLst>
                <a:gd name="T0" fmla="*/ 7 w 19"/>
                <a:gd name="T1" fmla="*/ 0 h 13"/>
                <a:gd name="T2" fmla="*/ 0 w 19"/>
                <a:gd name="T3" fmla="*/ 0 h 13"/>
                <a:gd name="T4" fmla="*/ 2 w 19"/>
                <a:gd name="T5" fmla="*/ 6 h 13"/>
                <a:gd name="T6" fmla="*/ 9 w 19"/>
                <a:gd name="T7" fmla="*/ 6 h 13"/>
                <a:gd name="T8" fmla="*/ 7 w 19"/>
                <a:gd name="T9" fmla="*/ 0 h 13"/>
                <a:gd name="T10" fmla="*/ 0 60000 65536"/>
                <a:gd name="T11" fmla="*/ 0 60000 65536"/>
                <a:gd name="T12" fmla="*/ 0 60000 65536"/>
                <a:gd name="T13" fmla="*/ 0 60000 65536"/>
                <a:gd name="T14" fmla="*/ 0 60000 65536"/>
                <a:gd name="T15" fmla="*/ 0 w 19"/>
                <a:gd name="T16" fmla="*/ 0 h 13"/>
                <a:gd name="T17" fmla="*/ 19 w 19"/>
                <a:gd name="T18" fmla="*/ 13 h 13"/>
              </a:gdLst>
              <a:ahLst/>
              <a:cxnLst>
                <a:cxn ang="T10">
                  <a:pos x="T0" y="T1"/>
                </a:cxn>
                <a:cxn ang="T11">
                  <a:pos x="T2" y="T3"/>
                </a:cxn>
                <a:cxn ang="T12">
                  <a:pos x="T4" y="T5"/>
                </a:cxn>
                <a:cxn ang="T13">
                  <a:pos x="T6" y="T7"/>
                </a:cxn>
                <a:cxn ang="T14">
                  <a:pos x="T8" y="T9"/>
                </a:cxn>
              </a:cxnLst>
              <a:rect l="T15" t="T16" r="T17" b="T18"/>
              <a:pathLst>
                <a:path w="19" h="13">
                  <a:moveTo>
                    <a:pt x="15" y="0"/>
                  </a:moveTo>
                  <a:lnTo>
                    <a:pt x="0" y="0"/>
                  </a:lnTo>
                  <a:lnTo>
                    <a:pt x="5" y="13"/>
                  </a:lnTo>
                  <a:lnTo>
                    <a:pt x="19" y="13"/>
                  </a:lnTo>
                  <a:lnTo>
                    <a:pt x="15" y="0"/>
                  </a:lnTo>
                  <a:close/>
                </a:path>
              </a:pathLst>
            </a:custGeom>
            <a:solidFill>
              <a:srgbClr val="A5C900"/>
            </a:solidFill>
            <a:ln w="9525">
              <a:noFill/>
              <a:round/>
            </a:ln>
          </p:spPr>
          <p:txBody>
            <a:bodyPr/>
            <a:lstStyle/>
            <a:p>
              <a:endParaRPr lang="en-CA"/>
            </a:p>
          </p:txBody>
        </p:sp>
        <p:sp>
          <p:nvSpPr>
            <p:cNvPr id="8480" name="Freeform 362"/>
            <p:cNvSpPr/>
            <p:nvPr/>
          </p:nvSpPr>
          <p:spPr bwMode="auto">
            <a:xfrm>
              <a:off x="698" y="1385"/>
              <a:ext cx="15" cy="10"/>
            </a:xfrm>
            <a:custGeom>
              <a:avLst/>
              <a:gdLst>
                <a:gd name="T0" fmla="*/ 6 w 20"/>
                <a:gd name="T1" fmla="*/ 0 h 13"/>
                <a:gd name="T2" fmla="*/ 0 w 20"/>
                <a:gd name="T3" fmla="*/ 0 h 13"/>
                <a:gd name="T4" fmla="*/ 2 w 20"/>
                <a:gd name="T5" fmla="*/ 6 h 13"/>
                <a:gd name="T6" fmla="*/ 8 w 20"/>
                <a:gd name="T7" fmla="*/ 6 h 13"/>
                <a:gd name="T8" fmla="*/ 6 w 20"/>
                <a:gd name="T9" fmla="*/ 0 h 13"/>
                <a:gd name="T10" fmla="*/ 0 60000 65536"/>
                <a:gd name="T11" fmla="*/ 0 60000 65536"/>
                <a:gd name="T12" fmla="*/ 0 60000 65536"/>
                <a:gd name="T13" fmla="*/ 0 60000 65536"/>
                <a:gd name="T14" fmla="*/ 0 60000 65536"/>
                <a:gd name="T15" fmla="*/ 0 w 20"/>
                <a:gd name="T16" fmla="*/ 0 h 13"/>
                <a:gd name="T17" fmla="*/ 20 w 20"/>
                <a:gd name="T18" fmla="*/ 13 h 13"/>
              </a:gdLst>
              <a:ahLst/>
              <a:cxnLst>
                <a:cxn ang="T10">
                  <a:pos x="T0" y="T1"/>
                </a:cxn>
                <a:cxn ang="T11">
                  <a:pos x="T2" y="T3"/>
                </a:cxn>
                <a:cxn ang="T12">
                  <a:pos x="T4" y="T5"/>
                </a:cxn>
                <a:cxn ang="T13">
                  <a:pos x="T6" y="T7"/>
                </a:cxn>
                <a:cxn ang="T14">
                  <a:pos x="T8" y="T9"/>
                </a:cxn>
              </a:cxnLst>
              <a:rect l="T15" t="T16" r="T17" b="T18"/>
              <a:pathLst>
                <a:path w="20" h="13">
                  <a:moveTo>
                    <a:pt x="15" y="0"/>
                  </a:moveTo>
                  <a:lnTo>
                    <a:pt x="0" y="0"/>
                  </a:lnTo>
                  <a:lnTo>
                    <a:pt x="5" y="13"/>
                  </a:lnTo>
                  <a:lnTo>
                    <a:pt x="20" y="13"/>
                  </a:lnTo>
                  <a:lnTo>
                    <a:pt x="15" y="0"/>
                  </a:lnTo>
                  <a:close/>
                </a:path>
              </a:pathLst>
            </a:custGeom>
            <a:solidFill>
              <a:srgbClr val="000000"/>
            </a:solidFill>
            <a:ln w="9525">
              <a:noFill/>
              <a:round/>
            </a:ln>
          </p:spPr>
          <p:txBody>
            <a:bodyPr/>
            <a:lstStyle/>
            <a:p>
              <a:endParaRPr lang="en-CA"/>
            </a:p>
          </p:txBody>
        </p:sp>
        <p:sp>
          <p:nvSpPr>
            <p:cNvPr id="8481" name="Freeform 363"/>
            <p:cNvSpPr/>
            <p:nvPr/>
          </p:nvSpPr>
          <p:spPr bwMode="auto">
            <a:xfrm>
              <a:off x="610" y="1401"/>
              <a:ext cx="15" cy="10"/>
            </a:xfrm>
            <a:custGeom>
              <a:avLst/>
              <a:gdLst>
                <a:gd name="T0" fmla="*/ 0 w 18"/>
                <a:gd name="T1" fmla="*/ 0 h 13"/>
                <a:gd name="T2" fmla="*/ 2 w 18"/>
                <a:gd name="T3" fmla="*/ 6 h 13"/>
                <a:gd name="T4" fmla="*/ 10 w 18"/>
                <a:gd name="T5" fmla="*/ 6 h 13"/>
                <a:gd name="T6" fmla="*/ 8 w 18"/>
                <a:gd name="T7" fmla="*/ 0 h 13"/>
                <a:gd name="T8" fmla="*/ 0 w 18"/>
                <a:gd name="T9" fmla="*/ 0 h 13"/>
                <a:gd name="T10" fmla="*/ 0 60000 65536"/>
                <a:gd name="T11" fmla="*/ 0 60000 65536"/>
                <a:gd name="T12" fmla="*/ 0 60000 65536"/>
                <a:gd name="T13" fmla="*/ 0 60000 65536"/>
                <a:gd name="T14" fmla="*/ 0 60000 65536"/>
                <a:gd name="T15" fmla="*/ 0 w 18"/>
                <a:gd name="T16" fmla="*/ 0 h 13"/>
                <a:gd name="T17" fmla="*/ 18 w 18"/>
                <a:gd name="T18" fmla="*/ 13 h 13"/>
              </a:gdLst>
              <a:ahLst/>
              <a:cxnLst>
                <a:cxn ang="T10">
                  <a:pos x="T0" y="T1"/>
                </a:cxn>
                <a:cxn ang="T11">
                  <a:pos x="T2" y="T3"/>
                </a:cxn>
                <a:cxn ang="T12">
                  <a:pos x="T4" y="T5"/>
                </a:cxn>
                <a:cxn ang="T13">
                  <a:pos x="T6" y="T7"/>
                </a:cxn>
                <a:cxn ang="T14">
                  <a:pos x="T8" y="T9"/>
                </a:cxn>
              </a:cxnLst>
              <a:rect l="T15" t="T16" r="T17" b="T18"/>
              <a:pathLst>
                <a:path w="18" h="13">
                  <a:moveTo>
                    <a:pt x="0" y="0"/>
                  </a:moveTo>
                  <a:lnTo>
                    <a:pt x="4" y="13"/>
                  </a:lnTo>
                  <a:lnTo>
                    <a:pt x="18" y="13"/>
                  </a:lnTo>
                  <a:lnTo>
                    <a:pt x="14" y="0"/>
                  </a:lnTo>
                  <a:lnTo>
                    <a:pt x="0" y="0"/>
                  </a:lnTo>
                  <a:close/>
                </a:path>
              </a:pathLst>
            </a:custGeom>
            <a:solidFill>
              <a:srgbClr val="A5C900"/>
            </a:solidFill>
            <a:ln w="9525">
              <a:noFill/>
              <a:round/>
            </a:ln>
          </p:spPr>
          <p:txBody>
            <a:bodyPr/>
            <a:lstStyle/>
            <a:p>
              <a:endParaRPr lang="en-CA"/>
            </a:p>
          </p:txBody>
        </p:sp>
        <p:sp>
          <p:nvSpPr>
            <p:cNvPr id="8482" name="Freeform 364"/>
            <p:cNvSpPr/>
            <p:nvPr/>
          </p:nvSpPr>
          <p:spPr bwMode="auto">
            <a:xfrm>
              <a:off x="629" y="1401"/>
              <a:ext cx="16" cy="10"/>
            </a:xfrm>
            <a:custGeom>
              <a:avLst/>
              <a:gdLst>
                <a:gd name="T0" fmla="*/ 0 w 20"/>
                <a:gd name="T1" fmla="*/ 0 h 13"/>
                <a:gd name="T2" fmla="*/ 2 w 20"/>
                <a:gd name="T3" fmla="*/ 6 h 13"/>
                <a:gd name="T4" fmla="*/ 10 w 20"/>
                <a:gd name="T5" fmla="*/ 6 h 13"/>
                <a:gd name="T6" fmla="*/ 8 w 20"/>
                <a:gd name="T7" fmla="*/ 0 h 13"/>
                <a:gd name="T8" fmla="*/ 0 w 20"/>
                <a:gd name="T9" fmla="*/ 0 h 13"/>
                <a:gd name="T10" fmla="*/ 0 60000 65536"/>
                <a:gd name="T11" fmla="*/ 0 60000 65536"/>
                <a:gd name="T12" fmla="*/ 0 60000 65536"/>
                <a:gd name="T13" fmla="*/ 0 60000 65536"/>
                <a:gd name="T14" fmla="*/ 0 60000 65536"/>
                <a:gd name="T15" fmla="*/ 0 w 20"/>
                <a:gd name="T16" fmla="*/ 0 h 13"/>
                <a:gd name="T17" fmla="*/ 20 w 20"/>
                <a:gd name="T18" fmla="*/ 13 h 13"/>
              </a:gdLst>
              <a:ahLst/>
              <a:cxnLst>
                <a:cxn ang="T10">
                  <a:pos x="T0" y="T1"/>
                </a:cxn>
                <a:cxn ang="T11">
                  <a:pos x="T2" y="T3"/>
                </a:cxn>
                <a:cxn ang="T12">
                  <a:pos x="T4" y="T5"/>
                </a:cxn>
                <a:cxn ang="T13">
                  <a:pos x="T6" y="T7"/>
                </a:cxn>
                <a:cxn ang="T14">
                  <a:pos x="T8" y="T9"/>
                </a:cxn>
              </a:cxnLst>
              <a:rect l="T15" t="T16" r="T17" b="T18"/>
              <a:pathLst>
                <a:path w="20" h="13">
                  <a:moveTo>
                    <a:pt x="0" y="0"/>
                  </a:moveTo>
                  <a:lnTo>
                    <a:pt x="5" y="13"/>
                  </a:lnTo>
                  <a:lnTo>
                    <a:pt x="20" y="13"/>
                  </a:lnTo>
                  <a:lnTo>
                    <a:pt x="15" y="0"/>
                  </a:lnTo>
                  <a:lnTo>
                    <a:pt x="0" y="0"/>
                  </a:lnTo>
                  <a:close/>
                </a:path>
              </a:pathLst>
            </a:custGeom>
            <a:solidFill>
              <a:srgbClr val="000000"/>
            </a:solidFill>
            <a:ln w="9525">
              <a:noFill/>
              <a:round/>
            </a:ln>
          </p:spPr>
          <p:txBody>
            <a:bodyPr/>
            <a:lstStyle/>
            <a:p>
              <a:endParaRPr lang="en-CA"/>
            </a:p>
          </p:txBody>
        </p:sp>
        <p:sp>
          <p:nvSpPr>
            <p:cNvPr id="8483" name="Freeform 365"/>
            <p:cNvSpPr/>
            <p:nvPr/>
          </p:nvSpPr>
          <p:spPr bwMode="auto">
            <a:xfrm>
              <a:off x="667" y="1401"/>
              <a:ext cx="15" cy="10"/>
            </a:xfrm>
            <a:custGeom>
              <a:avLst/>
              <a:gdLst>
                <a:gd name="T0" fmla="*/ 0 w 20"/>
                <a:gd name="T1" fmla="*/ 0 h 13"/>
                <a:gd name="T2" fmla="*/ 2 w 20"/>
                <a:gd name="T3" fmla="*/ 6 h 13"/>
                <a:gd name="T4" fmla="*/ 8 w 20"/>
                <a:gd name="T5" fmla="*/ 6 h 13"/>
                <a:gd name="T6" fmla="*/ 6 w 20"/>
                <a:gd name="T7" fmla="*/ 0 h 13"/>
                <a:gd name="T8" fmla="*/ 0 w 20"/>
                <a:gd name="T9" fmla="*/ 0 h 13"/>
                <a:gd name="T10" fmla="*/ 0 60000 65536"/>
                <a:gd name="T11" fmla="*/ 0 60000 65536"/>
                <a:gd name="T12" fmla="*/ 0 60000 65536"/>
                <a:gd name="T13" fmla="*/ 0 60000 65536"/>
                <a:gd name="T14" fmla="*/ 0 60000 65536"/>
                <a:gd name="T15" fmla="*/ 0 w 20"/>
                <a:gd name="T16" fmla="*/ 0 h 13"/>
                <a:gd name="T17" fmla="*/ 20 w 20"/>
                <a:gd name="T18" fmla="*/ 13 h 13"/>
              </a:gdLst>
              <a:ahLst/>
              <a:cxnLst>
                <a:cxn ang="T10">
                  <a:pos x="T0" y="T1"/>
                </a:cxn>
                <a:cxn ang="T11">
                  <a:pos x="T2" y="T3"/>
                </a:cxn>
                <a:cxn ang="T12">
                  <a:pos x="T4" y="T5"/>
                </a:cxn>
                <a:cxn ang="T13">
                  <a:pos x="T6" y="T7"/>
                </a:cxn>
                <a:cxn ang="T14">
                  <a:pos x="T8" y="T9"/>
                </a:cxn>
              </a:cxnLst>
              <a:rect l="T15" t="T16" r="T17" b="T18"/>
              <a:pathLst>
                <a:path w="20" h="13">
                  <a:moveTo>
                    <a:pt x="0" y="0"/>
                  </a:moveTo>
                  <a:lnTo>
                    <a:pt x="5" y="13"/>
                  </a:lnTo>
                  <a:lnTo>
                    <a:pt x="20" y="13"/>
                  </a:lnTo>
                  <a:lnTo>
                    <a:pt x="15" y="0"/>
                  </a:lnTo>
                  <a:lnTo>
                    <a:pt x="0" y="0"/>
                  </a:lnTo>
                  <a:close/>
                </a:path>
              </a:pathLst>
            </a:custGeom>
            <a:solidFill>
              <a:srgbClr val="000000"/>
            </a:solidFill>
            <a:ln w="9525">
              <a:noFill/>
              <a:round/>
            </a:ln>
          </p:spPr>
          <p:txBody>
            <a:bodyPr/>
            <a:lstStyle/>
            <a:p>
              <a:endParaRPr lang="en-CA"/>
            </a:p>
          </p:txBody>
        </p:sp>
        <p:sp>
          <p:nvSpPr>
            <p:cNvPr id="8484" name="Freeform 366"/>
            <p:cNvSpPr/>
            <p:nvPr/>
          </p:nvSpPr>
          <p:spPr bwMode="auto">
            <a:xfrm>
              <a:off x="685" y="1401"/>
              <a:ext cx="15" cy="10"/>
            </a:xfrm>
            <a:custGeom>
              <a:avLst/>
              <a:gdLst>
                <a:gd name="T0" fmla="*/ 0 w 19"/>
                <a:gd name="T1" fmla="*/ 0 h 13"/>
                <a:gd name="T2" fmla="*/ 2 w 19"/>
                <a:gd name="T3" fmla="*/ 6 h 13"/>
                <a:gd name="T4" fmla="*/ 9 w 19"/>
                <a:gd name="T5" fmla="*/ 5 h 13"/>
                <a:gd name="T6" fmla="*/ 7 w 19"/>
                <a:gd name="T7" fmla="*/ 0 h 13"/>
                <a:gd name="T8" fmla="*/ 0 w 19"/>
                <a:gd name="T9" fmla="*/ 0 h 13"/>
                <a:gd name="T10" fmla="*/ 0 60000 65536"/>
                <a:gd name="T11" fmla="*/ 0 60000 65536"/>
                <a:gd name="T12" fmla="*/ 0 60000 65536"/>
                <a:gd name="T13" fmla="*/ 0 60000 65536"/>
                <a:gd name="T14" fmla="*/ 0 60000 65536"/>
                <a:gd name="T15" fmla="*/ 0 w 19"/>
                <a:gd name="T16" fmla="*/ 0 h 13"/>
                <a:gd name="T17" fmla="*/ 19 w 19"/>
                <a:gd name="T18" fmla="*/ 13 h 13"/>
              </a:gdLst>
              <a:ahLst/>
              <a:cxnLst>
                <a:cxn ang="T10">
                  <a:pos x="T0" y="T1"/>
                </a:cxn>
                <a:cxn ang="T11">
                  <a:pos x="T2" y="T3"/>
                </a:cxn>
                <a:cxn ang="T12">
                  <a:pos x="T4" y="T5"/>
                </a:cxn>
                <a:cxn ang="T13">
                  <a:pos x="T6" y="T7"/>
                </a:cxn>
                <a:cxn ang="T14">
                  <a:pos x="T8" y="T9"/>
                </a:cxn>
              </a:cxnLst>
              <a:rect l="T15" t="T16" r="T17" b="T18"/>
              <a:pathLst>
                <a:path w="19" h="13">
                  <a:moveTo>
                    <a:pt x="0" y="0"/>
                  </a:moveTo>
                  <a:lnTo>
                    <a:pt x="4" y="13"/>
                  </a:lnTo>
                  <a:lnTo>
                    <a:pt x="19" y="12"/>
                  </a:lnTo>
                  <a:lnTo>
                    <a:pt x="14" y="0"/>
                  </a:lnTo>
                  <a:lnTo>
                    <a:pt x="0" y="0"/>
                  </a:lnTo>
                  <a:close/>
                </a:path>
              </a:pathLst>
            </a:custGeom>
            <a:solidFill>
              <a:srgbClr val="000000"/>
            </a:solidFill>
            <a:ln w="9525">
              <a:noFill/>
              <a:round/>
            </a:ln>
          </p:spPr>
          <p:txBody>
            <a:bodyPr/>
            <a:lstStyle/>
            <a:p>
              <a:endParaRPr lang="en-CA"/>
            </a:p>
          </p:txBody>
        </p:sp>
        <p:sp>
          <p:nvSpPr>
            <p:cNvPr id="8485" name="Freeform 367"/>
            <p:cNvSpPr/>
            <p:nvPr/>
          </p:nvSpPr>
          <p:spPr bwMode="auto">
            <a:xfrm>
              <a:off x="703" y="1401"/>
              <a:ext cx="15" cy="8"/>
            </a:xfrm>
            <a:custGeom>
              <a:avLst/>
              <a:gdLst>
                <a:gd name="T0" fmla="*/ 0 w 19"/>
                <a:gd name="T1" fmla="*/ 0 h 12"/>
                <a:gd name="T2" fmla="*/ 2 w 19"/>
                <a:gd name="T3" fmla="*/ 3 h 12"/>
                <a:gd name="T4" fmla="*/ 9 w 19"/>
                <a:gd name="T5" fmla="*/ 3 h 12"/>
                <a:gd name="T6" fmla="*/ 7 w 19"/>
                <a:gd name="T7" fmla="*/ 0 h 12"/>
                <a:gd name="T8" fmla="*/ 0 w 19"/>
                <a:gd name="T9" fmla="*/ 0 h 12"/>
                <a:gd name="T10" fmla="*/ 0 60000 65536"/>
                <a:gd name="T11" fmla="*/ 0 60000 65536"/>
                <a:gd name="T12" fmla="*/ 0 60000 65536"/>
                <a:gd name="T13" fmla="*/ 0 60000 65536"/>
                <a:gd name="T14" fmla="*/ 0 60000 65536"/>
                <a:gd name="T15" fmla="*/ 0 w 19"/>
                <a:gd name="T16" fmla="*/ 0 h 12"/>
                <a:gd name="T17" fmla="*/ 19 w 19"/>
                <a:gd name="T18" fmla="*/ 12 h 12"/>
              </a:gdLst>
              <a:ahLst/>
              <a:cxnLst>
                <a:cxn ang="T10">
                  <a:pos x="T0" y="T1"/>
                </a:cxn>
                <a:cxn ang="T11">
                  <a:pos x="T2" y="T3"/>
                </a:cxn>
                <a:cxn ang="T12">
                  <a:pos x="T4" y="T5"/>
                </a:cxn>
                <a:cxn ang="T13">
                  <a:pos x="T6" y="T7"/>
                </a:cxn>
                <a:cxn ang="T14">
                  <a:pos x="T8" y="T9"/>
                </a:cxn>
              </a:cxnLst>
              <a:rect l="T15" t="T16" r="T17" b="T18"/>
              <a:pathLst>
                <a:path w="19" h="12">
                  <a:moveTo>
                    <a:pt x="0" y="0"/>
                  </a:moveTo>
                  <a:lnTo>
                    <a:pt x="5" y="12"/>
                  </a:lnTo>
                  <a:lnTo>
                    <a:pt x="19" y="12"/>
                  </a:lnTo>
                  <a:lnTo>
                    <a:pt x="15" y="0"/>
                  </a:lnTo>
                  <a:lnTo>
                    <a:pt x="0" y="0"/>
                  </a:lnTo>
                  <a:close/>
                </a:path>
              </a:pathLst>
            </a:custGeom>
            <a:solidFill>
              <a:srgbClr val="000000"/>
            </a:solidFill>
            <a:ln w="9525">
              <a:noFill/>
              <a:round/>
            </a:ln>
          </p:spPr>
          <p:txBody>
            <a:bodyPr/>
            <a:lstStyle/>
            <a:p>
              <a:endParaRPr lang="en-CA"/>
            </a:p>
          </p:txBody>
        </p:sp>
        <p:sp>
          <p:nvSpPr>
            <p:cNvPr id="8486" name="Freeform 368"/>
            <p:cNvSpPr/>
            <p:nvPr/>
          </p:nvSpPr>
          <p:spPr bwMode="auto">
            <a:xfrm>
              <a:off x="339" y="1292"/>
              <a:ext cx="133" cy="96"/>
            </a:xfrm>
            <a:custGeom>
              <a:avLst/>
              <a:gdLst>
                <a:gd name="T0" fmla="*/ 20 w 159"/>
                <a:gd name="T1" fmla="*/ 67 h 115"/>
                <a:gd name="T2" fmla="*/ 93 w 159"/>
                <a:gd name="T3" fmla="*/ 66 h 115"/>
                <a:gd name="T4" fmla="*/ 71 w 159"/>
                <a:gd name="T5" fmla="*/ 0 h 115"/>
                <a:gd name="T6" fmla="*/ 0 w 159"/>
                <a:gd name="T7" fmla="*/ 0 h 115"/>
                <a:gd name="T8" fmla="*/ 20 w 159"/>
                <a:gd name="T9" fmla="*/ 67 h 115"/>
                <a:gd name="T10" fmla="*/ 0 60000 65536"/>
                <a:gd name="T11" fmla="*/ 0 60000 65536"/>
                <a:gd name="T12" fmla="*/ 0 60000 65536"/>
                <a:gd name="T13" fmla="*/ 0 60000 65536"/>
                <a:gd name="T14" fmla="*/ 0 60000 65536"/>
                <a:gd name="T15" fmla="*/ 0 w 159"/>
                <a:gd name="T16" fmla="*/ 0 h 115"/>
                <a:gd name="T17" fmla="*/ 159 w 159"/>
                <a:gd name="T18" fmla="*/ 115 h 115"/>
              </a:gdLst>
              <a:ahLst/>
              <a:cxnLst>
                <a:cxn ang="T10">
                  <a:pos x="T0" y="T1"/>
                </a:cxn>
                <a:cxn ang="T11">
                  <a:pos x="T2" y="T3"/>
                </a:cxn>
                <a:cxn ang="T12">
                  <a:pos x="T4" y="T5"/>
                </a:cxn>
                <a:cxn ang="T13">
                  <a:pos x="T6" y="T7"/>
                </a:cxn>
                <a:cxn ang="T14">
                  <a:pos x="T8" y="T9"/>
                </a:cxn>
              </a:cxnLst>
              <a:rect l="T15" t="T16" r="T17" b="T18"/>
              <a:pathLst>
                <a:path w="159" h="115">
                  <a:moveTo>
                    <a:pt x="35" y="115"/>
                  </a:moveTo>
                  <a:lnTo>
                    <a:pt x="159" y="114"/>
                  </a:lnTo>
                  <a:lnTo>
                    <a:pt x="122" y="0"/>
                  </a:lnTo>
                  <a:lnTo>
                    <a:pt x="0" y="0"/>
                  </a:lnTo>
                  <a:lnTo>
                    <a:pt x="35" y="115"/>
                  </a:lnTo>
                  <a:close/>
                </a:path>
              </a:pathLst>
            </a:custGeom>
            <a:solidFill>
              <a:srgbClr val="CEE5F9"/>
            </a:solidFill>
            <a:ln w="9525">
              <a:noFill/>
              <a:round/>
            </a:ln>
          </p:spPr>
          <p:txBody>
            <a:bodyPr/>
            <a:lstStyle/>
            <a:p>
              <a:endParaRPr lang="en-CA"/>
            </a:p>
          </p:txBody>
        </p:sp>
        <p:sp>
          <p:nvSpPr>
            <p:cNvPr id="8487" name="Freeform 369"/>
            <p:cNvSpPr/>
            <p:nvPr/>
          </p:nvSpPr>
          <p:spPr bwMode="auto">
            <a:xfrm>
              <a:off x="354" y="1302"/>
              <a:ext cx="103" cy="74"/>
            </a:xfrm>
            <a:custGeom>
              <a:avLst/>
              <a:gdLst>
                <a:gd name="T0" fmla="*/ 71 w 124"/>
                <a:gd name="T1" fmla="*/ 52 h 89"/>
                <a:gd name="T2" fmla="*/ 15 w 124"/>
                <a:gd name="T3" fmla="*/ 52 h 89"/>
                <a:gd name="T4" fmla="*/ 0 w 124"/>
                <a:gd name="T5" fmla="*/ 0 h 89"/>
                <a:gd name="T6" fmla="*/ 55 w 124"/>
                <a:gd name="T7" fmla="*/ 0 h 89"/>
                <a:gd name="T8" fmla="*/ 71 w 124"/>
                <a:gd name="T9" fmla="*/ 52 h 89"/>
                <a:gd name="T10" fmla="*/ 0 60000 65536"/>
                <a:gd name="T11" fmla="*/ 0 60000 65536"/>
                <a:gd name="T12" fmla="*/ 0 60000 65536"/>
                <a:gd name="T13" fmla="*/ 0 60000 65536"/>
                <a:gd name="T14" fmla="*/ 0 60000 65536"/>
                <a:gd name="T15" fmla="*/ 0 w 124"/>
                <a:gd name="T16" fmla="*/ 0 h 89"/>
                <a:gd name="T17" fmla="*/ 124 w 124"/>
                <a:gd name="T18" fmla="*/ 89 h 89"/>
              </a:gdLst>
              <a:ahLst/>
              <a:cxnLst>
                <a:cxn ang="T10">
                  <a:pos x="T0" y="T1"/>
                </a:cxn>
                <a:cxn ang="T11">
                  <a:pos x="T2" y="T3"/>
                </a:cxn>
                <a:cxn ang="T12">
                  <a:pos x="T4" y="T5"/>
                </a:cxn>
                <a:cxn ang="T13">
                  <a:pos x="T6" y="T7"/>
                </a:cxn>
                <a:cxn ang="T14">
                  <a:pos x="T8" y="T9"/>
                </a:cxn>
              </a:cxnLst>
              <a:rect l="T15" t="T16" r="T17" b="T18"/>
              <a:pathLst>
                <a:path w="124" h="89">
                  <a:moveTo>
                    <a:pt x="124" y="89"/>
                  </a:moveTo>
                  <a:lnTo>
                    <a:pt x="27" y="89"/>
                  </a:lnTo>
                  <a:lnTo>
                    <a:pt x="0" y="0"/>
                  </a:lnTo>
                  <a:lnTo>
                    <a:pt x="95" y="0"/>
                  </a:lnTo>
                  <a:lnTo>
                    <a:pt x="124" y="89"/>
                  </a:lnTo>
                  <a:close/>
                </a:path>
              </a:pathLst>
            </a:custGeom>
            <a:solidFill>
              <a:srgbClr val="0A7ADD"/>
            </a:solidFill>
            <a:ln w="9525">
              <a:noFill/>
              <a:round/>
            </a:ln>
          </p:spPr>
          <p:txBody>
            <a:bodyPr/>
            <a:lstStyle/>
            <a:p>
              <a:endParaRPr lang="en-CA"/>
            </a:p>
          </p:txBody>
        </p:sp>
        <p:sp>
          <p:nvSpPr>
            <p:cNvPr id="8488" name="Freeform 370"/>
            <p:cNvSpPr/>
            <p:nvPr/>
          </p:nvSpPr>
          <p:spPr bwMode="auto">
            <a:xfrm>
              <a:off x="291" y="1378"/>
              <a:ext cx="17" cy="10"/>
            </a:xfrm>
            <a:custGeom>
              <a:avLst/>
              <a:gdLst>
                <a:gd name="T0" fmla="*/ 12 w 18"/>
                <a:gd name="T1" fmla="*/ 0 h 12"/>
                <a:gd name="T2" fmla="*/ 0 w 18"/>
                <a:gd name="T3" fmla="*/ 0 h 12"/>
                <a:gd name="T4" fmla="*/ 5 w 18"/>
                <a:gd name="T5" fmla="*/ 7 h 12"/>
                <a:gd name="T6" fmla="*/ 15 w 18"/>
                <a:gd name="T7" fmla="*/ 7 h 12"/>
                <a:gd name="T8" fmla="*/ 12 w 18"/>
                <a:gd name="T9" fmla="*/ 0 h 12"/>
                <a:gd name="T10" fmla="*/ 0 60000 65536"/>
                <a:gd name="T11" fmla="*/ 0 60000 65536"/>
                <a:gd name="T12" fmla="*/ 0 60000 65536"/>
                <a:gd name="T13" fmla="*/ 0 60000 65536"/>
                <a:gd name="T14" fmla="*/ 0 60000 65536"/>
                <a:gd name="T15" fmla="*/ 0 w 18"/>
                <a:gd name="T16" fmla="*/ 0 h 12"/>
                <a:gd name="T17" fmla="*/ 18 w 18"/>
                <a:gd name="T18" fmla="*/ 12 h 12"/>
              </a:gdLst>
              <a:ahLst/>
              <a:cxnLst>
                <a:cxn ang="T10">
                  <a:pos x="T0" y="T1"/>
                </a:cxn>
                <a:cxn ang="T11">
                  <a:pos x="T2" y="T3"/>
                </a:cxn>
                <a:cxn ang="T12">
                  <a:pos x="T4" y="T5"/>
                </a:cxn>
                <a:cxn ang="T13">
                  <a:pos x="T6" y="T7"/>
                </a:cxn>
                <a:cxn ang="T14">
                  <a:pos x="T8" y="T9"/>
                </a:cxn>
              </a:cxnLst>
              <a:rect l="T15" t="T16" r="T17" b="T18"/>
              <a:pathLst>
                <a:path w="18" h="12">
                  <a:moveTo>
                    <a:pt x="15" y="0"/>
                  </a:moveTo>
                  <a:lnTo>
                    <a:pt x="0" y="0"/>
                  </a:lnTo>
                  <a:lnTo>
                    <a:pt x="5" y="12"/>
                  </a:lnTo>
                  <a:lnTo>
                    <a:pt x="18" y="12"/>
                  </a:lnTo>
                  <a:lnTo>
                    <a:pt x="15" y="0"/>
                  </a:lnTo>
                  <a:close/>
                </a:path>
              </a:pathLst>
            </a:custGeom>
            <a:solidFill>
              <a:srgbClr val="000000"/>
            </a:solidFill>
            <a:ln w="9525">
              <a:noFill/>
              <a:round/>
            </a:ln>
          </p:spPr>
          <p:txBody>
            <a:bodyPr/>
            <a:lstStyle/>
            <a:p>
              <a:endParaRPr lang="en-CA"/>
            </a:p>
          </p:txBody>
        </p:sp>
        <p:sp>
          <p:nvSpPr>
            <p:cNvPr id="8489" name="Freeform 371"/>
            <p:cNvSpPr/>
            <p:nvPr/>
          </p:nvSpPr>
          <p:spPr bwMode="auto">
            <a:xfrm>
              <a:off x="442" y="1406"/>
              <a:ext cx="17" cy="12"/>
            </a:xfrm>
            <a:custGeom>
              <a:avLst/>
              <a:gdLst>
                <a:gd name="T0" fmla="*/ 0 w 20"/>
                <a:gd name="T1" fmla="*/ 0 h 14"/>
                <a:gd name="T2" fmla="*/ 3 w 20"/>
                <a:gd name="T3" fmla="*/ 9 h 14"/>
                <a:gd name="T4" fmla="*/ 12 w 20"/>
                <a:gd name="T5" fmla="*/ 8 h 14"/>
                <a:gd name="T6" fmla="*/ 9 w 20"/>
                <a:gd name="T7" fmla="*/ 0 h 14"/>
                <a:gd name="T8" fmla="*/ 0 w 20"/>
                <a:gd name="T9" fmla="*/ 0 h 14"/>
                <a:gd name="T10" fmla="*/ 0 60000 65536"/>
                <a:gd name="T11" fmla="*/ 0 60000 65536"/>
                <a:gd name="T12" fmla="*/ 0 60000 65536"/>
                <a:gd name="T13" fmla="*/ 0 60000 65536"/>
                <a:gd name="T14" fmla="*/ 0 60000 65536"/>
                <a:gd name="T15" fmla="*/ 0 w 20"/>
                <a:gd name="T16" fmla="*/ 0 h 14"/>
                <a:gd name="T17" fmla="*/ 20 w 20"/>
                <a:gd name="T18" fmla="*/ 14 h 14"/>
              </a:gdLst>
              <a:ahLst/>
              <a:cxnLst>
                <a:cxn ang="T10">
                  <a:pos x="T0" y="T1"/>
                </a:cxn>
                <a:cxn ang="T11">
                  <a:pos x="T2" y="T3"/>
                </a:cxn>
                <a:cxn ang="T12">
                  <a:pos x="T4" y="T5"/>
                </a:cxn>
                <a:cxn ang="T13">
                  <a:pos x="T6" y="T7"/>
                </a:cxn>
                <a:cxn ang="T14">
                  <a:pos x="T8" y="T9"/>
                </a:cxn>
              </a:cxnLst>
              <a:rect l="T15" t="T16" r="T17" b="T18"/>
              <a:pathLst>
                <a:path w="20" h="14">
                  <a:moveTo>
                    <a:pt x="0" y="0"/>
                  </a:moveTo>
                  <a:lnTo>
                    <a:pt x="5" y="14"/>
                  </a:lnTo>
                  <a:lnTo>
                    <a:pt x="20" y="13"/>
                  </a:lnTo>
                  <a:lnTo>
                    <a:pt x="15" y="0"/>
                  </a:lnTo>
                  <a:lnTo>
                    <a:pt x="0" y="0"/>
                  </a:lnTo>
                  <a:close/>
                </a:path>
              </a:pathLst>
            </a:custGeom>
            <a:solidFill>
              <a:srgbClr val="000000"/>
            </a:solidFill>
            <a:ln w="9525">
              <a:noFill/>
              <a:round/>
            </a:ln>
          </p:spPr>
          <p:txBody>
            <a:bodyPr/>
            <a:lstStyle/>
            <a:p>
              <a:endParaRPr lang="en-CA"/>
            </a:p>
          </p:txBody>
        </p:sp>
        <p:sp>
          <p:nvSpPr>
            <p:cNvPr id="8490" name="Freeform 372"/>
            <p:cNvSpPr/>
            <p:nvPr/>
          </p:nvSpPr>
          <p:spPr bwMode="auto">
            <a:xfrm>
              <a:off x="426" y="1431"/>
              <a:ext cx="15" cy="10"/>
            </a:xfrm>
            <a:custGeom>
              <a:avLst/>
              <a:gdLst>
                <a:gd name="T0" fmla="*/ 0 w 19"/>
                <a:gd name="T1" fmla="*/ 0 h 13"/>
                <a:gd name="T2" fmla="*/ 2 w 19"/>
                <a:gd name="T3" fmla="*/ 6 h 13"/>
                <a:gd name="T4" fmla="*/ 9 w 19"/>
                <a:gd name="T5" fmla="*/ 6 h 13"/>
                <a:gd name="T6" fmla="*/ 7 w 19"/>
                <a:gd name="T7" fmla="*/ 0 h 13"/>
                <a:gd name="T8" fmla="*/ 0 w 19"/>
                <a:gd name="T9" fmla="*/ 0 h 13"/>
                <a:gd name="T10" fmla="*/ 0 60000 65536"/>
                <a:gd name="T11" fmla="*/ 0 60000 65536"/>
                <a:gd name="T12" fmla="*/ 0 60000 65536"/>
                <a:gd name="T13" fmla="*/ 0 60000 65536"/>
                <a:gd name="T14" fmla="*/ 0 60000 65536"/>
                <a:gd name="T15" fmla="*/ 0 w 19"/>
                <a:gd name="T16" fmla="*/ 0 h 13"/>
                <a:gd name="T17" fmla="*/ 19 w 19"/>
                <a:gd name="T18" fmla="*/ 13 h 13"/>
              </a:gdLst>
              <a:ahLst/>
              <a:cxnLst>
                <a:cxn ang="T10">
                  <a:pos x="T0" y="T1"/>
                </a:cxn>
                <a:cxn ang="T11">
                  <a:pos x="T2" y="T3"/>
                </a:cxn>
                <a:cxn ang="T12">
                  <a:pos x="T4" y="T5"/>
                </a:cxn>
                <a:cxn ang="T13">
                  <a:pos x="T6" y="T7"/>
                </a:cxn>
                <a:cxn ang="T14">
                  <a:pos x="T8" y="T9"/>
                </a:cxn>
              </a:cxnLst>
              <a:rect l="T15" t="T16" r="T17" b="T18"/>
              <a:pathLst>
                <a:path w="19" h="13">
                  <a:moveTo>
                    <a:pt x="0" y="0"/>
                  </a:moveTo>
                  <a:lnTo>
                    <a:pt x="5" y="13"/>
                  </a:lnTo>
                  <a:lnTo>
                    <a:pt x="19" y="13"/>
                  </a:lnTo>
                  <a:lnTo>
                    <a:pt x="15" y="0"/>
                  </a:lnTo>
                  <a:lnTo>
                    <a:pt x="0" y="0"/>
                  </a:lnTo>
                  <a:close/>
                </a:path>
              </a:pathLst>
            </a:custGeom>
            <a:solidFill>
              <a:srgbClr val="000000"/>
            </a:solidFill>
            <a:ln w="9525">
              <a:noFill/>
              <a:round/>
            </a:ln>
          </p:spPr>
          <p:txBody>
            <a:bodyPr/>
            <a:lstStyle/>
            <a:p>
              <a:endParaRPr lang="en-CA"/>
            </a:p>
          </p:txBody>
        </p:sp>
        <p:sp>
          <p:nvSpPr>
            <p:cNvPr id="8491" name="Freeform 373"/>
            <p:cNvSpPr/>
            <p:nvPr/>
          </p:nvSpPr>
          <p:spPr bwMode="auto">
            <a:xfrm>
              <a:off x="330" y="1376"/>
              <a:ext cx="14" cy="12"/>
            </a:xfrm>
            <a:custGeom>
              <a:avLst/>
              <a:gdLst>
                <a:gd name="T0" fmla="*/ 7 w 18"/>
                <a:gd name="T1" fmla="*/ 0 h 13"/>
                <a:gd name="T2" fmla="*/ 0 w 18"/>
                <a:gd name="T3" fmla="*/ 0 h 13"/>
                <a:gd name="T4" fmla="*/ 2 w 18"/>
                <a:gd name="T5" fmla="*/ 10 h 13"/>
                <a:gd name="T6" fmla="*/ 9 w 18"/>
                <a:gd name="T7" fmla="*/ 9 h 13"/>
                <a:gd name="T8" fmla="*/ 7 w 18"/>
                <a:gd name="T9" fmla="*/ 0 h 13"/>
                <a:gd name="T10" fmla="*/ 0 60000 65536"/>
                <a:gd name="T11" fmla="*/ 0 60000 65536"/>
                <a:gd name="T12" fmla="*/ 0 60000 65536"/>
                <a:gd name="T13" fmla="*/ 0 60000 65536"/>
                <a:gd name="T14" fmla="*/ 0 60000 65536"/>
                <a:gd name="T15" fmla="*/ 0 w 18"/>
                <a:gd name="T16" fmla="*/ 0 h 13"/>
                <a:gd name="T17" fmla="*/ 18 w 18"/>
                <a:gd name="T18" fmla="*/ 13 h 13"/>
              </a:gdLst>
              <a:ahLst/>
              <a:cxnLst>
                <a:cxn ang="T10">
                  <a:pos x="T0" y="T1"/>
                </a:cxn>
                <a:cxn ang="T11">
                  <a:pos x="T2" y="T3"/>
                </a:cxn>
                <a:cxn ang="T12">
                  <a:pos x="T4" y="T5"/>
                </a:cxn>
                <a:cxn ang="T13">
                  <a:pos x="T6" y="T7"/>
                </a:cxn>
                <a:cxn ang="T14">
                  <a:pos x="T8" y="T9"/>
                </a:cxn>
              </a:cxnLst>
              <a:rect l="T15" t="T16" r="T17" b="T18"/>
              <a:pathLst>
                <a:path w="18" h="13">
                  <a:moveTo>
                    <a:pt x="14" y="0"/>
                  </a:moveTo>
                  <a:lnTo>
                    <a:pt x="0" y="0"/>
                  </a:lnTo>
                  <a:lnTo>
                    <a:pt x="5" y="13"/>
                  </a:lnTo>
                  <a:lnTo>
                    <a:pt x="18" y="12"/>
                  </a:lnTo>
                  <a:lnTo>
                    <a:pt x="14" y="0"/>
                  </a:lnTo>
                  <a:close/>
                </a:path>
              </a:pathLst>
            </a:custGeom>
            <a:solidFill>
              <a:srgbClr val="000000"/>
            </a:solidFill>
            <a:ln w="9525">
              <a:noFill/>
              <a:round/>
            </a:ln>
          </p:spPr>
          <p:txBody>
            <a:bodyPr/>
            <a:lstStyle/>
            <a:p>
              <a:endParaRPr lang="en-CA"/>
            </a:p>
          </p:txBody>
        </p:sp>
        <p:sp>
          <p:nvSpPr>
            <p:cNvPr id="8492" name="Freeform 374"/>
            <p:cNvSpPr/>
            <p:nvPr/>
          </p:nvSpPr>
          <p:spPr bwMode="auto">
            <a:xfrm>
              <a:off x="348" y="1376"/>
              <a:ext cx="16" cy="12"/>
            </a:xfrm>
            <a:custGeom>
              <a:avLst/>
              <a:gdLst>
                <a:gd name="T0" fmla="*/ 11 w 19"/>
                <a:gd name="T1" fmla="*/ 12 h 12"/>
                <a:gd name="T2" fmla="*/ 9 w 19"/>
                <a:gd name="T3" fmla="*/ 0 h 12"/>
                <a:gd name="T4" fmla="*/ 0 w 19"/>
                <a:gd name="T5" fmla="*/ 0 h 12"/>
                <a:gd name="T6" fmla="*/ 3 w 19"/>
                <a:gd name="T7" fmla="*/ 12 h 12"/>
                <a:gd name="T8" fmla="*/ 11 w 19"/>
                <a:gd name="T9" fmla="*/ 12 h 12"/>
                <a:gd name="T10" fmla="*/ 0 60000 65536"/>
                <a:gd name="T11" fmla="*/ 0 60000 65536"/>
                <a:gd name="T12" fmla="*/ 0 60000 65536"/>
                <a:gd name="T13" fmla="*/ 0 60000 65536"/>
                <a:gd name="T14" fmla="*/ 0 60000 65536"/>
                <a:gd name="T15" fmla="*/ 0 w 19"/>
                <a:gd name="T16" fmla="*/ 0 h 12"/>
                <a:gd name="T17" fmla="*/ 19 w 19"/>
                <a:gd name="T18" fmla="*/ 12 h 12"/>
              </a:gdLst>
              <a:ahLst/>
              <a:cxnLst>
                <a:cxn ang="T10">
                  <a:pos x="T0" y="T1"/>
                </a:cxn>
                <a:cxn ang="T11">
                  <a:pos x="T2" y="T3"/>
                </a:cxn>
                <a:cxn ang="T12">
                  <a:pos x="T4" y="T5"/>
                </a:cxn>
                <a:cxn ang="T13">
                  <a:pos x="T6" y="T7"/>
                </a:cxn>
                <a:cxn ang="T14">
                  <a:pos x="T8" y="T9"/>
                </a:cxn>
              </a:cxnLst>
              <a:rect l="T15" t="T16" r="T17" b="T18"/>
              <a:pathLst>
                <a:path w="19" h="12">
                  <a:moveTo>
                    <a:pt x="19" y="12"/>
                  </a:moveTo>
                  <a:lnTo>
                    <a:pt x="15" y="0"/>
                  </a:lnTo>
                  <a:lnTo>
                    <a:pt x="0" y="0"/>
                  </a:lnTo>
                  <a:lnTo>
                    <a:pt x="4" y="12"/>
                  </a:lnTo>
                  <a:lnTo>
                    <a:pt x="19" y="12"/>
                  </a:lnTo>
                  <a:close/>
                </a:path>
              </a:pathLst>
            </a:custGeom>
            <a:solidFill>
              <a:srgbClr val="000000"/>
            </a:solidFill>
            <a:ln w="9525">
              <a:noFill/>
              <a:round/>
            </a:ln>
          </p:spPr>
          <p:txBody>
            <a:bodyPr/>
            <a:lstStyle/>
            <a:p>
              <a:endParaRPr lang="en-CA"/>
            </a:p>
          </p:txBody>
        </p:sp>
        <p:sp>
          <p:nvSpPr>
            <p:cNvPr id="8493" name="Freeform 375"/>
            <p:cNvSpPr/>
            <p:nvPr/>
          </p:nvSpPr>
          <p:spPr bwMode="auto">
            <a:xfrm>
              <a:off x="298" y="1395"/>
              <a:ext cx="15" cy="10"/>
            </a:xfrm>
            <a:custGeom>
              <a:avLst/>
              <a:gdLst>
                <a:gd name="T0" fmla="*/ 8 w 18"/>
                <a:gd name="T1" fmla="*/ 0 h 13"/>
                <a:gd name="T2" fmla="*/ 0 w 18"/>
                <a:gd name="T3" fmla="*/ 0 h 13"/>
                <a:gd name="T4" fmla="*/ 2 w 18"/>
                <a:gd name="T5" fmla="*/ 6 h 13"/>
                <a:gd name="T6" fmla="*/ 10 w 18"/>
                <a:gd name="T7" fmla="*/ 6 h 13"/>
                <a:gd name="T8" fmla="*/ 8 w 18"/>
                <a:gd name="T9" fmla="*/ 0 h 13"/>
                <a:gd name="T10" fmla="*/ 0 60000 65536"/>
                <a:gd name="T11" fmla="*/ 0 60000 65536"/>
                <a:gd name="T12" fmla="*/ 0 60000 65536"/>
                <a:gd name="T13" fmla="*/ 0 60000 65536"/>
                <a:gd name="T14" fmla="*/ 0 60000 65536"/>
                <a:gd name="T15" fmla="*/ 0 w 18"/>
                <a:gd name="T16" fmla="*/ 0 h 13"/>
                <a:gd name="T17" fmla="*/ 18 w 18"/>
                <a:gd name="T18" fmla="*/ 13 h 13"/>
              </a:gdLst>
              <a:ahLst/>
              <a:cxnLst>
                <a:cxn ang="T10">
                  <a:pos x="T0" y="T1"/>
                </a:cxn>
                <a:cxn ang="T11">
                  <a:pos x="T2" y="T3"/>
                </a:cxn>
                <a:cxn ang="T12">
                  <a:pos x="T4" y="T5"/>
                </a:cxn>
                <a:cxn ang="T13">
                  <a:pos x="T6" y="T7"/>
                </a:cxn>
                <a:cxn ang="T14">
                  <a:pos x="T8" y="T9"/>
                </a:cxn>
              </a:cxnLst>
              <a:rect l="T15" t="T16" r="T17" b="T18"/>
              <a:pathLst>
                <a:path w="18" h="13">
                  <a:moveTo>
                    <a:pt x="14" y="0"/>
                  </a:moveTo>
                  <a:lnTo>
                    <a:pt x="0" y="0"/>
                  </a:lnTo>
                  <a:lnTo>
                    <a:pt x="3" y="13"/>
                  </a:lnTo>
                  <a:lnTo>
                    <a:pt x="18" y="13"/>
                  </a:lnTo>
                  <a:lnTo>
                    <a:pt x="14" y="0"/>
                  </a:lnTo>
                  <a:close/>
                </a:path>
              </a:pathLst>
            </a:custGeom>
            <a:solidFill>
              <a:srgbClr val="000000"/>
            </a:solidFill>
            <a:ln w="9525">
              <a:noFill/>
              <a:round/>
            </a:ln>
          </p:spPr>
          <p:txBody>
            <a:bodyPr/>
            <a:lstStyle/>
            <a:p>
              <a:endParaRPr lang="en-CA"/>
            </a:p>
          </p:txBody>
        </p:sp>
        <p:sp>
          <p:nvSpPr>
            <p:cNvPr id="8494" name="Freeform 376"/>
            <p:cNvSpPr/>
            <p:nvPr/>
          </p:nvSpPr>
          <p:spPr bwMode="auto">
            <a:xfrm>
              <a:off x="316" y="1393"/>
              <a:ext cx="15" cy="12"/>
            </a:xfrm>
            <a:custGeom>
              <a:avLst/>
              <a:gdLst>
                <a:gd name="T0" fmla="*/ 0 w 18"/>
                <a:gd name="T1" fmla="*/ 1 h 14"/>
                <a:gd name="T2" fmla="*/ 2 w 18"/>
                <a:gd name="T3" fmla="*/ 9 h 14"/>
                <a:gd name="T4" fmla="*/ 10 w 18"/>
                <a:gd name="T5" fmla="*/ 9 h 14"/>
                <a:gd name="T6" fmla="*/ 8 w 18"/>
                <a:gd name="T7" fmla="*/ 0 h 14"/>
                <a:gd name="T8" fmla="*/ 0 w 18"/>
                <a:gd name="T9" fmla="*/ 1 h 14"/>
                <a:gd name="T10" fmla="*/ 0 60000 65536"/>
                <a:gd name="T11" fmla="*/ 0 60000 65536"/>
                <a:gd name="T12" fmla="*/ 0 60000 65536"/>
                <a:gd name="T13" fmla="*/ 0 60000 65536"/>
                <a:gd name="T14" fmla="*/ 0 60000 65536"/>
                <a:gd name="T15" fmla="*/ 0 w 18"/>
                <a:gd name="T16" fmla="*/ 0 h 14"/>
                <a:gd name="T17" fmla="*/ 18 w 18"/>
                <a:gd name="T18" fmla="*/ 14 h 14"/>
              </a:gdLst>
              <a:ahLst/>
              <a:cxnLst>
                <a:cxn ang="T10">
                  <a:pos x="T0" y="T1"/>
                </a:cxn>
                <a:cxn ang="T11">
                  <a:pos x="T2" y="T3"/>
                </a:cxn>
                <a:cxn ang="T12">
                  <a:pos x="T4" y="T5"/>
                </a:cxn>
                <a:cxn ang="T13">
                  <a:pos x="T6" y="T7"/>
                </a:cxn>
                <a:cxn ang="T14">
                  <a:pos x="T8" y="T9"/>
                </a:cxn>
              </a:cxnLst>
              <a:rect l="T15" t="T16" r="T17" b="T18"/>
              <a:pathLst>
                <a:path w="18" h="14">
                  <a:moveTo>
                    <a:pt x="0" y="1"/>
                  </a:moveTo>
                  <a:lnTo>
                    <a:pt x="4" y="14"/>
                  </a:lnTo>
                  <a:lnTo>
                    <a:pt x="18" y="14"/>
                  </a:lnTo>
                  <a:lnTo>
                    <a:pt x="15" y="0"/>
                  </a:lnTo>
                  <a:lnTo>
                    <a:pt x="0" y="1"/>
                  </a:lnTo>
                  <a:close/>
                </a:path>
              </a:pathLst>
            </a:custGeom>
            <a:solidFill>
              <a:srgbClr val="000000"/>
            </a:solidFill>
            <a:ln w="9525">
              <a:noFill/>
              <a:round/>
            </a:ln>
          </p:spPr>
          <p:txBody>
            <a:bodyPr/>
            <a:lstStyle/>
            <a:p>
              <a:endParaRPr lang="en-CA"/>
            </a:p>
          </p:txBody>
        </p:sp>
        <p:sp>
          <p:nvSpPr>
            <p:cNvPr id="8495" name="Freeform 377"/>
            <p:cNvSpPr/>
            <p:nvPr/>
          </p:nvSpPr>
          <p:spPr bwMode="auto">
            <a:xfrm>
              <a:off x="335" y="1393"/>
              <a:ext cx="16" cy="12"/>
            </a:xfrm>
            <a:custGeom>
              <a:avLst/>
              <a:gdLst>
                <a:gd name="T0" fmla="*/ 9 w 19"/>
                <a:gd name="T1" fmla="*/ 0 h 14"/>
                <a:gd name="T2" fmla="*/ 0 w 19"/>
                <a:gd name="T3" fmla="*/ 0 h 14"/>
                <a:gd name="T4" fmla="*/ 3 w 19"/>
                <a:gd name="T5" fmla="*/ 9 h 14"/>
                <a:gd name="T6" fmla="*/ 11 w 19"/>
                <a:gd name="T7" fmla="*/ 8 h 14"/>
                <a:gd name="T8" fmla="*/ 9 w 19"/>
                <a:gd name="T9" fmla="*/ 0 h 14"/>
                <a:gd name="T10" fmla="*/ 0 60000 65536"/>
                <a:gd name="T11" fmla="*/ 0 60000 65536"/>
                <a:gd name="T12" fmla="*/ 0 60000 65536"/>
                <a:gd name="T13" fmla="*/ 0 60000 65536"/>
                <a:gd name="T14" fmla="*/ 0 60000 65536"/>
                <a:gd name="T15" fmla="*/ 0 w 19"/>
                <a:gd name="T16" fmla="*/ 0 h 14"/>
                <a:gd name="T17" fmla="*/ 19 w 19"/>
                <a:gd name="T18" fmla="*/ 14 h 14"/>
              </a:gdLst>
              <a:ahLst/>
              <a:cxnLst>
                <a:cxn ang="T10">
                  <a:pos x="T0" y="T1"/>
                </a:cxn>
                <a:cxn ang="T11">
                  <a:pos x="T2" y="T3"/>
                </a:cxn>
                <a:cxn ang="T12">
                  <a:pos x="T4" y="T5"/>
                </a:cxn>
                <a:cxn ang="T13">
                  <a:pos x="T6" y="T7"/>
                </a:cxn>
                <a:cxn ang="T14">
                  <a:pos x="T8" y="T9"/>
                </a:cxn>
              </a:cxnLst>
              <a:rect l="T15" t="T16" r="T17" b="T18"/>
              <a:pathLst>
                <a:path w="19" h="14">
                  <a:moveTo>
                    <a:pt x="15" y="0"/>
                  </a:moveTo>
                  <a:lnTo>
                    <a:pt x="0" y="0"/>
                  </a:lnTo>
                  <a:lnTo>
                    <a:pt x="4" y="14"/>
                  </a:lnTo>
                  <a:lnTo>
                    <a:pt x="19" y="13"/>
                  </a:lnTo>
                  <a:lnTo>
                    <a:pt x="15" y="0"/>
                  </a:lnTo>
                  <a:close/>
                </a:path>
              </a:pathLst>
            </a:custGeom>
            <a:solidFill>
              <a:srgbClr val="000000"/>
            </a:solidFill>
            <a:ln w="9525">
              <a:noFill/>
              <a:round/>
            </a:ln>
          </p:spPr>
          <p:txBody>
            <a:bodyPr/>
            <a:lstStyle/>
            <a:p>
              <a:endParaRPr lang="en-CA"/>
            </a:p>
          </p:txBody>
        </p:sp>
        <p:sp>
          <p:nvSpPr>
            <p:cNvPr id="8496" name="Freeform 378"/>
            <p:cNvSpPr/>
            <p:nvPr/>
          </p:nvSpPr>
          <p:spPr bwMode="auto">
            <a:xfrm>
              <a:off x="303" y="1409"/>
              <a:ext cx="17" cy="12"/>
            </a:xfrm>
            <a:custGeom>
              <a:avLst/>
              <a:gdLst>
                <a:gd name="T0" fmla="*/ 0 w 19"/>
                <a:gd name="T1" fmla="*/ 0 h 13"/>
                <a:gd name="T2" fmla="*/ 4 w 19"/>
                <a:gd name="T3" fmla="*/ 10 h 13"/>
                <a:gd name="T4" fmla="*/ 13 w 19"/>
                <a:gd name="T5" fmla="*/ 10 h 13"/>
                <a:gd name="T6" fmla="*/ 11 w 19"/>
                <a:gd name="T7" fmla="*/ 0 h 13"/>
                <a:gd name="T8" fmla="*/ 0 w 19"/>
                <a:gd name="T9" fmla="*/ 0 h 13"/>
                <a:gd name="T10" fmla="*/ 0 60000 65536"/>
                <a:gd name="T11" fmla="*/ 0 60000 65536"/>
                <a:gd name="T12" fmla="*/ 0 60000 65536"/>
                <a:gd name="T13" fmla="*/ 0 60000 65536"/>
                <a:gd name="T14" fmla="*/ 0 60000 65536"/>
                <a:gd name="T15" fmla="*/ 0 w 19"/>
                <a:gd name="T16" fmla="*/ 0 h 13"/>
                <a:gd name="T17" fmla="*/ 19 w 19"/>
                <a:gd name="T18" fmla="*/ 13 h 13"/>
              </a:gdLst>
              <a:ahLst/>
              <a:cxnLst>
                <a:cxn ang="T10">
                  <a:pos x="T0" y="T1"/>
                </a:cxn>
                <a:cxn ang="T11">
                  <a:pos x="T2" y="T3"/>
                </a:cxn>
                <a:cxn ang="T12">
                  <a:pos x="T4" y="T5"/>
                </a:cxn>
                <a:cxn ang="T13">
                  <a:pos x="T6" y="T7"/>
                </a:cxn>
                <a:cxn ang="T14">
                  <a:pos x="T8" y="T9"/>
                </a:cxn>
              </a:cxnLst>
              <a:rect l="T15" t="T16" r="T17" b="T18"/>
              <a:pathLst>
                <a:path w="19" h="13">
                  <a:moveTo>
                    <a:pt x="0" y="0"/>
                  </a:moveTo>
                  <a:lnTo>
                    <a:pt x="4" y="13"/>
                  </a:lnTo>
                  <a:lnTo>
                    <a:pt x="19" y="13"/>
                  </a:lnTo>
                  <a:lnTo>
                    <a:pt x="15" y="0"/>
                  </a:lnTo>
                  <a:lnTo>
                    <a:pt x="0" y="0"/>
                  </a:lnTo>
                  <a:close/>
                </a:path>
              </a:pathLst>
            </a:custGeom>
            <a:solidFill>
              <a:srgbClr val="000000"/>
            </a:solidFill>
            <a:ln w="9525">
              <a:noFill/>
              <a:round/>
            </a:ln>
          </p:spPr>
          <p:txBody>
            <a:bodyPr/>
            <a:lstStyle/>
            <a:p>
              <a:endParaRPr lang="en-CA"/>
            </a:p>
          </p:txBody>
        </p:sp>
        <p:sp>
          <p:nvSpPr>
            <p:cNvPr id="8497" name="Freeform 379"/>
            <p:cNvSpPr/>
            <p:nvPr/>
          </p:nvSpPr>
          <p:spPr bwMode="auto">
            <a:xfrm>
              <a:off x="339" y="1409"/>
              <a:ext cx="15" cy="10"/>
            </a:xfrm>
            <a:custGeom>
              <a:avLst/>
              <a:gdLst>
                <a:gd name="T0" fmla="*/ 0 w 18"/>
                <a:gd name="T1" fmla="*/ 0 h 12"/>
                <a:gd name="T2" fmla="*/ 2 w 18"/>
                <a:gd name="T3" fmla="*/ 7 h 12"/>
                <a:gd name="T4" fmla="*/ 10 w 18"/>
                <a:gd name="T5" fmla="*/ 7 h 12"/>
                <a:gd name="T6" fmla="*/ 8 w 18"/>
                <a:gd name="T7" fmla="*/ 0 h 12"/>
                <a:gd name="T8" fmla="*/ 0 w 18"/>
                <a:gd name="T9" fmla="*/ 0 h 12"/>
                <a:gd name="T10" fmla="*/ 0 60000 65536"/>
                <a:gd name="T11" fmla="*/ 0 60000 65536"/>
                <a:gd name="T12" fmla="*/ 0 60000 65536"/>
                <a:gd name="T13" fmla="*/ 0 60000 65536"/>
                <a:gd name="T14" fmla="*/ 0 60000 65536"/>
                <a:gd name="T15" fmla="*/ 0 w 18"/>
                <a:gd name="T16" fmla="*/ 0 h 12"/>
                <a:gd name="T17" fmla="*/ 18 w 18"/>
                <a:gd name="T18" fmla="*/ 12 h 12"/>
              </a:gdLst>
              <a:ahLst/>
              <a:cxnLst>
                <a:cxn ang="T10">
                  <a:pos x="T0" y="T1"/>
                </a:cxn>
                <a:cxn ang="T11">
                  <a:pos x="T2" y="T3"/>
                </a:cxn>
                <a:cxn ang="T12">
                  <a:pos x="T4" y="T5"/>
                </a:cxn>
                <a:cxn ang="T13">
                  <a:pos x="T6" y="T7"/>
                </a:cxn>
                <a:cxn ang="T14">
                  <a:pos x="T8" y="T9"/>
                </a:cxn>
              </a:cxnLst>
              <a:rect l="T15" t="T16" r="T17" b="T18"/>
              <a:pathLst>
                <a:path w="18" h="12">
                  <a:moveTo>
                    <a:pt x="0" y="0"/>
                  </a:moveTo>
                  <a:lnTo>
                    <a:pt x="4" y="12"/>
                  </a:lnTo>
                  <a:lnTo>
                    <a:pt x="18" y="12"/>
                  </a:lnTo>
                  <a:lnTo>
                    <a:pt x="15" y="0"/>
                  </a:lnTo>
                  <a:lnTo>
                    <a:pt x="0" y="0"/>
                  </a:lnTo>
                  <a:close/>
                </a:path>
              </a:pathLst>
            </a:custGeom>
            <a:solidFill>
              <a:srgbClr val="000000"/>
            </a:solidFill>
            <a:ln w="9525">
              <a:noFill/>
              <a:round/>
            </a:ln>
          </p:spPr>
          <p:txBody>
            <a:bodyPr/>
            <a:lstStyle/>
            <a:p>
              <a:endParaRPr lang="en-CA"/>
            </a:p>
          </p:txBody>
        </p:sp>
        <p:sp>
          <p:nvSpPr>
            <p:cNvPr id="8498" name="Freeform 380"/>
            <p:cNvSpPr/>
            <p:nvPr/>
          </p:nvSpPr>
          <p:spPr bwMode="auto">
            <a:xfrm>
              <a:off x="358" y="1409"/>
              <a:ext cx="16" cy="10"/>
            </a:xfrm>
            <a:custGeom>
              <a:avLst/>
              <a:gdLst>
                <a:gd name="T0" fmla="*/ 0 w 20"/>
                <a:gd name="T1" fmla="*/ 0 h 12"/>
                <a:gd name="T2" fmla="*/ 2 w 20"/>
                <a:gd name="T3" fmla="*/ 7 h 12"/>
                <a:gd name="T4" fmla="*/ 10 w 20"/>
                <a:gd name="T5" fmla="*/ 7 h 12"/>
                <a:gd name="T6" fmla="*/ 8 w 20"/>
                <a:gd name="T7" fmla="*/ 0 h 12"/>
                <a:gd name="T8" fmla="*/ 0 w 20"/>
                <a:gd name="T9" fmla="*/ 0 h 12"/>
                <a:gd name="T10" fmla="*/ 0 60000 65536"/>
                <a:gd name="T11" fmla="*/ 0 60000 65536"/>
                <a:gd name="T12" fmla="*/ 0 60000 65536"/>
                <a:gd name="T13" fmla="*/ 0 60000 65536"/>
                <a:gd name="T14" fmla="*/ 0 60000 65536"/>
                <a:gd name="T15" fmla="*/ 0 w 20"/>
                <a:gd name="T16" fmla="*/ 0 h 12"/>
                <a:gd name="T17" fmla="*/ 20 w 20"/>
                <a:gd name="T18" fmla="*/ 12 h 12"/>
              </a:gdLst>
              <a:ahLst/>
              <a:cxnLst>
                <a:cxn ang="T10">
                  <a:pos x="T0" y="T1"/>
                </a:cxn>
                <a:cxn ang="T11">
                  <a:pos x="T2" y="T3"/>
                </a:cxn>
                <a:cxn ang="T12">
                  <a:pos x="T4" y="T5"/>
                </a:cxn>
                <a:cxn ang="T13">
                  <a:pos x="T6" y="T7"/>
                </a:cxn>
                <a:cxn ang="T14">
                  <a:pos x="T8" y="T9"/>
                </a:cxn>
              </a:cxnLst>
              <a:rect l="T15" t="T16" r="T17" b="T18"/>
              <a:pathLst>
                <a:path w="20" h="12">
                  <a:moveTo>
                    <a:pt x="0" y="0"/>
                  </a:moveTo>
                  <a:lnTo>
                    <a:pt x="5" y="12"/>
                  </a:lnTo>
                  <a:lnTo>
                    <a:pt x="20" y="12"/>
                  </a:lnTo>
                  <a:lnTo>
                    <a:pt x="15" y="0"/>
                  </a:lnTo>
                  <a:lnTo>
                    <a:pt x="0" y="0"/>
                  </a:lnTo>
                  <a:close/>
                </a:path>
              </a:pathLst>
            </a:custGeom>
            <a:solidFill>
              <a:srgbClr val="000000"/>
            </a:solidFill>
            <a:ln w="9525">
              <a:noFill/>
              <a:round/>
            </a:ln>
          </p:spPr>
          <p:txBody>
            <a:bodyPr/>
            <a:lstStyle/>
            <a:p>
              <a:endParaRPr lang="en-CA"/>
            </a:p>
          </p:txBody>
        </p:sp>
        <p:sp>
          <p:nvSpPr>
            <p:cNvPr id="8499" name="Freeform 381"/>
            <p:cNvSpPr/>
            <p:nvPr/>
          </p:nvSpPr>
          <p:spPr bwMode="auto">
            <a:xfrm>
              <a:off x="896" y="1288"/>
              <a:ext cx="123" cy="70"/>
            </a:xfrm>
            <a:custGeom>
              <a:avLst/>
              <a:gdLst>
                <a:gd name="T0" fmla="*/ 70 w 148"/>
                <a:gd name="T1" fmla="*/ 2 h 84"/>
                <a:gd name="T2" fmla="*/ 0 w 148"/>
                <a:gd name="T3" fmla="*/ 0 h 84"/>
                <a:gd name="T4" fmla="*/ 15 w 148"/>
                <a:gd name="T5" fmla="*/ 48 h 84"/>
                <a:gd name="T6" fmla="*/ 85 w 148"/>
                <a:gd name="T7" fmla="*/ 48 h 84"/>
                <a:gd name="T8" fmla="*/ 70 w 148"/>
                <a:gd name="T9" fmla="*/ 2 h 84"/>
                <a:gd name="T10" fmla="*/ 0 60000 65536"/>
                <a:gd name="T11" fmla="*/ 0 60000 65536"/>
                <a:gd name="T12" fmla="*/ 0 60000 65536"/>
                <a:gd name="T13" fmla="*/ 0 60000 65536"/>
                <a:gd name="T14" fmla="*/ 0 60000 65536"/>
                <a:gd name="T15" fmla="*/ 0 w 148"/>
                <a:gd name="T16" fmla="*/ 0 h 84"/>
                <a:gd name="T17" fmla="*/ 148 w 148"/>
                <a:gd name="T18" fmla="*/ 84 h 84"/>
              </a:gdLst>
              <a:ahLst/>
              <a:cxnLst>
                <a:cxn ang="T10">
                  <a:pos x="T0" y="T1"/>
                </a:cxn>
                <a:cxn ang="T11">
                  <a:pos x="T2" y="T3"/>
                </a:cxn>
                <a:cxn ang="T12">
                  <a:pos x="T4" y="T5"/>
                </a:cxn>
                <a:cxn ang="T13">
                  <a:pos x="T6" y="T7"/>
                </a:cxn>
                <a:cxn ang="T14">
                  <a:pos x="T8" y="T9"/>
                </a:cxn>
              </a:cxnLst>
              <a:rect l="T15" t="T16" r="T17" b="T18"/>
              <a:pathLst>
                <a:path w="148" h="84">
                  <a:moveTo>
                    <a:pt x="122" y="2"/>
                  </a:moveTo>
                  <a:lnTo>
                    <a:pt x="0" y="0"/>
                  </a:lnTo>
                  <a:lnTo>
                    <a:pt x="26" y="83"/>
                  </a:lnTo>
                  <a:lnTo>
                    <a:pt x="148" y="84"/>
                  </a:lnTo>
                  <a:lnTo>
                    <a:pt x="122" y="2"/>
                  </a:lnTo>
                  <a:close/>
                </a:path>
              </a:pathLst>
            </a:custGeom>
            <a:solidFill>
              <a:srgbClr val="CEE5F9"/>
            </a:solidFill>
            <a:ln w="9525">
              <a:noFill/>
              <a:round/>
            </a:ln>
          </p:spPr>
          <p:txBody>
            <a:bodyPr/>
            <a:lstStyle/>
            <a:p>
              <a:endParaRPr lang="en-CA"/>
            </a:p>
          </p:txBody>
        </p:sp>
        <p:sp>
          <p:nvSpPr>
            <p:cNvPr id="8500" name="Freeform 382"/>
            <p:cNvSpPr/>
            <p:nvPr/>
          </p:nvSpPr>
          <p:spPr bwMode="auto">
            <a:xfrm>
              <a:off x="911" y="1300"/>
              <a:ext cx="95" cy="48"/>
            </a:xfrm>
            <a:custGeom>
              <a:avLst/>
              <a:gdLst>
                <a:gd name="T0" fmla="*/ 0 w 114"/>
                <a:gd name="T1" fmla="*/ 0 h 59"/>
                <a:gd name="T2" fmla="*/ 56 w 114"/>
                <a:gd name="T3" fmla="*/ 2 h 59"/>
                <a:gd name="T4" fmla="*/ 66 w 114"/>
                <a:gd name="T5" fmla="*/ 32 h 59"/>
                <a:gd name="T6" fmla="*/ 10 w 114"/>
                <a:gd name="T7" fmla="*/ 31 h 59"/>
                <a:gd name="T8" fmla="*/ 0 w 114"/>
                <a:gd name="T9" fmla="*/ 0 h 59"/>
                <a:gd name="T10" fmla="*/ 0 60000 65536"/>
                <a:gd name="T11" fmla="*/ 0 60000 65536"/>
                <a:gd name="T12" fmla="*/ 0 60000 65536"/>
                <a:gd name="T13" fmla="*/ 0 60000 65536"/>
                <a:gd name="T14" fmla="*/ 0 60000 65536"/>
                <a:gd name="T15" fmla="*/ 0 w 114"/>
                <a:gd name="T16" fmla="*/ 0 h 59"/>
                <a:gd name="T17" fmla="*/ 114 w 114"/>
                <a:gd name="T18" fmla="*/ 59 h 59"/>
              </a:gdLst>
              <a:ahLst/>
              <a:cxnLst>
                <a:cxn ang="T10">
                  <a:pos x="T0" y="T1"/>
                </a:cxn>
                <a:cxn ang="T11">
                  <a:pos x="T2" y="T3"/>
                </a:cxn>
                <a:cxn ang="T12">
                  <a:pos x="T4" y="T5"/>
                </a:cxn>
                <a:cxn ang="T13">
                  <a:pos x="T6" y="T7"/>
                </a:cxn>
                <a:cxn ang="T14">
                  <a:pos x="T8" y="T9"/>
                </a:cxn>
              </a:cxnLst>
              <a:rect l="T15" t="T16" r="T17" b="T18"/>
              <a:pathLst>
                <a:path w="114" h="59">
                  <a:moveTo>
                    <a:pt x="0" y="0"/>
                  </a:moveTo>
                  <a:lnTo>
                    <a:pt x="96" y="3"/>
                  </a:lnTo>
                  <a:lnTo>
                    <a:pt x="114" y="59"/>
                  </a:lnTo>
                  <a:lnTo>
                    <a:pt x="18" y="58"/>
                  </a:lnTo>
                  <a:lnTo>
                    <a:pt x="0" y="0"/>
                  </a:lnTo>
                  <a:close/>
                </a:path>
              </a:pathLst>
            </a:custGeom>
            <a:solidFill>
              <a:srgbClr val="0A7ADD"/>
            </a:solidFill>
            <a:ln w="9525">
              <a:noFill/>
              <a:round/>
            </a:ln>
          </p:spPr>
          <p:txBody>
            <a:bodyPr/>
            <a:lstStyle/>
            <a:p>
              <a:endParaRPr lang="en-CA"/>
            </a:p>
          </p:txBody>
        </p:sp>
        <p:sp>
          <p:nvSpPr>
            <p:cNvPr id="8501" name="Freeform 383"/>
            <p:cNvSpPr/>
            <p:nvPr/>
          </p:nvSpPr>
          <p:spPr bwMode="auto">
            <a:xfrm>
              <a:off x="1050" y="1383"/>
              <a:ext cx="123" cy="68"/>
            </a:xfrm>
            <a:custGeom>
              <a:avLst/>
              <a:gdLst>
                <a:gd name="T0" fmla="*/ 83 w 150"/>
                <a:gd name="T1" fmla="*/ 46 h 82"/>
                <a:gd name="T2" fmla="*/ 68 w 150"/>
                <a:gd name="T3" fmla="*/ 1 h 82"/>
                <a:gd name="T4" fmla="*/ 0 w 150"/>
                <a:gd name="T5" fmla="*/ 0 h 82"/>
                <a:gd name="T6" fmla="*/ 15 w 150"/>
                <a:gd name="T7" fmla="*/ 46 h 82"/>
                <a:gd name="T8" fmla="*/ 83 w 150"/>
                <a:gd name="T9" fmla="*/ 46 h 82"/>
                <a:gd name="T10" fmla="*/ 0 60000 65536"/>
                <a:gd name="T11" fmla="*/ 0 60000 65536"/>
                <a:gd name="T12" fmla="*/ 0 60000 65536"/>
                <a:gd name="T13" fmla="*/ 0 60000 65536"/>
                <a:gd name="T14" fmla="*/ 0 60000 65536"/>
                <a:gd name="T15" fmla="*/ 0 w 150"/>
                <a:gd name="T16" fmla="*/ 0 h 82"/>
                <a:gd name="T17" fmla="*/ 150 w 150"/>
                <a:gd name="T18" fmla="*/ 82 h 82"/>
              </a:gdLst>
              <a:ahLst/>
              <a:cxnLst>
                <a:cxn ang="T10">
                  <a:pos x="T0" y="T1"/>
                </a:cxn>
                <a:cxn ang="T11">
                  <a:pos x="T2" y="T3"/>
                </a:cxn>
                <a:cxn ang="T12">
                  <a:pos x="T4" y="T5"/>
                </a:cxn>
                <a:cxn ang="T13">
                  <a:pos x="T6" y="T7"/>
                </a:cxn>
                <a:cxn ang="T14">
                  <a:pos x="T8" y="T9"/>
                </a:cxn>
              </a:cxnLst>
              <a:rect l="T15" t="T16" r="T17" b="T18"/>
              <a:pathLst>
                <a:path w="150" h="82">
                  <a:moveTo>
                    <a:pt x="150" y="82"/>
                  </a:moveTo>
                  <a:lnTo>
                    <a:pt x="123" y="1"/>
                  </a:lnTo>
                  <a:lnTo>
                    <a:pt x="0" y="0"/>
                  </a:lnTo>
                  <a:lnTo>
                    <a:pt x="27" y="82"/>
                  </a:lnTo>
                  <a:lnTo>
                    <a:pt x="150" y="82"/>
                  </a:lnTo>
                  <a:close/>
                </a:path>
              </a:pathLst>
            </a:custGeom>
            <a:solidFill>
              <a:srgbClr val="CEE5F9"/>
            </a:solidFill>
            <a:ln w="9525">
              <a:noFill/>
              <a:round/>
            </a:ln>
          </p:spPr>
          <p:txBody>
            <a:bodyPr/>
            <a:lstStyle/>
            <a:p>
              <a:endParaRPr lang="en-CA"/>
            </a:p>
          </p:txBody>
        </p:sp>
        <p:sp>
          <p:nvSpPr>
            <p:cNvPr id="8502" name="Freeform 384"/>
            <p:cNvSpPr/>
            <p:nvPr/>
          </p:nvSpPr>
          <p:spPr bwMode="auto">
            <a:xfrm>
              <a:off x="1064" y="1395"/>
              <a:ext cx="94" cy="46"/>
            </a:xfrm>
            <a:custGeom>
              <a:avLst/>
              <a:gdLst>
                <a:gd name="T0" fmla="*/ 0 w 114"/>
                <a:gd name="T1" fmla="*/ 0 h 57"/>
                <a:gd name="T2" fmla="*/ 54 w 114"/>
                <a:gd name="T3" fmla="*/ 2 h 57"/>
                <a:gd name="T4" fmla="*/ 64 w 114"/>
                <a:gd name="T5" fmla="*/ 30 h 57"/>
                <a:gd name="T6" fmla="*/ 11 w 114"/>
                <a:gd name="T7" fmla="*/ 30 h 57"/>
                <a:gd name="T8" fmla="*/ 0 w 114"/>
                <a:gd name="T9" fmla="*/ 0 h 57"/>
                <a:gd name="T10" fmla="*/ 0 60000 65536"/>
                <a:gd name="T11" fmla="*/ 0 60000 65536"/>
                <a:gd name="T12" fmla="*/ 0 60000 65536"/>
                <a:gd name="T13" fmla="*/ 0 60000 65536"/>
                <a:gd name="T14" fmla="*/ 0 60000 65536"/>
                <a:gd name="T15" fmla="*/ 0 w 114"/>
                <a:gd name="T16" fmla="*/ 0 h 57"/>
                <a:gd name="T17" fmla="*/ 114 w 114"/>
                <a:gd name="T18" fmla="*/ 57 h 57"/>
              </a:gdLst>
              <a:ahLst/>
              <a:cxnLst>
                <a:cxn ang="T10">
                  <a:pos x="T0" y="T1"/>
                </a:cxn>
                <a:cxn ang="T11">
                  <a:pos x="T2" y="T3"/>
                </a:cxn>
                <a:cxn ang="T12">
                  <a:pos x="T4" y="T5"/>
                </a:cxn>
                <a:cxn ang="T13">
                  <a:pos x="T6" y="T7"/>
                </a:cxn>
                <a:cxn ang="T14">
                  <a:pos x="T8" y="T9"/>
                </a:cxn>
              </a:cxnLst>
              <a:rect l="T15" t="T16" r="T17" b="T18"/>
              <a:pathLst>
                <a:path w="114" h="57">
                  <a:moveTo>
                    <a:pt x="0" y="0"/>
                  </a:moveTo>
                  <a:lnTo>
                    <a:pt x="97" y="2"/>
                  </a:lnTo>
                  <a:lnTo>
                    <a:pt x="114" y="57"/>
                  </a:lnTo>
                  <a:lnTo>
                    <a:pt x="19" y="57"/>
                  </a:lnTo>
                  <a:lnTo>
                    <a:pt x="0" y="0"/>
                  </a:lnTo>
                  <a:close/>
                </a:path>
              </a:pathLst>
            </a:custGeom>
            <a:solidFill>
              <a:srgbClr val="0A7ADD"/>
            </a:solidFill>
            <a:ln w="9525">
              <a:noFill/>
              <a:round/>
            </a:ln>
          </p:spPr>
          <p:txBody>
            <a:bodyPr/>
            <a:lstStyle/>
            <a:p>
              <a:endParaRPr lang="en-CA"/>
            </a:p>
          </p:txBody>
        </p:sp>
        <p:sp>
          <p:nvSpPr>
            <p:cNvPr id="8503" name="Freeform 385"/>
            <p:cNvSpPr/>
            <p:nvPr/>
          </p:nvSpPr>
          <p:spPr bwMode="auto">
            <a:xfrm>
              <a:off x="924" y="1370"/>
              <a:ext cx="15" cy="10"/>
            </a:xfrm>
            <a:custGeom>
              <a:avLst/>
              <a:gdLst>
                <a:gd name="T0" fmla="*/ 7 w 19"/>
                <a:gd name="T1" fmla="*/ 0 h 13"/>
                <a:gd name="T2" fmla="*/ 0 w 19"/>
                <a:gd name="T3" fmla="*/ 0 h 13"/>
                <a:gd name="T4" fmla="*/ 2 w 19"/>
                <a:gd name="T5" fmla="*/ 6 h 13"/>
                <a:gd name="T6" fmla="*/ 9 w 19"/>
                <a:gd name="T7" fmla="*/ 6 h 13"/>
                <a:gd name="T8" fmla="*/ 7 w 19"/>
                <a:gd name="T9" fmla="*/ 0 h 13"/>
                <a:gd name="T10" fmla="*/ 0 60000 65536"/>
                <a:gd name="T11" fmla="*/ 0 60000 65536"/>
                <a:gd name="T12" fmla="*/ 0 60000 65536"/>
                <a:gd name="T13" fmla="*/ 0 60000 65536"/>
                <a:gd name="T14" fmla="*/ 0 60000 65536"/>
                <a:gd name="T15" fmla="*/ 0 w 19"/>
                <a:gd name="T16" fmla="*/ 0 h 13"/>
                <a:gd name="T17" fmla="*/ 19 w 19"/>
                <a:gd name="T18" fmla="*/ 13 h 13"/>
              </a:gdLst>
              <a:ahLst/>
              <a:cxnLst>
                <a:cxn ang="T10">
                  <a:pos x="T0" y="T1"/>
                </a:cxn>
                <a:cxn ang="T11">
                  <a:pos x="T2" y="T3"/>
                </a:cxn>
                <a:cxn ang="T12">
                  <a:pos x="T4" y="T5"/>
                </a:cxn>
                <a:cxn ang="T13">
                  <a:pos x="T6" y="T7"/>
                </a:cxn>
                <a:cxn ang="T14">
                  <a:pos x="T8" y="T9"/>
                </a:cxn>
              </a:cxnLst>
              <a:rect l="T15" t="T16" r="T17" b="T18"/>
              <a:pathLst>
                <a:path w="19" h="13">
                  <a:moveTo>
                    <a:pt x="14" y="0"/>
                  </a:moveTo>
                  <a:lnTo>
                    <a:pt x="0" y="0"/>
                  </a:lnTo>
                  <a:lnTo>
                    <a:pt x="4" y="13"/>
                  </a:lnTo>
                  <a:lnTo>
                    <a:pt x="19" y="13"/>
                  </a:lnTo>
                  <a:lnTo>
                    <a:pt x="14" y="0"/>
                  </a:lnTo>
                  <a:close/>
                </a:path>
              </a:pathLst>
            </a:custGeom>
            <a:solidFill>
              <a:srgbClr val="000000"/>
            </a:solidFill>
            <a:ln w="9525">
              <a:noFill/>
              <a:round/>
            </a:ln>
          </p:spPr>
          <p:txBody>
            <a:bodyPr/>
            <a:lstStyle/>
            <a:p>
              <a:endParaRPr lang="en-CA"/>
            </a:p>
          </p:txBody>
        </p:sp>
        <p:sp>
          <p:nvSpPr>
            <p:cNvPr id="8504" name="Freeform 386"/>
            <p:cNvSpPr/>
            <p:nvPr/>
          </p:nvSpPr>
          <p:spPr bwMode="auto">
            <a:xfrm>
              <a:off x="943" y="1370"/>
              <a:ext cx="14" cy="10"/>
            </a:xfrm>
            <a:custGeom>
              <a:avLst/>
              <a:gdLst>
                <a:gd name="T0" fmla="*/ 6 w 19"/>
                <a:gd name="T1" fmla="*/ 0 h 13"/>
                <a:gd name="T2" fmla="*/ 0 w 19"/>
                <a:gd name="T3" fmla="*/ 0 h 13"/>
                <a:gd name="T4" fmla="*/ 2 w 19"/>
                <a:gd name="T5" fmla="*/ 6 h 13"/>
                <a:gd name="T6" fmla="*/ 7 w 19"/>
                <a:gd name="T7" fmla="*/ 6 h 13"/>
                <a:gd name="T8" fmla="*/ 6 w 19"/>
                <a:gd name="T9" fmla="*/ 0 h 13"/>
                <a:gd name="T10" fmla="*/ 0 60000 65536"/>
                <a:gd name="T11" fmla="*/ 0 60000 65536"/>
                <a:gd name="T12" fmla="*/ 0 60000 65536"/>
                <a:gd name="T13" fmla="*/ 0 60000 65536"/>
                <a:gd name="T14" fmla="*/ 0 60000 65536"/>
                <a:gd name="T15" fmla="*/ 0 w 19"/>
                <a:gd name="T16" fmla="*/ 0 h 13"/>
                <a:gd name="T17" fmla="*/ 19 w 19"/>
                <a:gd name="T18" fmla="*/ 13 h 13"/>
              </a:gdLst>
              <a:ahLst/>
              <a:cxnLst>
                <a:cxn ang="T10">
                  <a:pos x="T0" y="T1"/>
                </a:cxn>
                <a:cxn ang="T11">
                  <a:pos x="T2" y="T3"/>
                </a:cxn>
                <a:cxn ang="T12">
                  <a:pos x="T4" y="T5"/>
                </a:cxn>
                <a:cxn ang="T13">
                  <a:pos x="T6" y="T7"/>
                </a:cxn>
                <a:cxn ang="T14">
                  <a:pos x="T8" y="T9"/>
                </a:cxn>
              </a:cxnLst>
              <a:rect l="T15" t="T16" r="T17" b="T18"/>
              <a:pathLst>
                <a:path w="19" h="13">
                  <a:moveTo>
                    <a:pt x="15" y="0"/>
                  </a:moveTo>
                  <a:lnTo>
                    <a:pt x="0" y="0"/>
                  </a:lnTo>
                  <a:lnTo>
                    <a:pt x="5" y="13"/>
                  </a:lnTo>
                  <a:lnTo>
                    <a:pt x="19" y="13"/>
                  </a:lnTo>
                  <a:lnTo>
                    <a:pt x="15" y="0"/>
                  </a:lnTo>
                  <a:close/>
                </a:path>
              </a:pathLst>
            </a:custGeom>
            <a:solidFill>
              <a:srgbClr val="000000"/>
            </a:solidFill>
            <a:ln w="9525">
              <a:noFill/>
              <a:round/>
            </a:ln>
          </p:spPr>
          <p:txBody>
            <a:bodyPr/>
            <a:lstStyle/>
            <a:p>
              <a:endParaRPr lang="en-CA"/>
            </a:p>
          </p:txBody>
        </p:sp>
        <p:sp>
          <p:nvSpPr>
            <p:cNvPr id="8505" name="Freeform 387"/>
            <p:cNvSpPr/>
            <p:nvPr/>
          </p:nvSpPr>
          <p:spPr bwMode="auto">
            <a:xfrm>
              <a:off x="1094" y="1315"/>
              <a:ext cx="15" cy="10"/>
            </a:xfrm>
            <a:custGeom>
              <a:avLst/>
              <a:gdLst>
                <a:gd name="T0" fmla="*/ 10 w 18"/>
                <a:gd name="T1" fmla="*/ 7 h 12"/>
                <a:gd name="T2" fmla="*/ 8 w 18"/>
                <a:gd name="T3" fmla="*/ 0 h 12"/>
                <a:gd name="T4" fmla="*/ 0 w 18"/>
                <a:gd name="T5" fmla="*/ 0 h 12"/>
                <a:gd name="T6" fmla="*/ 2 w 18"/>
                <a:gd name="T7" fmla="*/ 7 h 12"/>
                <a:gd name="T8" fmla="*/ 10 w 18"/>
                <a:gd name="T9" fmla="*/ 7 h 12"/>
                <a:gd name="T10" fmla="*/ 0 60000 65536"/>
                <a:gd name="T11" fmla="*/ 0 60000 65536"/>
                <a:gd name="T12" fmla="*/ 0 60000 65536"/>
                <a:gd name="T13" fmla="*/ 0 60000 65536"/>
                <a:gd name="T14" fmla="*/ 0 60000 65536"/>
                <a:gd name="T15" fmla="*/ 0 w 18"/>
                <a:gd name="T16" fmla="*/ 0 h 12"/>
                <a:gd name="T17" fmla="*/ 18 w 18"/>
                <a:gd name="T18" fmla="*/ 12 h 12"/>
              </a:gdLst>
              <a:ahLst/>
              <a:cxnLst>
                <a:cxn ang="T10">
                  <a:pos x="T0" y="T1"/>
                </a:cxn>
                <a:cxn ang="T11">
                  <a:pos x="T2" y="T3"/>
                </a:cxn>
                <a:cxn ang="T12">
                  <a:pos x="T4" y="T5"/>
                </a:cxn>
                <a:cxn ang="T13">
                  <a:pos x="T6" y="T7"/>
                </a:cxn>
                <a:cxn ang="T14">
                  <a:pos x="T8" y="T9"/>
                </a:cxn>
              </a:cxnLst>
              <a:rect l="T15" t="T16" r="T17" b="T18"/>
              <a:pathLst>
                <a:path w="18" h="12">
                  <a:moveTo>
                    <a:pt x="18" y="12"/>
                  </a:moveTo>
                  <a:lnTo>
                    <a:pt x="15" y="0"/>
                  </a:lnTo>
                  <a:lnTo>
                    <a:pt x="0" y="0"/>
                  </a:lnTo>
                  <a:lnTo>
                    <a:pt x="5" y="11"/>
                  </a:lnTo>
                  <a:lnTo>
                    <a:pt x="18" y="12"/>
                  </a:lnTo>
                  <a:close/>
                </a:path>
              </a:pathLst>
            </a:custGeom>
            <a:solidFill>
              <a:srgbClr val="000000"/>
            </a:solidFill>
            <a:ln w="9525">
              <a:noFill/>
              <a:round/>
            </a:ln>
          </p:spPr>
          <p:txBody>
            <a:bodyPr/>
            <a:lstStyle/>
            <a:p>
              <a:endParaRPr lang="en-CA"/>
            </a:p>
          </p:txBody>
        </p:sp>
        <p:sp>
          <p:nvSpPr>
            <p:cNvPr id="8506" name="Freeform 388"/>
            <p:cNvSpPr/>
            <p:nvPr/>
          </p:nvSpPr>
          <p:spPr bwMode="auto">
            <a:xfrm>
              <a:off x="1104" y="1300"/>
              <a:ext cx="16" cy="10"/>
            </a:xfrm>
            <a:custGeom>
              <a:avLst/>
              <a:gdLst>
                <a:gd name="T0" fmla="*/ 11 w 19"/>
                <a:gd name="T1" fmla="*/ 8 h 11"/>
                <a:gd name="T2" fmla="*/ 9 w 19"/>
                <a:gd name="T3" fmla="*/ 0 h 11"/>
                <a:gd name="T4" fmla="*/ 0 w 19"/>
                <a:gd name="T5" fmla="*/ 0 h 11"/>
                <a:gd name="T6" fmla="*/ 3 w 19"/>
                <a:gd name="T7" fmla="*/ 8 h 11"/>
                <a:gd name="T8" fmla="*/ 11 w 19"/>
                <a:gd name="T9" fmla="*/ 8 h 11"/>
                <a:gd name="T10" fmla="*/ 0 60000 65536"/>
                <a:gd name="T11" fmla="*/ 0 60000 65536"/>
                <a:gd name="T12" fmla="*/ 0 60000 65536"/>
                <a:gd name="T13" fmla="*/ 0 60000 65536"/>
                <a:gd name="T14" fmla="*/ 0 60000 65536"/>
                <a:gd name="T15" fmla="*/ 0 w 19"/>
                <a:gd name="T16" fmla="*/ 0 h 11"/>
                <a:gd name="T17" fmla="*/ 19 w 19"/>
                <a:gd name="T18" fmla="*/ 11 h 11"/>
              </a:gdLst>
              <a:ahLst/>
              <a:cxnLst>
                <a:cxn ang="T10">
                  <a:pos x="T0" y="T1"/>
                </a:cxn>
                <a:cxn ang="T11">
                  <a:pos x="T2" y="T3"/>
                </a:cxn>
                <a:cxn ang="T12">
                  <a:pos x="T4" y="T5"/>
                </a:cxn>
                <a:cxn ang="T13">
                  <a:pos x="T6" y="T7"/>
                </a:cxn>
                <a:cxn ang="T14">
                  <a:pos x="T8" y="T9"/>
                </a:cxn>
              </a:cxnLst>
              <a:rect l="T15" t="T16" r="T17" b="T18"/>
              <a:pathLst>
                <a:path w="19" h="11">
                  <a:moveTo>
                    <a:pt x="19" y="11"/>
                  </a:moveTo>
                  <a:lnTo>
                    <a:pt x="15" y="0"/>
                  </a:lnTo>
                  <a:lnTo>
                    <a:pt x="0" y="0"/>
                  </a:lnTo>
                  <a:lnTo>
                    <a:pt x="4" y="11"/>
                  </a:lnTo>
                  <a:lnTo>
                    <a:pt x="19" y="11"/>
                  </a:lnTo>
                  <a:close/>
                </a:path>
              </a:pathLst>
            </a:custGeom>
            <a:solidFill>
              <a:srgbClr val="000000"/>
            </a:solidFill>
            <a:ln w="9525">
              <a:noFill/>
              <a:round/>
            </a:ln>
          </p:spPr>
          <p:txBody>
            <a:bodyPr/>
            <a:lstStyle/>
            <a:p>
              <a:endParaRPr lang="en-CA"/>
            </a:p>
          </p:txBody>
        </p:sp>
        <p:sp>
          <p:nvSpPr>
            <p:cNvPr id="8507" name="Freeform 389"/>
            <p:cNvSpPr/>
            <p:nvPr/>
          </p:nvSpPr>
          <p:spPr bwMode="auto">
            <a:xfrm>
              <a:off x="1036" y="1424"/>
              <a:ext cx="14" cy="9"/>
            </a:xfrm>
            <a:custGeom>
              <a:avLst/>
              <a:gdLst>
                <a:gd name="T0" fmla="*/ 0 w 18"/>
                <a:gd name="T1" fmla="*/ 0 h 12"/>
                <a:gd name="T2" fmla="*/ 2 w 18"/>
                <a:gd name="T3" fmla="*/ 5 h 12"/>
                <a:gd name="T4" fmla="*/ 9 w 18"/>
                <a:gd name="T5" fmla="*/ 5 h 12"/>
                <a:gd name="T6" fmla="*/ 7 w 18"/>
                <a:gd name="T7" fmla="*/ 0 h 12"/>
                <a:gd name="T8" fmla="*/ 0 w 18"/>
                <a:gd name="T9" fmla="*/ 0 h 12"/>
                <a:gd name="T10" fmla="*/ 0 60000 65536"/>
                <a:gd name="T11" fmla="*/ 0 60000 65536"/>
                <a:gd name="T12" fmla="*/ 0 60000 65536"/>
                <a:gd name="T13" fmla="*/ 0 60000 65536"/>
                <a:gd name="T14" fmla="*/ 0 60000 65536"/>
                <a:gd name="T15" fmla="*/ 0 w 18"/>
                <a:gd name="T16" fmla="*/ 0 h 12"/>
                <a:gd name="T17" fmla="*/ 18 w 18"/>
                <a:gd name="T18" fmla="*/ 12 h 12"/>
              </a:gdLst>
              <a:ahLst/>
              <a:cxnLst>
                <a:cxn ang="T10">
                  <a:pos x="T0" y="T1"/>
                </a:cxn>
                <a:cxn ang="T11">
                  <a:pos x="T2" y="T3"/>
                </a:cxn>
                <a:cxn ang="T12">
                  <a:pos x="T4" y="T5"/>
                </a:cxn>
                <a:cxn ang="T13">
                  <a:pos x="T6" y="T7"/>
                </a:cxn>
                <a:cxn ang="T14">
                  <a:pos x="T8" y="T9"/>
                </a:cxn>
              </a:cxnLst>
              <a:rect l="T15" t="T16" r="T17" b="T18"/>
              <a:pathLst>
                <a:path w="18" h="12">
                  <a:moveTo>
                    <a:pt x="0" y="0"/>
                  </a:moveTo>
                  <a:lnTo>
                    <a:pt x="3" y="12"/>
                  </a:lnTo>
                  <a:lnTo>
                    <a:pt x="18" y="12"/>
                  </a:lnTo>
                  <a:lnTo>
                    <a:pt x="14" y="0"/>
                  </a:lnTo>
                  <a:lnTo>
                    <a:pt x="0" y="0"/>
                  </a:lnTo>
                  <a:close/>
                </a:path>
              </a:pathLst>
            </a:custGeom>
            <a:solidFill>
              <a:srgbClr val="000000"/>
            </a:solidFill>
            <a:ln w="9525">
              <a:noFill/>
              <a:round/>
            </a:ln>
          </p:spPr>
          <p:txBody>
            <a:bodyPr/>
            <a:lstStyle/>
            <a:p>
              <a:endParaRPr lang="en-CA"/>
            </a:p>
          </p:txBody>
        </p:sp>
        <p:sp>
          <p:nvSpPr>
            <p:cNvPr id="8508" name="Freeform 390"/>
            <p:cNvSpPr/>
            <p:nvPr/>
          </p:nvSpPr>
          <p:spPr bwMode="auto">
            <a:xfrm>
              <a:off x="929" y="1385"/>
              <a:ext cx="17" cy="10"/>
            </a:xfrm>
            <a:custGeom>
              <a:avLst/>
              <a:gdLst>
                <a:gd name="T0" fmla="*/ 0 w 20"/>
                <a:gd name="T1" fmla="*/ 0 h 13"/>
                <a:gd name="T2" fmla="*/ 3 w 20"/>
                <a:gd name="T3" fmla="*/ 6 h 13"/>
                <a:gd name="T4" fmla="*/ 12 w 20"/>
                <a:gd name="T5" fmla="*/ 6 h 13"/>
                <a:gd name="T6" fmla="*/ 9 w 20"/>
                <a:gd name="T7" fmla="*/ 0 h 13"/>
                <a:gd name="T8" fmla="*/ 0 w 20"/>
                <a:gd name="T9" fmla="*/ 0 h 13"/>
                <a:gd name="T10" fmla="*/ 0 60000 65536"/>
                <a:gd name="T11" fmla="*/ 0 60000 65536"/>
                <a:gd name="T12" fmla="*/ 0 60000 65536"/>
                <a:gd name="T13" fmla="*/ 0 60000 65536"/>
                <a:gd name="T14" fmla="*/ 0 60000 65536"/>
                <a:gd name="T15" fmla="*/ 0 w 20"/>
                <a:gd name="T16" fmla="*/ 0 h 13"/>
                <a:gd name="T17" fmla="*/ 20 w 20"/>
                <a:gd name="T18" fmla="*/ 13 h 13"/>
              </a:gdLst>
              <a:ahLst/>
              <a:cxnLst>
                <a:cxn ang="T10">
                  <a:pos x="T0" y="T1"/>
                </a:cxn>
                <a:cxn ang="T11">
                  <a:pos x="T2" y="T3"/>
                </a:cxn>
                <a:cxn ang="T12">
                  <a:pos x="T4" y="T5"/>
                </a:cxn>
                <a:cxn ang="T13">
                  <a:pos x="T6" y="T7"/>
                </a:cxn>
                <a:cxn ang="T14">
                  <a:pos x="T8" y="T9"/>
                </a:cxn>
              </a:cxnLst>
              <a:rect l="T15" t="T16" r="T17" b="T18"/>
              <a:pathLst>
                <a:path w="20" h="13">
                  <a:moveTo>
                    <a:pt x="0" y="0"/>
                  </a:moveTo>
                  <a:lnTo>
                    <a:pt x="5" y="13"/>
                  </a:lnTo>
                  <a:lnTo>
                    <a:pt x="20" y="13"/>
                  </a:lnTo>
                  <a:lnTo>
                    <a:pt x="15" y="0"/>
                  </a:lnTo>
                  <a:lnTo>
                    <a:pt x="0" y="0"/>
                  </a:lnTo>
                  <a:close/>
                </a:path>
              </a:pathLst>
            </a:custGeom>
            <a:solidFill>
              <a:srgbClr val="000000"/>
            </a:solidFill>
            <a:ln w="9525">
              <a:noFill/>
              <a:round/>
            </a:ln>
          </p:spPr>
          <p:txBody>
            <a:bodyPr/>
            <a:lstStyle/>
            <a:p>
              <a:endParaRPr lang="en-CA"/>
            </a:p>
          </p:txBody>
        </p:sp>
        <p:sp>
          <p:nvSpPr>
            <p:cNvPr id="8509" name="Freeform 391"/>
            <p:cNvSpPr/>
            <p:nvPr/>
          </p:nvSpPr>
          <p:spPr bwMode="auto">
            <a:xfrm>
              <a:off x="949" y="1385"/>
              <a:ext cx="15" cy="10"/>
            </a:xfrm>
            <a:custGeom>
              <a:avLst/>
              <a:gdLst>
                <a:gd name="T0" fmla="*/ 7 w 19"/>
                <a:gd name="T1" fmla="*/ 0 h 13"/>
                <a:gd name="T2" fmla="*/ 0 w 19"/>
                <a:gd name="T3" fmla="*/ 0 h 13"/>
                <a:gd name="T4" fmla="*/ 2 w 19"/>
                <a:gd name="T5" fmla="*/ 6 h 13"/>
                <a:gd name="T6" fmla="*/ 9 w 19"/>
                <a:gd name="T7" fmla="*/ 6 h 13"/>
                <a:gd name="T8" fmla="*/ 7 w 19"/>
                <a:gd name="T9" fmla="*/ 0 h 13"/>
                <a:gd name="T10" fmla="*/ 0 60000 65536"/>
                <a:gd name="T11" fmla="*/ 0 60000 65536"/>
                <a:gd name="T12" fmla="*/ 0 60000 65536"/>
                <a:gd name="T13" fmla="*/ 0 60000 65536"/>
                <a:gd name="T14" fmla="*/ 0 60000 65536"/>
                <a:gd name="T15" fmla="*/ 0 w 19"/>
                <a:gd name="T16" fmla="*/ 0 h 13"/>
                <a:gd name="T17" fmla="*/ 19 w 19"/>
                <a:gd name="T18" fmla="*/ 13 h 13"/>
              </a:gdLst>
              <a:ahLst/>
              <a:cxnLst>
                <a:cxn ang="T10">
                  <a:pos x="T0" y="T1"/>
                </a:cxn>
                <a:cxn ang="T11">
                  <a:pos x="T2" y="T3"/>
                </a:cxn>
                <a:cxn ang="T12">
                  <a:pos x="T4" y="T5"/>
                </a:cxn>
                <a:cxn ang="T13">
                  <a:pos x="T6" y="T7"/>
                </a:cxn>
                <a:cxn ang="T14">
                  <a:pos x="T8" y="T9"/>
                </a:cxn>
              </a:cxnLst>
              <a:rect l="T15" t="T16" r="T17" b="T18"/>
              <a:pathLst>
                <a:path w="19" h="13">
                  <a:moveTo>
                    <a:pt x="14" y="0"/>
                  </a:moveTo>
                  <a:lnTo>
                    <a:pt x="0" y="0"/>
                  </a:lnTo>
                  <a:lnTo>
                    <a:pt x="4" y="13"/>
                  </a:lnTo>
                  <a:lnTo>
                    <a:pt x="19" y="13"/>
                  </a:lnTo>
                  <a:lnTo>
                    <a:pt x="14" y="0"/>
                  </a:lnTo>
                  <a:close/>
                </a:path>
              </a:pathLst>
            </a:custGeom>
            <a:solidFill>
              <a:srgbClr val="000000"/>
            </a:solidFill>
            <a:ln w="9525">
              <a:noFill/>
              <a:round/>
            </a:ln>
          </p:spPr>
          <p:txBody>
            <a:bodyPr/>
            <a:lstStyle/>
            <a:p>
              <a:endParaRPr lang="en-CA"/>
            </a:p>
          </p:txBody>
        </p:sp>
        <p:sp>
          <p:nvSpPr>
            <p:cNvPr id="8510" name="Freeform 392"/>
            <p:cNvSpPr/>
            <p:nvPr/>
          </p:nvSpPr>
          <p:spPr bwMode="auto">
            <a:xfrm>
              <a:off x="966" y="1385"/>
              <a:ext cx="16" cy="10"/>
            </a:xfrm>
            <a:custGeom>
              <a:avLst/>
              <a:gdLst>
                <a:gd name="T0" fmla="*/ 11 w 18"/>
                <a:gd name="T1" fmla="*/ 0 h 13"/>
                <a:gd name="T2" fmla="*/ 0 w 18"/>
                <a:gd name="T3" fmla="*/ 0 h 13"/>
                <a:gd name="T4" fmla="*/ 4 w 18"/>
                <a:gd name="T5" fmla="*/ 6 h 13"/>
                <a:gd name="T6" fmla="*/ 12 w 18"/>
                <a:gd name="T7" fmla="*/ 6 h 13"/>
                <a:gd name="T8" fmla="*/ 11 w 18"/>
                <a:gd name="T9" fmla="*/ 0 h 13"/>
                <a:gd name="T10" fmla="*/ 0 60000 65536"/>
                <a:gd name="T11" fmla="*/ 0 60000 65536"/>
                <a:gd name="T12" fmla="*/ 0 60000 65536"/>
                <a:gd name="T13" fmla="*/ 0 60000 65536"/>
                <a:gd name="T14" fmla="*/ 0 60000 65536"/>
                <a:gd name="T15" fmla="*/ 0 w 18"/>
                <a:gd name="T16" fmla="*/ 0 h 13"/>
                <a:gd name="T17" fmla="*/ 18 w 18"/>
                <a:gd name="T18" fmla="*/ 13 h 13"/>
              </a:gdLst>
              <a:ahLst/>
              <a:cxnLst>
                <a:cxn ang="T10">
                  <a:pos x="T0" y="T1"/>
                </a:cxn>
                <a:cxn ang="T11">
                  <a:pos x="T2" y="T3"/>
                </a:cxn>
                <a:cxn ang="T12">
                  <a:pos x="T4" y="T5"/>
                </a:cxn>
                <a:cxn ang="T13">
                  <a:pos x="T6" y="T7"/>
                </a:cxn>
                <a:cxn ang="T14">
                  <a:pos x="T8" y="T9"/>
                </a:cxn>
              </a:cxnLst>
              <a:rect l="T15" t="T16" r="T17" b="T18"/>
              <a:pathLst>
                <a:path w="18" h="13">
                  <a:moveTo>
                    <a:pt x="15" y="0"/>
                  </a:moveTo>
                  <a:lnTo>
                    <a:pt x="0" y="0"/>
                  </a:lnTo>
                  <a:lnTo>
                    <a:pt x="5" y="13"/>
                  </a:lnTo>
                  <a:lnTo>
                    <a:pt x="18" y="13"/>
                  </a:lnTo>
                  <a:lnTo>
                    <a:pt x="15" y="0"/>
                  </a:lnTo>
                  <a:close/>
                </a:path>
              </a:pathLst>
            </a:custGeom>
            <a:solidFill>
              <a:srgbClr val="000000"/>
            </a:solidFill>
            <a:ln w="9525">
              <a:noFill/>
              <a:round/>
            </a:ln>
          </p:spPr>
          <p:txBody>
            <a:bodyPr/>
            <a:lstStyle/>
            <a:p>
              <a:endParaRPr lang="en-CA"/>
            </a:p>
          </p:txBody>
        </p:sp>
        <p:sp>
          <p:nvSpPr>
            <p:cNvPr id="8511" name="Freeform 393"/>
            <p:cNvSpPr/>
            <p:nvPr/>
          </p:nvSpPr>
          <p:spPr bwMode="auto">
            <a:xfrm>
              <a:off x="1022" y="1438"/>
              <a:ext cx="15" cy="11"/>
            </a:xfrm>
            <a:custGeom>
              <a:avLst/>
              <a:gdLst>
                <a:gd name="T0" fmla="*/ 0 w 18"/>
                <a:gd name="T1" fmla="*/ 0 h 13"/>
                <a:gd name="T2" fmla="*/ 2 w 18"/>
                <a:gd name="T3" fmla="*/ 8 h 13"/>
                <a:gd name="T4" fmla="*/ 10 w 18"/>
                <a:gd name="T5" fmla="*/ 8 h 13"/>
                <a:gd name="T6" fmla="*/ 8 w 18"/>
                <a:gd name="T7" fmla="*/ 0 h 13"/>
                <a:gd name="T8" fmla="*/ 0 w 18"/>
                <a:gd name="T9" fmla="*/ 0 h 13"/>
                <a:gd name="T10" fmla="*/ 0 60000 65536"/>
                <a:gd name="T11" fmla="*/ 0 60000 65536"/>
                <a:gd name="T12" fmla="*/ 0 60000 65536"/>
                <a:gd name="T13" fmla="*/ 0 60000 65536"/>
                <a:gd name="T14" fmla="*/ 0 60000 65536"/>
                <a:gd name="T15" fmla="*/ 0 w 18"/>
                <a:gd name="T16" fmla="*/ 0 h 13"/>
                <a:gd name="T17" fmla="*/ 18 w 18"/>
                <a:gd name="T18" fmla="*/ 13 h 13"/>
              </a:gdLst>
              <a:ahLst/>
              <a:cxnLst>
                <a:cxn ang="T10">
                  <a:pos x="T0" y="T1"/>
                </a:cxn>
                <a:cxn ang="T11">
                  <a:pos x="T2" y="T3"/>
                </a:cxn>
                <a:cxn ang="T12">
                  <a:pos x="T4" y="T5"/>
                </a:cxn>
                <a:cxn ang="T13">
                  <a:pos x="T6" y="T7"/>
                </a:cxn>
                <a:cxn ang="T14">
                  <a:pos x="T8" y="T9"/>
                </a:cxn>
              </a:cxnLst>
              <a:rect l="T15" t="T16" r="T17" b="T18"/>
              <a:pathLst>
                <a:path w="18" h="13">
                  <a:moveTo>
                    <a:pt x="0" y="0"/>
                  </a:moveTo>
                  <a:lnTo>
                    <a:pt x="3" y="13"/>
                  </a:lnTo>
                  <a:lnTo>
                    <a:pt x="18" y="13"/>
                  </a:lnTo>
                  <a:lnTo>
                    <a:pt x="14" y="0"/>
                  </a:lnTo>
                  <a:lnTo>
                    <a:pt x="0" y="0"/>
                  </a:lnTo>
                  <a:close/>
                </a:path>
              </a:pathLst>
            </a:custGeom>
            <a:solidFill>
              <a:srgbClr val="000000"/>
            </a:solidFill>
            <a:ln w="9525">
              <a:noFill/>
              <a:round/>
            </a:ln>
          </p:spPr>
          <p:txBody>
            <a:bodyPr/>
            <a:lstStyle/>
            <a:p>
              <a:endParaRPr lang="en-CA"/>
            </a:p>
          </p:txBody>
        </p:sp>
        <p:sp>
          <p:nvSpPr>
            <p:cNvPr id="8512" name="Freeform 394"/>
            <p:cNvSpPr/>
            <p:nvPr/>
          </p:nvSpPr>
          <p:spPr bwMode="auto">
            <a:xfrm>
              <a:off x="952" y="1400"/>
              <a:ext cx="17" cy="9"/>
            </a:xfrm>
            <a:custGeom>
              <a:avLst/>
              <a:gdLst>
                <a:gd name="T0" fmla="*/ 0 w 19"/>
                <a:gd name="T1" fmla="*/ 0 h 12"/>
                <a:gd name="T2" fmla="*/ 4 w 19"/>
                <a:gd name="T3" fmla="*/ 5 h 12"/>
                <a:gd name="T4" fmla="*/ 13 w 19"/>
                <a:gd name="T5" fmla="*/ 5 h 12"/>
                <a:gd name="T6" fmla="*/ 11 w 19"/>
                <a:gd name="T7" fmla="*/ 0 h 12"/>
                <a:gd name="T8" fmla="*/ 0 w 19"/>
                <a:gd name="T9" fmla="*/ 0 h 12"/>
                <a:gd name="T10" fmla="*/ 0 60000 65536"/>
                <a:gd name="T11" fmla="*/ 0 60000 65536"/>
                <a:gd name="T12" fmla="*/ 0 60000 65536"/>
                <a:gd name="T13" fmla="*/ 0 60000 65536"/>
                <a:gd name="T14" fmla="*/ 0 60000 65536"/>
                <a:gd name="T15" fmla="*/ 0 w 19"/>
                <a:gd name="T16" fmla="*/ 0 h 12"/>
                <a:gd name="T17" fmla="*/ 19 w 19"/>
                <a:gd name="T18" fmla="*/ 12 h 12"/>
              </a:gdLst>
              <a:ahLst/>
              <a:cxnLst>
                <a:cxn ang="T10">
                  <a:pos x="T0" y="T1"/>
                </a:cxn>
                <a:cxn ang="T11">
                  <a:pos x="T2" y="T3"/>
                </a:cxn>
                <a:cxn ang="T12">
                  <a:pos x="T4" y="T5"/>
                </a:cxn>
                <a:cxn ang="T13">
                  <a:pos x="T6" y="T7"/>
                </a:cxn>
                <a:cxn ang="T14">
                  <a:pos x="T8" y="T9"/>
                </a:cxn>
              </a:cxnLst>
              <a:rect l="T15" t="T16" r="T17" b="T18"/>
              <a:pathLst>
                <a:path w="19" h="12">
                  <a:moveTo>
                    <a:pt x="0" y="0"/>
                  </a:moveTo>
                  <a:lnTo>
                    <a:pt x="4" y="12"/>
                  </a:lnTo>
                  <a:lnTo>
                    <a:pt x="19" y="12"/>
                  </a:lnTo>
                  <a:lnTo>
                    <a:pt x="15" y="0"/>
                  </a:lnTo>
                  <a:lnTo>
                    <a:pt x="0" y="0"/>
                  </a:lnTo>
                  <a:close/>
                </a:path>
              </a:pathLst>
            </a:custGeom>
            <a:solidFill>
              <a:srgbClr val="000000"/>
            </a:solidFill>
            <a:ln w="9525">
              <a:noFill/>
              <a:round/>
            </a:ln>
          </p:spPr>
          <p:txBody>
            <a:bodyPr/>
            <a:lstStyle/>
            <a:p>
              <a:endParaRPr lang="en-CA"/>
            </a:p>
          </p:txBody>
        </p:sp>
        <p:sp>
          <p:nvSpPr>
            <p:cNvPr id="8513" name="Freeform 395"/>
            <p:cNvSpPr/>
            <p:nvPr/>
          </p:nvSpPr>
          <p:spPr bwMode="auto">
            <a:xfrm>
              <a:off x="972" y="1400"/>
              <a:ext cx="15" cy="9"/>
            </a:xfrm>
            <a:custGeom>
              <a:avLst/>
              <a:gdLst>
                <a:gd name="T0" fmla="*/ 0 w 18"/>
                <a:gd name="T1" fmla="*/ 0 h 12"/>
                <a:gd name="T2" fmla="*/ 2 w 18"/>
                <a:gd name="T3" fmla="*/ 5 h 12"/>
                <a:gd name="T4" fmla="*/ 10 w 18"/>
                <a:gd name="T5" fmla="*/ 5 h 12"/>
                <a:gd name="T6" fmla="*/ 8 w 18"/>
                <a:gd name="T7" fmla="*/ 0 h 12"/>
                <a:gd name="T8" fmla="*/ 0 w 18"/>
                <a:gd name="T9" fmla="*/ 0 h 12"/>
                <a:gd name="T10" fmla="*/ 0 60000 65536"/>
                <a:gd name="T11" fmla="*/ 0 60000 65536"/>
                <a:gd name="T12" fmla="*/ 0 60000 65536"/>
                <a:gd name="T13" fmla="*/ 0 60000 65536"/>
                <a:gd name="T14" fmla="*/ 0 60000 65536"/>
                <a:gd name="T15" fmla="*/ 0 w 18"/>
                <a:gd name="T16" fmla="*/ 0 h 12"/>
                <a:gd name="T17" fmla="*/ 18 w 18"/>
                <a:gd name="T18" fmla="*/ 12 h 12"/>
              </a:gdLst>
              <a:ahLst/>
              <a:cxnLst>
                <a:cxn ang="T10">
                  <a:pos x="T0" y="T1"/>
                </a:cxn>
                <a:cxn ang="T11">
                  <a:pos x="T2" y="T3"/>
                </a:cxn>
                <a:cxn ang="T12">
                  <a:pos x="T4" y="T5"/>
                </a:cxn>
                <a:cxn ang="T13">
                  <a:pos x="T6" y="T7"/>
                </a:cxn>
                <a:cxn ang="T14">
                  <a:pos x="T8" y="T9"/>
                </a:cxn>
              </a:cxnLst>
              <a:rect l="T15" t="T16" r="T17" b="T18"/>
              <a:pathLst>
                <a:path w="18" h="12">
                  <a:moveTo>
                    <a:pt x="0" y="0"/>
                  </a:moveTo>
                  <a:lnTo>
                    <a:pt x="3" y="12"/>
                  </a:lnTo>
                  <a:lnTo>
                    <a:pt x="18" y="12"/>
                  </a:lnTo>
                  <a:lnTo>
                    <a:pt x="14" y="0"/>
                  </a:lnTo>
                  <a:lnTo>
                    <a:pt x="0" y="0"/>
                  </a:lnTo>
                  <a:close/>
                </a:path>
              </a:pathLst>
            </a:custGeom>
            <a:solidFill>
              <a:srgbClr val="000000"/>
            </a:solidFill>
            <a:ln w="9525">
              <a:noFill/>
              <a:round/>
            </a:ln>
          </p:spPr>
          <p:txBody>
            <a:bodyPr/>
            <a:lstStyle/>
            <a:p>
              <a:endParaRPr lang="en-CA"/>
            </a:p>
          </p:txBody>
        </p:sp>
        <p:sp>
          <p:nvSpPr>
            <p:cNvPr id="8514" name="Freeform 396"/>
            <p:cNvSpPr/>
            <p:nvPr/>
          </p:nvSpPr>
          <p:spPr bwMode="auto">
            <a:xfrm>
              <a:off x="1220" y="1293"/>
              <a:ext cx="208" cy="121"/>
            </a:xfrm>
            <a:custGeom>
              <a:avLst/>
              <a:gdLst>
                <a:gd name="T0" fmla="*/ 119 w 251"/>
                <a:gd name="T1" fmla="*/ 2 h 147"/>
                <a:gd name="T2" fmla="*/ 0 w 251"/>
                <a:gd name="T3" fmla="*/ 0 h 147"/>
                <a:gd name="T4" fmla="*/ 25 w 251"/>
                <a:gd name="T5" fmla="*/ 81 h 147"/>
                <a:gd name="T6" fmla="*/ 143 w 251"/>
                <a:gd name="T7" fmla="*/ 82 h 147"/>
                <a:gd name="T8" fmla="*/ 119 w 251"/>
                <a:gd name="T9" fmla="*/ 2 h 147"/>
                <a:gd name="T10" fmla="*/ 0 60000 65536"/>
                <a:gd name="T11" fmla="*/ 0 60000 65536"/>
                <a:gd name="T12" fmla="*/ 0 60000 65536"/>
                <a:gd name="T13" fmla="*/ 0 60000 65536"/>
                <a:gd name="T14" fmla="*/ 0 60000 65536"/>
                <a:gd name="T15" fmla="*/ 0 w 251"/>
                <a:gd name="T16" fmla="*/ 0 h 147"/>
                <a:gd name="T17" fmla="*/ 251 w 251"/>
                <a:gd name="T18" fmla="*/ 147 h 147"/>
              </a:gdLst>
              <a:ahLst/>
              <a:cxnLst>
                <a:cxn ang="T10">
                  <a:pos x="T0" y="T1"/>
                </a:cxn>
                <a:cxn ang="T11">
                  <a:pos x="T2" y="T3"/>
                </a:cxn>
                <a:cxn ang="T12">
                  <a:pos x="T4" y="T5"/>
                </a:cxn>
                <a:cxn ang="T13">
                  <a:pos x="T6" y="T7"/>
                </a:cxn>
                <a:cxn ang="T14">
                  <a:pos x="T8" y="T9"/>
                </a:cxn>
              </a:cxnLst>
              <a:rect l="T15" t="T16" r="T17" b="T18"/>
              <a:pathLst>
                <a:path w="251" h="147">
                  <a:moveTo>
                    <a:pt x="207" y="5"/>
                  </a:moveTo>
                  <a:lnTo>
                    <a:pt x="0" y="0"/>
                  </a:lnTo>
                  <a:lnTo>
                    <a:pt x="43" y="146"/>
                  </a:lnTo>
                  <a:lnTo>
                    <a:pt x="251" y="147"/>
                  </a:lnTo>
                  <a:lnTo>
                    <a:pt x="207" y="5"/>
                  </a:lnTo>
                  <a:close/>
                </a:path>
              </a:pathLst>
            </a:custGeom>
            <a:solidFill>
              <a:srgbClr val="CEE5F9"/>
            </a:solidFill>
            <a:ln w="9525">
              <a:noFill/>
              <a:round/>
            </a:ln>
          </p:spPr>
          <p:txBody>
            <a:bodyPr/>
            <a:lstStyle/>
            <a:p>
              <a:endParaRPr lang="en-CA"/>
            </a:p>
          </p:txBody>
        </p:sp>
        <p:sp>
          <p:nvSpPr>
            <p:cNvPr id="8515" name="Freeform 397"/>
            <p:cNvSpPr/>
            <p:nvPr/>
          </p:nvSpPr>
          <p:spPr bwMode="auto">
            <a:xfrm>
              <a:off x="1233" y="1305"/>
              <a:ext cx="180" cy="100"/>
            </a:xfrm>
            <a:custGeom>
              <a:avLst/>
              <a:gdLst>
                <a:gd name="T0" fmla="*/ 0 w 217"/>
                <a:gd name="T1" fmla="*/ 0 h 120"/>
                <a:gd name="T2" fmla="*/ 103 w 217"/>
                <a:gd name="T3" fmla="*/ 3 h 120"/>
                <a:gd name="T4" fmla="*/ 124 w 217"/>
                <a:gd name="T5" fmla="*/ 69 h 120"/>
                <a:gd name="T6" fmla="*/ 21 w 217"/>
                <a:gd name="T7" fmla="*/ 69 h 120"/>
                <a:gd name="T8" fmla="*/ 0 w 217"/>
                <a:gd name="T9" fmla="*/ 0 h 120"/>
                <a:gd name="T10" fmla="*/ 0 60000 65536"/>
                <a:gd name="T11" fmla="*/ 0 60000 65536"/>
                <a:gd name="T12" fmla="*/ 0 60000 65536"/>
                <a:gd name="T13" fmla="*/ 0 60000 65536"/>
                <a:gd name="T14" fmla="*/ 0 60000 65536"/>
                <a:gd name="T15" fmla="*/ 0 w 217"/>
                <a:gd name="T16" fmla="*/ 0 h 120"/>
                <a:gd name="T17" fmla="*/ 217 w 217"/>
                <a:gd name="T18" fmla="*/ 120 h 120"/>
              </a:gdLst>
              <a:ahLst/>
              <a:cxnLst>
                <a:cxn ang="T10">
                  <a:pos x="T0" y="T1"/>
                </a:cxn>
                <a:cxn ang="T11">
                  <a:pos x="T2" y="T3"/>
                </a:cxn>
                <a:cxn ang="T12">
                  <a:pos x="T4" y="T5"/>
                </a:cxn>
                <a:cxn ang="T13">
                  <a:pos x="T6" y="T7"/>
                </a:cxn>
                <a:cxn ang="T14">
                  <a:pos x="T8" y="T9"/>
                </a:cxn>
              </a:cxnLst>
              <a:rect l="T15" t="T16" r="T17" b="T18"/>
              <a:pathLst>
                <a:path w="217" h="120">
                  <a:moveTo>
                    <a:pt x="0" y="0"/>
                  </a:moveTo>
                  <a:lnTo>
                    <a:pt x="181" y="4"/>
                  </a:lnTo>
                  <a:lnTo>
                    <a:pt x="217" y="120"/>
                  </a:lnTo>
                  <a:lnTo>
                    <a:pt x="36" y="119"/>
                  </a:lnTo>
                  <a:lnTo>
                    <a:pt x="0" y="0"/>
                  </a:lnTo>
                  <a:close/>
                </a:path>
              </a:pathLst>
            </a:custGeom>
            <a:solidFill>
              <a:srgbClr val="0A7ADD"/>
            </a:solidFill>
            <a:ln w="9525">
              <a:noFill/>
              <a:round/>
            </a:ln>
          </p:spPr>
          <p:txBody>
            <a:bodyPr/>
            <a:lstStyle/>
            <a:p>
              <a:endParaRPr lang="en-CA"/>
            </a:p>
          </p:txBody>
        </p:sp>
        <p:sp>
          <p:nvSpPr>
            <p:cNvPr id="8516" name="Freeform 398"/>
            <p:cNvSpPr/>
            <p:nvPr/>
          </p:nvSpPr>
          <p:spPr bwMode="auto">
            <a:xfrm>
              <a:off x="1278" y="1421"/>
              <a:ext cx="17" cy="10"/>
            </a:xfrm>
            <a:custGeom>
              <a:avLst/>
              <a:gdLst>
                <a:gd name="T0" fmla="*/ 12 w 20"/>
                <a:gd name="T1" fmla="*/ 8 h 11"/>
                <a:gd name="T2" fmla="*/ 9 w 20"/>
                <a:gd name="T3" fmla="*/ 0 h 11"/>
                <a:gd name="T4" fmla="*/ 0 w 20"/>
                <a:gd name="T5" fmla="*/ 0 h 11"/>
                <a:gd name="T6" fmla="*/ 3 w 20"/>
                <a:gd name="T7" fmla="*/ 8 h 11"/>
                <a:gd name="T8" fmla="*/ 12 w 20"/>
                <a:gd name="T9" fmla="*/ 8 h 11"/>
                <a:gd name="T10" fmla="*/ 0 60000 65536"/>
                <a:gd name="T11" fmla="*/ 0 60000 65536"/>
                <a:gd name="T12" fmla="*/ 0 60000 65536"/>
                <a:gd name="T13" fmla="*/ 0 60000 65536"/>
                <a:gd name="T14" fmla="*/ 0 60000 65536"/>
                <a:gd name="T15" fmla="*/ 0 w 20"/>
                <a:gd name="T16" fmla="*/ 0 h 11"/>
                <a:gd name="T17" fmla="*/ 20 w 20"/>
                <a:gd name="T18" fmla="*/ 11 h 11"/>
              </a:gdLst>
              <a:ahLst/>
              <a:cxnLst>
                <a:cxn ang="T10">
                  <a:pos x="T0" y="T1"/>
                </a:cxn>
                <a:cxn ang="T11">
                  <a:pos x="T2" y="T3"/>
                </a:cxn>
                <a:cxn ang="T12">
                  <a:pos x="T4" y="T5"/>
                </a:cxn>
                <a:cxn ang="T13">
                  <a:pos x="T6" y="T7"/>
                </a:cxn>
                <a:cxn ang="T14">
                  <a:pos x="T8" y="T9"/>
                </a:cxn>
              </a:cxnLst>
              <a:rect l="T15" t="T16" r="T17" b="T18"/>
              <a:pathLst>
                <a:path w="20" h="11">
                  <a:moveTo>
                    <a:pt x="20" y="11"/>
                  </a:moveTo>
                  <a:lnTo>
                    <a:pt x="15" y="0"/>
                  </a:lnTo>
                  <a:lnTo>
                    <a:pt x="0" y="0"/>
                  </a:lnTo>
                  <a:lnTo>
                    <a:pt x="5" y="11"/>
                  </a:lnTo>
                  <a:lnTo>
                    <a:pt x="20" y="11"/>
                  </a:lnTo>
                  <a:close/>
                </a:path>
              </a:pathLst>
            </a:custGeom>
            <a:solidFill>
              <a:srgbClr val="000000"/>
            </a:solidFill>
            <a:ln w="9525">
              <a:noFill/>
              <a:round/>
            </a:ln>
          </p:spPr>
          <p:txBody>
            <a:bodyPr/>
            <a:lstStyle/>
            <a:p>
              <a:endParaRPr lang="en-CA"/>
            </a:p>
          </p:txBody>
        </p:sp>
        <p:sp>
          <p:nvSpPr>
            <p:cNvPr id="8517" name="Freeform 399"/>
            <p:cNvSpPr/>
            <p:nvPr/>
          </p:nvSpPr>
          <p:spPr bwMode="auto">
            <a:xfrm>
              <a:off x="1298" y="1421"/>
              <a:ext cx="15" cy="10"/>
            </a:xfrm>
            <a:custGeom>
              <a:avLst/>
              <a:gdLst>
                <a:gd name="T0" fmla="*/ 9 w 19"/>
                <a:gd name="T1" fmla="*/ 8 h 11"/>
                <a:gd name="T2" fmla="*/ 7 w 19"/>
                <a:gd name="T3" fmla="*/ 0 h 11"/>
                <a:gd name="T4" fmla="*/ 0 w 19"/>
                <a:gd name="T5" fmla="*/ 0 h 11"/>
                <a:gd name="T6" fmla="*/ 2 w 19"/>
                <a:gd name="T7" fmla="*/ 8 h 11"/>
                <a:gd name="T8" fmla="*/ 9 w 19"/>
                <a:gd name="T9" fmla="*/ 8 h 11"/>
                <a:gd name="T10" fmla="*/ 0 60000 65536"/>
                <a:gd name="T11" fmla="*/ 0 60000 65536"/>
                <a:gd name="T12" fmla="*/ 0 60000 65536"/>
                <a:gd name="T13" fmla="*/ 0 60000 65536"/>
                <a:gd name="T14" fmla="*/ 0 60000 65536"/>
                <a:gd name="T15" fmla="*/ 0 w 19"/>
                <a:gd name="T16" fmla="*/ 0 h 11"/>
                <a:gd name="T17" fmla="*/ 19 w 19"/>
                <a:gd name="T18" fmla="*/ 11 h 11"/>
              </a:gdLst>
              <a:ahLst/>
              <a:cxnLst>
                <a:cxn ang="T10">
                  <a:pos x="T0" y="T1"/>
                </a:cxn>
                <a:cxn ang="T11">
                  <a:pos x="T2" y="T3"/>
                </a:cxn>
                <a:cxn ang="T12">
                  <a:pos x="T4" y="T5"/>
                </a:cxn>
                <a:cxn ang="T13">
                  <a:pos x="T6" y="T7"/>
                </a:cxn>
                <a:cxn ang="T14">
                  <a:pos x="T8" y="T9"/>
                </a:cxn>
              </a:cxnLst>
              <a:rect l="T15" t="T16" r="T17" b="T18"/>
              <a:pathLst>
                <a:path w="19" h="11">
                  <a:moveTo>
                    <a:pt x="19" y="11"/>
                  </a:moveTo>
                  <a:lnTo>
                    <a:pt x="14" y="0"/>
                  </a:lnTo>
                  <a:lnTo>
                    <a:pt x="0" y="0"/>
                  </a:lnTo>
                  <a:lnTo>
                    <a:pt x="4" y="11"/>
                  </a:lnTo>
                  <a:lnTo>
                    <a:pt x="19" y="11"/>
                  </a:lnTo>
                  <a:close/>
                </a:path>
              </a:pathLst>
            </a:custGeom>
            <a:solidFill>
              <a:srgbClr val="000000"/>
            </a:solidFill>
            <a:ln w="9525">
              <a:noFill/>
              <a:round/>
            </a:ln>
          </p:spPr>
          <p:txBody>
            <a:bodyPr/>
            <a:lstStyle/>
            <a:p>
              <a:endParaRPr lang="en-CA"/>
            </a:p>
          </p:txBody>
        </p:sp>
        <p:sp>
          <p:nvSpPr>
            <p:cNvPr id="8518" name="Freeform 400"/>
            <p:cNvSpPr/>
            <p:nvPr/>
          </p:nvSpPr>
          <p:spPr bwMode="auto">
            <a:xfrm>
              <a:off x="1316" y="1421"/>
              <a:ext cx="15" cy="10"/>
            </a:xfrm>
            <a:custGeom>
              <a:avLst/>
              <a:gdLst>
                <a:gd name="T0" fmla="*/ 7 w 19"/>
                <a:gd name="T1" fmla="*/ 0 h 11"/>
                <a:gd name="T2" fmla="*/ 0 w 19"/>
                <a:gd name="T3" fmla="*/ 0 h 11"/>
                <a:gd name="T4" fmla="*/ 2 w 19"/>
                <a:gd name="T5" fmla="*/ 8 h 11"/>
                <a:gd name="T6" fmla="*/ 9 w 19"/>
                <a:gd name="T7" fmla="*/ 8 h 11"/>
                <a:gd name="T8" fmla="*/ 7 w 19"/>
                <a:gd name="T9" fmla="*/ 0 h 11"/>
                <a:gd name="T10" fmla="*/ 0 60000 65536"/>
                <a:gd name="T11" fmla="*/ 0 60000 65536"/>
                <a:gd name="T12" fmla="*/ 0 60000 65536"/>
                <a:gd name="T13" fmla="*/ 0 60000 65536"/>
                <a:gd name="T14" fmla="*/ 0 60000 65536"/>
                <a:gd name="T15" fmla="*/ 0 w 19"/>
                <a:gd name="T16" fmla="*/ 0 h 11"/>
                <a:gd name="T17" fmla="*/ 19 w 19"/>
                <a:gd name="T18" fmla="*/ 11 h 11"/>
              </a:gdLst>
              <a:ahLst/>
              <a:cxnLst>
                <a:cxn ang="T10">
                  <a:pos x="T0" y="T1"/>
                </a:cxn>
                <a:cxn ang="T11">
                  <a:pos x="T2" y="T3"/>
                </a:cxn>
                <a:cxn ang="T12">
                  <a:pos x="T4" y="T5"/>
                </a:cxn>
                <a:cxn ang="T13">
                  <a:pos x="T6" y="T7"/>
                </a:cxn>
                <a:cxn ang="T14">
                  <a:pos x="T8" y="T9"/>
                </a:cxn>
              </a:cxnLst>
              <a:rect l="T15" t="T16" r="T17" b="T18"/>
              <a:pathLst>
                <a:path w="19" h="11">
                  <a:moveTo>
                    <a:pt x="15" y="0"/>
                  </a:moveTo>
                  <a:lnTo>
                    <a:pt x="0" y="0"/>
                  </a:lnTo>
                  <a:lnTo>
                    <a:pt x="5" y="11"/>
                  </a:lnTo>
                  <a:lnTo>
                    <a:pt x="19" y="11"/>
                  </a:lnTo>
                  <a:lnTo>
                    <a:pt x="15" y="0"/>
                  </a:lnTo>
                  <a:close/>
                </a:path>
              </a:pathLst>
            </a:custGeom>
            <a:solidFill>
              <a:srgbClr val="000000"/>
            </a:solidFill>
            <a:ln w="9525">
              <a:noFill/>
              <a:round/>
            </a:ln>
          </p:spPr>
          <p:txBody>
            <a:bodyPr/>
            <a:lstStyle/>
            <a:p>
              <a:endParaRPr lang="en-CA"/>
            </a:p>
          </p:txBody>
        </p:sp>
        <p:sp>
          <p:nvSpPr>
            <p:cNvPr id="8519" name="Freeform 401"/>
            <p:cNvSpPr/>
            <p:nvPr/>
          </p:nvSpPr>
          <p:spPr bwMode="auto">
            <a:xfrm>
              <a:off x="1421" y="1439"/>
              <a:ext cx="15" cy="10"/>
            </a:xfrm>
            <a:custGeom>
              <a:avLst/>
              <a:gdLst>
                <a:gd name="T0" fmla="*/ 0 w 18"/>
                <a:gd name="T1" fmla="*/ 0 h 11"/>
                <a:gd name="T2" fmla="*/ 2 w 18"/>
                <a:gd name="T3" fmla="*/ 8 h 11"/>
                <a:gd name="T4" fmla="*/ 10 w 18"/>
                <a:gd name="T5" fmla="*/ 8 h 11"/>
                <a:gd name="T6" fmla="*/ 8 w 18"/>
                <a:gd name="T7" fmla="*/ 0 h 11"/>
                <a:gd name="T8" fmla="*/ 0 w 18"/>
                <a:gd name="T9" fmla="*/ 0 h 11"/>
                <a:gd name="T10" fmla="*/ 0 60000 65536"/>
                <a:gd name="T11" fmla="*/ 0 60000 65536"/>
                <a:gd name="T12" fmla="*/ 0 60000 65536"/>
                <a:gd name="T13" fmla="*/ 0 60000 65536"/>
                <a:gd name="T14" fmla="*/ 0 60000 65536"/>
                <a:gd name="T15" fmla="*/ 0 w 18"/>
                <a:gd name="T16" fmla="*/ 0 h 11"/>
                <a:gd name="T17" fmla="*/ 18 w 18"/>
                <a:gd name="T18" fmla="*/ 11 h 11"/>
              </a:gdLst>
              <a:ahLst/>
              <a:cxnLst>
                <a:cxn ang="T10">
                  <a:pos x="T0" y="T1"/>
                </a:cxn>
                <a:cxn ang="T11">
                  <a:pos x="T2" y="T3"/>
                </a:cxn>
                <a:cxn ang="T12">
                  <a:pos x="T4" y="T5"/>
                </a:cxn>
                <a:cxn ang="T13">
                  <a:pos x="T6" y="T7"/>
                </a:cxn>
                <a:cxn ang="T14">
                  <a:pos x="T8" y="T9"/>
                </a:cxn>
              </a:cxnLst>
              <a:rect l="T15" t="T16" r="T17" b="T18"/>
              <a:pathLst>
                <a:path w="18" h="11">
                  <a:moveTo>
                    <a:pt x="0" y="0"/>
                  </a:moveTo>
                  <a:lnTo>
                    <a:pt x="4" y="11"/>
                  </a:lnTo>
                  <a:lnTo>
                    <a:pt x="18" y="11"/>
                  </a:lnTo>
                  <a:lnTo>
                    <a:pt x="14" y="0"/>
                  </a:lnTo>
                  <a:lnTo>
                    <a:pt x="0" y="0"/>
                  </a:lnTo>
                  <a:close/>
                </a:path>
              </a:pathLst>
            </a:custGeom>
            <a:solidFill>
              <a:srgbClr val="000000"/>
            </a:solidFill>
            <a:ln w="9525">
              <a:noFill/>
              <a:round/>
            </a:ln>
          </p:spPr>
          <p:txBody>
            <a:bodyPr/>
            <a:lstStyle/>
            <a:p>
              <a:endParaRPr lang="en-CA"/>
            </a:p>
          </p:txBody>
        </p:sp>
        <p:sp>
          <p:nvSpPr>
            <p:cNvPr id="8520" name="Freeform 402"/>
            <p:cNvSpPr/>
            <p:nvPr/>
          </p:nvSpPr>
          <p:spPr bwMode="auto">
            <a:xfrm>
              <a:off x="1436" y="1401"/>
              <a:ext cx="15" cy="8"/>
            </a:xfrm>
            <a:custGeom>
              <a:avLst/>
              <a:gdLst>
                <a:gd name="T0" fmla="*/ 6 w 20"/>
                <a:gd name="T1" fmla="*/ 0 h 12"/>
                <a:gd name="T2" fmla="*/ 0 w 20"/>
                <a:gd name="T3" fmla="*/ 0 h 12"/>
                <a:gd name="T4" fmla="*/ 2 w 20"/>
                <a:gd name="T5" fmla="*/ 3 h 12"/>
                <a:gd name="T6" fmla="*/ 8 w 20"/>
                <a:gd name="T7" fmla="*/ 3 h 12"/>
                <a:gd name="T8" fmla="*/ 6 w 20"/>
                <a:gd name="T9" fmla="*/ 0 h 12"/>
                <a:gd name="T10" fmla="*/ 0 60000 65536"/>
                <a:gd name="T11" fmla="*/ 0 60000 65536"/>
                <a:gd name="T12" fmla="*/ 0 60000 65536"/>
                <a:gd name="T13" fmla="*/ 0 60000 65536"/>
                <a:gd name="T14" fmla="*/ 0 60000 65536"/>
                <a:gd name="T15" fmla="*/ 0 w 20"/>
                <a:gd name="T16" fmla="*/ 0 h 12"/>
                <a:gd name="T17" fmla="*/ 20 w 20"/>
                <a:gd name="T18" fmla="*/ 12 h 12"/>
              </a:gdLst>
              <a:ahLst/>
              <a:cxnLst>
                <a:cxn ang="T10">
                  <a:pos x="T0" y="T1"/>
                </a:cxn>
                <a:cxn ang="T11">
                  <a:pos x="T2" y="T3"/>
                </a:cxn>
                <a:cxn ang="T12">
                  <a:pos x="T4" y="T5"/>
                </a:cxn>
                <a:cxn ang="T13">
                  <a:pos x="T6" y="T7"/>
                </a:cxn>
                <a:cxn ang="T14">
                  <a:pos x="T8" y="T9"/>
                </a:cxn>
              </a:cxnLst>
              <a:rect l="T15" t="T16" r="T17" b="T18"/>
              <a:pathLst>
                <a:path w="20" h="12">
                  <a:moveTo>
                    <a:pt x="15" y="0"/>
                  </a:moveTo>
                  <a:lnTo>
                    <a:pt x="0" y="0"/>
                  </a:lnTo>
                  <a:lnTo>
                    <a:pt x="5" y="11"/>
                  </a:lnTo>
                  <a:lnTo>
                    <a:pt x="20" y="12"/>
                  </a:lnTo>
                  <a:lnTo>
                    <a:pt x="15" y="0"/>
                  </a:lnTo>
                  <a:close/>
                </a:path>
              </a:pathLst>
            </a:custGeom>
            <a:solidFill>
              <a:srgbClr val="000000"/>
            </a:solidFill>
            <a:ln w="9525">
              <a:noFill/>
              <a:round/>
            </a:ln>
          </p:spPr>
          <p:txBody>
            <a:bodyPr/>
            <a:lstStyle/>
            <a:p>
              <a:endParaRPr lang="en-CA"/>
            </a:p>
          </p:txBody>
        </p:sp>
        <p:sp>
          <p:nvSpPr>
            <p:cNvPr id="8521" name="Freeform 403"/>
            <p:cNvSpPr/>
            <p:nvPr/>
          </p:nvSpPr>
          <p:spPr bwMode="auto">
            <a:xfrm>
              <a:off x="1353" y="1421"/>
              <a:ext cx="15" cy="10"/>
            </a:xfrm>
            <a:custGeom>
              <a:avLst/>
              <a:gdLst>
                <a:gd name="T0" fmla="*/ 9 w 19"/>
                <a:gd name="T1" fmla="*/ 8 h 11"/>
                <a:gd name="T2" fmla="*/ 7 w 19"/>
                <a:gd name="T3" fmla="*/ 0 h 11"/>
                <a:gd name="T4" fmla="*/ 0 w 19"/>
                <a:gd name="T5" fmla="*/ 0 h 11"/>
                <a:gd name="T6" fmla="*/ 2 w 19"/>
                <a:gd name="T7" fmla="*/ 8 h 11"/>
                <a:gd name="T8" fmla="*/ 9 w 19"/>
                <a:gd name="T9" fmla="*/ 8 h 11"/>
                <a:gd name="T10" fmla="*/ 0 60000 65536"/>
                <a:gd name="T11" fmla="*/ 0 60000 65536"/>
                <a:gd name="T12" fmla="*/ 0 60000 65536"/>
                <a:gd name="T13" fmla="*/ 0 60000 65536"/>
                <a:gd name="T14" fmla="*/ 0 60000 65536"/>
                <a:gd name="T15" fmla="*/ 0 w 19"/>
                <a:gd name="T16" fmla="*/ 0 h 11"/>
                <a:gd name="T17" fmla="*/ 19 w 19"/>
                <a:gd name="T18" fmla="*/ 11 h 11"/>
              </a:gdLst>
              <a:ahLst/>
              <a:cxnLst>
                <a:cxn ang="T10">
                  <a:pos x="T0" y="T1"/>
                </a:cxn>
                <a:cxn ang="T11">
                  <a:pos x="T2" y="T3"/>
                </a:cxn>
                <a:cxn ang="T12">
                  <a:pos x="T4" y="T5"/>
                </a:cxn>
                <a:cxn ang="T13">
                  <a:pos x="T6" y="T7"/>
                </a:cxn>
                <a:cxn ang="T14">
                  <a:pos x="T8" y="T9"/>
                </a:cxn>
              </a:cxnLst>
              <a:rect l="T15" t="T16" r="T17" b="T18"/>
              <a:pathLst>
                <a:path w="19" h="11">
                  <a:moveTo>
                    <a:pt x="19" y="11"/>
                  </a:moveTo>
                  <a:lnTo>
                    <a:pt x="14" y="0"/>
                  </a:lnTo>
                  <a:lnTo>
                    <a:pt x="0" y="0"/>
                  </a:lnTo>
                  <a:lnTo>
                    <a:pt x="5" y="11"/>
                  </a:lnTo>
                  <a:lnTo>
                    <a:pt x="19" y="11"/>
                  </a:lnTo>
                  <a:close/>
                </a:path>
              </a:pathLst>
            </a:custGeom>
            <a:solidFill>
              <a:srgbClr val="000000"/>
            </a:solidFill>
            <a:ln w="9525">
              <a:noFill/>
              <a:round/>
            </a:ln>
          </p:spPr>
          <p:txBody>
            <a:bodyPr/>
            <a:lstStyle/>
            <a:p>
              <a:endParaRPr lang="en-CA"/>
            </a:p>
          </p:txBody>
        </p:sp>
        <p:sp>
          <p:nvSpPr>
            <p:cNvPr id="8522" name="Freeform 404"/>
            <p:cNvSpPr/>
            <p:nvPr/>
          </p:nvSpPr>
          <p:spPr bwMode="auto">
            <a:xfrm>
              <a:off x="1266" y="1434"/>
              <a:ext cx="15" cy="10"/>
            </a:xfrm>
            <a:custGeom>
              <a:avLst/>
              <a:gdLst>
                <a:gd name="T0" fmla="*/ 7 w 19"/>
                <a:gd name="T1" fmla="*/ 0 h 11"/>
                <a:gd name="T2" fmla="*/ 0 w 19"/>
                <a:gd name="T3" fmla="*/ 0 h 11"/>
                <a:gd name="T4" fmla="*/ 2 w 19"/>
                <a:gd name="T5" fmla="*/ 8 h 11"/>
                <a:gd name="T6" fmla="*/ 9 w 19"/>
                <a:gd name="T7" fmla="*/ 8 h 11"/>
                <a:gd name="T8" fmla="*/ 7 w 19"/>
                <a:gd name="T9" fmla="*/ 0 h 11"/>
                <a:gd name="T10" fmla="*/ 0 60000 65536"/>
                <a:gd name="T11" fmla="*/ 0 60000 65536"/>
                <a:gd name="T12" fmla="*/ 0 60000 65536"/>
                <a:gd name="T13" fmla="*/ 0 60000 65536"/>
                <a:gd name="T14" fmla="*/ 0 60000 65536"/>
                <a:gd name="T15" fmla="*/ 0 w 19"/>
                <a:gd name="T16" fmla="*/ 0 h 11"/>
                <a:gd name="T17" fmla="*/ 19 w 19"/>
                <a:gd name="T18" fmla="*/ 11 h 11"/>
              </a:gdLst>
              <a:ahLst/>
              <a:cxnLst>
                <a:cxn ang="T10">
                  <a:pos x="T0" y="T1"/>
                </a:cxn>
                <a:cxn ang="T11">
                  <a:pos x="T2" y="T3"/>
                </a:cxn>
                <a:cxn ang="T12">
                  <a:pos x="T4" y="T5"/>
                </a:cxn>
                <a:cxn ang="T13">
                  <a:pos x="T6" y="T7"/>
                </a:cxn>
                <a:cxn ang="T14">
                  <a:pos x="T8" y="T9"/>
                </a:cxn>
              </a:cxnLst>
              <a:rect l="T15" t="T16" r="T17" b="T18"/>
              <a:pathLst>
                <a:path w="19" h="11">
                  <a:moveTo>
                    <a:pt x="14" y="0"/>
                  </a:moveTo>
                  <a:lnTo>
                    <a:pt x="0" y="0"/>
                  </a:lnTo>
                  <a:lnTo>
                    <a:pt x="4" y="11"/>
                  </a:lnTo>
                  <a:lnTo>
                    <a:pt x="19" y="11"/>
                  </a:lnTo>
                  <a:lnTo>
                    <a:pt x="14" y="0"/>
                  </a:lnTo>
                  <a:close/>
                </a:path>
              </a:pathLst>
            </a:custGeom>
            <a:solidFill>
              <a:srgbClr val="000000"/>
            </a:solidFill>
            <a:ln w="9525">
              <a:noFill/>
              <a:round/>
            </a:ln>
          </p:spPr>
          <p:txBody>
            <a:bodyPr/>
            <a:lstStyle/>
            <a:p>
              <a:endParaRPr lang="en-CA"/>
            </a:p>
          </p:txBody>
        </p:sp>
        <p:sp>
          <p:nvSpPr>
            <p:cNvPr id="8523" name="Freeform 405"/>
            <p:cNvSpPr/>
            <p:nvPr/>
          </p:nvSpPr>
          <p:spPr bwMode="auto">
            <a:xfrm>
              <a:off x="1285" y="1434"/>
              <a:ext cx="15" cy="10"/>
            </a:xfrm>
            <a:custGeom>
              <a:avLst/>
              <a:gdLst>
                <a:gd name="T0" fmla="*/ 7 w 19"/>
                <a:gd name="T1" fmla="*/ 0 h 11"/>
                <a:gd name="T2" fmla="*/ 0 w 19"/>
                <a:gd name="T3" fmla="*/ 0 h 11"/>
                <a:gd name="T4" fmla="*/ 2 w 19"/>
                <a:gd name="T5" fmla="*/ 8 h 11"/>
                <a:gd name="T6" fmla="*/ 9 w 19"/>
                <a:gd name="T7" fmla="*/ 8 h 11"/>
                <a:gd name="T8" fmla="*/ 7 w 19"/>
                <a:gd name="T9" fmla="*/ 0 h 11"/>
                <a:gd name="T10" fmla="*/ 0 60000 65536"/>
                <a:gd name="T11" fmla="*/ 0 60000 65536"/>
                <a:gd name="T12" fmla="*/ 0 60000 65536"/>
                <a:gd name="T13" fmla="*/ 0 60000 65536"/>
                <a:gd name="T14" fmla="*/ 0 60000 65536"/>
                <a:gd name="T15" fmla="*/ 0 w 19"/>
                <a:gd name="T16" fmla="*/ 0 h 11"/>
                <a:gd name="T17" fmla="*/ 19 w 19"/>
                <a:gd name="T18" fmla="*/ 11 h 11"/>
              </a:gdLst>
              <a:ahLst/>
              <a:cxnLst>
                <a:cxn ang="T10">
                  <a:pos x="T0" y="T1"/>
                </a:cxn>
                <a:cxn ang="T11">
                  <a:pos x="T2" y="T3"/>
                </a:cxn>
                <a:cxn ang="T12">
                  <a:pos x="T4" y="T5"/>
                </a:cxn>
                <a:cxn ang="T13">
                  <a:pos x="T6" y="T7"/>
                </a:cxn>
                <a:cxn ang="T14">
                  <a:pos x="T8" y="T9"/>
                </a:cxn>
              </a:cxnLst>
              <a:rect l="T15" t="T16" r="T17" b="T18"/>
              <a:pathLst>
                <a:path w="19" h="11">
                  <a:moveTo>
                    <a:pt x="15" y="0"/>
                  </a:moveTo>
                  <a:lnTo>
                    <a:pt x="0" y="0"/>
                  </a:lnTo>
                  <a:lnTo>
                    <a:pt x="5" y="11"/>
                  </a:lnTo>
                  <a:lnTo>
                    <a:pt x="19" y="11"/>
                  </a:lnTo>
                  <a:lnTo>
                    <a:pt x="15" y="0"/>
                  </a:lnTo>
                  <a:close/>
                </a:path>
              </a:pathLst>
            </a:custGeom>
            <a:solidFill>
              <a:srgbClr val="000000"/>
            </a:solidFill>
            <a:ln w="9525">
              <a:noFill/>
              <a:round/>
            </a:ln>
          </p:spPr>
          <p:txBody>
            <a:bodyPr/>
            <a:lstStyle/>
            <a:p>
              <a:endParaRPr lang="en-CA"/>
            </a:p>
          </p:txBody>
        </p:sp>
        <p:sp>
          <p:nvSpPr>
            <p:cNvPr id="8524" name="Freeform 406"/>
            <p:cNvSpPr/>
            <p:nvPr/>
          </p:nvSpPr>
          <p:spPr bwMode="auto">
            <a:xfrm>
              <a:off x="1321" y="1434"/>
              <a:ext cx="15" cy="12"/>
            </a:xfrm>
            <a:custGeom>
              <a:avLst/>
              <a:gdLst>
                <a:gd name="T0" fmla="*/ 0 w 19"/>
                <a:gd name="T1" fmla="*/ 0 h 13"/>
                <a:gd name="T2" fmla="*/ 2 w 19"/>
                <a:gd name="T3" fmla="*/ 10 h 13"/>
                <a:gd name="T4" fmla="*/ 9 w 19"/>
                <a:gd name="T5" fmla="*/ 10 h 13"/>
                <a:gd name="T6" fmla="*/ 7 w 19"/>
                <a:gd name="T7" fmla="*/ 1 h 13"/>
                <a:gd name="T8" fmla="*/ 0 w 19"/>
                <a:gd name="T9" fmla="*/ 0 h 13"/>
                <a:gd name="T10" fmla="*/ 0 60000 65536"/>
                <a:gd name="T11" fmla="*/ 0 60000 65536"/>
                <a:gd name="T12" fmla="*/ 0 60000 65536"/>
                <a:gd name="T13" fmla="*/ 0 60000 65536"/>
                <a:gd name="T14" fmla="*/ 0 60000 65536"/>
                <a:gd name="T15" fmla="*/ 0 w 19"/>
                <a:gd name="T16" fmla="*/ 0 h 13"/>
                <a:gd name="T17" fmla="*/ 19 w 19"/>
                <a:gd name="T18" fmla="*/ 13 h 13"/>
              </a:gdLst>
              <a:ahLst/>
              <a:cxnLst>
                <a:cxn ang="T10">
                  <a:pos x="T0" y="T1"/>
                </a:cxn>
                <a:cxn ang="T11">
                  <a:pos x="T2" y="T3"/>
                </a:cxn>
                <a:cxn ang="T12">
                  <a:pos x="T4" y="T5"/>
                </a:cxn>
                <a:cxn ang="T13">
                  <a:pos x="T6" y="T7"/>
                </a:cxn>
                <a:cxn ang="T14">
                  <a:pos x="T8" y="T9"/>
                </a:cxn>
              </a:cxnLst>
              <a:rect l="T15" t="T16" r="T17" b="T18"/>
              <a:pathLst>
                <a:path w="19" h="13">
                  <a:moveTo>
                    <a:pt x="0" y="0"/>
                  </a:moveTo>
                  <a:lnTo>
                    <a:pt x="4" y="13"/>
                  </a:lnTo>
                  <a:lnTo>
                    <a:pt x="19" y="13"/>
                  </a:lnTo>
                  <a:lnTo>
                    <a:pt x="14" y="1"/>
                  </a:lnTo>
                  <a:lnTo>
                    <a:pt x="0" y="0"/>
                  </a:lnTo>
                  <a:close/>
                </a:path>
              </a:pathLst>
            </a:custGeom>
            <a:solidFill>
              <a:srgbClr val="000000"/>
            </a:solidFill>
            <a:ln w="9525">
              <a:noFill/>
              <a:round/>
            </a:ln>
          </p:spPr>
          <p:txBody>
            <a:bodyPr/>
            <a:lstStyle/>
            <a:p>
              <a:endParaRPr lang="en-CA"/>
            </a:p>
          </p:txBody>
        </p:sp>
        <p:sp>
          <p:nvSpPr>
            <p:cNvPr id="8525" name="Freeform 407"/>
            <p:cNvSpPr/>
            <p:nvPr/>
          </p:nvSpPr>
          <p:spPr bwMode="auto">
            <a:xfrm>
              <a:off x="1340" y="1436"/>
              <a:ext cx="14" cy="10"/>
            </a:xfrm>
            <a:custGeom>
              <a:avLst/>
              <a:gdLst>
                <a:gd name="T0" fmla="*/ 6 w 19"/>
                <a:gd name="T1" fmla="*/ 0 h 12"/>
                <a:gd name="T2" fmla="*/ 0 w 19"/>
                <a:gd name="T3" fmla="*/ 0 h 12"/>
                <a:gd name="T4" fmla="*/ 2 w 19"/>
                <a:gd name="T5" fmla="*/ 7 h 12"/>
                <a:gd name="T6" fmla="*/ 7 w 19"/>
                <a:gd name="T7" fmla="*/ 7 h 12"/>
                <a:gd name="T8" fmla="*/ 6 w 19"/>
                <a:gd name="T9" fmla="*/ 0 h 12"/>
                <a:gd name="T10" fmla="*/ 0 60000 65536"/>
                <a:gd name="T11" fmla="*/ 0 60000 65536"/>
                <a:gd name="T12" fmla="*/ 0 60000 65536"/>
                <a:gd name="T13" fmla="*/ 0 60000 65536"/>
                <a:gd name="T14" fmla="*/ 0 60000 65536"/>
                <a:gd name="T15" fmla="*/ 0 w 19"/>
                <a:gd name="T16" fmla="*/ 0 h 12"/>
                <a:gd name="T17" fmla="*/ 19 w 19"/>
                <a:gd name="T18" fmla="*/ 12 h 12"/>
              </a:gdLst>
              <a:ahLst/>
              <a:cxnLst>
                <a:cxn ang="T10">
                  <a:pos x="T0" y="T1"/>
                </a:cxn>
                <a:cxn ang="T11">
                  <a:pos x="T2" y="T3"/>
                </a:cxn>
                <a:cxn ang="T12">
                  <a:pos x="T4" y="T5"/>
                </a:cxn>
                <a:cxn ang="T13">
                  <a:pos x="T6" y="T7"/>
                </a:cxn>
                <a:cxn ang="T14">
                  <a:pos x="T8" y="T9"/>
                </a:cxn>
              </a:cxnLst>
              <a:rect l="T15" t="T16" r="T17" b="T18"/>
              <a:pathLst>
                <a:path w="19" h="12">
                  <a:moveTo>
                    <a:pt x="15" y="0"/>
                  </a:moveTo>
                  <a:lnTo>
                    <a:pt x="0" y="0"/>
                  </a:lnTo>
                  <a:lnTo>
                    <a:pt x="5" y="12"/>
                  </a:lnTo>
                  <a:lnTo>
                    <a:pt x="19" y="12"/>
                  </a:lnTo>
                  <a:lnTo>
                    <a:pt x="15" y="0"/>
                  </a:lnTo>
                  <a:close/>
                </a:path>
              </a:pathLst>
            </a:custGeom>
            <a:solidFill>
              <a:srgbClr val="000000"/>
            </a:solidFill>
            <a:ln w="9525">
              <a:noFill/>
              <a:round/>
            </a:ln>
          </p:spPr>
          <p:txBody>
            <a:bodyPr/>
            <a:lstStyle/>
            <a:p>
              <a:endParaRPr lang="en-CA"/>
            </a:p>
          </p:txBody>
        </p:sp>
        <p:sp>
          <p:nvSpPr>
            <p:cNvPr id="8526" name="Freeform 408"/>
            <p:cNvSpPr/>
            <p:nvPr/>
          </p:nvSpPr>
          <p:spPr bwMode="auto">
            <a:xfrm>
              <a:off x="1358" y="1436"/>
              <a:ext cx="16" cy="10"/>
            </a:xfrm>
            <a:custGeom>
              <a:avLst/>
              <a:gdLst>
                <a:gd name="T0" fmla="*/ 8 w 20"/>
                <a:gd name="T1" fmla="*/ 0 h 12"/>
                <a:gd name="T2" fmla="*/ 0 w 20"/>
                <a:gd name="T3" fmla="*/ 0 h 12"/>
                <a:gd name="T4" fmla="*/ 2 w 20"/>
                <a:gd name="T5" fmla="*/ 7 h 12"/>
                <a:gd name="T6" fmla="*/ 10 w 20"/>
                <a:gd name="T7" fmla="*/ 7 h 12"/>
                <a:gd name="T8" fmla="*/ 8 w 20"/>
                <a:gd name="T9" fmla="*/ 0 h 12"/>
                <a:gd name="T10" fmla="*/ 0 60000 65536"/>
                <a:gd name="T11" fmla="*/ 0 60000 65536"/>
                <a:gd name="T12" fmla="*/ 0 60000 65536"/>
                <a:gd name="T13" fmla="*/ 0 60000 65536"/>
                <a:gd name="T14" fmla="*/ 0 60000 65536"/>
                <a:gd name="T15" fmla="*/ 0 w 20"/>
                <a:gd name="T16" fmla="*/ 0 h 12"/>
                <a:gd name="T17" fmla="*/ 20 w 20"/>
                <a:gd name="T18" fmla="*/ 12 h 12"/>
              </a:gdLst>
              <a:ahLst/>
              <a:cxnLst>
                <a:cxn ang="T10">
                  <a:pos x="T0" y="T1"/>
                </a:cxn>
                <a:cxn ang="T11">
                  <a:pos x="T2" y="T3"/>
                </a:cxn>
                <a:cxn ang="T12">
                  <a:pos x="T4" y="T5"/>
                </a:cxn>
                <a:cxn ang="T13">
                  <a:pos x="T6" y="T7"/>
                </a:cxn>
                <a:cxn ang="T14">
                  <a:pos x="T8" y="T9"/>
                </a:cxn>
              </a:cxnLst>
              <a:rect l="T15" t="T16" r="T17" b="T18"/>
              <a:pathLst>
                <a:path w="20" h="12">
                  <a:moveTo>
                    <a:pt x="15" y="0"/>
                  </a:moveTo>
                  <a:lnTo>
                    <a:pt x="0" y="0"/>
                  </a:lnTo>
                  <a:lnTo>
                    <a:pt x="5" y="12"/>
                  </a:lnTo>
                  <a:lnTo>
                    <a:pt x="20" y="12"/>
                  </a:lnTo>
                  <a:lnTo>
                    <a:pt x="15" y="0"/>
                  </a:lnTo>
                  <a:close/>
                </a:path>
              </a:pathLst>
            </a:custGeom>
            <a:solidFill>
              <a:srgbClr val="000000"/>
            </a:solidFill>
            <a:ln w="9525">
              <a:noFill/>
              <a:round/>
            </a:ln>
          </p:spPr>
          <p:txBody>
            <a:bodyPr/>
            <a:lstStyle/>
            <a:p>
              <a:endParaRPr lang="en-CA"/>
            </a:p>
          </p:txBody>
        </p:sp>
        <p:sp>
          <p:nvSpPr>
            <p:cNvPr id="8527" name="Freeform 409"/>
            <p:cNvSpPr/>
            <p:nvPr/>
          </p:nvSpPr>
          <p:spPr bwMode="auto">
            <a:xfrm>
              <a:off x="1271" y="1449"/>
              <a:ext cx="15" cy="10"/>
            </a:xfrm>
            <a:custGeom>
              <a:avLst/>
              <a:gdLst>
                <a:gd name="T0" fmla="*/ 0 w 19"/>
                <a:gd name="T1" fmla="*/ 0 h 13"/>
                <a:gd name="T2" fmla="*/ 2 w 19"/>
                <a:gd name="T3" fmla="*/ 6 h 13"/>
                <a:gd name="T4" fmla="*/ 9 w 19"/>
                <a:gd name="T5" fmla="*/ 6 h 13"/>
                <a:gd name="T6" fmla="*/ 7 w 19"/>
                <a:gd name="T7" fmla="*/ 0 h 13"/>
                <a:gd name="T8" fmla="*/ 0 w 19"/>
                <a:gd name="T9" fmla="*/ 0 h 13"/>
                <a:gd name="T10" fmla="*/ 0 60000 65536"/>
                <a:gd name="T11" fmla="*/ 0 60000 65536"/>
                <a:gd name="T12" fmla="*/ 0 60000 65536"/>
                <a:gd name="T13" fmla="*/ 0 60000 65536"/>
                <a:gd name="T14" fmla="*/ 0 60000 65536"/>
                <a:gd name="T15" fmla="*/ 0 w 19"/>
                <a:gd name="T16" fmla="*/ 0 h 13"/>
                <a:gd name="T17" fmla="*/ 19 w 19"/>
                <a:gd name="T18" fmla="*/ 13 h 13"/>
              </a:gdLst>
              <a:ahLst/>
              <a:cxnLst>
                <a:cxn ang="T10">
                  <a:pos x="T0" y="T1"/>
                </a:cxn>
                <a:cxn ang="T11">
                  <a:pos x="T2" y="T3"/>
                </a:cxn>
                <a:cxn ang="T12">
                  <a:pos x="T4" y="T5"/>
                </a:cxn>
                <a:cxn ang="T13">
                  <a:pos x="T6" y="T7"/>
                </a:cxn>
                <a:cxn ang="T14">
                  <a:pos x="T8" y="T9"/>
                </a:cxn>
              </a:cxnLst>
              <a:rect l="T15" t="T16" r="T17" b="T18"/>
              <a:pathLst>
                <a:path w="19" h="13">
                  <a:moveTo>
                    <a:pt x="0" y="0"/>
                  </a:moveTo>
                  <a:lnTo>
                    <a:pt x="5" y="13"/>
                  </a:lnTo>
                  <a:lnTo>
                    <a:pt x="19" y="13"/>
                  </a:lnTo>
                  <a:lnTo>
                    <a:pt x="15" y="0"/>
                  </a:lnTo>
                  <a:lnTo>
                    <a:pt x="0" y="0"/>
                  </a:lnTo>
                  <a:close/>
                </a:path>
              </a:pathLst>
            </a:custGeom>
            <a:solidFill>
              <a:srgbClr val="000000"/>
            </a:solidFill>
            <a:ln w="9525">
              <a:noFill/>
              <a:round/>
            </a:ln>
          </p:spPr>
          <p:txBody>
            <a:bodyPr/>
            <a:lstStyle/>
            <a:p>
              <a:endParaRPr lang="en-CA"/>
            </a:p>
          </p:txBody>
        </p:sp>
        <p:sp>
          <p:nvSpPr>
            <p:cNvPr id="8528" name="Freeform 410"/>
            <p:cNvSpPr/>
            <p:nvPr/>
          </p:nvSpPr>
          <p:spPr bwMode="auto">
            <a:xfrm>
              <a:off x="1290" y="1449"/>
              <a:ext cx="15" cy="10"/>
            </a:xfrm>
            <a:custGeom>
              <a:avLst/>
              <a:gdLst>
                <a:gd name="T0" fmla="*/ 0 w 19"/>
                <a:gd name="T1" fmla="*/ 0 h 13"/>
                <a:gd name="T2" fmla="*/ 2 w 19"/>
                <a:gd name="T3" fmla="*/ 6 h 13"/>
                <a:gd name="T4" fmla="*/ 9 w 19"/>
                <a:gd name="T5" fmla="*/ 6 h 13"/>
                <a:gd name="T6" fmla="*/ 7 w 19"/>
                <a:gd name="T7" fmla="*/ 0 h 13"/>
                <a:gd name="T8" fmla="*/ 0 w 19"/>
                <a:gd name="T9" fmla="*/ 0 h 13"/>
                <a:gd name="T10" fmla="*/ 0 60000 65536"/>
                <a:gd name="T11" fmla="*/ 0 60000 65536"/>
                <a:gd name="T12" fmla="*/ 0 60000 65536"/>
                <a:gd name="T13" fmla="*/ 0 60000 65536"/>
                <a:gd name="T14" fmla="*/ 0 60000 65536"/>
                <a:gd name="T15" fmla="*/ 0 w 19"/>
                <a:gd name="T16" fmla="*/ 0 h 13"/>
                <a:gd name="T17" fmla="*/ 19 w 19"/>
                <a:gd name="T18" fmla="*/ 13 h 13"/>
              </a:gdLst>
              <a:ahLst/>
              <a:cxnLst>
                <a:cxn ang="T10">
                  <a:pos x="T0" y="T1"/>
                </a:cxn>
                <a:cxn ang="T11">
                  <a:pos x="T2" y="T3"/>
                </a:cxn>
                <a:cxn ang="T12">
                  <a:pos x="T4" y="T5"/>
                </a:cxn>
                <a:cxn ang="T13">
                  <a:pos x="T6" y="T7"/>
                </a:cxn>
                <a:cxn ang="T14">
                  <a:pos x="T8" y="T9"/>
                </a:cxn>
              </a:cxnLst>
              <a:rect l="T15" t="T16" r="T17" b="T18"/>
              <a:pathLst>
                <a:path w="19" h="13">
                  <a:moveTo>
                    <a:pt x="0" y="0"/>
                  </a:moveTo>
                  <a:lnTo>
                    <a:pt x="4" y="13"/>
                  </a:lnTo>
                  <a:lnTo>
                    <a:pt x="19" y="13"/>
                  </a:lnTo>
                  <a:lnTo>
                    <a:pt x="14" y="0"/>
                  </a:lnTo>
                  <a:lnTo>
                    <a:pt x="0" y="0"/>
                  </a:lnTo>
                  <a:close/>
                </a:path>
              </a:pathLst>
            </a:custGeom>
            <a:solidFill>
              <a:srgbClr val="E50000"/>
            </a:solidFill>
            <a:ln w="9525">
              <a:noFill/>
              <a:round/>
            </a:ln>
          </p:spPr>
          <p:txBody>
            <a:bodyPr/>
            <a:lstStyle/>
            <a:p>
              <a:endParaRPr lang="en-CA"/>
            </a:p>
          </p:txBody>
        </p:sp>
        <p:sp>
          <p:nvSpPr>
            <p:cNvPr id="8529" name="Freeform 411"/>
            <p:cNvSpPr/>
            <p:nvPr/>
          </p:nvSpPr>
          <p:spPr bwMode="auto">
            <a:xfrm>
              <a:off x="1308" y="1449"/>
              <a:ext cx="15" cy="10"/>
            </a:xfrm>
            <a:custGeom>
              <a:avLst/>
              <a:gdLst>
                <a:gd name="T0" fmla="*/ 0 w 19"/>
                <a:gd name="T1" fmla="*/ 0 h 13"/>
                <a:gd name="T2" fmla="*/ 2 w 19"/>
                <a:gd name="T3" fmla="*/ 6 h 13"/>
                <a:gd name="T4" fmla="*/ 9 w 19"/>
                <a:gd name="T5" fmla="*/ 6 h 13"/>
                <a:gd name="T6" fmla="*/ 7 w 19"/>
                <a:gd name="T7" fmla="*/ 1 h 13"/>
                <a:gd name="T8" fmla="*/ 0 w 19"/>
                <a:gd name="T9" fmla="*/ 0 h 13"/>
                <a:gd name="T10" fmla="*/ 0 60000 65536"/>
                <a:gd name="T11" fmla="*/ 0 60000 65536"/>
                <a:gd name="T12" fmla="*/ 0 60000 65536"/>
                <a:gd name="T13" fmla="*/ 0 60000 65536"/>
                <a:gd name="T14" fmla="*/ 0 60000 65536"/>
                <a:gd name="T15" fmla="*/ 0 w 19"/>
                <a:gd name="T16" fmla="*/ 0 h 13"/>
                <a:gd name="T17" fmla="*/ 19 w 19"/>
                <a:gd name="T18" fmla="*/ 13 h 13"/>
              </a:gdLst>
              <a:ahLst/>
              <a:cxnLst>
                <a:cxn ang="T10">
                  <a:pos x="T0" y="T1"/>
                </a:cxn>
                <a:cxn ang="T11">
                  <a:pos x="T2" y="T3"/>
                </a:cxn>
                <a:cxn ang="T12">
                  <a:pos x="T4" y="T5"/>
                </a:cxn>
                <a:cxn ang="T13">
                  <a:pos x="T6" y="T7"/>
                </a:cxn>
                <a:cxn ang="T14">
                  <a:pos x="T8" y="T9"/>
                </a:cxn>
              </a:cxnLst>
              <a:rect l="T15" t="T16" r="T17" b="T18"/>
              <a:pathLst>
                <a:path w="19" h="13">
                  <a:moveTo>
                    <a:pt x="0" y="0"/>
                  </a:moveTo>
                  <a:lnTo>
                    <a:pt x="5" y="13"/>
                  </a:lnTo>
                  <a:lnTo>
                    <a:pt x="19" y="13"/>
                  </a:lnTo>
                  <a:lnTo>
                    <a:pt x="15" y="1"/>
                  </a:lnTo>
                  <a:lnTo>
                    <a:pt x="0" y="0"/>
                  </a:lnTo>
                  <a:close/>
                </a:path>
              </a:pathLst>
            </a:custGeom>
            <a:solidFill>
              <a:srgbClr val="000000"/>
            </a:solidFill>
            <a:ln w="9525">
              <a:noFill/>
              <a:round/>
            </a:ln>
          </p:spPr>
          <p:txBody>
            <a:bodyPr/>
            <a:lstStyle/>
            <a:p>
              <a:endParaRPr lang="en-CA"/>
            </a:p>
          </p:txBody>
        </p:sp>
        <p:sp>
          <p:nvSpPr>
            <p:cNvPr id="8530" name="Freeform 412"/>
            <p:cNvSpPr/>
            <p:nvPr/>
          </p:nvSpPr>
          <p:spPr bwMode="auto">
            <a:xfrm>
              <a:off x="1346" y="1451"/>
              <a:ext cx="15" cy="8"/>
            </a:xfrm>
            <a:custGeom>
              <a:avLst/>
              <a:gdLst>
                <a:gd name="T0" fmla="*/ 0 w 18"/>
                <a:gd name="T1" fmla="*/ 0 h 12"/>
                <a:gd name="T2" fmla="*/ 2 w 18"/>
                <a:gd name="T3" fmla="*/ 3 h 12"/>
                <a:gd name="T4" fmla="*/ 10 w 18"/>
                <a:gd name="T5" fmla="*/ 3 h 12"/>
                <a:gd name="T6" fmla="*/ 8 w 18"/>
                <a:gd name="T7" fmla="*/ 0 h 12"/>
                <a:gd name="T8" fmla="*/ 0 w 18"/>
                <a:gd name="T9" fmla="*/ 0 h 12"/>
                <a:gd name="T10" fmla="*/ 0 60000 65536"/>
                <a:gd name="T11" fmla="*/ 0 60000 65536"/>
                <a:gd name="T12" fmla="*/ 0 60000 65536"/>
                <a:gd name="T13" fmla="*/ 0 60000 65536"/>
                <a:gd name="T14" fmla="*/ 0 60000 65536"/>
                <a:gd name="T15" fmla="*/ 0 w 18"/>
                <a:gd name="T16" fmla="*/ 0 h 12"/>
                <a:gd name="T17" fmla="*/ 18 w 18"/>
                <a:gd name="T18" fmla="*/ 12 h 12"/>
              </a:gdLst>
              <a:ahLst/>
              <a:cxnLst>
                <a:cxn ang="T10">
                  <a:pos x="T0" y="T1"/>
                </a:cxn>
                <a:cxn ang="T11">
                  <a:pos x="T2" y="T3"/>
                </a:cxn>
                <a:cxn ang="T12">
                  <a:pos x="T4" y="T5"/>
                </a:cxn>
                <a:cxn ang="T13">
                  <a:pos x="T6" y="T7"/>
                </a:cxn>
                <a:cxn ang="T14">
                  <a:pos x="T8" y="T9"/>
                </a:cxn>
              </a:cxnLst>
              <a:rect l="T15" t="T16" r="T17" b="T18"/>
              <a:pathLst>
                <a:path w="18" h="12">
                  <a:moveTo>
                    <a:pt x="0" y="0"/>
                  </a:moveTo>
                  <a:lnTo>
                    <a:pt x="4" y="12"/>
                  </a:lnTo>
                  <a:lnTo>
                    <a:pt x="18" y="12"/>
                  </a:lnTo>
                  <a:lnTo>
                    <a:pt x="14" y="0"/>
                  </a:lnTo>
                  <a:lnTo>
                    <a:pt x="0" y="0"/>
                  </a:lnTo>
                  <a:close/>
                </a:path>
              </a:pathLst>
            </a:custGeom>
            <a:solidFill>
              <a:srgbClr val="E50000"/>
            </a:solidFill>
            <a:ln w="9525">
              <a:noFill/>
              <a:round/>
            </a:ln>
          </p:spPr>
          <p:txBody>
            <a:bodyPr/>
            <a:lstStyle/>
            <a:p>
              <a:endParaRPr lang="en-CA"/>
            </a:p>
          </p:txBody>
        </p:sp>
        <p:sp>
          <p:nvSpPr>
            <p:cNvPr id="8531" name="Freeform 413"/>
            <p:cNvSpPr/>
            <p:nvPr/>
          </p:nvSpPr>
          <p:spPr bwMode="auto">
            <a:xfrm>
              <a:off x="1363" y="1451"/>
              <a:ext cx="16" cy="8"/>
            </a:xfrm>
            <a:custGeom>
              <a:avLst/>
              <a:gdLst>
                <a:gd name="T0" fmla="*/ 0 w 18"/>
                <a:gd name="T1" fmla="*/ 0 h 12"/>
                <a:gd name="T2" fmla="*/ 4 w 18"/>
                <a:gd name="T3" fmla="*/ 3 h 12"/>
                <a:gd name="T4" fmla="*/ 12 w 18"/>
                <a:gd name="T5" fmla="*/ 3 h 12"/>
                <a:gd name="T6" fmla="*/ 11 w 18"/>
                <a:gd name="T7" fmla="*/ 0 h 12"/>
                <a:gd name="T8" fmla="*/ 0 w 18"/>
                <a:gd name="T9" fmla="*/ 0 h 12"/>
                <a:gd name="T10" fmla="*/ 0 60000 65536"/>
                <a:gd name="T11" fmla="*/ 0 60000 65536"/>
                <a:gd name="T12" fmla="*/ 0 60000 65536"/>
                <a:gd name="T13" fmla="*/ 0 60000 65536"/>
                <a:gd name="T14" fmla="*/ 0 60000 65536"/>
                <a:gd name="T15" fmla="*/ 0 w 18"/>
                <a:gd name="T16" fmla="*/ 0 h 12"/>
                <a:gd name="T17" fmla="*/ 18 w 18"/>
                <a:gd name="T18" fmla="*/ 12 h 12"/>
              </a:gdLst>
              <a:ahLst/>
              <a:cxnLst>
                <a:cxn ang="T10">
                  <a:pos x="T0" y="T1"/>
                </a:cxn>
                <a:cxn ang="T11">
                  <a:pos x="T2" y="T3"/>
                </a:cxn>
                <a:cxn ang="T12">
                  <a:pos x="T4" y="T5"/>
                </a:cxn>
                <a:cxn ang="T13">
                  <a:pos x="T6" y="T7"/>
                </a:cxn>
                <a:cxn ang="T14">
                  <a:pos x="T8" y="T9"/>
                </a:cxn>
              </a:cxnLst>
              <a:rect l="T15" t="T16" r="T17" b="T18"/>
              <a:pathLst>
                <a:path w="18" h="12">
                  <a:moveTo>
                    <a:pt x="0" y="0"/>
                  </a:moveTo>
                  <a:lnTo>
                    <a:pt x="5" y="12"/>
                  </a:lnTo>
                  <a:lnTo>
                    <a:pt x="18" y="12"/>
                  </a:lnTo>
                  <a:lnTo>
                    <a:pt x="15" y="0"/>
                  </a:lnTo>
                  <a:lnTo>
                    <a:pt x="0" y="0"/>
                  </a:lnTo>
                  <a:close/>
                </a:path>
              </a:pathLst>
            </a:custGeom>
            <a:solidFill>
              <a:srgbClr val="000000"/>
            </a:solidFill>
            <a:ln w="9525">
              <a:noFill/>
              <a:round/>
            </a:ln>
          </p:spPr>
          <p:txBody>
            <a:bodyPr/>
            <a:lstStyle/>
            <a:p>
              <a:endParaRPr lang="en-CA"/>
            </a:p>
          </p:txBody>
        </p:sp>
        <p:sp>
          <p:nvSpPr>
            <p:cNvPr id="8532" name="Freeform 414"/>
            <p:cNvSpPr/>
            <p:nvPr/>
          </p:nvSpPr>
          <p:spPr bwMode="auto">
            <a:xfrm>
              <a:off x="1542" y="1302"/>
              <a:ext cx="125" cy="66"/>
            </a:xfrm>
            <a:custGeom>
              <a:avLst/>
              <a:gdLst>
                <a:gd name="T0" fmla="*/ 87 w 150"/>
                <a:gd name="T1" fmla="*/ 45 h 80"/>
                <a:gd name="T2" fmla="*/ 72 w 150"/>
                <a:gd name="T3" fmla="*/ 2 h 80"/>
                <a:gd name="T4" fmla="*/ 0 w 150"/>
                <a:gd name="T5" fmla="*/ 0 h 80"/>
                <a:gd name="T6" fmla="*/ 15 w 150"/>
                <a:gd name="T7" fmla="*/ 44 h 80"/>
                <a:gd name="T8" fmla="*/ 87 w 150"/>
                <a:gd name="T9" fmla="*/ 45 h 80"/>
                <a:gd name="T10" fmla="*/ 0 60000 65536"/>
                <a:gd name="T11" fmla="*/ 0 60000 65536"/>
                <a:gd name="T12" fmla="*/ 0 60000 65536"/>
                <a:gd name="T13" fmla="*/ 0 60000 65536"/>
                <a:gd name="T14" fmla="*/ 0 60000 65536"/>
                <a:gd name="T15" fmla="*/ 0 w 150"/>
                <a:gd name="T16" fmla="*/ 0 h 80"/>
                <a:gd name="T17" fmla="*/ 150 w 150"/>
                <a:gd name="T18" fmla="*/ 80 h 80"/>
              </a:gdLst>
              <a:ahLst/>
              <a:cxnLst>
                <a:cxn ang="T10">
                  <a:pos x="T0" y="T1"/>
                </a:cxn>
                <a:cxn ang="T11">
                  <a:pos x="T2" y="T3"/>
                </a:cxn>
                <a:cxn ang="T12">
                  <a:pos x="T4" y="T5"/>
                </a:cxn>
                <a:cxn ang="T13">
                  <a:pos x="T6" y="T7"/>
                </a:cxn>
                <a:cxn ang="T14">
                  <a:pos x="T8" y="T9"/>
                </a:cxn>
              </a:cxnLst>
              <a:rect l="T15" t="T16" r="T17" b="T18"/>
              <a:pathLst>
                <a:path w="150" h="80">
                  <a:moveTo>
                    <a:pt x="150" y="80"/>
                  </a:moveTo>
                  <a:lnTo>
                    <a:pt x="124" y="3"/>
                  </a:lnTo>
                  <a:lnTo>
                    <a:pt x="0" y="0"/>
                  </a:lnTo>
                  <a:lnTo>
                    <a:pt x="27" y="77"/>
                  </a:lnTo>
                  <a:lnTo>
                    <a:pt x="150" y="80"/>
                  </a:lnTo>
                  <a:close/>
                </a:path>
              </a:pathLst>
            </a:custGeom>
            <a:solidFill>
              <a:srgbClr val="CEE5F9"/>
            </a:solidFill>
            <a:ln w="9525">
              <a:noFill/>
              <a:round/>
            </a:ln>
          </p:spPr>
          <p:txBody>
            <a:bodyPr/>
            <a:lstStyle/>
            <a:p>
              <a:endParaRPr lang="en-CA"/>
            </a:p>
          </p:txBody>
        </p:sp>
        <p:sp>
          <p:nvSpPr>
            <p:cNvPr id="8533" name="Freeform 415"/>
            <p:cNvSpPr/>
            <p:nvPr/>
          </p:nvSpPr>
          <p:spPr bwMode="auto">
            <a:xfrm>
              <a:off x="1557" y="1311"/>
              <a:ext cx="95" cy="45"/>
            </a:xfrm>
            <a:custGeom>
              <a:avLst/>
              <a:gdLst>
                <a:gd name="T0" fmla="*/ 0 w 113"/>
                <a:gd name="T1" fmla="*/ 0 h 54"/>
                <a:gd name="T2" fmla="*/ 56 w 113"/>
                <a:gd name="T3" fmla="*/ 3 h 54"/>
                <a:gd name="T4" fmla="*/ 67 w 113"/>
                <a:gd name="T5" fmla="*/ 32 h 54"/>
                <a:gd name="T6" fmla="*/ 10 w 113"/>
                <a:gd name="T7" fmla="*/ 31 h 54"/>
                <a:gd name="T8" fmla="*/ 0 w 113"/>
                <a:gd name="T9" fmla="*/ 0 h 54"/>
                <a:gd name="T10" fmla="*/ 0 60000 65536"/>
                <a:gd name="T11" fmla="*/ 0 60000 65536"/>
                <a:gd name="T12" fmla="*/ 0 60000 65536"/>
                <a:gd name="T13" fmla="*/ 0 60000 65536"/>
                <a:gd name="T14" fmla="*/ 0 60000 65536"/>
                <a:gd name="T15" fmla="*/ 0 w 113"/>
                <a:gd name="T16" fmla="*/ 0 h 54"/>
                <a:gd name="T17" fmla="*/ 113 w 113"/>
                <a:gd name="T18" fmla="*/ 54 h 54"/>
              </a:gdLst>
              <a:ahLst/>
              <a:cxnLst>
                <a:cxn ang="T10">
                  <a:pos x="T0" y="T1"/>
                </a:cxn>
                <a:cxn ang="T11">
                  <a:pos x="T2" y="T3"/>
                </a:cxn>
                <a:cxn ang="T12">
                  <a:pos x="T4" y="T5"/>
                </a:cxn>
                <a:cxn ang="T13">
                  <a:pos x="T6" y="T7"/>
                </a:cxn>
                <a:cxn ang="T14">
                  <a:pos x="T8" y="T9"/>
                </a:cxn>
              </a:cxnLst>
              <a:rect l="T15" t="T16" r="T17" b="T18"/>
              <a:pathLst>
                <a:path w="113" h="54">
                  <a:moveTo>
                    <a:pt x="0" y="0"/>
                  </a:moveTo>
                  <a:lnTo>
                    <a:pt x="95" y="4"/>
                  </a:lnTo>
                  <a:lnTo>
                    <a:pt x="113" y="54"/>
                  </a:lnTo>
                  <a:lnTo>
                    <a:pt x="17" y="53"/>
                  </a:lnTo>
                  <a:lnTo>
                    <a:pt x="0" y="0"/>
                  </a:lnTo>
                  <a:close/>
                </a:path>
              </a:pathLst>
            </a:custGeom>
            <a:solidFill>
              <a:srgbClr val="0A7ADD"/>
            </a:solidFill>
            <a:ln w="9525">
              <a:noFill/>
              <a:round/>
            </a:ln>
          </p:spPr>
          <p:txBody>
            <a:bodyPr/>
            <a:lstStyle/>
            <a:p>
              <a:endParaRPr lang="en-CA"/>
            </a:p>
          </p:txBody>
        </p:sp>
        <p:sp>
          <p:nvSpPr>
            <p:cNvPr id="8534" name="Freeform 416"/>
            <p:cNvSpPr/>
            <p:nvPr/>
          </p:nvSpPr>
          <p:spPr bwMode="auto">
            <a:xfrm>
              <a:off x="1567" y="1371"/>
              <a:ext cx="123" cy="67"/>
            </a:xfrm>
            <a:custGeom>
              <a:avLst/>
              <a:gdLst>
                <a:gd name="T0" fmla="*/ 68 w 150"/>
                <a:gd name="T1" fmla="*/ 2 h 79"/>
                <a:gd name="T2" fmla="*/ 0 w 150"/>
                <a:gd name="T3" fmla="*/ 0 h 79"/>
                <a:gd name="T4" fmla="*/ 15 w 150"/>
                <a:gd name="T5" fmla="*/ 47 h 79"/>
                <a:gd name="T6" fmla="*/ 83 w 150"/>
                <a:gd name="T7" fmla="*/ 48 h 79"/>
                <a:gd name="T8" fmla="*/ 68 w 150"/>
                <a:gd name="T9" fmla="*/ 2 h 79"/>
                <a:gd name="T10" fmla="*/ 0 60000 65536"/>
                <a:gd name="T11" fmla="*/ 0 60000 65536"/>
                <a:gd name="T12" fmla="*/ 0 60000 65536"/>
                <a:gd name="T13" fmla="*/ 0 60000 65536"/>
                <a:gd name="T14" fmla="*/ 0 60000 65536"/>
                <a:gd name="T15" fmla="*/ 0 w 150"/>
                <a:gd name="T16" fmla="*/ 0 h 79"/>
                <a:gd name="T17" fmla="*/ 150 w 150"/>
                <a:gd name="T18" fmla="*/ 79 h 79"/>
              </a:gdLst>
              <a:ahLst/>
              <a:cxnLst>
                <a:cxn ang="T10">
                  <a:pos x="T0" y="T1"/>
                </a:cxn>
                <a:cxn ang="T11">
                  <a:pos x="T2" y="T3"/>
                </a:cxn>
                <a:cxn ang="T12">
                  <a:pos x="T4" y="T5"/>
                </a:cxn>
                <a:cxn ang="T13">
                  <a:pos x="T6" y="T7"/>
                </a:cxn>
                <a:cxn ang="T14">
                  <a:pos x="T8" y="T9"/>
                </a:cxn>
              </a:cxnLst>
              <a:rect l="T15" t="T16" r="T17" b="T18"/>
              <a:pathLst>
                <a:path w="150" h="79">
                  <a:moveTo>
                    <a:pt x="123" y="2"/>
                  </a:moveTo>
                  <a:lnTo>
                    <a:pt x="0" y="0"/>
                  </a:lnTo>
                  <a:lnTo>
                    <a:pt x="27" y="78"/>
                  </a:lnTo>
                  <a:lnTo>
                    <a:pt x="150" y="79"/>
                  </a:lnTo>
                  <a:lnTo>
                    <a:pt x="123" y="2"/>
                  </a:lnTo>
                  <a:close/>
                </a:path>
              </a:pathLst>
            </a:custGeom>
            <a:solidFill>
              <a:srgbClr val="CEE5F9"/>
            </a:solidFill>
            <a:ln w="9525">
              <a:noFill/>
              <a:round/>
            </a:ln>
          </p:spPr>
          <p:txBody>
            <a:bodyPr/>
            <a:lstStyle/>
            <a:p>
              <a:endParaRPr lang="en-CA"/>
            </a:p>
          </p:txBody>
        </p:sp>
        <p:sp>
          <p:nvSpPr>
            <p:cNvPr id="8535" name="Freeform 417"/>
            <p:cNvSpPr/>
            <p:nvPr/>
          </p:nvSpPr>
          <p:spPr bwMode="auto">
            <a:xfrm>
              <a:off x="1582" y="1383"/>
              <a:ext cx="95" cy="43"/>
            </a:xfrm>
            <a:custGeom>
              <a:avLst/>
              <a:gdLst>
                <a:gd name="T0" fmla="*/ 0 w 114"/>
                <a:gd name="T1" fmla="*/ 0 h 51"/>
                <a:gd name="T2" fmla="*/ 55 w 114"/>
                <a:gd name="T3" fmla="*/ 1 h 51"/>
                <a:gd name="T4" fmla="*/ 66 w 114"/>
                <a:gd name="T5" fmla="*/ 30 h 51"/>
                <a:gd name="T6" fmla="*/ 10 w 114"/>
                <a:gd name="T7" fmla="*/ 30 h 51"/>
                <a:gd name="T8" fmla="*/ 0 w 114"/>
                <a:gd name="T9" fmla="*/ 0 h 51"/>
                <a:gd name="T10" fmla="*/ 0 60000 65536"/>
                <a:gd name="T11" fmla="*/ 0 60000 65536"/>
                <a:gd name="T12" fmla="*/ 0 60000 65536"/>
                <a:gd name="T13" fmla="*/ 0 60000 65536"/>
                <a:gd name="T14" fmla="*/ 0 60000 65536"/>
                <a:gd name="T15" fmla="*/ 0 w 114"/>
                <a:gd name="T16" fmla="*/ 0 h 51"/>
                <a:gd name="T17" fmla="*/ 114 w 114"/>
                <a:gd name="T18" fmla="*/ 51 h 51"/>
              </a:gdLst>
              <a:ahLst/>
              <a:cxnLst>
                <a:cxn ang="T10">
                  <a:pos x="T0" y="T1"/>
                </a:cxn>
                <a:cxn ang="T11">
                  <a:pos x="T2" y="T3"/>
                </a:cxn>
                <a:cxn ang="T12">
                  <a:pos x="T4" y="T5"/>
                </a:cxn>
                <a:cxn ang="T13">
                  <a:pos x="T6" y="T7"/>
                </a:cxn>
                <a:cxn ang="T14">
                  <a:pos x="T8" y="T9"/>
                </a:cxn>
              </a:cxnLst>
              <a:rect l="T15" t="T16" r="T17" b="T18"/>
              <a:pathLst>
                <a:path w="114" h="51">
                  <a:moveTo>
                    <a:pt x="0" y="0"/>
                  </a:moveTo>
                  <a:lnTo>
                    <a:pt x="95" y="1"/>
                  </a:lnTo>
                  <a:lnTo>
                    <a:pt x="114" y="51"/>
                  </a:lnTo>
                  <a:lnTo>
                    <a:pt x="17" y="51"/>
                  </a:lnTo>
                  <a:lnTo>
                    <a:pt x="0" y="0"/>
                  </a:lnTo>
                  <a:close/>
                </a:path>
              </a:pathLst>
            </a:custGeom>
            <a:solidFill>
              <a:srgbClr val="0A7ADD"/>
            </a:solidFill>
            <a:ln w="9525">
              <a:noFill/>
              <a:round/>
            </a:ln>
          </p:spPr>
          <p:txBody>
            <a:bodyPr/>
            <a:lstStyle/>
            <a:p>
              <a:endParaRPr lang="en-CA"/>
            </a:p>
          </p:txBody>
        </p:sp>
        <p:sp>
          <p:nvSpPr>
            <p:cNvPr id="8536" name="Freeform 418"/>
            <p:cNvSpPr/>
            <p:nvPr/>
          </p:nvSpPr>
          <p:spPr bwMode="auto">
            <a:xfrm>
              <a:off x="1698" y="1313"/>
              <a:ext cx="15" cy="10"/>
            </a:xfrm>
            <a:custGeom>
              <a:avLst/>
              <a:gdLst>
                <a:gd name="T0" fmla="*/ 10 w 18"/>
                <a:gd name="T1" fmla="*/ 8 h 11"/>
                <a:gd name="T2" fmla="*/ 8 w 18"/>
                <a:gd name="T3" fmla="*/ 0 h 11"/>
                <a:gd name="T4" fmla="*/ 0 w 18"/>
                <a:gd name="T5" fmla="*/ 0 h 11"/>
                <a:gd name="T6" fmla="*/ 2 w 18"/>
                <a:gd name="T7" fmla="*/ 8 h 11"/>
                <a:gd name="T8" fmla="*/ 10 w 18"/>
                <a:gd name="T9" fmla="*/ 8 h 11"/>
                <a:gd name="T10" fmla="*/ 0 60000 65536"/>
                <a:gd name="T11" fmla="*/ 0 60000 65536"/>
                <a:gd name="T12" fmla="*/ 0 60000 65536"/>
                <a:gd name="T13" fmla="*/ 0 60000 65536"/>
                <a:gd name="T14" fmla="*/ 0 60000 65536"/>
                <a:gd name="T15" fmla="*/ 0 w 18"/>
                <a:gd name="T16" fmla="*/ 0 h 11"/>
                <a:gd name="T17" fmla="*/ 18 w 18"/>
                <a:gd name="T18" fmla="*/ 11 h 11"/>
              </a:gdLst>
              <a:ahLst/>
              <a:cxnLst>
                <a:cxn ang="T10">
                  <a:pos x="T0" y="T1"/>
                </a:cxn>
                <a:cxn ang="T11">
                  <a:pos x="T2" y="T3"/>
                </a:cxn>
                <a:cxn ang="T12">
                  <a:pos x="T4" y="T5"/>
                </a:cxn>
                <a:cxn ang="T13">
                  <a:pos x="T6" y="T7"/>
                </a:cxn>
                <a:cxn ang="T14">
                  <a:pos x="T8" y="T9"/>
                </a:cxn>
              </a:cxnLst>
              <a:rect l="T15" t="T16" r="T17" b="T18"/>
              <a:pathLst>
                <a:path w="18" h="11">
                  <a:moveTo>
                    <a:pt x="18" y="11"/>
                  </a:moveTo>
                  <a:lnTo>
                    <a:pt x="14" y="0"/>
                  </a:lnTo>
                  <a:lnTo>
                    <a:pt x="0" y="0"/>
                  </a:lnTo>
                  <a:lnTo>
                    <a:pt x="5" y="11"/>
                  </a:lnTo>
                  <a:lnTo>
                    <a:pt x="18" y="11"/>
                  </a:lnTo>
                  <a:close/>
                </a:path>
              </a:pathLst>
            </a:custGeom>
            <a:solidFill>
              <a:srgbClr val="000000"/>
            </a:solidFill>
            <a:ln w="9525">
              <a:noFill/>
              <a:round/>
            </a:ln>
          </p:spPr>
          <p:txBody>
            <a:bodyPr/>
            <a:lstStyle/>
            <a:p>
              <a:endParaRPr lang="en-CA"/>
            </a:p>
          </p:txBody>
        </p:sp>
        <p:sp>
          <p:nvSpPr>
            <p:cNvPr id="8537" name="Freeform 419"/>
            <p:cNvSpPr/>
            <p:nvPr/>
          </p:nvSpPr>
          <p:spPr bwMode="auto">
            <a:xfrm>
              <a:off x="1717" y="1315"/>
              <a:ext cx="16" cy="10"/>
            </a:xfrm>
            <a:custGeom>
              <a:avLst/>
              <a:gdLst>
                <a:gd name="T0" fmla="*/ 10 w 20"/>
                <a:gd name="T1" fmla="*/ 8 h 11"/>
                <a:gd name="T2" fmla="*/ 8 w 20"/>
                <a:gd name="T3" fmla="*/ 0 h 11"/>
                <a:gd name="T4" fmla="*/ 0 w 20"/>
                <a:gd name="T5" fmla="*/ 0 h 11"/>
                <a:gd name="T6" fmla="*/ 2 w 20"/>
                <a:gd name="T7" fmla="*/ 7 h 11"/>
                <a:gd name="T8" fmla="*/ 10 w 20"/>
                <a:gd name="T9" fmla="*/ 8 h 11"/>
                <a:gd name="T10" fmla="*/ 0 60000 65536"/>
                <a:gd name="T11" fmla="*/ 0 60000 65536"/>
                <a:gd name="T12" fmla="*/ 0 60000 65536"/>
                <a:gd name="T13" fmla="*/ 0 60000 65536"/>
                <a:gd name="T14" fmla="*/ 0 60000 65536"/>
                <a:gd name="T15" fmla="*/ 0 w 20"/>
                <a:gd name="T16" fmla="*/ 0 h 11"/>
                <a:gd name="T17" fmla="*/ 20 w 20"/>
                <a:gd name="T18" fmla="*/ 11 h 11"/>
              </a:gdLst>
              <a:ahLst/>
              <a:cxnLst>
                <a:cxn ang="T10">
                  <a:pos x="T0" y="T1"/>
                </a:cxn>
                <a:cxn ang="T11">
                  <a:pos x="T2" y="T3"/>
                </a:cxn>
                <a:cxn ang="T12">
                  <a:pos x="T4" y="T5"/>
                </a:cxn>
                <a:cxn ang="T13">
                  <a:pos x="T6" y="T7"/>
                </a:cxn>
                <a:cxn ang="T14">
                  <a:pos x="T8" y="T9"/>
                </a:cxn>
              </a:cxnLst>
              <a:rect l="T15" t="T16" r="T17" b="T18"/>
              <a:pathLst>
                <a:path w="20" h="11">
                  <a:moveTo>
                    <a:pt x="20" y="11"/>
                  </a:moveTo>
                  <a:lnTo>
                    <a:pt x="15" y="0"/>
                  </a:lnTo>
                  <a:lnTo>
                    <a:pt x="0" y="0"/>
                  </a:lnTo>
                  <a:lnTo>
                    <a:pt x="5" y="10"/>
                  </a:lnTo>
                  <a:lnTo>
                    <a:pt x="20" y="11"/>
                  </a:lnTo>
                  <a:close/>
                </a:path>
              </a:pathLst>
            </a:custGeom>
            <a:solidFill>
              <a:srgbClr val="000000"/>
            </a:solidFill>
            <a:ln w="9525">
              <a:noFill/>
              <a:round/>
            </a:ln>
          </p:spPr>
          <p:txBody>
            <a:bodyPr/>
            <a:lstStyle/>
            <a:p>
              <a:endParaRPr lang="en-CA"/>
            </a:p>
          </p:txBody>
        </p:sp>
        <p:sp>
          <p:nvSpPr>
            <p:cNvPr id="8538" name="Freeform 420"/>
            <p:cNvSpPr/>
            <p:nvPr/>
          </p:nvSpPr>
          <p:spPr bwMode="auto">
            <a:xfrm>
              <a:off x="1753" y="1315"/>
              <a:ext cx="17" cy="10"/>
            </a:xfrm>
            <a:custGeom>
              <a:avLst/>
              <a:gdLst>
                <a:gd name="T0" fmla="*/ 15 w 18"/>
                <a:gd name="T1" fmla="*/ 8 h 11"/>
                <a:gd name="T2" fmla="*/ 12 w 18"/>
                <a:gd name="T3" fmla="*/ 0 h 11"/>
                <a:gd name="T4" fmla="*/ 0 w 18"/>
                <a:gd name="T5" fmla="*/ 0 h 11"/>
                <a:gd name="T6" fmla="*/ 4 w 18"/>
                <a:gd name="T7" fmla="*/ 7 h 11"/>
                <a:gd name="T8" fmla="*/ 15 w 18"/>
                <a:gd name="T9" fmla="*/ 8 h 11"/>
                <a:gd name="T10" fmla="*/ 0 60000 65536"/>
                <a:gd name="T11" fmla="*/ 0 60000 65536"/>
                <a:gd name="T12" fmla="*/ 0 60000 65536"/>
                <a:gd name="T13" fmla="*/ 0 60000 65536"/>
                <a:gd name="T14" fmla="*/ 0 60000 65536"/>
                <a:gd name="T15" fmla="*/ 0 w 18"/>
                <a:gd name="T16" fmla="*/ 0 h 11"/>
                <a:gd name="T17" fmla="*/ 18 w 18"/>
                <a:gd name="T18" fmla="*/ 11 h 11"/>
              </a:gdLst>
              <a:ahLst/>
              <a:cxnLst>
                <a:cxn ang="T10">
                  <a:pos x="T0" y="T1"/>
                </a:cxn>
                <a:cxn ang="T11">
                  <a:pos x="T2" y="T3"/>
                </a:cxn>
                <a:cxn ang="T12">
                  <a:pos x="T4" y="T5"/>
                </a:cxn>
                <a:cxn ang="T13">
                  <a:pos x="T6" y="T7"/>
                </a:cxn>
                <a:cxn ang="T14">
                  <a:pos x="T8" y="T9"/>
                </a:cxn>
              </a:cxnLst>
              <a:rect l="T15" t="T16" r="T17" b="T18"/>
              <a:pathLst>
                <a:path w="18" h="11">
                  <a:moveTo>
                    <a:pt x="18" y="11"/>
                  </a:moveTo>
                  <a:lnTo>
                    <a:pt x="15" y="0"/>
                  </a:lnTo>
                  <a:lnTo>
                    <a:pt x="0" y="0"/>
                  </a:lnTo>
                  <a:lnTo>
                    <a:pt x="4" y="10"/>
                  </a:lnTo>
                  <a:lnTo>
                    <a:pt x="18" y="11"/>
                  </a:lnTo>
                  <a:close/>
                </a:path>
              </a:pathLst>
            </a:custGeom>
            <a:solidFill>
              <a:srgbClr val="000000"/>
            </a:solidFill>
            <a:ln w="9525">
              <a:noFill/>
              <a:round/>
            </a:ln>
          </p:spPr>
          <p:txBody>
            <a:bodyPr/>
            <a:lstStyle/>
            <a:p>
              <a:endParaRPr lang="en-CA"/>
            </a:p>
          </p:txBody>
        </p:sp>
        <p:sp>
          <p:nvSpPr>
            <p:cNvPr id="8539" name="Freeform 421"/>
            <p:cNvSpPr/>
            <p:nvPr/>
          </p:nvSpPr>
          <p:spPr bwMode="auto">
            <a:xfrm>
              <a:off x="1745" y="1441"/>
              <a:ext cx="15" cy="10"/>
            </a:xfrm>
            <a:custGeom>
              <a:avLst/>
              <a:gdLst>
                <a:gd name="T0" fmla="*/ 0 w 18"/>
                <a:gd name="T1" fmla="*/ 0 h 12"/>
                <a:gd name="T2" fmla="*/ 2 w 18"/>
                <a:gd name="T3" fmla="*/ 7 h 12"/>
                <a:gd name="T4" fmla="*/ 10 w 18"/>
                <a:gd name="T5" fmla="*/ 7 h 12"/>
                <a:gd name="T6" fmla="*/ 8 w 18"/>
                <a:gd name="T7" fmla="*/ 0 h 12"/>
                <a:gd name="T8" fmla="*/ 0 w 18"/>
                <a:gd name="T9" fmla="*/ 0 h 12"/>
                <a:gd name="T10" fmla="*/ 0 60000 65536"/>
                <a:gd name="T11" fmla="*/ 0 60000 65536"/>
                <a:gd name="T12" fmla="*/ 0 60000 65536"/>
                <a:gd name="T13" fmla="*/ 0 60000 65536"/>
                <a:gd name="T14" fmla="*/ 0 60000 65536"/>
                <a:gd name="T15" fmla="*/ 0 w 18"/>
                <a:gd name="T16" fmla="*/ 0 h 12"/>
                <a:gd name="T17" fmla="*/ 18 w 18"/>
                <a:gd name="T18" fmla="*/ 12 h 12"/>
              </a:gdLst>
              <a:ahLst/>
              <a:cxnLst>
                <a:cxn ang="T10">
                  <a:pos x="T0" y="T1"/>
                </a:cxn>
                <a:cxn ang="T11">
                  <a:pos x="T2" y="T3"/>
                </a:cxn>
                <a:cxn ang="T12">
                  <a:pos x="T4" y="T5"/>
                </a:cxn>
                <a:cxn ang="T13">
                  <a:pos x="T6" y="T7"/>
                </a:cxn>
                <a:cxn ang="T14">
                  <a:pos x="T8" y="T9"/>
                </a:cxn>
              </a:cxnLst>
              <a:rect l="T15" t="T16" r="T17" b="T18"/>
              <a:pathLst>
                <a:path w="18" h="12">
                  <a:moveTo>
                    <a:pt x="0" y="0"/>
                  </a:moveTo>
                  <a:lnTo>
                    <a:pt x="3" y="12"/>
                  </a:lnTo>
                  <a:lnTo>
                    <a:pt x="18" y="12"/>
                  </a:lnTo>
                  <a:lnTo>
                    <a:pt x="13" y="0"/>
                  </a:lnTo>
                  <a:lnTo>
                    <a:pt x="0" y="0"/>
                  </a:lnTo>
                  <a:close/>
                </a:path>
              </a:pathLst>
            </a:custGeom>
            <a:solidFill>
              <a:srgbClr val="000000"/>
            </a:solidFill>
            <a:ln w="9525">
              <a:noFill/>
              <a:round/>
            </a:ln>
          </p:spPr>
          <p:txBody>
            <a:bodyPr/>
            <a:lstStyle/>
            <a:p>
              <a:endParaRPr lang="en-CA"/>
            </a:p>
          </p:txBody>
        </p:sp>
        <p:sp>
          <p:nvSpPr>
            <p:cNvPr id="8540" name="Freeform 422"/>
            <p:cNvSpPr/>
            <p:nvPr/>
          </p:nvSpPr>
          <p:spPr bwMode="auto">
            <a:xfrm>
              <a:off x="1760" y="1405"/>
              <a:ext cx="15" cy="9"/>
            </a:xfrm>
            <a:custGeom>
              <a:avLst/>
              <a:gdLst>
                <a:gd name="T0" fmla="*/ 0 w 18"/>
                <a:gd name="T1" fmla="*/ 0 h 12"/>
                <a:gd name="T2" fmla="*/ 2 w 18"/>
                <a:gd name="T3" fmla="*/ 5 h 12"/>
                <a:gd name="T4" fmla="*/ 10 w 18"/>
                <a:gd name="T5" fmla="*/ 5 h 12"/>
                <a:gd name="T6" fmla="*/ 8 w 18"/>
                <a:gd name="T7" fmla="*/ 1 h 12"/>
                <a:gd name="T8" fmla="*/ 0 w 18"/>
                <a:gd name="T9" fmla="*/ 0 h 12"/>
                <a:gd name="T10" fmla="*/ 0 60000 65536"/>
                <a:gd name="T11" fmla="*/ 0 60000 65536"/>
                <a:gd name="T12" fmla="*/ 0 60000 65536"/>
                <a:gd name="T13" fmla="*/ 0 60000 65536"/>
                <a:gd name="T14" fmla="*/ 0 60000 65536"/>
                <a:gd name="T15" fmla="*/ 0 w 18"/>
                <a:gd name="T16" fmla="*/ 0 h 12"/>
                <a:gd name="T17" fmla="*/ 18 w 18"/>
                <a:gd name="T18" fmla="*/ 12 h 12"/>
              </a:gdLst>
              <a:ahLst/>
              <a:cxnLst>
                <a:cxn ang="T10">
                  <a:pos x="T0" y="T1"/>
                </a:cxn>
                <a:cxn ang="T11">
                  <a:pos x="T2" y="T3"/>
                </a:cxn>
                <a:cxn ang="T12">
                  <a:pos x="T4" y="T5"/>
                </a:cxn>
                <a:cxn ang="T13">
                  <a:pos x="T6" y="T7"/>
                </a:cxn>
                <a:cxn ang="T14">
                  <a:pos x="T8" y="T9"/>
                </a:cxn>
              </a:cxnLst>
              <a:rect l="T15" t="T16" r="T17" b="T18"/>
              <a:pathLst>
                <a:path w="18" h="12">
                  <a:moveTo>
                    <a:pt x="0" y="0"/>
                  </a:moveTo>
                  <a:lnTo>
                    <a:pt x="4" y="12"/>
                  </a:lnTo>
                  <a:lnTo>
                    <a:pt x="18" y="12"/>
                  </a:lnTo>
                  <a:lnTo>
                    <a:pt x="15" y="1"/>
                  </a:lnTo>
                  <a:lnTo>
                    <a:pt x="0" y="0"/>
                  </a:lnTo>
                  <a:close/>
                </a:path>
              </a:pathLst>
            </a:custGeom>
            <a:solidFill>
              <a:srgbClr val="000000"/>
            </a:solidFill>
            <a:ln w="9525">
              <a:noFill/>
              <a:round/>
            </a:ln>
          </p:spPr>
          <p:txBody>
            <a:bodyPr/>
            <a:lstStyle/>
            <a:p>
              <a:endParaRPr lang="en-CA"/>
            </a:p>
          </p:txBody>
        </p:sp>
        <p:sp>
          <p:nvSpPr>
            <p:cNvPr id="8541" name="Freeform 423"/>
            <p:cNvSpPr/>
            <p:nvPr/>
          </p:nvSpPr>
          <p:spPr bwMode="auto">
            <a:xfrm>
              <a:off x="1682" y="1378"/>
              <a:ext cx="16" cy="8"/>
            </a:xfrm>
            <a:custGeom>
              <a:avLst/>
              <a:gdLst>
                <a:gd name="T0" fmla="*/ 10 w 20"/>
                <a:gd name="T1" fmla="*/ 5 h 10"/>
                <a:gd name="T2" fmla="*/ 8 w 20"/>
                <a:gd name="T3" fmla="*/ 0 h 10"/>
                <a:gd name="T4" fmla="*/ 0 w 20"/>
                <a:gd name="T5" fmla="*/ 0 h 10"/>
                <a:gd name="T6" fmla="*/ 2 w 20"/>
                <a:gd name="T7" fmla="*/ 5 h 10"/>
                <a:gd name="T8" fmla="*/ 10 w 20"/>
                <a:gd name="T9" fmla="*/ 5 h 10"/>
                <a:gd name="T10" fmla="*/ 0 60000 65536"/>
                <a:gd name="T11" fmla="*/ 0 60000 65536"/>
                <a:gd name="T12" fmla="*/ 0 60000 65536"/>
                <a:gd name="T13" fmla="*/ 0 60000 65536"/>
                <a:gd name="T14" fmla="*/ 0 60000 65536"/>
                <a:gd name="T15" fmla="*/ 0 w 20"/>
                <a:gd name="T16" fmla="*/ 0 h 10"/>
                <a:gd name="T17" fmla="*/ 20 w 20"/>
                <a:gd name="T18" fmla="*/ 10 h 10"/>
              </a:gdLst>
              <a:ahLst/>
              <a:cxnLst>
                <a:cxn ang="T10">
                  <a:pos x="T0" y="T1"/>
                </a:cxn>
                <a:cxn ang="T11">
                  <a:pos x="T2" y="T3"/>
                </a:cxn>
                <a:cxn ang="T12">
                  <a:pos x="T4" y="T5"/>
                </a:cxn>
                <a:cxn ang="T13">
                  <a:pos x="T6" y="T7"/>
                </a:cxn>
                <a:cxn ang="T14">
                  <a:pos x="T8" y="T9"/>
                </a:cxn>
              </a:cxnLst>
              <a:rect l="T15" t="T16" r="T17" b="T18"/>
              <a:pathLst>
                <a:path w="20" h="10">
                  <a:moveTo>
                    <a:pt x="20" y="10"/>
                  </a:moveTo>
                  <a:lnTo>
                    <a:pt x="15" y="0"/>
                  </a:lnTo>
                  <a:lnTo>
                    <a:pt x="0" y="0"/>
                  </a:lnTo>
                  <a:lnTo>
                    <a:pt x="5" y="10"/>
                  </a:lnTo>
                  <a:lnTo>
                    <a:pt x="20" y="10"/>
                  </a:lnTo>
                  <a:close/>
                </a:path>
              </a:pathLst>
            </a:custGeom>
            <a:solidFill>
              <a:srgbClr val="000000"/>
            </a:solidFill>
            <a:ln w="9525">
              <a:noFill/>
              <a:round/>
            </a:ln>
          </p:spPr>
          <p:txBody>
            <a:bodyPr/>
            <a:lstStyle/>
            <a:p>
              <a:endParaRPr lang="en-CA"/>
            </a:p>
          </p:txBody>
        </p:sp>
        <p:sp>
          <p:nvSpPr>
            <p:cNvPr id="8542" name="Freeform 424"/>
            <p:cNvSpPr/>
            <p:nvPr/>
          </p:nvSpPr>
          <p:spPr bwMode="auto">
            <a:xfrm>
              <a:off x="1702" y="1378"/>
              <a:ext cx="15" cy="10"/>
            </a:xfrm>
            <a:custGeom>
              <a:avLst/>
              <a:gdLst>
                <a:gd name="T0" fmla="*/ 2 w 18"/>
                <a:gd name="T1" fmla="*/ 8 h 11"/>
                <a:gd name="T2" fmla="*/ 10 w 18"/>
                <a:gd name="T3" fmla="*/ 8 h 11"/>
                <a:gd name="T4" fmla="*/ 8 w 18"/>
                <a:gd name="T5" fmla="*/ 0 h 11"/>
                <a:gd name="T6" fmla="*/ 0 w 18"/>
                <a:gd name="T7" fmla="*/ 0 h 11"/>
                <a:gd name="T8" fmla="*/ 2 w 18"/>
                <a:gd name="T9" fmla="*/ 8 h 11"/>
                <a:gd name="T10" fmla="*/ 0 60000 65536"/>
                <a:gd name="T11" fmla="*/ 0 60000 65536"/>
                <a:gd name="T12" fmla="*/ 0 60000 65536"/>
                <a:gd name="T13" fmla="*/ 0 60000 65536"/>
                <a:gd name="T14" fmla="*/ 0 60000 65536"/>
                <a:gd name="T15" fmla="*/ 0 w 18"/>
                <a:gd name="T16" fmla="*/ 0 h 11"/>
                <a:gd name="T17" fmla="*/ 18 w 18"/>
                <a:gd name="T18" fmla="*/ 11 h 11"/>
              </a:gdLst>
              <a:ahLst/>
              <a:cxnLst>
                <a:cxn ang="T10">
                  <a:pos x="T0" y="T1"/>
                </a:cxn>
                <a:cxn ang="T11">
                  <a:pos x="T2" y="T3"/>
                </a:cxn>
                <a:cxn ang="T12">
                  <a:pos x="T4" y="T5"/>
                </a:cxn>
                <a:cxn ang="T13">
                  <a:pos x="T6" y="T7"/>
                </a:cxn>
                <a:cxn ang="T14">
                  <a:pos x="T8" y="T9"/>
                </a:cxn>
              </a:cxnLst>
              <a:rect l="T15" t="T16" r="T17" b="T18"/>
              <a:pathLst>
                <a:path w="18" h="11">
                  <a:moveTo>
                    <a:pt x="3" y="11"/>
                  </a:moveTo>
                  <a:lnTo>
                    <a:pt x="18" y="11"/>
                  </a:lnTo>
                  <a:lnTo>
                    <a:pt x="13" y="0"/>
                  </a:lnTo>
                  <a:lnTo>
                    <a:pt x="0" y="0"/>
                  </a:lnTo>
                  <a:lnTo>
                    <a:pt x="3" y="11"/>
                  </a:lnTo>
                  <a:close/>
                </a:path>
              </a:pathLst>
            </a:custGeom>
            <a:solidFill>
              <a:srgbClr val="000000"/>
            </a:solidFill>
            <a:ln w="9525">
              <a:noFill/>
              <a:round/>
            </a:ln>
          </p:spPr>
          <p:txBody>
            <a:bodyPr/>
            <a:lstStyle/>
            <a:p>
              <a:endParaRPr lang="en-CA"/>
            </a:p>
          </p:txBody>
        </p:sp>
        <p:sp>
          <p:nvSpPr>
            <p:cNvPr id="8543" name="Freeform 425"/>
            <p:cNvSpPr/>
            <p:nvPr/>
          </p:nvSpPr>
          <p:spPr bwMode="auto">
            <a:xfrm>
              <a:off x="1703" y="1328"/>
              <a:ext cx="17" cy="10"/>
            </a:xfrm>
            <a:custGeom>
              <a:avLst/>
              <a:gdLst>
                <a:gd name="T0" fmla="*/ 4 w 19"/>
                <a:gd name="T1" fmla="*/ 7 h 11"/>
                <a:gd name="T2" fmla="*/ 13 w 19"/>
                <a:gd name="T3" fmla="*/ 8 h 11"/>
                <a:gd name="T4" fmla="*/ 11 w 19"/>
                <a:gd name="T5" fmla="*/ 0 h 11"/>
                <a:gd name="T6" fmla="*/ 0 w 19"/>
                <a:gd name="T7" fmla="*/ 0 h 11"/>
                <a:gd name="T8" fmla="*/ 4 w 19"/>
                <a:gd name="T9" fmla="*/ 7 h 11"/>
                <a:gd name="T10" fmla="*/ 0 60000 65536"/>
                <a:gd name="T11" fmla="*/ 0 60000 65536"/>
                <a:gd name="T12" fmla="*/ 0 60000 65536"/>
                <a:gd name="T13" fmla="*/ 0 60000 65536"/>
                <a:gd name="T14" fmla="*/ 0 60000 65536"/>
                <a:gd name="T15" fmla="*/ 0 w 19"/>
                <a:gd name="T16" fmla="*/ 0 h 11"/>
                <a:gd name="T17" fmla="*/ 19 w 19"/>
                <a:gd name="T18" fmla="*/ 11 h 11"/>
              </a:gdLst>
              <a:ahLst/>
              <a:cxnLst>
                <a:cxn ang="T10">
                  <a:pos x="T0" y="T1"/>
                </a:cxn>
                <a:cxn ang="T11">
                  <a:pos x="T2" y="T3"/>
                </a:cxn>
                <a:cxn ang="T12">
                  <a:pos x="T4" y="T5"/>
                </a:cxn>
                <a:cxn ang="T13">
                  <a:pos x="T6" y="T7"/>
                </a:cxn>
                <a:cxn ang="T14">
                  <a:pos x="T8" y="T9"/>
                </a:cxn>
              </a:cxnLst>
              <a:rect l="T15" t="T16" r="T17" b="T18"/>
              <a:pathLst>
                <a:path w="19" h="11">
                  <a:moveTo>
                    <a:pt x="4" y="10"/>
                  </a:moveTo>
                  <a:lnTo>
                    <a:pt x="19" y="11"/>
                  </a:lnTo>
                  <a:lnTo>
                    <a:pt x="15" y="0"/>
                  </a:lnTo>
                  <a:lnTo>
                    <a:pt x="0" y="0"/>
                  </a:lnTo>
                  <a:lnTo>
                    <a:pt x="4" y="10"/>
                  </a:lnTo>
                  <a:close/>
                </a:path>
              </a:pathLst>
            </a:custGeom>
            <a:solidFill>
              <a:srgbClr val="000000"/>
            </a:solidFill>
            <a:ln w="9525">
              <a:noFill/>
              <a:round/>
            </a:ln>
          </p:spPr>
          <p:txBody>
            <a:bodyPr/>
            <a:lstStyle/>
            <a:p>
              <a:endParaRPr lang="en-CA"/>
            </a:p>
          </p:txBody>
        </p:sp>
        <p:sp>
          <p:nvSpPr>
            <p:cNvPr id="8544" name="Freeform 426"/>
            <p:cNvSpPr/>
            <p:nvPr/>
          </p:nvSpPr>
          <p:spPr bwMode="auto">
            <a:xfrm>
              <a:off x="1722" y="1328"/>
              <a:ext cx="16" cy="10"/>
            </a:xfrm>
            <a:custGeom>
              <a:avLst/>
              <a:gdLst>
                <a:gd name="T0" fmla="*/ 0 w 18"/>
                <a:gd name="T1" fmla="*/ 0 h 11"/>
                <a:gd name="T2" fmla="*/ 4 w 18"/>
                <a:gd name="T3" fmla="*/ 8 h 11"/>
                <a:gd name="T4" fmla="*/ 12 w 18"/>
                <a:gd name="T5" fmla="*/ 8 h 11"/>
                <a:gd name="T6" fmla="*/ 10 w 18"/>
                <a:gd name="T7" fmla="*/ 0 h 11"/>
                <a:gd name="T8" fmla="*/ 0 w 18"/>
                <a:gd name="T9" fmla="*/ 0 h 11"/>
                <a:gd name="T10" fmla="*/ 0 60000 65536"/>
                <a:gd name="T11" fmla="*/ 0 60000 65536"/>
                <a:gd name="T12" fmla="*/ 0 60000 65536"/>
                <a:gd name="T13" fmla="*/ 0 60000 65536"/>
                <a:gd name="T14" fmla="*/ 0 60000 65536"/>
                <a:gd name="T15" fmla="*/ 0 w 18"/>
                <a:gd name="T16" fmla="*/ 0 h 11"/>
                <a:gd name="T17" fmla="*/ 18 w 18"/>
                <a:gd name="T18" fmla="*/ 11 h 11"/>
              </a:gdLst>
              <a:ahLst/>
              <a:cxnLst>
                <a:cxn ang="T10">
                  <a:pos x="T0" y="T1"/>
                </a:cxn>
                <a:cxn ang="T11">
                  <a:pos x="T2" y="T3"/>
                </a:cxn>
                <a:cxn ang="T12">
                  <a:pos x="T4" y="T5"/>
                </a:cxn>
                <a:cxn ang="T13">
                  <a:pos x="T6" y="T7"/>
                </a:cxn>
                <a:cxn ang="T14">
                  <a:pos x="T8" y="T9"/>
                </a:cxn>
              </a:cxnLst>
              <a:rect l="T15" t="T16" r="T17" b="T18"/>
              <a:pathLst>
                <a:path w="18" h="11">
                  <a:moveTo>
                    <a:pt x="0" y="0"/>
                  </a:moveTo>
                  <a:lnTo>
                    <a:pt x="4" y="11"/>
                  </a:lnTo>
                  <a:lnTo>
                    <a:pt x="18" y="11"/>
                  </a:lnTo>
                  <a:lnTo>
                    <a:pt x="14" y="0"/>
                  </a:lnTo>
                  <a:lnTo>
                    <a:pt x="0" y="0"/>
                  </a:lnTo>
                  <a:close/>
                </a:path>
              </a:pathLst>
            </a:custGeom>
            <a:solidFill>
              <a:srgbClr val="000000"/>
            </a:solidFill>
            <a:ln w="9525">
              <a:noFill/>
              <a:round/>
            </a:ln>
          </p:spPr>
          <p:txBody>
            <a:bodyPr/>
            <a:lstStyle/>
            <a:p>
              <a:endParaRPr lang="en-CA"/>
            </a:p>
          </p:txBody>
        </p:sp>
        <p:sp>
          <p:nvSpPr>
            <p:cNvPr id="8545" name="Freeform 427"/>
            <p:cNvSpPr/>
            <p:nvPr/>
          </p:nvSpPr>
          <p:spPr bwMode="auto">
            <a:xfrm>
              <a:off x="1740" y="1330"/>
              <a:ext cx="17" cy="8"/>
            </a:xfrm>
            <a:custGeom>
              <a:avLst/>
              <a:gdLst>
                <a:gd name="T0" fmla="*/ 11 w 19"/>
                <a:gd name="T1" fmla="*/ 0 h 12"/>
                <a:gd name="T2" fmla="*/ 0 w 19"/>
                <a:gd name="T3" fmla="*/ 0 h 12"/>
                <a:gd name="T4" fmla="*/ 4 w 19"/>
                <a:gd name="T5" fmla="*/ 3 h 12"/>
                <a:gd name="T6" fmla="*/ 13 w 19"/>
                <a:gd name="T7" fmla="*/ 3 h 12"/>
                <a:gd name="T8" fmla="*/ 11 w 19"/>
                <a:gd name="T9" fmla="*/ 0 h 12"/>
                <a:gd name="T10" fmla="*/ 0 60000 65536"/>
                <a:gd name="T11" fmla="*/ 0 60000 65536"/>
                <a:gd name="T12" fmla="*/ 0 60000 65536"/>
                <a:gd name="T13" fmla="*/ 0 60000 65536"/>
                <a:gd name="T14" fmla="*/ 0 60000 65536"/>
                <a:gd name="T15" fmla="*/ 0 w 19"/>
                <a:gd name="T16" fmla="*/ 0 h 12"/>
                <a:gd name="T17" fmla="*/ 19 w 19"/>
                <a:gd name="T18" fmla="*/ 12 h 12"/>
              </a:gdLst>
              <a:ahLst/>
              <a:cxnLst>
                <a:cxn ang="T10">
                  <a:pos x="T0" y="T1"/>
                </a:cxn>
                <a:cxn ang="T11">
                  <a:pos x="T2" y="T3"/>
                </a:cxn>
                <a:cxn ang="T12">
                  <a:pos x="T4" y="T5"/>
                </a:cxn>
                <a:cxn ang="T13">
                  <a:pos x="T6" y="T7"/>
                </a:cxn>
                <a:cxn ang="T14">
                  <a:pos x="T8" y="T9"/>
                </a:cxn>
              </a:cxnLst>
              <a:rect l="T15" t="T16" r="T17" b="T18"/>
              <a:pathLst>
                <a:path w="19" h="12">
                  <a:moveTo>
                    <a:pt x="15" y="0"/>
                  </a:moveTo>
                  <a:lnTo>
                    <a:pt x="0" y="0"/>
                  </a:lnTo>
                  <a:lnTo>
                    <a:pt x="4" y="10"/>
                  </a:lnTo>
                  <a:lnTo>
                    <a:pt x="19" y="12"/>
                  </a:lnTo>
                  <a:lnTo>
                    <a:pt x="15" y="0"/>
                  </a:lnTo>
                  <a:close/>
                </a:path>
              </a:pathLst>
            </a:custGeom>
            <a:solidFill>
              <a:srgbClr val="000000"/>
            </a:solidFill>
            <a:ln w="9525">
              <a:noFill/>
              <a:round/>
            </a:ln>
          </p:spPr>
          <p:txBody>
            <a:bodyPr/>
            <a:lstStyle/>
            <a:p>
              <a:endParaRPr lang="en-CA"/>
            </a:p>
          </p:txBody>
        </p:sp>
        <p:sp>
          <p:nvSpPr>
            <p:cNvPr id="8546" name="Freeform 428"/>
            <p:cNvSpPr/>
            <p:nvPr/>
          </p:nvSpPr>
          <p:spPr bwMode="auto">
            <a:xfrm>
              <a:off x="1760" y="1330"/>
              <a:ext cx="15" cy="8"/>
            </a:xfrm>
            <a:custGeom>
              <a:avLst/>
              <a:gdLst>
                <a:gd name="T0" fmla="*/ 2 w 18"/>
                <a:gd name="T1" fmla="*/ 3 h 12"/>
                <a:gd name="T2" fmla="*/ 10 w 18"/>
                <a:gd name="T3" fmla="*/ 3 h 12"/>
                <a:gd name="T4" fmla="*/ 8 w 18"/>
                <a:gd name="T5" fmla="*/ 1 h 12"/>
                <a:gd name="T6" fmla="*/ 0 w 18"/>
                <a:gd name="T7" fmla="*/ 0 h 12"/>
                <a:gd name="T8" fmla="*/ 2 w 18"/>
                <a:gd name="T9" fmla="*/ 3 h 12"/>
                <a:gd name="T10" fmla="*/ 0 60000 65536"/>
                <a:gd name="T11" fmla="*/ 0 60000 65536"/>
                <a:gd name="T12" fmla="*/ 0 60000 65536"/>
                <a:gd name="T13" fmla="*/ 0 60000 65536"/>
                <a:gd name="T14" fmla="*/ 0 60000 65536"/>
                <a:gd name="T15" fmla="*/ 0 w 18"/>
                <a:gd name="T16" fmla="*/ 0 h 12"/>
                <a:gd name="T17" fmla="*/ 18 w 18"/>
                <a:gd name="T18" fmla="*/ 12 h 12"/>
              </a:gdLst>
              <a:ahLst/>
              <a:cxnLst>
                <a:cxn ang="T10">
                  <a:pos x="T0" y="T1"/>
                </a:cxn>
                <a:cxn ang="T11">
                  <a:pos x="T2" y="T3"/>
                </a:cxn>
                <a:cxn ang="T12">
                  <a:pos x="T4" y="T5"/>
                </a:cxn>
                <a:cxn ang="T13">
                  <a:pos x="T6" y="T7"/>
                </a:cxn>
                <a:cxn ang="T14">
                  <a:pos x="T8" y="T9"/>
                </a:cxn>
              </a:cxnLst>
              <a:rect l="T15" t="T16" r="T17" b="T18"/>
              <a:pathLst>
                <a:path w="18" h="12">
                  <a:moveTo>
                    <a:pt x="3" y="12"/>
                  </a:moveTo>
                  <a:lnTo>
                    <a:pt x="18" y="12"/>
                  </a:lnTo>
                  <a:lnTo>
                    <a:pt x="14" y="1"/>
                  </a:lnTo>
                  <a:lnTo>
                    <a:pt x="0" y="0"/>
                  </a:lnTo>
                  <a:lnTo>
                    <a:pt x="3" y="12"/>
                  </a:lnTo>
                  <a:close/>
                </a:path>
              </a:pathLst>
            </a:custGeom>
            <a:solidFill>
              <a:srgbClr val="000000"/>
            </a:solidFill>
            <a:ln w="9525">
              <a:noFill/>
              <a:round/>
            </a:ln>
          </p:spPr>
          <p:txBody>
            <a:bodyPr/>
            <a:lstStyle/>
            <a:p>
              <a:endParaRPr lang="en-CA"/>
            </a:p>
          </p:txBody>
        </p:sp>
        <p:sp>
          <p:nvSpPr>
            <p:cNvPr id="8547" name="Freeform 429"/>
            <p:cNvSpPr/>
            <p:nvPr/>
          </p:nvSpPr>
          <p:spPr bwMode="auto">
            <a:xfrm>
              <a:off x="1688" y="1391"/>
              <a:ext cx="15" cy="10"/>
            </a:xfrm>
            <a:custGeom>
              <a:avLst/>
              <a:gdLst>
                <a:gd name="T0" fmla="*/ 7 w 19"/>
                <a:gd name="T1" fmla="*/ 0 h 11"/>
                <a:gd name="T2" fmla="*/ 0 w 19"/>
                <a:gd name="T3" fmla="*/ 0 h 11"/>
                <a:gd name="T4" fmla="*/ 2 w 19"/>
                <a:gd name="T5" fmla="*/ 8 h 11"/>
                <a:gd name="T6" fmla="*/ 9 w 19"/>
                <a:gd name="T7" fmla="*/ 8 h 11"/>
                <a:gd name="T8" fmla="*/ 7 w 19"/>
                <a:gd name="T9" fmla="*/ 0 h 11"/>
                <a:gd name="T10" fmla="*/ 0 60000 65536"/>
                <a:gd name="T11" fmla="*/ 0 60000 65536"/>
                <a:gd name="T12" fmla="*/ 0 60000 65536"/>
                <a:gd name="T13" fmla="*/ 0 60000 65536"/>
                <a:gd name="T14" fmla="*/ 0 60000 65536"/>
                <a:gd name="T15" fmla="*/ 0 w 19"/>
                <a:gd name="T16" fmla="*/ 0 h 11"/>
                <a:gd name="T17" fmla="*/ 19 w 19"/>
                <a:gd name="T18" fmla="*/ 11 h 11"/>
              </a:gdLst>
              <a:ahLst/>
              <a:cxnLst>
                <a:cxn ang="T10">
                  <a:pos x="T0" y="T1"/>
                </a:cxn>
                <a:cxn ang="T11">
                  <a:pos x="T2" y="T3"/>
                </a:cxn>
                <a:cxn ang="T12">
                  <a:pos x="T4" y="T5"/>
                </a:cxn>
                <a:cxn ang="T13">
                  <a:pos x="T6" y="T7"/>
                </a:cxn>
                <a:cxn ang="T14">
                  <a:pos x="T8" y="T9"/>
                </a:cxn>
              </a:cxnLst>
              <a:rect l="T15" t="T16" r="T17" b="T18"/>
              <a:pathLst>
                <a:path w="19" h="11">
                  <a:moveTo>
                    <a:pt x="15" y="0"/>
                  </a:moveTo>
                  <a:lnTo>
                    <a:pt x="0" y="0"/>
                  </a:lnTo>
                  <a:lnTo>
                    <a:pt x="5" y="11"/>
                  </a:lnTo>
                  <a:lnTo>
                    <a:pt x="19" y="11"/>
                  </a:lnTo>
                  <a:lnTo>
                    <a:pt x="15" y="0"/>
                  </a:lnTo>
                  <a:close/>
                </a:path>
              </a:pathLst>
            </a:custGeom>
            <a:solidFill>
              <a:srgbClr val="000000"/>
            </a:solidFill>
            <a:ln w="9525">
              <a:noFill/>
              <a:round/>
            </a:ln>
          </p:spPr>
          <p:txBody>
            <a:bodyPr/>
            <a:lstStyle/>
            <a:p>
              <a:endParaRPr lang="en-CA"/>
            </a:p>
          </p:txBody>
        </p:sp>
        <p:sp>
          <p:nvSpPr>
            <p:cNvPr id="8548" name="Freeform 430"/>
            <p:cNvSpPr/>
            <p:nvPr/>
          </p:nvSpPr>
          <p:spPr bwMode="auto">
            <a:xfrm>
              <a:off x="1707" y="1391"/>
              <a:ext cx="15" cy="10"/>
            </a:xfrm>
            <a:custGeom>
              <a:avLst/>
              <a:gdLst>
                <a:gd name="T0" fmla="*/ 6 w 20"/>
                <a:gd name="T1" fmla="*/ 1 h 11"/>
                <a:gd name="T2" fmla="*/ 0 w 20"/>
                <a:gd name="T3" fmla="*/ 0 h 11"/>
                <a:gd name="T4" fmla="*/ 2 w 20"/>
                <a:gd name="T5" fmla="*/ 8 h 11"/>
                <a:gd name="T6" fmla="*/ 8 w 20"/>
                <a:gd name="T7" fmla="*/ 8 h 11"/>
                <a:gd name="T8" fmla="*/ 6 w 20"/>
                <a:gd name="T9" fmla="*/ 1 h 11"/>
                <a:gd name="T10" fmla="*/ 0 60000 65536"/>
                <a:gd name="T11" fmla="*/ 0 60000 65536"/>
                <a:gd name="T12" fmla="*/ 0 60000 65536"/>
                <a:gd name="T13" fmla="*/ 0 60000 65536"/>
                <a:gd name="T14" fmla="*/ 0 60000 65536"/>
                <a:gd name="T15" fmla="*/ 0 w 20"/>
                <a:gd name="T16" fmla="*/ 0 h 11"/>
                <a:gd name="T17" fmla="*/ 20 w 20"/>
                <a:gd name="T18" fmla="*/ 11 h 11"/>
              </a:gdLst>
              <a:ahLst/>
              <a:cxnLst>
                <a:cxn ang="T10">
                  <a:pos x="T0" y="T1"/>
                </a:cxn>
                <a:cxn ang="T11">
                  <a:pos x="T2" y="T3"/>
                </a:cxn>
                <a:cxn ang="T12">
                  <a:pos x="T4" y="T5"/>
                </a:cxn>
                <a:cxn ang="T13">
                  <a:pos x="T6" y="T7"/>
                </a:cxn>
                <a:cxn ang="T14">
                  <a:pos x="T8" y="T9"/>
                </a:cxn>
              </a:cxnLst>
              <a:rect l="T15" t="T16" r="T17" b="T18"/>
              <a:pathLst>
                <a:path w="20" h="11">
                  <a:moveTo>
                    <a:pt x="15" y="1"/>
                  </a:moveTo>
                  <a:lnTo>
                    <a:pt x="0" y="0"/>
                  </a:lnTo>
                  <a:lnTo>
                    <a:pt x="5" y="11"/>
                  </a:lnTo>
                  <a:lnTo>
                    <a:pt x="20" y="11"/>
                  </a:lnTo>
                  <a:lnTo>
                    <a:pt x="15" y="1"/>
                  </a:lnTo>
                  <a:close/>
                </a:path>
              </a:pathLst>
            </a:custGeom>
            <a:solidFill>
              <a:srgbClr val="000000"/>
            </a:solidFill>
            <a:ln w="9525">
              <a:noFill/>
              <a:round/>
            </a:ln>
          </p:spPr>
          <p:txBody>
            <a:bodyPr/>
            <a:lstStyle/>
            <a:p>
              <a:endParaRPr lang="en-CA"/>
            </a:p>
          </p:txBody>
        </p:sp>
        <p:sp>
          <p:nvSpPr>
            <p:cNvPr id="8549" name="Freeform 431"/>
            <p:cNvSpPr/>
            <p:nvPr/>
          </p:nvSpPr>
          <p:spPr bwMode="auto">
            <a:xfrm>
              <a:off x="1708" y="1341"/>
              <a:ext cx="17" cy="10"/>
            </a:xfrm>
            <a:custGeom>
              <a:avLst/>
              <a:gdLst>
                <a:gd name="T0" fmla="*/ 12 w 18"/>
                <a:gd name="T1" fmla="*/ 0 h 12"/>
                <a:gd name="T2" fmla="*/ 0 w 18"/>
                <a:gd name="T3" fmla="*/ 0 h 12"/>
                <a:gd name="T4" fmla="*/ 4 w 18"/>
                <a:gd name="T5" fmla="*/ 7 h 12"/>
                <a:gd name="T6" fmla="*/ 15 w 18"/>
                <a:gd name="T7" fmla="*/ 7 h 12"/>
                <a:gd name="T8" fmla="*/ 12 w 18"/>
                <a:gd name="T9" fmla="*/ 0 h 12"/>
                <a:gd name="T10" fmla="*/ 0 60000 65536"/>
                <a:gd name="T11" fmla="*/ 0 60000 65536"/>
                <a:gd name="T12" fmla="*/ 0 60000 65536"/>
                <a:gd name="T13" fmla="*/ 0 60000 65536"/>
                <a:gd name="T14" fmla="*/ 0 60000 65536"/>
                <a:gd name="T15" fmla="*/ 0 w 18"/>
                <a:gd name="T16" fmla="*/ 0 h 12"/>
                <a:gd name="T17" fmla="*/ 18 w 18"/>
                <a:gd name="T18" fmla="*/ 12 h 12"/>
              </a:gdLst>
              <a:ahLst/>
              <a:cxnLst>
                <a:cxn ang="T10">
                  <a:pos x="T0" y="T1"/>
                </a:cxn>
                <a:cxn ang="T11">
                  <a:pos x="T2" y="T3"/>
                </a:cxn>
                <a:cxn ang="T12">
                  <a:pos x="T4" y="T5"/>
                </a:cxn>
                <a:cxn ang="T13">
                  <a:pos x="T6" y="T7"/>
                </a:cxn>
                <a:cxn ang="T14">
                  <a:pos x="T8" y="T9"/>
                </a:cxn>
              </a:cxnLst>
              <a:rect l="T15" t="T16" r="T17" b="T18"/>
              <a:pathLst>
                <a:path w="18" h="12">
                  <a:moveTo>
                    <a:pt x="15" y="0"/>
                  </a:moveTo>
                  <a:lnTo>
                    <a:pt x="0" y="0"/>
                  </a:lnTo>
                  <a:lnTo>
                    <a:pt x="4" y="12"/>
                  </a:lnTo>
                  <a:lnTo>
                    <a:pt x="18" y="12"/>
                  </a:lnTo>
                  <a:lnTo>
                    <a:pt x="15" y="0"/>
                  </a:lnTo>
                  <a:close/>
                </a:path>
              </a:pathLst>
            </a:custGeom>
            <a:solidFill>
              <a:srgbClr val="000000"/>
            </a:solidFill>
            <a:ln w="9525">
              <a:noFill/>
              <a:round/>
            </a:ln>
          </p:spPr>
          <p:txBody>
            <a:bodyPr/>
            <a:lstStyle/>
            <a:p>
              <a:endParaRPr lang="en-CA"/>
            </a:p>
          </p:txBody>
        </p:sp>
        <p:sp>
          <p:nvSpPr>
            <p:cNvPr id="8550" name="Freeform 432"/>
            <p:cNvSpPr/>
            <p:nvPr/>
          </p:nvSpPr>
          <p:spPr bwMode="auto">
            <a:xfrm>
              <a:off x="1747" y="1343"/>
              <a:ext cx="14" cy="8"/>
            </a:xfrm>
            <a:custGeom>
              <a:avLst/>
              <a:gdLst>
                <a:gd name="T0" fmla="*/ 0 w 18"/>
                <a:gd name="T1" fmla="*/ 0 h 12"/>
                <a:gd name="T2" fmla="*/ 2 w 18"/>
                <a:gd name="T3" fmla="*/ 3 h 12"/>
                <a:gd name="T4" fmla="*/ 9 w 18"/>
                <a:gd name="T5" fmla="*/ 3 h 12"/>
                <a:gd name="T6" fmla="*/ 6 w 18"/>
                <a:gd name="T7" fmla="*/ 0 h 12"/>
                <a:gd name="T8" fmla="*/ 0 w 18"/>
                <a:gd name="T9" fmla="*/ 0 h 12"/>
                <a:gd name="T10" fmla="*/ 0 60000 65536"/>
                <a:gd name="T11" fmla="*/ 0 60000 65536"/>
                <a:gd name="T12" fmla="*/ 0 60000 65536"/>
                <a:gd name="T13" fmla="*/ 0 60000 65536"/>
                <a:gd name="T14" fmla="*/ 0 60000 65536"/>
                <a:gd name="T15" fmla="*/ 0 w 18"/>
                <a:gd name="T16" fmla="*/ 0 h 12"/>
                <a:gd name="T17" fmla="*/ 18 w 18"/>
                <a:gd name="T18" fmla="*/ 12 h 12"/>
              </a:gdLst>
              <a:ahLst/>
              <a:cxnLst>
                <a:cxn ang="T10">
                  <a:pos x="T0" y="T1"/>
                </a:cxn>
                <a:cxn ang="T11">
                  <a:pos x="T2" y="T3"/>
                </a:cxn>
                <a:cxn ang="T12">
                  <a:pos x="T4" y="T5"/>
                </a:cxn>
                <a:cxn ang="T13">
                  <a:pos x="T6" y="T7"/>
                </a:cxn>
                <a:cxn ang="T14">
                  <a:pos x="T8" y="T9"/>
                </a:cxn>
              </a:cxnLst>
              <a:rect l="T15" t="T16" r="T17" b="T18"/>
              <a:pathLst>
                <a:path w="18" h="12">
                  <a:moveTo>
                    <a:pt x="0" y="0"/>
                  </a:moveTo>
                  <a:lnTo>
                    <a:pt x="4" y="12"/>
                  </a:lnTo>
                  <a:lnTo>
                    <a:pt x="18" y="12"/>
                  </a:lnTo>
                  <a:lnTo>
                    <a:pt x="13" y="0"/>
                  </a:lnTo>
                  <a:lnTo>
                    <a:pt x="0" y="0"/>
                  </a:lnTo>
                  <a:close/>
                </a:path>
              </a:pathLst>
            </a:custGeom>
            <a:solidFill>
              <a:srgbClr val="E50000"/>
            </a:solidFill>
            <a:ln w="9525">
              <a:noFill/>
              <a:round/>
            </a:ln>
          </p:spPr>
          <p:txBody>
            <a:bodyPr/>
            <a:lstStyle/>
            <a:p>
              <a:endParaRPr lang="en-CA"/>
            </a:p>
          </p:txBody>
        </p:sp>
        <p:sp>
          <p:nvSpPr>
            <p:cNvPr id="8551" name="Freeform 433"/>
            <p:cNvSpPr/>
            <p:nvPr/>
          </p:nvSpPr>
          <p:spPr bwMode="auto">
            <a:xfrm>
              <a:off x="1693" y="1405"/>
              <a:ext cx="15" cy="9"/>
            </a:xfrm>
            <a:custGeom>
              <a:avLst/>
              <a:gdLst>
                <a:gd name="T0" fmla="*/ 0 w 19"/>
                <a:gd name="T1" fmla="*/ 0 h 12"/>
                <a:gd name="T2" fmla="*/ 2 w 19"/>
                <a:gd name="T3" fmla="*/ 5 h 12"/>
                <a:gd name="T4" fmla="*/ 9 w 19"/>
                <a:gd name="T5" fmla="*/ 5 h 12"/>
                <a:gd name="T6" fmla="*/ 7 w 19"/>
                <a:gd name="T7" fmla="*/ 1 h 12"/>
                <a:gd name="T8" fmla="*/ 0 w 19"/>
                <a:gd name="T9" fmla="*/ 0 h 12"/>
                <a:gd name="T10" fmla="*/ 0 60000 65536"/>
                <a:gd name="T11" fmla="*/ 0 60000 65536"/>
                <a:gd name="T12" fmla="*/ 0 60000 65536"/>
                <a:gd name="T13" fmla="*/ 0 60000 65536"/>
                <a:gd name="T14" fmla="*/ 0 60000 65536"/>
                <a:gd name="T15" fmla="*/ 0 w 19"/>
                <a:gd name="T16" fmla="*/ 0 h 12"/>
                <a:gd name="T17" fmla="*/ 19 w 19"/>
                <a:gd name="T18" fmla="*/ 12 h 12"/>
              </a:gdLst>
              <a:ahLst/>
              <a:cxnLst>
                <a:cxn ang="T10">
                  <a:pos x="T0" y="T1"/>
                </a:cxn>
                <a:cxn ang="T11">
                  <a:pos x="T2" y="T3"/>
                </a:cxn>
                <a:cxn ang="T12">
                  <a:pos x="T4" y="T5"/>
                </a:cxn>
                <a:cxn ang="T13">
                  <a:pos x="T6" y="T7"/>
                </a:cxn>
                <a:cxn ang="T14">
                  <a:pos x="T8" y="T9"/>
                </a:cxn>
              </a:cxnLst>
              <a:rect l="T15" t="T16" r="T17" b="T18"/>
              <a:pathLst>
                <a:path w="19" h="12">
                  <a:moveTo>
                    <a:pt x="0" y="0"/>
                  </a:moveTo>
                  <a:lnTo>
                    <a:pt x="4" y="12"/>
                  </a:lnTo>
                  <a:lnTo>
                    <a:pt x="19" y="12"/>
                  </a:lnTo>
                  <a:lnTo>
                    <a:pt x="14" y="1"/>
                  </a:lnTo>
                  <a:lnTo>
                    <a:pt x="0" y="0"/>
                  </a:lnTo>
                  <a:close/>
                </a:path>
              </a:pathLst>
            </a:custGeom>
            <a:solidFill>
              <a:srgbClr val="000000"/>
            </a:solidFill>
            <a:ln w="9525">
              <a:noFill/>
              <a:round/>
            </a:ln>
          </p:spPr>
          <p:txBody>
            <a:bodyPr/>
            <a:lstStyle/>
            <a:p>
              <a:endParaRPr lang="en-CA"/>
            </a:p>
          </p:txBody>
        </p:sp>
        <p:sp>
          <p:nvSpPr>
            <p:cNvPr id="8552" name="Freeform 434"/>
            <p:cNvSpPr/>
            <p:nvPr/>
          </p:nvSpPr>
          <p:spPr bwMode="auto">
            <a:xfrm>
              <a:off x="1712" y="1406"/>
              <a:ext cx="15" cy="8"/>
            </a:xfrm>
            <a:custGeom>
              <a:avLst/>
              <a:gdLst>
                <a:gd name="T0" fmla="*/ 0 w 19"/>
                <a:gd name="T1" fmla="*/ 0 h 11"/>
                <a:gd name="T2" fmla="*/ 2 w 19"/>
                <a:gd name="T3" fmla="*/ 4 h 11"/>
                <a:gd name="T4" fmla="*/ 9 w 19"/>
                <a:gd name="T5" fmla="*/ 4 h 11"/>
                <a:gd name="T6" fmla="*/ 7 w 19"/>
                <a:gd name="T7" fmla="*/ 0 h 11"/>
                <a:gd name="T8" fmla="*/ 0 w 19"/>
                <a:gd name="T9" fmla="*/ 0 h 11"/>
                <a:gd name="T10" fmla="*/ 0 60000 65536"/>
                <a:gd name="T11" fmla="*/ 0 60000 65536"/>
                <a:gd name="T12" fmla="*/ 0 60000 65536"/>
                <a:gd name="T13" fmla="*/ 0 60000 65536"/>
                <a:gd name="T14" fmla="*/ 0 60000 65536"/>
                <a:gd name="T15" fmla="*/ 0 w 19"/>
                <a:gd name="T16" fmla="*/ 0 h 11"/>
                <a:gd name="T17" fmla="*/ 19 w 19"/>
                <a:gd name="T18" fmla="*/ 11 h 11"/>
              </a:gdLst>
              <a:ahLst/>
              <a:cxnLst>
                <a:cxn ang="T10">
                  <a:pos x="T0" y="T1"/>
                </a:cxn>
                <a:cxn ang="T11">
                  <a:pos x="T2" y="T3"/>
                </a:cxn>
                <a:cxn ang="T12">
                  <a:pos x="T4" y="T5"/>
                </a:cxn>
                <a:cxn ang="T13">
                  <a:pos x="T6" y="T7"/>
                </a:cxn>
                <a:cxn ang="T14">
                  <a:pos x="T8" y="T9"/>
                </a:cxn>
              </a:cxnLst>
              <a:rect l="T15" t="T16" r="T17" b="T18"/>
              <a:pathLst>
                <a:path w="19" h="11">
                  <a:moveTo>
                    <a:pt x="0" y="0"/>
                  </a:moveTo>
                  <a:lnTo>
                    <a:pt x="5" y="11"/>
                  </a:lnTo>
                  <a:lnTo>
                    <a:pt x="19" y="11"/>
                  </a:lnTo>
                  <a:lnTo>
                    <a:pt x="15" y="0"/>
                  </a:lnTo>
                  <a:lnTo>
                    <a:pt x="0" y="0"/>
                  </a:lnTo>
                  <a:close/>
                </a:path>
              </a:pathLst>
            </a:custGeom>
            <a:solidFill>
              <a:srgbClr val="E50000"/>
            </a:solidFill>
            <a:ln w="9525">
              <a:noFill/>
              <a:round/>
            </a:ln>
          </p:spPr>
          <p:txBody>
            <a:bodyPr/>
            <a:lstStyle/>
            <a:p>
              <a:endParaRPr lang="en-CA"/>
            </a:p>
          </p:txBody>
        </p:sp>
        <p:sp>
          <p:nvSpPr>
            <p:cNvPr id="8553" name="Freeform 435"/>
            <p:cNvSpPr/>
            <p:nvPr/>
          </p:nvSpPr>
          <p:spPr bwMode="auto">
            <a:xfrm>
              <a:off x="1918" y="1449"/>
              <a:ext cx="16" cy="9"/>
            </a:xfrm>
            <a:custGeom>
              <a:avLst/>
              <a:gdLst>
                <a:gd name="T0" fmla="*/ 0 w 19"/>
                <a:gd name="T1" fmla="*/ 0 h 11"/>
                <a:gd name="T2" fmla="*/ 3 w 19"/>
                <a:gd name="T3" fmla="*/ 6 h 11"/>
                <a:gd name="T4" fmla="*/ 11 w 19"/>
                <a:gd name="T5" fmla="*/ 6 h 11"/>
                <a:gd name="T6" fmla="*/ 9 w 19"/>
                <a:gd name="T7" fmla="*/ 0 h 11"/>
                <a:gd name="T8" fmla="*/ 0 w 19"/>
                <a:gd name="T9" fmla="*/ 0 h 11"/>
                <a:gd name="T10" fmla="*/ 0 60000 65536"/>
                <a:gd name="T11" fmla="*/ 0 60000 65536"/>
                <a:gd name="T12" fmla="*/ 0 60000 65536"/>
                <a:gd name="T13" fmla="*/ 0 60000 65536"/>
                <a:gd name="T14" fmla="*/ 0 60000 65536"/>
                <a:gd name="T15" fmla="*/ 0 w 19"/>
                <a:gd name="T16" fmla="*/ 0 h 11"/>
                <a:gd name="T17" fmla="*/ 19 w 19"/>
                <a:gd name="T18" fmla="*/ 11 h 11"/>
              </a:gdLst>
              <a:ahLst/>
              <a:cxnLst>
                <a:cxn ang="T10">
                  <a:pos x="T0" y="T1"/>
                </a:cxn>
                <a:cxn ang="T11">
                  <a:pos x="T2" y="T3"/>
                </a:cxn>
                <a:cxn ang="T12">
                  <a:pos x="T4" y="T5"/>
                </a:cxn>
                <a:cxn ang="T13">
                  <a:pos x="T6" y="T7"/>
                </a:cxn>
                <a:cxn ang="T14">
                  <a:pos x="T8" y="T9"/>
                </a:cxn>
              </a:cxnLst>
              <a:rect l="T15" t="T16" r="T17" b="T18"/>
              <a:pathLst>
                <a:path w="19" h="11">
                  <a:moveTo>
                    <a:pt x="0" y="0"/>
                  </a:moveTo>
                  <a:lnTo>
                    <a:pt x="4" y="11"/>
                  </a:lnTo>
                  <a:lnTo>
                    <a:pt x="19" y="11"/>
                  </a:lnTo>
                  <a:lnTo>
                    <a:pt x="15" y="0"/>
                  </a:lnTo>
                  <a:lnTo>
                    <a:pt x="0" y="0"/>
                  </a:lnTo>
                  <a:close/>
                </a:path>
              </a:pathLst>
            </a:custGeom>
            <a:solidFill>
              <a:srgbClr val="000000"/>
            </a:solidFill>
            <a:ln w="9525">
              <a:noFill/>
              <a:round/>
            </a:ln>
          </p:spPr>
          <p:txBody>
            <a:bodyPr/>
            <a:lstStyle/>
            <a:p>
              <a:endParaRPr lang="en-CA"/>
            </a:p>
          </p:txBody>
        </p:sp>
        <p:sp>
          <p:nvSpPr>
            <p:cNvPr id="8554" name="Freeform 436"/>
            <p:cNvSpPr/>
            <p:nvPr/>
          </p:nvSpPr>
          <p:spPr bwMode="auto">
            <a:xfrm>
              <a:off x="1954" y="1449"/>
              <a:ext cx="17" cy="10"/>
            </a:xfrm>
            <a:custGeom>
              <a:avLst/>
              <a:gdLst>
                <a:gd name="T0" fmla="*/ 0 w 19"/>
                <a:gd name="T1" fmla="*/ 0 h 12"/>
                <a:gd name="T2" fmla="*/ 4 w 19"/>
                <a:gd name="T3" fmla="*/ 7 h 12"/>
                <a:gd name="T4" fmla="*/ 13 w 19"/>
                <a:gd name="T5" fmla="*/ 7 h 12"/>
                <a:gd name="T6" fmla="*/ 11 w 19"/>
                <a:gd name="T7" fmla="*/ 0 h 12"/>
                <a:gd name="T8" fmla="*/ 0 w 19"/>
                <a:gd name="T9" fmla="*/ 0 h 12"/>
                <a:gd name="T10" fmla="*/ 0 60000 65536"/>
                <a:gd name="T11" fmla="*/ 0 60000 65536"/>
                <a:gd name="T12" fmla="*/ 0 60000 65536"/>
                <a:gd name="T13" fmla="*/ 0 60000 65536"/>
                <a:gd name="T14" fmla="*/ 0 60000 65536"/>
                <a:gd name="T15" fmla="*/ 0 w 19"/>
                <a:gd name="T16" fmla="*/ 0 h 12"/>
                <a:gd name="T17" fmla="*/ 19 w 19"/>
                <a:gd name="T18" fmla="*/ 12 h 12"/>
              </a:gdLst>
              <a:ahLst/>
              <a:cxnLst>
                <a:cxn ang="T10">
                  <a:pos x="T0" y="T1"/>
                </a:cxn>
                <a:cxn ang="T11">
                  <a:pos x="T2" y="T3"/>
                </a:cxn>
                <a:cxn ang="T12">
                  <a:pos x="T4" y="T5"/>
                </a:cxn>
                <a:cxn ang="T13">
                  <a:pos x="T6" y="T7"/>
                </a:cxn>
                <a:cxn ang="T14">
                  <a:pos x="T8" y="T9"/>
                </a:cxn>
              </a:cxnLst>
              <a:rect l="T15" t="T16" r="T17" b="T18"/>
              <a:pathLst>
                <a:path w="19" h="12">
                  <a:moveTo>
                    <a:pt x="0" y="0"/>
                  </a:moveTo>
                  <a:lnTo>
                    <a:pt x="4" y="11"/>
                  </a:lnTo>
                  <a:lnTo>
                    <a:pt x="19" y="12"/>
                  </a:lnTo>
                  <a:lnTo>
                    <a:pt x="15" y="0"/>
                  </a:lnTo>
                  <a:lnTo>
                    <a:pt x="0" y="0"/>
                  </a:lnTo>
                  <a:close/>
                </a:path>
              </a:pathLst>
            </a:custGeom>
            <a:solidFill>
              <a:srgbClr val="000000"/>
            </a:solidFill>
            <a:ln w="9525">
              <a:noFill/>
              <a:round/>
            </a:ln>
          </p:spPr>
          <p:txBody>
            <a:bodyPr/>
            <a:lstStyle/>
            <a:p>
              <a:endParaRPr lang="en-CA"/>
            </a:p>
          </p:txBody>
        </p:sp>
        <p:sp>
          <p:nvSpPr>
            <p:cNvPr id="8555" name="Freeform 437"/>
            <p:cNvSpPr/>
            <p:nvPr/>
          </p:nvSpPr>
          <p:spPr bwMode="auto">
            <a:xfrm>
              <a:off x="1974" y="1451"/>
              <a:ext cx="15" cy="8"/>
            </a:xfrm>
            <a:custGeom>
              <a:avLst/>
              <a:gdLst>
                <a:gd name="T0" fmla="*/ 0 w 18"/>
                <a:gd name="T1" fmla="*/ 0 h 11"/>
                <a:gd name="T2" fmla="*/ 2 w 18"/>
                <a:gd name="T3" fmla="*/ 4 h 11"/>
                <a:gd name="T4" fmla="*/ 10 w 18"/>
                <a:gd name="T5" fmla="*/ 4 h 11"/>
                <a:gd name="T6" fmla="*/ 8 w 18"/>
                <a:gd name="T7" fmla="*/ 0 h 11"/>
                <a:gd name="T8" fmla="*/ 0 w 18"/>
                <a:gd name="T9" fmla="*/ 0 h 11"/>
                <a:gd name="T10" fmla="*/ 0 60000 65536"/>
                <a:gd name="T11" fmla="*/ 0 60000 65536"/>
                <a:gd name="T12" fmla="*/ 0 60000 65536"/>
                <a:gd name="T13" fmla="*/ 0 60000 65536"/>
                <a:gd name="T14" fmla="*/ 0 60000 65536"/>
                <a:gd name="T15" fmla="*/ 0 w 18"/>
                <a:gd name="T16" fmla="*/ 0 h 11"/>
                <a:gd name="T17" fmla="*/ 18 w 18"/>
                <a:gd name="T18" fmla="*/ 11 h 11"/>
              </a:gdLst>
              <a:ahLst/>
              <a:cxnLst>
                <a:cxn ang="T10">
                  <a:pos x="T0" y="T1"/>
                </a:cxn>
                <a:cxn ang="T11">
                  <a:pos x="T2" y="T3"/>
                </a:cxn>
                <a:cxn ang="T12">
                  <a:pos x="T4" y="T5"/>
                </a:cxn>
                <a:cxn ang="T13">
                  <a:pos x="T6" y="T7"/>
                </a:cxn>
                <a:cxn ang="T14">
                  <a:pos x="T8" y="T9"/>
                </a:cxn>
              </a:cxnLst>
              <a:rect l="T15" t="T16" r="T17" b="T18"/>
              <a:pathLst>
                <a:path w="18" h="11">
                  <a:moveTo>
                    <a:pt x="0" y="0"/>
                  </a:moveTo>
                  <a:lnTo>
                    <a:pt x="3" y="11"/>
                  </a:lnTo>
                  <a:lnTo>
                    <a:pt x="18" y="11"/>
                  </a:lnTo>
                  <a:lnTo>
                    <a:pt x="14" y="0"/>
                  </a:lnTo>
                  <a:lnTo>
                    <a:pt x="0" y="0"/>
                  </a:lnTo>
                  <a:close/>
                </a:path>
              </a:pathLst>
            </a:custGeom>
            <a:solidFill>
              <a:srgbClr val="000000"/>
            </a:solidFill>
            <a:ln w="9525">
              <a:noFill/>
              <a:round/>
            </a:ln>
          </p:spPr>
          <p:txBody>
            <a:bodyPr/>
            <a:lstStyle/>
            <a:p>
              <a:endParaRPr lang="en-CA"/>
            </a:p>
          </p:txBody>
        </p:sp>
        <p:sp>
          <p:nvSpPr>
            <p:cNvPr id="8556" name="Freeform 438"/>
            <p:cNvSpPr/>
            <p:nvPr/>
          </p:nvSpPr>
          <p:spPr bwMode="auto">
            <a:xfrm>
              <a:off x="1992" y="1451"/>
              <a:ext cx="15" cy="8"/>
            </a:xfrm>
            <a:custGeom>
              <a:avLst/>
              <a:gdLst>
                <a:gd name="T0" fmla="*/ 0 w 18"/>
                <a:gd name="T1" fmla="*/ 0 h 11"/>
                <a:gd name="T2" fmla="*/ 2 w 18"/>
                <a:gd name="T3" fmla="*/ 4 h 11"/>
                <a:gd name="T4" fmla="*/ 10 w 18"/>
                <a:gd name="T5" fmla="*/ 4 h 11"/>
                <a:gd name="T6" fmla="*/ 8 w 18"/>
                <a:gd name="T7" fmla="*/ 0 h 11"/>
                <a:gd name="T8" fmla="*/ 0 w 18"/>
                <a:gd name="T9" fmla="*/ 0 h 11"/>
                <a:gd name="T10" fmla="*/ 0 60000 65536"/>
                <a:gd name="T11" fmla="*/ 0 60000 65536"/>
                <a:gd name="T12" fmla="*/ 0 60000 65536"/>
                <a:gd name="T13" fmla="*/ 0 60000 65536"/>
                <a:gd name="T14" fmla="*/ 0 60000 65536"/>
                <a:gd name="T15" fmla="*/ 0 w 18"/>
                <a:gd name="T16" fmla="*/ 0 h 11"/>
                <a:gd name="T17" fmla="*/ 18 w 18"/>
                <a:gd name="T18" fmla="*/ 11 h 11"/>
              </a:gdLst>
              <a:ahLst/>
              <a:cxnLst>
                <a:cxn ang="T10">
                  <a:pos x="T0" y="T1"/>
                </a:cxn>
                <a:cxn ang="T11">
                  <a:pos x="T2" y="T3"/>
                </a:cxn>
                <a:cxn ang="T12">
                  <a:pos x="T4" y="T5"/>
                </a:cxn>
                <a:cxn ang="T13">
                  <a:pos x="T6" y="T7"/>
                </a:cxn>
                <a:cxn ang="T14">
                  <a:pos x="T8" y="T9"/>
                </a:cxn>
              </a:cxnLst>
              <a:rect l="T15" t="T16" r="T17" b="T18"/>
              <a:pathLst>
                <a:path w="18" h="11">
                  <a:moveTo>
                    <a:pt x="0" y="0"/>
                  </a:moveTo>
                  <a:lnTo>
                    <a:pt x="4" y="11"/>
                  </a:lnTo>
                  <a:lnTo>
                    <a:pt x="18" y="11"/>
                  </a:lnTo>
                  <a:lnTo>
                    <a:pt x="15" y="0"/>
                  </a:lnTo>
                  <a:lnTo>
                    <a:pt x="0" y="0"/>
                  </a:lnTo>
                  <a:close/>
                </a:path>
              </a:pathLst>
            </a:custGeom>
            <a:solidFill>
              <a:srgbClr val="000000"/>
            </a:solidFill>
            <a:ln w="9525">
              <a:noFill/>
              <a:round/>
            </a:ln>
          </p:spPr>
          <p:txBody>
            <a:bodyPr/>
            <a:lstStyle/>
            <a:p>
              <a:endParaRPr lang="en-CA"/>
            </a:p>
          </p:txBody>
        </p:sp>
        <p:sp>
          <p:nvSpPr>
            <p:cNvPr id="8557" name="Freeform 439"/>
            <p:cNvSpPr/>
            <p:nvPr/>
          </p:nvSpPr>
          <p:spPr bwMode="auto">
            <a:xfrm>
              <a:off x="2011" y="1451"/>
              <a:ext cx="16" cy="8"/>
            </a:xfrm>
            <a:custGeom>
              <a:avLst/>
              <a:gdLst>
                <a:gd name="T0" fmla="*/ 0 w 19"/>
                <a:gd name="T1" fmla="*/ 0 h 12"/>
                <a:gd name="T2" fmla="*/ 3 w 19"/>
                <a:gd name="T3" fmla="*/ 3 h 12"/>
                <a:gd name="T4" fmla="*/ 11 w 19"/>
                <a:gd name="T5" fmla="*/ 3 h 12"/>
                <a:gd name="T6" fmla="*/ 9 w 19"/>
                <a:gd name="T7" fmla="*/ 0 h 12"/>
                <a:gd name="T8" fmla="*/ 0 w 19"/>
                <a:gd name="T9" fmla="*/ 0 h 12"/>
                <a:gd name="T10" fmla="*/ 0 60000 65536"/>
                <a:gd name="T11" fmla="*/ 0 60000 65536"/>
                <a:gd name="T12" fmla="*/ 0 60000 65536"/>
                <a:gd name="T13" fmla="*/ 0 60000 65536"/>
                <a:gd name="T14" fmla="*/ 0 60000 65536"/>
                <a:gd name="T15" fmla="*/ 0 w 19"/>
                <a:gd name="T16" fmla="*/ 0 h 12"/>
                <a:gd name="T17" fmla="*/ 19 w 19"/>
                <a:gd name="T18" fmla="*/ 12 h 12"/>
              </a:gdLst>
              <a:ahLst/>
              <a:cxnLst>
                <a:cxn ang="T10">
                  <a:pos x="T0" y="T1"/>
                </a:cxn>
                <a:cxn ang="T11">
                  <a:pos x="T2" y="T3"/>
                </a:cxn>
                <a:cxn ang="T12">
                  <a:pos x="T4" y="T5"/>
                </a:cxn>
                <a:cxn ang="T13">
                  <a:pos x="T6" y="T7"/>
                </a:cxn>
                <a:cxn ang="T14">
                  <a:pos x="T8" y="T9"/>
                </a:cxn>
              </a:cxnLst>
              <a:rect l="T15" t="T16" r="T17" b="T18"/>
              <a:pathLst>
                <a:path w="19" h="12">
                  <a:moveTo>
                    <a:pt x="0" y="0"/>
                  </a:moveTo>
                  <a:lnTo>
                    <a:pt x="4" y="11"/>
                  </a:lnTo>
                  <a:lnTo>
                    <a:pt x="19" y="12"/>
                  </a:lnTo>
                  <a:lnTo>
                    <a:pt x="15" y="0"/>
                  </a:lnTo>
                  <a:lnTo>
                    <a:pt x="0" y="0"/>
                  </a:lnTo>
                  <a:close/>
                </a:path>
              </a:pathLst>
            </a:custGeom>
            <a:solidFill>
              <a:srgbClr val="000000"/>
            </a:solidFill>
            <a:ln w="9525">
              <a:noFill/>
              <a:round/>
            </a:ln>
          </p:spPr>
          <p:txBody>
            <a:bodyPr/>
            <a:lstStyle/>
            <a:p>
              <a:endParaRPr lang="en-CA"/>
            </a:p>
          </p:txBody>
        </p:sp>
        <p:sp>
          <p:nvSpPr>
            <p:cNvPr id="8558" name="Freeform 440"/>
            <p:cNvSpPr/>
            <p:nvPr/>
          </p:nvSpPr>
          <p:spPr bwMode="auto">
            <a:xfrm>
              <a:off x="1853" y="1305"/>
              <a:ext cx="259" cy="204"/>
            </a:xfrm>
            <a:custGeom>
              <a:avLst/>
              <a:gdLst>
                <a:gd name="T0" fmla="*/ 178 w 312"/>
                <a:gd name="T1" fmla="*/ 139 h 247"/>
                <a:gd name="T2" fmla="*/ 178 w 312"/>
                <a:gd name="T3" fmla="*/ 21 h 247"/>
                <a:gd name="T4" fmla="*/ 173 w 312"/>
                <a:gd name="T5" fmla="*/ 7 h 247"/>
                <a:gd name="T6" fmla="*/ 0 w 312"/>
                <a:gd name="T7" fmla="*/ 0 h 247"/>
                <a:gd name="T8" fmla="*/ 35 w 312"/>
                <a:gd name="T9" fmla="*/ 107 h 247"/>
                <a:gd name="T10" fmla="*/ 132 w 312"/>
                <a:gd name="T11" fmla="*/ 108 h 247"/>
                <a:gd name="T12" fmla="*/ 142 w 312"/>
                <a:gd name="T13" fmla="*/ 138 h 247"/>
                <a:gd name="T14" fmla="*/ 178 w 312"/>
                <a:gd name="T15" fmla="*/ 139 h 247"/>
                <a:gd name="T16" fmla="*/ 0 60000 65536"/>
                <a:gd name="T17" fmla="*/ 0 60000 65536"/>
                <a:gd name="T18" fmla="*/ 0 60000 65536"/>
                <a:gd name="T19" fmla="*/ 0 60000 65536"/>
                <a:gd name="T20" fmla="*/ 0 60000 65536"/>
                <a:gd name="T21" fmla="*/ 0 60000 65536"/>
                <a:gd name="T22" fmla="*/ 0 60000 65536"/>
                <a:gd name="T23" fmla="*/ 0 60000 65536"/>
                <a:gd name="T24" fmla="*/ 0 w 312"/>
                <a:gd name="T25" fmla="*/ 0 h 247"/>
                <a:gd name="T26" fmla="*/ 312 w 312"/>
                <a:gd name="T27" fmla="*/ 247 h 2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2" h="247">
                  <a:moveTo>
                    <a:pt x="312" y="247"/>
                  </a:moveTo>
                  <a:lnTo>
                    <a:pt x="312" y="37"/>
                  </a:lnTo>
                  <a:lnTo>
                    <a:pt x="301" y="13"/>
                  </a:lnTo>
                  <a:lnTo>
                    <a:pt x="0" y="0"/>
                  </a:lnTo>
                  <a:lnTo>
                    <a:pt x="60" y="191"/>
                  </a:lnTo>
                  <a:lnTo>
                    <a:pt x="230" y="192"/>
                  </a:lnTo>
                  <a:lnTo>
                    <a:pt x="248" y="244"/>
                  </a:lnTo>
                  <a:lnTo>
                    <a:pt x="312" y="247"/>
                  </a:lnTo>
                  <a:close/>
                </a:path>
              </a:pathLst>
            </a:custGeom>
            <a:solidFill>
              <a:srgbClr val="9EBFE0"/>
            </a:solidFill>
            <a:ln w="9525">
              <a:noFill/>
              <a:round/>
            </a:ln>
          </p:spPr>
          <p:txBody>
            <a:bodyPr/>
            <a:lstStyle/>
            <a:p>
              <a:endParaRPr lang="en-CA"/>
            </a:p>
          </p:txBody>
        </p:sp>
        <p:sp>
          <p:nvSpPr>
            <p:cNvPr id="8559" name="Freeform 441"/>
            <p:cNvSpPr/>
            <p:nvPr/>
          </p:nvSpPr>
          <p:spPr bwMode="auto">
            <a:xfrm>
              <a:off x="2062" y="1514"/>
              <a:ext cx="50" cy="138"/>
            </a:xfrm>
            <a:custGeom>
              <a:avLst/>
              <a:gdLst>
                <a:gd name="T0" fmla="*/ 0 w 60"/>
                <a:gd name="T1" fmla="*/ 0 h 167"/>
                <a:gd name="T2" fmla="*/ 35 w 60"/>
                <a:gd name="T3" fmla="*/ 94 h 167"/>
                <a:gd name="T4" fmla="*/ 35 w 60"/>
                <a:gd name="T5" fmla="*/ 2 h 167"/>
                <a:gd name="T6" fmla="*/ 0 w 60"/>
                <a:gd name="T7" fmla="*/ 0 h 167"/>
                <a:gd name="T8" fmla="*/ 0 60000 65536"/>
                <a:gd name="T9" fmla="*/ 0 60000 65536"/>
                <a:gd name="T10" fmla="*/ 0 60000 65536"/>
                <a:gd name="T11" fmla="*/ 0 60000 65536"/>
                <a:gd name="T12" fmla="*/ 0 w 60"/>
                <a:gd name="T13" fmla="*/ 0 h 167"/>
                <a:gd name="T14" fmla="*/ 60 w 60"/>
                <a:gd name="T15" fmla="*/ 167 h 167"/>
              </a:gdLst>
              <a:ahLst/>
              <a:cxnLst>
                <a:cxn ang="T8">
                  <a:pos x="T0" y="T1"/>
                </a:cxn>
                <a:cxn ang="T9">
                  <a:pos x="T2" y="T3"/>
                </a:cxn>
                <a:cxn ang="T10">
                  <a:pos x="T4" y="T5"/>
                </a:cxn>
                <a:cxn ang="T11">
                  <a:pos x="T6" y="T7"/>
                </a:cxn>
              </a:cxnLst>
              <a:rect l="T12" t="T13" r="T14" b="T15"/>
              <a:pathLst>
                <a:path w="60" h="167">
                  <a:moveTo>
                    <a:pt x="0" y="0"/>
                  </a:moveTo>
                  <a:lnTo>
                    <a:pt x="60" y="167"/>
                  </a:lnTo>
                  <a:lnTo>
                    <a:pt x="60" y="3"/>
                  </a:lnTo>
                  <a:lnTo>
                    <a:pt x="0" y="0"/>
                  </a:lnTo>
                  <a:close/>
                </a:path>
              </a:pathLst>
            </a:custGeom>
            <a:solidFill>
              <a:srgbClr val="7596B7"/>
            </a:solidFill>
            <a:ln w="9525">
              <a:noFill/>
              <a:round/>
            </a:ln>
          </p:spPr>
          <p:txBody>
            <a:bodyPr/>
            <a:lstStyle/>
            <a:p>
              <a:endParaRPr lang="en-CA"/>
            </a:p>
          </p:txBody>
        </p:sp>
        <p:sp>
          <p:nvSpPr>
            <p:cNvPr id="8560" name="Freeform 442"/>
            <p:cNvSpPr/>
            <p:nvPr/>
          </p:nvSpPr>
          <p:spPr bwMode="auto">
            <a:xfrm>
              <a:off x="1866" y="1311"/>
              <a:ext cx="216" cy="112"/>
            </a:xfrm>
            <a:custGeom>
              <a:avLst/>
              <a:gdLst>
                <a:gd name="T0" fmla="*/ 150 w 259"/>
                <a:gd name="T1" fmla="*/ 77 h 135"/>
                <a:gd name="T2" fmla="*/ 123 w 259"/>
                <a:gd name="T3" fmla="*/ 4 h 135"/>
                <a:gd name="T4" fmla="*/ 0 w 259"/>
                <a:gd name="T5" fmla="*/ 0 h 135"/>
                <a:gd name="T6" fmla="*/ 27 w 259"/>
                <a:gd name="T7" fmla="*/ 75 h 135"/>
                <a:gd name="T8" fmla="*/ 150 w 259"/>
                <a:gd name="T9" fmla="*/ 77 h 135"/>
                <a:gd name="T10" fmla="*/ 0 60000 65536"/>
                <a:gd name="T11" fmla="*/ 0 60000 65536"/>
                <a:gd name="T12" fmla="*/ 0 60000 65536"/>
                <a:gd name="T13" fmla="*/ 0 60000 65536"/>
                <a:gd name="T14" fmla="*/ 0 60000 65536"/>
                <a:gd name="T15" fmla="*/ 0 w 259"/>
                <a:gd name="T16" fmla="*/ 0 h 135"/>
                <a:gd name="T17" fmla="*/ 259 w 259"/>
                <a:gd name="T18" fmla="*/ 135 h 135"/>
              </a:gdLst>
              <a:ahLst/>
              <a:cxnLst>
                <a:cxn ang="T10">
                  <a:pos x="T0" y="T1"/>
                </a:cxn>
                <a:cxn ang="T11">
                  <a:pos x="T2" y="T3"/>
                </a:cxn>
                <a:cxn ang="T12">
                  <a:pos x="T4" y="T5"/>
                </a:cxn>
                <a:cxn ang="T13">
                  <a:pos x="T6" y="T7"/>
                </a:cxn>
                <a:cxn ang="T14">
                  <a:pos x="T8" y="T9"/>
                </a:cxn>
              </a:cxnLst>
              <a:rect l="T15" t="T16" r="T17" b="T18"/>
              <a:pathLst>
                <a:path w="259" h="135">
                  <a:moveTo>
                    <a:pt x="259" y="135"/>
                  </a:moveTo>
                  <a:lnTo>
                    <a:pt x="214" y="7"/>
                  </a:lnTo>
                  <a:lnTo>
                    <a:pt x="0" y="0"/>
                  </a:lnTo>
                  <a:lnTo>
                    <a:pt x="45" y="130"/>
                  </a:lnTo>
                  <a:lnTo>
                    <a:pt x="259" y="135"/>
                  </a:lnTo>
                  <a:close/>
                </a:path>
              </a:pathLst>
            </a:custGeom>
            <a:solidFill>
              <a:srgbClr val="CEE5F9"/>
            </a:solidFill>
            <a:ln w="9525">
              <a:noFill/>
              <a:round/>
            </a:ln>
          </p:spPr>
          <p:txBody>
            <a:bodyPr/>
            <a:lstStyle/>
            <a:p>
              <a:endParaRPr lang="en-CA"/>
            </a:p>
          </p:txBody>
        </p:sp>
        <p:sp>
          <p:nvSpPr>
            <p:cNvPr id="8561" name="Freeform 443"/>
            <p:cNvSpPr/>
            <p:nvPr/>
          </p:nvSpPr>
          <p:spPr bwMode="auto">
            <a:xfrm>
              <a:off x="1881" y="1321"/>
              <a:ext cx="186" cy="92"/>
            </a:xfrm>
            <a:custGeom>
              <a:avLst/>
              <a:gdLst>
                <a:gd name="T0" fmla="*/ 0 w 223"/>
                <a:gd name="T1" fmla="*/ 0 h 109"/>
                <a:gd name="T2" fmla="*/ 109 w 223"/>
                <a:gd name="T3" fmla="*/ 4 h 109"/>
                <a:gd name="T4" fmla="*/ 129 w 223"/>
                <a:gd name="T5" fmla="*/ 66 h 109"/>
                <a:gd name="T6" fmla="*/ 22 w 223"/>
                <a:gd name="T7" fmla="*/ 63 h 109"/>
                <a:gd name="T8" fmla="*/ 0 w 223"/>
                <a:gd name="T9" fmla="*/ 0 h 109"/>
                <a:gd name="T10" fmla="*/ 0 60000 65536"/>
                <a:gd name="T11" fmla="*/ 0 60000 65536"/>
                <a:gd name="T12" fmla="*/ 0 60000 65536"/>
                <a:gd name="T13" fmla="*/ 0 60000 65536"/>
                <a:gd name="T14" fmla="*/ 0 60000 65536"/>
                <a:gd name="T15" fmla="*/ 0 w 223"/>
                <a:gd name="T16" fmla="*/ 0 h 109"/>
                <a:gd name="T17" fmla="*/ 223 w 223"/>
                <a:gd name="T18" fmla="*/ 109 h 109"/>
              </a:gdLst>
              <a:ahLst/>
              <a:cxnLst>
                <a:cxn ang="T10">
                  <a:pos x="T0" y="T1"/>
                </a:cxn>
                <a:cxn ang="T11">
                  <a:pos x="T2" y="T3"/>
                </a:cxn>
                <a:cxn ang="T12">
                  <a:pos x="T4" y="T5"/>
                </a:cxn>
                <a:cxn ang="T13">
                  <a:pos x="T6" y="T7"/>
                </a:cxn>
                <a:cxn ang="T14">
                  <a:pos x="T8" y="T9"/>
                </a:cxn>
              </a:cxnLst>
              <a:rect l="T15" t="T16" r="T17" b="T18"/>
              <a:pathLst>
                <a:path w="223" h="109">
                  <a:moveTo>
                    <a:pt x="0" y="0"/>
                  </a:moveTo>
                  <a:lnTo>
                    <a:pt x="188" y="7"/>
                  </a:lnTo>
                  <a:lnTo>
                    <a:pt x="223" y="109"/>
                  </a:lnTo>
                  <a:lnTo>
                    <a:pt x="37" y="105"/>
                  </a:lnTo>
                  <a:lnTo>
                    <a:pt x="0" y="0"/>
                  </a:lnTo>
                  <a:close/>
                </a:path>
              </a:pathLst>
            </a:custGeom>
            <a:solidFill>
              <a:srgbClr val="0A7ADD"/>
            </a:solidFill>
            <a:ln w="9525">
              <a:noFill/>
              <a:round/>
            </a:ln>
          </p:spPr>
          <p:txBody>
            <a:bodyPr/>
            <a:lstStyle/>
            <a:p>
              <a:endParaRPr lang="en-CA"/>
            </a:p>
          </p:txBody>
        </p:sp>
        <p:sp>
          <p:nvSpPr>
            <p:cNvPr id="8562" name="Freeform 444"/>
            <p:cNvSpPr/>
            <p:nvPr/>
          </p:nvSpPr>
          <p:spPr bwMode="auto">
            <a:xfrm>
              <a:off x="2032" y="1426"/>
              <a:ext cx="17" cy="10"/>
            </a:xfrm>
            <a:custGeom>
              <a:avLst/>
              <a:gdLst>
                <a:gd name="T0" fmla="*/ 0 w 20"/>
                <a:gd name="T1" fmla="*/ 0 h 11"/>
                <a:gd name="T2" fmla="*/ 3 w 20"/>
                <a:gd name="T3" fmla="*/ 7 h 11"/>
                <a:gd name="T4" fmla="*/ 12 w 20"/>
                <a:gd name="T5" fmla="*/ 8 h 11"/>
                <a:gd name="T6" fmla="*/ 9 w 20"/>
                <a:gd name="T7" fmla="*/ 0 h 11"/>
                <a:gd name="T8" fmla="*/ 0 w 20"/>
                <a:gd name="T9" fmla="*/ 0 h 11"/>
                <a:gd name="T10" fmla="*/ 0 60000 65536"/>
                <a:gd name="T11" fmla="*/ 0 60000 65536"/>
                <a:gd name="T12" fmla="*/ 0 60000 65536"/>
                <a:gd name="T13" fmla="*/ 0 60000 65536"/>
                <a:gd name="T14" fmla="*/ 0 60000 65536"/>
                <a:gd name="T15" fmla="*/ 0 w 20"/>
                <a:gd name="T16" fmla="*/ 0 h 11"/>
                <a:gd name="T17" fmla="*/ 20 w 20"/>
                <a:gd name="T18" fmla="*/ 11 h 11"/>
              </a:gdLst>
              <a:ahLst/>
              <a:cxnLst>
                <a:cxn ang="T10">
                  <a:pos x="T0" y="T1"/>
                </a:cxn>
                <a:cxn ang="T11">
                  <a:pos x="T2" y="T3"/>
                </a:cxn>
                <a:cxn ang="T12">
                  <a:pos x="T4" y="T5"/>
                </a:cxn>
                <a:cxn ang="T13">
                  <a:pos x="T6" y="T7"/>
                </a:cxn>
                <a:cxn ang="T14">
                  <a:pos x="T8" y="T9"/>
                </a:cxn>
              </a:cxnLst>
              <a:rect l="T15" t="T16" r="T17" b="T18"/>
              <a:pathLst>
                <a:path w="20" h="11">
                  <a:moveTo>
                    <a:pt x="0" y="0"/>
                  </a:moveTo>
                  <a:lnTo>
                    <a:pt x="5" y="10"/>
                  </a:lnTo>
                  <a:lnTo>
                    <a:pt x="20" y="11"/>
                  </a:lnTo>
                  <a:lnTo>
                    <a:pt x="15" y="0"/>
                  </a:lnTo>
                  <a:lnTo>
                    <a:pt x="0" y="0"/>
                  </a:lnTo>
                  <a:close/>
                </a:path>
              </a:pathLst>
            </a:custGeom>
            <a:solidFill>
              <a:srgbClr val="000000"/>
            </a:solidFill>
            <a:ln w="9525">
              <a:noFill/>
              <a:round/>
            </a:ln>
          </p:spPr>
          <p:txBody>
            <a:bodyPr/>
            <a:lstStyle/>
            <a:p>
              <a:endParaRPr lang="en-CA"/>
            </a:p>
          </p:txBody>
        </p:sp>
        <p:sp>
          <p:nvSpPr>
            <p:cNvPr id="8563" name="Freeform 445"/>
            <p:cNvSpPr/>
            <p:nvPr/>
          </p:nvSpPr>
          <p:spPr bwMode="auto">
            <a:xfrm>
              <a:off x="2052" y="1426"/>
              <a:ext cx="15" cy="10"/>
            </a:xfrm>
            <a:custGeom>
              <a:avLst/>
              <a:gdLst>
                <a:gd name="T0" fmla="*/ 0 w 18"/>
                <a:gd name="T1" fmla="*/ 0 h 11"/>
                <a:gd name="T2" fmla="*/ 2 w 18"/>
                <a:gd name="T3" fmla="*/ 8 h 11"/>
                <a:gd name="T4" fmla="*/ 10 w 18"/>
                <a:gd name="T5" fmla="*/ 8 h 11"/>
                <a:gd name="T6" fmla="*/ 8 w 18"/>
                <a:gd name="T7" fmla="*/ 1 h 11"/>
                <a:gd name="T8" fmla="*/ 0 w 18"/>
                <a:gd name="T9" fmla="*/ 0 h 11"/>
                <a:gd name="T10" fmla="*/ 0 60000 65536"/>
                <a:gd name="T11" fmla="*/ 0 60000 65536"/>
                <a:gd name="T12" fmla="*/ 0 60000 65536"/>
                <a:gd name="T13" fmla="*/ 0 60000 65536"/>
                <a:gd name="T14" fmla="*/ 0 60000 65536"/>
                <a:gd name="T15" fmla="*/ 0 w 18"/>
                <a:gd name="T16" fmla="*/ 0 h 11"/>
                <a:gd name="T17" fmla="*/ 18 w 18"/>
                <a:gd name="T18" fmla="*/ 11 h 11"/>
              </a:gdLst>
              <a:ahLst/>
              <a:cxnLst>
                <a:cxn ang="T10">
                  <a:pos x="T0" y="T1"/>
                </a:cxn>
                <a:cxn ang="T11">
                  <a:pos x="T2" y="T3"/>
                </a:cxn>
                <a:cxn ang="T12">
                  <a:pos x="T4" y="T5"/>
                </a:cxn>
                <a:cxn ang="T13">
                  <a:pos x="T6" y="T7"/>
                </a:cxn>
                <a:cxn ang="T14">
                  <a:pos x="T8" y="T9"/>
                </a:cxn>
              </a:cxnLst>
              <a:rect l="T15" t="T16" r="T17" b="T18"/>
              <a:pathLst>
                <a:path w="18" h="11">
                  <a:moveTo>
                    <a:pt x="0" y="0"/>
                  </a:moveTo>
                  <a:lnTo>
                    <a:pt x="4" y="11"/>
                  </a:lnTo>
                  <a:lnTo>
                    <a:pt x="18" y="11"/>
                  </a:lnTo>
                  <a:lnTo>
                    <a:pt x="14" y="1"/>
                  </a:lnTo>
                  <a:lnTo>
                    <a:pt x="0" y="0"/>
                  </a:lnTo>
                  <a:close/>
                </a:path>
              </a:pathLst>
            </a:custGeom>
            <a:solidFill>
              <a:srgbClr val="E50000"/>
            </a:solidFill>
            <a:ln w="9525">
              <a:noFill/>
              <a:round/>
            </a:ln>
          </p:spPr>
          <p:txBody>
            <a:bodyPr/>
            <a:lstStyle/>
            <a:p>
              <a:endParaRPr lang="en-CA"/>
            </a:p>
          </p:txBody>
        </p:sp>
        <p:sp>
          <p:nvSpPr>
            <p:cNvPr id="8564" name="Freeform 446"/>
            <p:cNvSpPr/>
            <p:nvPr/>
          </p:nvSpPr>
          <p:spPr bwMode="auto">
            <a:xfrm>
              <a:off x="2069" y="1428"/>
              <a:ext cx="16" cy="8"/>
            </a:xfrm>
            <a:custGeom>
              <a:avLst/>
              <a:gdLst>
                <a:gd name="T0" fmla="*/ 0 w 18"/>
                <a:gd name="T1" fmla="*/ 0 h 10"/>
                <a:gd name="T2" fmla="*/ 4 w 18"/>
                <a:gd name="T3" fmla="*/ 5 h 10"/>
                <a:gd name="T4" fmla="*/ 12 w 18"/>
                <a:gd name="T5" fmla="*/ 5 h 10"/>
                <a:gd name="T6" fmla="*/ 11 w 18"/>
                <a:gd name="T7" fmla="*/ 0 h 10"/>
                <a:gd name="T8" fmla="*/ 0 w 18"/>
                <a:gd name="T9" fmla="*/ 0 h 10"/>
                <a:gd name="T10" fmla="*/ 0 60000 65536"/>
                <a:gd name="T11" fmla="*/ 0 60000 65536"/>
                <a:gd name="T12" fmla="*/ 0 60000 65536"/>
                <a:gd name="T13" fmla="*/ 0 60000 65536"/>
                <a:gd name="T14" fmla="*/ 0 60000 65536"/>
                <a:gd name="T15" fmla="*/ 0 w 18"/>
                <a:gd name="T16" fmla="*/ 0 h 10"/>
                <a:gd name="T17" fmla="*/ 18 w 18"/>
                <a:gd name="T18" fmla="*/ 10 h 10"/>
              </a:gdLst>
              <a:ahLst/>
              <a:cxnLst>
                <a:cxn ang="T10">
                  <a:pos x="T0" y="T1"/>
                </a:cxn>
                <a:cxn ang="T11">
                  <a:pos x="T2" y="T3"/>
                </a:cxn>
                <a:cxn ang="T12">
                  <a:pos x="T4" y="T5"/>
                </a:cxn>
                <a:cxn ang="T13">
                  <a:pos x="T6" y="T7"/>
                </a:cxn>
                <a:cxn ang="T14">
                  <a:pos x="T8" y="T9"/>
                </a:cxn>
              </a:cxnLst>
              <a:rect l="T15" t="T16" r="T17" b="T18"/>
              <a:pathLst>
                <a:path w="18" h="10">
                  <a:moveTo>
                    <a:pt x="0" y="0"/>
                  </a:moveTo>
                  <a:lnTo>
                    <a:pt x="5" y="10"/>
                  </a:lnTo>
                  <a:lnTo>
                    <a:pt x="18" y="10"/>
                  </a:lnTo>
                  <a:lnTo>
                    <a:pt x="15" y="0"/>
                  </a:lnTo>
                  <a:lnTo>
                    <a:pt x="0" y="0"/>
                  </a:lnTo>
                  <a:close/>
                </a:path>
              </a:pathLst>
            </a:custGeom>
            <a:solidFill>
              <a:srgbClr val="000000"/>
            </a:solidFill>
            <a:ln w="9525">
              <a:noFill/>
              <a:round/>
            </a:ln>
          </p:spPr>
          <p:txBody>
            <a:bodyPr/>
            <a:lstStyle/>
            <a:p>
              <a:endParaRPr lang="en-CA"/>
            </a:p>
          </p:txBody>
        </p:sp>
        <p:sp>
          <p:nvSpPr>
            <p:cNvPr id="8565" name="Freeform 447"/>
            <p:cNvSpPr/>
            <p:nvPr/>
          </p:nvSpPr>
          <p:spPr bwMode="auto">
            <a:xfrm>
              <a:off x="2087" y="1428"/>
              <a:ext cx="17" cy="10"/>
            </a:xfrm>
            <a:custGeom>
              <a:avLst/>
              <a:gdLst>
                <a:gd name="T0" fmla="*/ 11 w 19"/>
                <a:gd name="T1" fmla="*/ 1 h 11"/>
                <a:gd name="T2" fmla="*/ 0 w 19"/>
                <a:gd name="T3" fmla="*/ 0 h 11"/>
                <a:gd name="T4" fmla="*/ 4 w 19"/>
                <a:gd name="T5" fmla="*/ 7 h 11"/>
                <a:gd name="T6" fmla="*/ 13 w 19"/>
                <a:gd name="T7" fmla="*/ 8 h 11"/>
                <a:gd name="T8" fmla="*/ 11 w 19"/>
                <a:gd name="T9" fmla="*/ 1 h 11"/>
                <a:gd name="T10" fmla="*/ 0 60000 65536"/>
                <a:gd name="T11" fmla="*/ 0 60000 65536"/>
                <a:gd name="T12" fmla="*/ 0 60000 65536"/>
                <a:gd name="T13" fmla="*/ 0 60000 65536"/>
                <a:gd name="T14" fmla="*/ 0 60000 65536"/>
                <a:gd name="T15" fmla="*/ 0 w 19"/>
                <a:gd name="T16" fmla="*/ 0 h 11"/>
                <a:gd name="T17" fmla="*/ 19 w 19"/>
                <a:gd name="T18" fmla="*/ 11 h 11"/>
              </a:gdLst>
              <a:ahLst/>
              <a:cxnLst>
                <a:cxn ang="T10">
                  <a:pos x="T0" y="T1"/>
                </a:cxn>
                <a:cxn ang="T11">
                  <a:pos x="T2" y="T3"/>
                </a:cxn>
                <a:cxn ang="T12">
                  <a:pos x="T4" y="T5"/>
                </a:cxn>
                <a:cxn ang="T13">
                  <a:pos x="T6" y="T7"/>
                </a:cxn>
                <a:cxn ang="T14">
                  <a:pos x="T8" y="T9"/>
                </a:cxn>
              </a:cxnLst>
              <a:rect l="T15" t="T16" r="T17" b="T18"/>
              <a:pathLst>
                <a:path w="19" h="11">
                  <a:moveTo>
                    <a:pt x="15" y="1"/>
                  </a:moveTo>
                  <a:lnTo>
                    <a:pt x="0" y="0"/>
                  </a:lnTo>
                  <a:lnTo>
                    <a:pt x="4" y="10"/>
                  </a:lnTo>
                  <a:lnTo>
                    <a:pt x="19" y="11"/>
                  </a:lnTo>
                  <a:lnTo>
                    <a:pt x="15" y="1"/>
                  </a:lnTo>
                  <a:close/>
                </a:path>
              </a:pathLst>
            </a:custGeom>
            <a:solidFill>
              <a:srgbClr val="000000"/>
            </a:solidFill>
            <a:ln w="9525">
              <a:noFill/>
              <a:round/>
            </a:ln>
          </p:spPr>
          <p:txBody>
            <a:bodyPr/>
            <a:lstStyle/>
            <a:p>
              <a:endParaRPr lang="en-CA"/>
            </a:p>
          </p:txBody>
        </p:sp>
        <p:sp>
          <p:nvSpPr>
            <p:cNvPr id="8566" name="Freeform 448"/>
            <p:cNvSpPr/>
            <p:nvPr/>
          </p:nvSpPr>
          <p:spPr bwMode="auto">
            <a:xfrm>
              <a:off x="2080" y="1325"/>
              <a:ext cx="17" cy="8"/>
            </a:xfrm>
            <a:custGeom>
              <a:avLst/>
              <a:gdLst>
                <a:gd name="T0" fmla="*/ 15 w 18"/>
                <a:gd name="T1" fmla="*/ 3 h 12"/>
                <a:gd name="T2" fmla="*/ 11 w 18"/>
                <a:gd name="T3" fmla="*/ 1 h 12"/>
                <a:gd name="T4" fmla="*/ 0 w 18"/>
                <a:gd name="T5" fmla="*/ 0 h 12"/>
                <a:gd name="T6" fmla="*/ 3 w 18"/>
                <a:gd name="T7" fmla="*/ 3 h 12"/>
                <a:gd name="T8" fmla="*/ 15 w 18"/>
                <a:gd name="T9" fmla="*/ 3 h 12"/>
                <a:gd name="T10" fmla="*/ 0 60000 65536"/>
                <a:gd name="T11" fmla="*/ 0 60000 65536"/>
                <a:gd name="T12" fmla="*/ 0 60000 65536"/>
                <a:gd name="T13" fmla="*/ 0 60000 65536"/>
                <a:gd name="T14" fmla="*/ 0 60000 65536"/>
                <a:gd name="T15" fmla="*/ 0 w 18"/>
                <a:gd name="T16" fmla="*/ 0 h 12"/>
                <a:gd name="T17" fmla="*/ 18 w 18"/>
                <a:gd name="T18" fmla="*/ 12 h 12"/>
              </a:gdLst>
              <a:ahLst/>
              <a:cxnLst>
                <a:cxn ang="T10">
                  <a:pos x="T0" y="T1"/>
                </a:cxn>
                <a:cxn ang="T11">
                  <a:pos x="T2" y="T3"/>
                </a:cxn>
                <a:cxn ang="T12">
                  <a:pos x="T4" y="T5"/>
                </a:cxn>
                <a:cxn ang="T13">
                  <a:pos x="T6" y="T7"/>
                </a:cxn>
                <a:cxn ang="T14">
                  <a:pos x="T8" y="T9"/>
                </a:cxn>
              </a:cxnLst>
              <a:rect l="T15" t="T16" r="T17" b="T18"/>
              <a:pathLst>
                <a:path w="18" h="12">
                  <a:moveTo>
                    <a:pt x="18" y="12"/>
                  </a:moveTo>
                  <a:lnTo>
                    <a:pt x="14" y="1"/>
                  </a:lnTo>
                  <a:lnTo>
                    <a:pt x="0" y="0"/>
                  </a:lnTo>
                  <a:lnTo>
                    <a:pt x="3" y="11"/>
                  </a:lnTo>
                  <a:lnTo>
                    <a:pt x="18" y="12"/>
                  </a:lnTo>
                  <a:close/>
                </a:path>
              </a:pathLst>
            </a:custGeom>
            <a:solidFill>
              <a:srgbClr val="000000"/>
            </a:solidFill>
            <a:ln w="9525">
              <a:noFill/>
              <a:round/>
            </a:ln>
          </p:spPr>
          <p:txBody>
            <a:bodyPr/>
            <a:lstStyle/>
            <a:p>
              <a:endParaRPr lang="en-CA"/>
            </a:p>
          </p:txBody>
        </p:sp>
        <p:sp>
          <p:nvSpPr>
            <p:cNvPr id="8567" name="Freeform 449"/>
            <p:cNvSpPr/>
            <p:nvPr/>
          </p:nvSpPr>
          <p:spPr bwMode="auto">
            <a:xfrm>
              <a:off x="2087" y="1343"/>
              <a:ext cx="17" cy="8"/>
            </a:xfrm>
            <a:custGeom>
              <a:avLst/>
              <a:gdLst>
                <a:gd name="T0" fmla="*/ 15 w 18"/>
                <a:gd name="T1" fmla="*/ 4 h 11"/>
                <a:gd name="T2" fmla="*/ 11 w 18"/>
                <a:gd name="T3" fmla="*/ 0 h 11"/>
                <a:gd name="T4" fmla="*/ 0 w 18"/>
                <a:gd name="T5" fmla="*/ 0 h 11"/>
                <a:gd name="T6" fmla="*/ 3 w 18"/>
                <a:gd name="T7" fmla="*/ 4 h 11"/>
                <a:gd name="T8" fmla="*/ 15 w 18"/>
                <a:gd name="T9" fmla="*/ 4 h 11"/>
                <a:gd name="T10" fmla="*/ 0 60000 65536"/>
                <a:gd name="T11" fmla="*/ 0 60000 65536"/>
                <a:gd name="T12" fmla="*/ 0 60000 65536"/>
                <a:gd name="T13" fmla="*/ 0 60000 65536"/>
                <a:gd name="T14" fmla="*/ 0 60000 65536"/>
                <a:gd name="T15" fmla="*/ 0 w 18"/>
                <a:gd name="T16" fmla="*/ 0 h 11"/>
                <a:gd name="T17" fmla="*/ 18 w 18"/>
                <a:gd name="T18" fmla="*/ 11 h 11"/>
              </a:gdLst>
              <a:ahLst/>
              <a:cxnLst>
                <a:cxn ang="T10">
                  <a:pos x="T0" y="T1"/>
                </a:cxn>
                <a:cxn ang="T11">
                  <a:pos x="T2" y="T3"/>
                </a:cxn>
                <a:cxn ang="T12">
                  <a:pos x="T4" y="T5"/>
                </a:cxn>
                <a:cxn ang="T13">
                  <a:pos x="T6" y="T7"/>
                </a:cxn>
                <a:cxn ang="T14">
                  <a:pos x="T8" y="T9"/>
                </a:cxn>
              </a:cxnLst>
              <a:rect l="T15" t="T16" r="T17" b="T18"/>
              <a:pathLst>
                <a:path w="18" h="11">
                  <a:moveTo>
                    <a:pt x="18" y="11"/>
                  </a:moveTo>
                  <a:lnTo>
                    <a:pt x="14" y="0"/>
                  </a:lnTo>
                  <a:lnTo>
                    <a:pt x="0" y="0"/>
                  </a:lnTo>
                  <a:lnTo>
                    <a:pt x="3" y="11"/>
                  </a:lnTo>
                  <a:lnTo>
                    <a:pt x="18" y="11"/>
                  </a:lnTo>
                  <a:close/>
                </a:path>
              </a:pathLst>
            </a:custGeom>
            <a:solidFill>
              <a:srgbClr val="000000"/>
            </a:solidFill>
            <a:ln w="9525">
              <a:noFill/>
              <a:round/>
            </a:ln>
          </p:spPr>
          <p:txBody>
            <a:bodyPr/>
            <a:lstStyle/>
            <a:p>
              <a:endParaRPr lang="en-CA"/>
            </a:p>
          </p:txBody>
        </p:sp>
        <p:sp>
          <p:nvSpPr>
            <p:cNvPr id="8568" name="Freeform 450"/>
            <p:cNvSpPr/>
            <p:nvPr/>
          </p:nvSpPr>
          <p:spPr bwMode="auto">
            <a:xfrm>
              <a:off x="1913" y="1436"/>
              <a:ext cx="15" cy="8"/>
            </a:xfrm>
            <a:custGeom>
              <a:avLst/>
              <a:gdLst>
                <a:gd name="T0" fmla="*/ 8 w 18"/>
                <a:gd name="T1" fmla="*/ 0 h 10"/>
                <a:gd name="T2" fmla="*/ 0 w 18"/>
                <a:gd name="T3" fmla="*/ 0 h 10"/>
                <a:gd name="T4" fmla="*/ 2 w 18"/>
                <a:gd name="T5" fmla="*/ 5 h 10"/>
                <a:gd name="T6" fmla="*/ 10 w 18"/>
                <a:gd name="T7" fmla="*/ 5 h 10"/>
                <a:gd name="T8" fmla="*/ 8 w 18"/>
                <a:gd name="T9" fmla="*/ 0 h 10"/>
                <a:gd name="T10" fmla="*/ 0 60000 65536"/>
                <a:gd name="T11" fmla="*/ 0 60000 65536"/>
                <a:gd name="T12" fmla="*/ 0 60000 65536"/>
                <a:gd name="T13" fmla="*/ 0 60000 65536"/>
                <a:gd name="T14" fmla="*/ 0 60000 65536"/>
                <a:gd name="T15" fmla="*/ 0 w 18"/>
                <a:gd name="T16" fmla="*/ 0 h 10"/>
                <a:gd name="T17" fmla="*/ 18 w 18"/>
                <a:gd name="T18" fmla="*/ 10 h 10"/>
              </a:gdLst>
              <a:ahLst/>
              <a:cxnLst>
                <a:cxn ang="T10">
                  <a:pos x="T0" y="T1"/>
                </a:cxn>
                <a:cxn ang="T11">
                  <a:pos x="T2" y="T3"/>
                </a:cxn>
                <a:cxn ang="T12">
                  <a:pos x="T4" y="T5"/>
                </a:cxn>
                <a:cxn ang="T13">
                  <a:pos x="T6" y="T7"/>
                </a:cxn>
                <a:cxn ang="T14">
                  <a:pos x="T8" y="T9"/>
                </a:cxn>
              </a:cxnLst>
              <a:rect l="T15" t="T16" r="T17" b="T18"/>
              <a:pathLst>
                <a:path w="18" h="10">
                  <a:moveTo>
                    <a:pt x="14" y="0"/>
                  </a:moveTo>
                  <a:lnTo>
                    <a:pt x="0" y="0"/>
                  </a:lnTo>
                  <a:lnTo>
                    <a:pt x="5" y="10"/>
                  </a:lnTo>
                  <a:lnTo>
                    <a:pt x="18" y="10"/>
                  </a:lnTo>
                  <a:lnTo>
                    <a:pt x="14" y="0"/>
                  </a:lnTo>
                  <a:close/>
                </a:path>
              </a:pathLst>
            </a:custGeom>
            <a:solidFill>
              <a:srgbClr val="000000"/>
            </a:solidFill>
            <a:ln w="9525">
              <a:noFill/>
              <a:round/>
            </a:ln>
          </p:spPr>
          <p:txBody>
            <a:bodyPr/>
            <a:lstStyle/>
            <a:p>
              <a:endParaRPr lang="en-CA"/>
            </a:p>
          </p:txBody>
        </p:sp>
        <p:sp>
          <p:nvSpPr>
            <p:cNvPr id="8569" name="Freeform 451"/>
            <p:cNvSpPr/>
            <p:nvPr/>
          </p:nvSpPr>
          <p:spPr bwMode="auto">
            <a:xfrm>
              <a:off x="1931" y="1436"/>
              <a:ext cx="17" cy="8"/>
            </a:xfrm>
            <a:custGeom>
              <a:avLst/>
              <a:gdLst>
                <a:gd name="T0" fmla="*/ 0 w 20"/>
                <a:gd name="T1" fmla="*/ 0 h 10"/>
                <a:gd name="T2" fmla="*/ 3 w 20"/>
                <a:gd name="T3" fmla="*/ 5 h 10"/>
                <a:gd name="T4" fmla="*/ 12 w 20"/>
                <a:gd name="T5" fmla="*/ 5 h 10"/>
                <a:gd name="T6" fmla="*/ 9 w 20"/>
                <a:gd name="T7" fmla="*/ 0 h 10"/>
                <a:gd name="T8" fmla="*/ 0 w 20"/>
                <a:gd name="T9" fmla="*/ 0 h 10"/>
                <a:gd name="T10" fmla="*/ 0 60000 65536"/>
                <a:gd name="T11" fmla="*/ 0 60000 65536"/>
                <a:gd name="T12" fmla="*/ 0 60000 65536"/>
                <a:gd name="T13" fmla="*/ 0 60000 65536"/>
                <a:gd name="T14" fmla="*/ 0 60000 65536"/>
                <a:gd name="T15" fmla="*/ 0 w 20"/>
                <a:gd name="T16" fmla="*/ 0 h 10"/>
                <a:gd name="T17" fmla="*/ 20 w 20"/>
                <a:gd name="T18" fmla="*/ 10 h 10"/>
              </a:gdLst>
              <a:ahLst/>
              <a:cxnLst>
                <a:cxn ang="T10">
                  <a:pos x="T0" y="T1"/>
                </a:cxn>
                <a:cxn ang="T11">
                  <a:pos x="T2" y="T3"/>
                </a:cxn>
                <a:cxn ang="T12">
                  <a:pos x="T4" y="T5"/>
                </a:cxn>
                <a:cxn ang="T13">
                  <a:pos x="T6" y="T7"/>
                </a:cxn>
                <a:cxn ang="T14">
                  <a:pos x="T8" y="T9"/>
                </a:cxn>
              </a:cxnLst>
              <a:rect l="T15" t="T16" r="T17" b="T18"/>
              <a:pathLst>
                <a:path w="20" h="10">
                  <a:moveTo>
                    <a:pt x="0" y="0"/>
                  </a:moveTo>
                  <a:lnTo>
                    <a:pt x="5" y="10"/>
                  </a:lnTo>
                  <a:lnTo>
                    <a:pt x="20" y="10"/>
                  </a:lnTo>
                  <a:lnTo>
                    <a:pt x="15" y="0"/>
                  </a:lnTo>
                  <a:lnTo>
                    <a:pt x="0" y="0"/>
                  </a:lnTo>
                  <a:close/>
                </a:path>
              </a:pathLst>
            </a:custGeom>
            <a:solidFill>
              <a:srgbClr val="E5C900"/>
            </a:solidFill>
            <a:ln w="9525">
              <a:noFill/>
              <a:round/>
            </a:ln>
          </p:spPr>
          <p:txBody>
            <a:bodyPr/>
            <a:lstStyle/>
            <a:p>
              <a:endParaRPr lang="en-CA"/>
            </a:p>
          </p:txBody>
        </p:sp>
        <p:sp>
          <p:nvSpPr>
            <p:cNvPr id="8570" name="Freeform 452"/>
            <p:cNvSpPr/>
            <p:nvPr/>
          </p:nvSpPr>
          <p:spPr bwMode="auto">
            <a:xfrm>
              <a:off x="2006" y="1438"/>
              <a:ext cx="15" cy="8"/>
            </a:xfrm>
            <a:custGeom>
              <a:avLst/>
              <a:gdLst>
                <a:gd name="T0" fmla="*/ 8 w 18"/>
                <a:gd name="T1" fmla="*/ 1 h 12"/>
                <a:gd name="T2" fmla="*/ 0 w 18"/>
                <a:gd name="T3" fmla="*/ 0 h 12"/>
                <a:gd name="T4" fmla="*/ 2 w 18"/>
                <a:gd name="T5" fmla="*/ 3 h 12"/>
                <a:gd name="T6" fmla="*/ 10 w 18"/>
                <a:gd name="T7" fmla="*/ 3 h 12"/>
                <a:gd name="T8" fmla="*/ 8 w 18"/>
                <a:gd name="T9" fmla="*/ 1 h 12"/>
                <a:gd name="T10" fmla="*/ 0 60000 65536"/>
                <a:gd name="T11" fmla="*/ 0 60000 65536"/>
                <a:gd name="T12" fmla="*/ 0 60000 65536"/>
                <a:gd name="T13" fmla="*/ 0 60000 65536"/>
                <a:gd name="T14" fmla="*/ 0 60000 65536"/>
                <a:gd name="T15" fmla="*/ 0 w 18"/>
                <a:gd name="T16" fmla="*/ 0 h 12"/>
                <a:gd name="T17" fmla="*/ 18 w 18"/>
                <a:gd name="T18" fmla="*/ 12 h 12"/>
              </a:gdLst>
              <a:ahLst/>
              <a:cxnLst>
                <a:cxn ang="T10">
                  <a:pos x="T0" y="T1"/>
                </a:cxn>
                <a:cxn ang="T11">
                  <a:pos x="T2" y="T3"/>
                </a:cxn>
                <a:cxn ang="T12">
                  <a:pos x="T4" y="T5"/>
                </a:cxn>
                <a:cxn ang="T13">
                  <a:pos x="T6" y="T7"/>
                </a:cxn>
                <a:cxn ang="T14">
                  <a:pos x="T8" y="T9"/>
                </a:cxn>
              </a:cxnLst>
              <a:rect l="T15" t="T16" r="T17" b="T18"/>
              <a:pathLst>
                <a:path w="18" h="12">
                  <a:moveTo>
                    <a:pt x="14" y="1"/>
                  </a:moveTo>
                  <a:lnTo>
                    <a:pt x="0" y="0"/>
                  </a:lnTo>
                  <a:lnTo>
                    <a:pt x="4" y="12"/>
                  </a:lnTo>
                  <a:lnTo>
                    <a:pt x="18" y="12"/>
                  </a:lnTo>
                  <a:lnTo>
                    <a:pt x="14" y="1"/>
                  </a:lnTo>
                  <a:close/>
                </a:path>
              </a:pathLst>
            </a:custGeom>
            <a:solidFill>
              <a:srgbClr val="E50000"/>
            </a:solidFill>
            <a:ln w="9525">
              <a:noFill/>
              <a:round/>
            </a:ln>
          </p:spPr>
          <p:txBody>
            <a:bodyPr/>
            <a:lstStyle/>
            <a:p>
              <a:endParaRPr lang="en-CA"/>
            </a:p>
          </p:txBody>
        </p:sp>
        <p:sp>
          <p:nvSpPr>
            <p:cNvPr id="8571" name="Freeform 453"/>
            <p:cNvSpPr/>
            <p:nvPr/>
          </p:nvSpPr>
          <p:spPr bwMode="auto">
            <a:xfrm>
              <a:off x="371" y="1157"/>
              <a:ext cx="126" cy="85"/>
            </a:xfrm>
            <a:custGeom>
              <a:avLst/>
              <a:gdLst>
                <a:gd name="T0" fmla="*/ 0 w 152"/>
                <a:gd name="T1" fmla="*/ 0 h 101"/>
                <a:gd name="T2" fmla="*/ 72 w 152"/>
                <a:gd name="T3" fmla="*/ 2 h 101"/>
                <a:gd name="T4" fmla="*/ 86 w 152"/>
                <a:gd name="T5" fmla="*/ 61 h 101"/>
                <a:gd name="T6" fmla="*/ 15 w 152"/>
                <a:gd name="T7" fmla="*/ 61 h 101"/>
                <a:gd name="T8" fmla="*/ 0 w 152"/>
                <a:gd name="T9" fmla="*/ 0 h 101"/>
                <a:gd name="T10" fmla="*/ 0 60000 65536"/>
                <a:gd name="T11" fmla="*/ 0 60000 65536"/>
                <a:gd name="T12" fmla="*/ 0 60000 65536"/>
                <a:gd name="T13" fmla="*/ 0 60000 65536"/>
                <a:gd name="T14" fmla="*/ 0 60000 65536"/>
                <a:gd name="T15" fmla="*/ 0 w 152"/>
                <a:gd name="T16" fmla="*/ 0 h 101"/>
                <a:gd name="T17" fmla="*/ 152 w 152"/>
                <a:gd name="T18" fmla="*/ 101 h 101"/>
              </a:gdLst>
              <a:ahLst/>
              <a:cxnLst>
                <a:cxn ang="T10">
                  <a:pos x="T0" y="T1"/>
                </a:cxn>
                <a:cxn ang="T11">
                  <a:pos x="T2" y="T3"/>
                </a:cxn>
                <a:cxn ang="T12">
                  <a:pos x="T4" y="T5"/>
                </a:cxn>
                <a:cxn ang="T13">
                  <a:pos x="T6" y="T7"/>
                </a:cxn>
                <a:cxn ang="T14">
                  <a:pos x="T8" y="T9"/>
                </a:cxn>
              </a:cxnLst>
              <a:rect l="T15" t="T16" r="T17" b="T18"/>
              <a:pathLst>
                <a:path w="152" h="101">
                  <a:moveTo>
                    <a:pt x="0" y="0"/>
                  </a:moveTo>
                  <a:lnTo>
                    <a:pt x="127" y="2"/>
                  </a:lnTo>
                  <a:lnTo>
                    <a:pt x="152" y="101"/>
                  </a:lnTo>
                  <a:lnTo>
                    <a:pt x="26" y="101"/>
                  </a:lnTo>
                  <a:lnTo>
                    <a:pt x="0" y="0"/>
                  </a:lnTo>
                  <a:close/>
                </a:path>
              </a:pathLst>
            </a:custGeom>
            <a:solidFill>
              <a:srgbClr val="D8EAF9"/>
            </a:solidFill>
            <a:ln w="9525">
              <a:noFill/>
              <a:round/>
            </a:ln>
          </p:spPr>
          <p:txBody>
            <a:bodyPr/>
            <a:lstStyle/>
            <a:p>
              <a:endParaRPr lang="en-CA"/>
            </a:p>
          </p:txBody>
        </p:sp>
        <p:sp>
          <p:nvSpPr>
            <p:cNvPr id="8572" name="Freeform 454"/>
            <p:cNvSpPr/>
            <p:nvPr/>
          </p:nvSpPr>
          <p:spPr bwMode="auto">
            <a:xfrm>
              <a:off x="572" y="1160"/>
              <a:ext cx="125" cy="83"/>
            </a:xfrm>
            <a:custGeom>
              <a:avLst/>
              <a:gdLst>
                <a:gd name="T0" fmla="*/ 0 w 151"/>
                <a:gd name="T1" fmla="*/ 0 h 102"/>
                <a:gd name="T2" fmla="*/ 71 w 151"/>
                <a:gd name="T3" fmla="*/ 2 h 102"/>
                <a:gd name="T4" fmla="*/ 85 w 151"/>
                <a:gd name="T5" fmla="*/ 55 h 102"/>
                <a:gd name="T6" fmla="*/ 15 w 151"/>
                <a:gd name="T7" fmla="*/ 55 h 102"/>
                <a:gd name="T8" fmla="*/ 0 w 151"/>
                <a:gd name="T9" fmla="*/ 0 h 102"/>
                <a:gd name="T10" fmla="*/ 0 60000 65536"/>
                <a:gd name="T11" fmla="*/ 0 60000 65536"/>
                <a:gd name="T12" fmla="*/ 0 60000 65536"/>
                <a:gd name="T13" fmla="*/ 0 60000 65536"/>
                <a:gd name="T14" fmla="*/ 0 60000 65536"/>
                <a:gd name="T15" fmla="*/ 0 w 151"/>
                <a:gd name="T16" fmla="*/ 0 h 102"/>
                <a:gd name="T17" fmla="*/ 151 w 151"/>
                <a:gd name="T18" fmla="*/ 102 h 102"/>
              </a:gdLst>
              <a:ahLst/>
              <a:cxnLst>
                <a:cxn ang="T10">
                  <a:pos x="T0" y="T1"/>
                </a:cxn>
                <a:cxn ang="T11">
                  <a:pos x="T2" y="T3"/>
                </a:cxn>
                <a:cxn ang="T12">
                  <a:pos x="T4" y="T5"/>
                </a:cxn>
                <a:cxn ang="T13">
                  <a:pos x="T6" y="T7"/>
                </a:cxn>
                <a:cxn ang="T14">
                  <a:pos x="T8" y="T9"/>
                </a:cxn>
              </a:cxnLst>
              <a:rect l="T15" t="T16" r="T17" b="T18"/>
              <a:pathLst>
                <a:path w="151" h="102">
                  <a:moveTo>
                    <a:pt x="0" y="0"/>
                  </a:moveTo>
                  <a:lnTo>
                    <a:pt x="126" y="4"/>
                  </a:lnTo>
                  <a:lnTo>
                    <a:pt x="151" y="102"/>
                  </a:lnTo>
                  <a:lnTo>
                    <a:pt x="26" y="102"/>
                  </a:lnTo>
                  <a:lnTo>
                    <a:pt x="0" y="0"/>
                  </a:lnTo>
                  <a:close/>
                </a:path>
              </a:pathLst>
            </a:custGeom>
            <a:solidFill>
              <a:srgbClr val="D8EAF9"/>
            </a:solidFill>
            <a:ln w="9525">
              <a:noFill/>
              <a:round/>
            </a:ln>
          </p:spPr>
          <p:txBody>
            <a:bodyPr/>
            <a:lstStyle/>
            <a:p>
              <a:endParaRPr lang="en-CA"/>
            </a:p>
          </p:txBody>
        </p:sp>
        <p:sp>
          <p:nvSpPr>
            <p:cNvPr id="8573" name="Freeform 455"/>
            <p:cNvSpPr/>
            <p:nvPr/>
          </p:nvSpPr>
          <p:spPr bwMode="auto">
            <a:xfrm>
              <a:off x="768" y="1169"/>
              <a:ext cx="126" cy="83"/>
            </a:xfrm>
            <a:custGeom>
              <a:avLst/>
              <a:gdLst>
                <a:gd name="T0" fmla="*/ 0 w 152"/>
                <a:gd name="T1" fmla="*/ 0 h 101"/>
                <a:gd name="T2" fmla="*/ 71 w 152"/>
                <a:gd name="T3" fmla="*/ 2 h 101"/>
                <a:gd name="T4" fmla="*/ 86 w 152"/>
                <a:gd name="T5" fmla="*/ 56 h 101"/>
                <a:gd name="T6" fmla="*/ 14 w 152"/>
                <a:gd name="T7" fmla="*/ 56 h 101"/>
                <a:gd name="T8" fmla="*/ 0 w 152"/>
                <a:gd name="T9" fmla="*/ 0 h 101"/>
                <a:gd name="T10" fmla="*/ 0 60000 65536"/>
                <a:gd name="T11" fmla="*/ 0 60000 65536"/>
                <a:gd name="T12" fmla="*/ 0 60000 65536"/>
                <a:gd name="T13" fmla="*/ 0 60000 65536"/>
                <a:gd name="T14" fmla="*/ 0 60000 65536"/>
                <a:gd name="T15" fmla="*/ 0 w 152"/>
                <a:gd name="T16" fmla="*/ 0 h 101"/>
                <a:gd name="T17" fmla="*/ 152 w 152"/>
                <a:gd name="T18" fmla="*/ 101 h 101"/>
              </a:gdLst>
              <a:ahLst/>
              <a:cxnLst>
                <a:cxn ang="T10">
                  <a:pos x="T0" y="T1"/>
                </a:cxn>
                <a:cxn ang="T11">
                  <a:pos x="T2" y="T3"/>
                </a:cxn>
                <a:cxn ang="T12">
                  <a:pos x="T4" y="T5"/>
                </a:cxn>
                <a:cxn ang="T13">
                  <a:pos x="T6" y="T7"/>
                </a:cxn>
                <a:cxn ang="T14">
                  <a:pos x="T8" y="T9"/>
                </a:cxn>
              </a:cxnLst>
              <a:rect l="T15" t="T16" r="T17" b="T18"/>
              <a:pathLst>
                <a:path w="152" h="101">
                  <a:moveTo>
                    <a:pt x="0" y="0"/>
                  </a:moveTo>
                  <a:lnTo>
                    <a:pt x="126" y="2"/>
                  </a:lnTo>
                  <a:lnTo>
                    <a:pt x="152" y="101"/>
                  </a:lnTo>
                  <a:lnTo>
                    <a:pt x="25" y="101"/>
                  </a:lnTo>
                  <a:lnTo>
                    <a:pt x="0" y="0"/>
                  </a:lnTo>
                  <a:close/>
                </a:path>
              </a:pathLst>
            </a:custGeom>
            <a:solidFill>
              <a:srgbClr val="D8EAF9"/>
            </a:solidFill>
            <a:ln w="9525">
              <a:noFill/>
              <a:round/>
            </a:ln>
          </p:spPr>
          <p:txBody>
            <a:bodyPr/>
            <a:lstStyle/>
            <a:p>
              <a:endParaRPr lang="en-CA"/>
            </a:p>
          </p:txBody>
        </p:sp>
        <p:sp>
          <p:nvSpPr>
            <p:cNvPr id="8574" name="Freeform 456"/>
            <p:cNvSpPr/>
            <p:nvPr/>
          </p:nvSpPr>
          <p:spPr bwMode="auto">
            <a:xfrm>
              <a:off x="967" y="1172"/>
              <a:ext cx="127" cy="85"/>
            </a:xfrm>
            <a:custGeom>
              <a:avLst/>
              <a:gdLst>
                <a:gd name="T0" fmla="*/ 0 w 151"/>
                <a:gd name="T1" fmla="*/ 0 h 103"/>
                <a:gd name="T2" fmla="*/ 75 w 151"/>
                <a:gd name="T3" fmla="*/ 2 h 103"/>
                <a:gd name="T4" fmla="*/ 90 w 151"/>
                <a:gd name="T5" fmla="*/ 58 h 103"/>
                <a:gd name="T6" fmla="*/ 15 w 151"/>
                <a:gd name="T7" fmla="*/ 56 h 103"/>
                <a:gd name="T8" fmla="*/ 0 w 151"/>
                <a:gd name="T9" fmla="*/ 0 h 103"/>
                <a:gd name="T10" fmla="*/ 0 60000 65536"/>
                <a:gd name="T11" fmla="*/ 0 60000 65536"/>
                <a:gd name="T12" fmla="*/ 0 60000 65536"/>
                <a:gd name="T13" fmla="*/ 0 60000 65536"/>
                <a:gd name="T14" fmla="*/ 0 60000 65536"/>
                <a:gd name="T15" fmla="*/ 0 w 151"/>
                <a:gd name="T16" fmla="*/ 0 h 103"/>
                <a:gd name="T17" fmla="*/ 151 w 151"/>
                <a:gd name="T18" fmla="*/ 103 h 103"/>
              </a:gdLst>
              <a:ahLst/>
              <a:cxnLst>
                <a:cxn ang="T10">
                  <a:pos x="T0" y="T1"/>
                </a:cxn>
                <a:cxn ang="T11">
                  <a:pos x="T2" y="T3"/>
                </a:cxn>
                <a:cxn ang="T12">
                  <a:pos x="T4" y="T5"/>
                </a:cxn>
                <a:cxn ang="T13">
                  <a:pos x="T6" y="T7"/>
                </a:cxn>
                <a:cxn ang="T14">
                  <a:pos x="T8" y="T9"/>
                </a:cxn>
              </a:cxnLst>
              <a:rect l="T15" t="T16" r="T17" b="T18"/>
              <a:pathLst>
                <a:path w="151" h="103">
                  <a:moveTo>
                    <a:pt x="0" y="0"/>
                  </a:moveTo>
                  <a:lnTo>
                    <a:pt x="126" y="3"/>
                  </a:lnTo>
                  <a:lnTo>
                    <a:pt x="151" y="103"/>
                  </a:lnTo>
                  <a:lnTo>
                    <a:pt x="25" y="101"/>
                  </a:lnTo>
                  <a:lnTo>
                    <a:pt x="0" y="0"/>
                  </a:lnTo>
                  <a:close/>
                </a:path>
              </a:pathLst>
            </a:custGeom>
            <a:solidFill>
              <a:srgbClr val="D8EAF9"/>
            </a:solidFill>
            <a:ln w="9525">
              <a:noFill/>
              <a:round/>
            </a:ln>
          </p:spPr>
          <p:txBody>
            <a:bodyPr/>
            <a:lstStyle/>
            <a:p>
              <a:endParaRPr lang="en-CA"/>
            </a:p>
          </p:txBody>
        </p:sp>
        <p:sp>
          <p:nvSpPr>
            <p:cNvPr id="8575" name="Freeform 457"/>
            <p:cNvSpPr/>
            <p:nvPr/>
          </p:nvSpPr>
          <p:spPr bwMode="auto">
            <a:xfrm>
              <a:off x="1163" y="1179"/>
              <a:ext cx="127" cy="84"/>
            </a:xfrm>
            <a:custGeom>
              <a:avLst/>
              <a:gdLst>
                <a:gd name="T0" fmla="*/ 0 w 151"/>
                <a:gd name="T1" fmla="*/ 0 h 102"/>
                <a:gd name="T2" fmla="*/ 75 w 151"/>
                <a:gd name="T3" fmla="*/ 2 h 102"/>
                <a:gd name="T4" fmla="*/ 90 w 151"/>
                <a:gd name="T5" fmla="*/ 57 h 102"/>
                <a:gd name="T6" fmla="*/ 16 w 151"/>
                <a:gd name="T7" fmla="*/ 57 h 102"/>
                <a:gd name="T8" fmla="*/ 0 w 151"/>
                <a:gd name="T9" fmla="*/ 0 h 102"/>
                <a:gd name="T10" fmla="*/ 0 60000 65536"/>
                <a:gd name="T11" fmla="*/ 0 60000 65536"/>
                <a:gd name="T12" fmla="*/ 0 60000 65536"/>
                <a:gd name="T13" fmla="*/ 0 60000 65536"/>
                <a:gd name="T14" fmla="*/ 0 60000 65536"/>
                <a:gd name="T15" fmla="*/ 0 w 151"/>
                <a:gd name="T16" fmla="*/ 0 h 102"/>
                <a:gd name="T17" fmla="*/ 151 w 151"/>
                <a:gd name="T18" fmla="*/ 102 h 102"/>
              </a:gdLst>
              <a:ahLst/>
              <a:cxnLst>
                <a:cxn ang="T10">
                  <a:pos x="T0" y="T1"/>
                </a:cxn>
                <a:cxn ang="T11">
                  <a:pos x="T2" y="T3"/>
                </a:cxn>
                <a:cxn ang="T12">
                  <a:pos x="T4" y="T5"/>
                </a:cxn>
                <a:cxn ang="T13">
                  <a:pos x="T6" y="T7"/>
                </a:cxn>
                <a:cxn ang="T14">
                  <a:pos x="T8" y="T9"/>
                </a:cxn>
              </a:cxnLst>
              <a:rect l="T15" t="T16" r="T17" b="T18"/>
              <a:pathLst>
                <a:path w="151" h="102">
                  <a:moveTo>
                    <a:pt x="0" y="0"/>
                  </a:moveTo>
                  <a:lnTo>
                    <a:pt x="126" y="4"/>
                  </a:lnTo>
                  <a:lnTo>
                    <a:pt x="151" y="102"/>
                  </a:lnTo>
                  <a:lnTo>
                    <a:pt x="26" y="102"/>
                  </a:lnTo>
                  <a:lnTo>
                    <a:pt x="0" y="0"/>
                  </a:lnTo>
                  <a:close/>
                </a:path>
              </a:pathLst>
            </a:custGeom>
            <a:solidFill>
              <a:srgbClr val="D8EAF9"/>
            </a:solidFill>
            <a:ln w="9525">
              <a:noFill/>
              <a:round/>
            </a:ln>
          </p:spPr>
          <p:txBody>
            <a:bodyPr/>
            <a:lstStyle/>
            <a:p>
              <a:endParaRPr lang="en-CA"/>
            </a:p>
          </p:txBody>
        </p:sp>
        <p:sp>
          <p:nvSpPr>
            <p:cNvPr id="8576" name="Freeform 458"/>
            <p:cNvSpPr/>
            <p:nvPr/>
          </p:nvSpPr>
          <p:spPr bwMode="auto">
            <a:xfrm>
              <a:off x="1371" y="1189"/>
              <a:ext cx="126" cy="84"/>
            </a:xfrm>
            <a:custGeom>
              <a:avLst/>
              <a:gdLst>
                <a:gd name="T0" fmla="*/ 0 w 152"/>
                <a:gd name="T1" fmla="*/ 0 h 101"/>
                <a:gd name="T2" fmla="*/ 72 w 152"/>
                <a:gd name="T3" fmla="*/ 2 h 101"/>
                <a:gd name="T4" fmla="*/ 86 w 152"/>
                <a:gd name="T5" fmla="*/ 58 h 101"/>
                <a:gd name="T6" fmla="*/ 15 w 152"/>
                <a:gd name="T7" fmla="*/ 58 h 101"/>
                <a:gd name="T8" fmla="*/ 0 w 152"/>
                <a:gd name="T9" fmla="*/ 0 h 101"/>
                <a:gd name="T10" fmla="*/ 0 60000 65536"/>
                <a:gd name="T11" fmla="*/ 0 60000 65536"/>
                <a:gd name="T12" fmla="*/ 0 60000 65536"/>
                <a:gd name="T13" fmla="*/ 0 60000 65536"/>
                <a:gd name="T14" fmla="*/ 0 60000 65536"/>
                <a:gd name="T15" fmla="*/ 0 w 152"/>
                <a:gd name="T16" fmla="*/ 0 h 101"/>
                <a:gd name="T17" fmla="*/ 152 w 152"/>
                <a:gd name="T18" fmla="*/ 101 h 101"/>
              </a:gdLst>
              <a:ahLst/>
              <a:cxnLst>
                <a:cxn ang="T10">
                  <a:pos x="T0" y="T1"/>
                </a:cxn>
                <a:cxn ang="T11">
                  <a:pos x="T2" y="T3"/>
                </a:cxn>
                <a:cxn ang="T12">
                  <a:pos x="T4" y="T5"/>
                </a:cxn>
                <a:cxn ang="T13">
                  <a:pos x="T6" y="T7"/>
                </a:cxn>
                <a:cxn ang="T14">
                  <a:pos x="T8" y="T9"/>
                </a:cxn>
              </a:cxnLst>
              <a:rect l="T15" t="T16" r="T17" b="T18"/>
              <a:pathLst>
                <a:path w="152" h="101">
                  <a:moveTo>
                    <a:pt x="0" y="0"/>
                  </a:moveTo>
                  <a:lnTo>
                    <a:pt x="127" y="2"/>
                  </a:lnTo>
                  <a:lnTo>
                    <a:pt x="152" y="101"/>
                  </a:lnTo>
                  <a:lnTo>
                    <a:pt x="26" y="101"/>
                  </a:lnTo>
                  <a:lnTo>
                    <a:pt x="0" y="0"/>
                  </a:lnTo>
                  <a:close/>
                </a:path>
              </a:pathLst>
            </a:custGeom>
            <a:solidFill>
              <a:srgbClr val="D8EAF9"/>
            </a:solidFill>
            <a:ln w="9525">
              <a:noFill/>
              <a:round/>
            </a:ln>
          </p:spPr>
          <p:txBody>
            <a:bodyPr/>
            <a:lstStyle/>
            <a:p>
              <a:endParaRPr lang="en-CA"/>
            </a:p>
          </p:txBody>
        </p:sp>
        <p:sp>
          <p:nvSpPr>
            <p:cNvPr id="8577" name="Freeform 459"/>
            <p:cNvSpPr/>
            <p:nvPr/>
          </p:nvSpPr>
          <p:spPr bwMode="auto">
            <a:xfrm>
              <a:off x="1582" y="1203"/>
              <a:ext cx="100" cy="72"/>
            </a:xfrm>
            <a:custGeom>
              <a:avLst/>
              <a:gdLst>
                <a:gd name="T0" fmla="*/ 0 w 118"/>
                <a:gd name="T1" fmla="*/ 0 h 86"/>
                <a:gd name="T2" fmla="*/ 60 w 118"/>
                <a:gd name="T3" fmla="*/ 2 h 86"/>
                <a:gd name="T4" fmla="*/ 72 w 118"/>
                <a:gd name="T5" fmla="*/ 50 h 86"/>
                <a:gd name="T6" fmla="*/ 12 w 118"/>
                <a:gd name="T7" fmla="*/ 50 h 86"/>
                <a:gd name="T8" fmla="*/ 0 w 118"/>
                <a:gd name="T9" fmla="*/ 0 h 86"/>
                <a:gd name="T10" fmla="*/ 0 60000 65536"/>
                <a:gd name="T11" fmla="*/ 0 60000 65536"/>
                <a:gd name="T12" fmla="*/ 0 60000 65536"/>
                <a:gd name="T13" fmla="*/ 0 60000 65536"/>
                <a:gd name="T14" fmla="*/ 0 60000 65536"/>
                <a:gd name="T15" fmla="*/ 0 w 118"/>
                <a:gd name="T16" fmla="*/ 0 h 86"/>
                <a:gd name="T17" fmla="*/ 118 w 118"/>
                <a:gd name="T18" fmla="*/ 86 h 86"/>
              </a:gdLst>
              <a:ahLst/>
              <a:cxnLst>
                <a:cxn ang="T10">
                  <a:pos x="T0" y="T1"/>
                </a:cxn>
                <a:cxn ang="T11">
                  <a:pos x="T2" y="T3"/>
                </a:cxn>
                <a:cxn ang="T12">
                  <a:pos x="T4" y="T5"/>
                </a:cxn>
                <a:cxn ang="T13">
                  <a:pos x="T6" y="T7"/>
                </a:cxn>
                <a:cxn ang="T14">
                  <a:pos x="T8" y="T9"/>
                </a:cxn>
              </a:cxnLst>
              <a:rect l="T15" t="T16" r="T17" b="T18"/>
              <a:pathLst>
                <a:path w="118" h="86">
                  <a:moveTo>
                    <a:pt x="0" y="0"/>
                  </a:moveTo>
                  <a:lnTo>
                    <a:pt x="99" y="2"/>
                  </a:lnTo>
                  <a:lnTo>
                    <a:pt x="118" y="86"/>
                  </a:lnTo>
                  <a:lnTo>
                    <a:pt x="19" y="86"/>
                  </a:lnTo>
                  <a:lnTo>
                    <a:pt x="0" y="0"/>
                  </a:lnTo>
                  <a:close/>
                </a:path>
              </a:pathLst>
            </a:custGeom>
            <a:solidFill>
              <a:srgbClr val="D8EAF9"/>
            </a:solidFill>
            <a:ln w="9525">
              <a:noFill/>
              <a:round/>
            </a:ln>
          </p:spPr>
          <p:txBody>
            <a:bodyPr/>
            <a:lstStyle/>
            <a:p>
              <a:endParaRPr lang="en-CA"/>
            </a:p>
          </p:txBody>
        </p:sp>
        <p:sp>
          <p:nvSpPr>
            <p:cNvPr id="8578" name="Freeform 460"/>
            <p:cNvSpPr/>
            <p:nvPr/>
          </p:nvSpPr>
          <p:spPr bwMode="auto">
            <a:xfrm>
              <a:off x="1770" y="1207"/>
              <a:ext cx="106" cy="73"/>
            </a:xfrm>
            <a:custGeom>
              <a:avLst/>
              <a:gdLst>
                <a:gd name="T0" fmla="*/ 0 w 127"/>
                <a:gd name="T1" fmla="*/ 0 h 86"/>
                <a:gd name="T2" fmla="*/ 58 w 127"/>
                <a:gd name="T3" fmla="*/ 2 h 86"/>
                <a:gd name="T4" fmla="*/ 73 w 127"/>
                <a:gd name="T5" fmla="*/ 53 h 86"/>
                <a:gd name="T6" fmla="*/ 16 w 127"/>
                <a:gd name="T7" fmla="*/ 53 h 86"/>
                <a:gd name="T8" fmla="*/ 0 w 127"/>
                <a:gd name="T9" fmla="*/ 0 h 86"/>
                <a:gd name="T10" fmla="*/ 0 60000 65536"/>
                <a:gd name="T11" fmla="*/ 0 60000 65536"/>
                <a:gd name="T12" fmla="*/ 0 60000 65536"/>
                <a:gd name="T13" fmla="*/ 0 60000 65536"/>
                <a:gd name="T14" fmla="*/ 0 60000 65536"/>
                <a:gd name="T15" fmla="*/ 0 w 127"/>
                <a:gd name="T16" fmla="*/ 0 h 86"/>
                <a:gd name="T17" fmla="*/ 127 w 127"/>
                <a:gd name="T18" fmla="*/ 86 h 86"/>
              </a:gdLst>
              <a:ahLst/>
              <a:cxnLst>
                <a:cxn ang="T10">
                  <a:pos x="T0" y="T1"/>
                </a:cxn>
                <a:cxn ang="T11">
                  <a:pos x="T2" y="T3"/>
                </a:cxn>
                <a:cxn ang="T12">
                  <a:pos x="T4" y="T5"/>
                </a:cxn>
                <a:cxn ang="T13">
                  <a:pos x="T6" y="T7"/>
                </a:cxn>
                <a:cxn ang="T14">
                  <a:pos x="T8" y="T9"/>
                </a:cxn>
              </a:cxnLst>
              <a:rect l="T15" t="T16" r="T17" b="T18"/>
              <a:pathLst>
                <a:path w="127" h="86">
                  <a:moveTo>
                    <a:pt x="0" y="0"/>
                  </a:moveTo>
                  <a:lnTo>
                    <a:pt x="99" y="2"/>
                  </a:lnTo>
                  <a:lnTo>
                    <a:pt x="127" y="86"/>
                  </a:lnTo>
                  <a:lnTo>
                    <a:pt x="27" y="86"/>
                  </a:lnTo>
                  <a:lnTo>
                    <a:pt x="0" y="0"/>
                  </a:lnTo>
                  <a:close/>
                </a:path>
              </a:pathLst>
            </a:custGeom>
            <a:solidFill>
              <a:srgbClr val="D8EAF9"/>
            </a:solidFill>
            <a:ln w="9525">
              <a:noFill/>
              <a:round/>
            </a:ln>
          </p:spPr>
          <p:txBody>
            <a:bodyPr/>
            <a:lstStyle/>
            <a:p>
              <a:endParaRPr lang="en-CA"/>
            </a:p>
          </p:txBody>
        </p:sp>
        <p:sp>
          <p:nvSpPr>
            <p:cNvPr id="8579" name="Freeform 461"/>
            <p:cNvSpPr/>
            <p:nvPr/>
          </p:nvSpPr>
          <p:spPr bwMode="auto">
            <a:xfrm>
              <a:off x="1953" y="1212"/>
              <a:ext cx="64" cy="45"/>
            </a:xfrm>
            <a:custGeom>
              <a:avLst/>
              <a:gdLst>
                <a:gd name="T0" fmla="*/ 0 w 80"/>
                <a:gd name="T1" fmla="*/ 0 h 53"/>
                <a:gd name="T2" fmla="*/ 32 w 80"/>
                <a:gd name="T3" fmla="*/ 2 h 53"/>
                <a:gd name="T4" fmla="*/ 41 w 80"/>
                <a:gd name="T5" fmla="*/ 32 h 53"/>
                <a:gd name="T6" fmla="*/ 9 w 80"/>
                <a:gd name="T7" fmla="*/ 32 h 53"/>
                <a:gd name="T8" fmla="*/ 0 w 80"/>
                <a:gd name="T9" fmla="*/ 0 h 53"/>
                <a:gd name="T10" fmla="*/ 0 60000 65536"/>
                <a:gd name="T11" fmla="*/ 0 60000 65536"/>
                <a:gd name="T12" fmla="*/ 0 60000 65536"/>
                <a:gd name="T13" fmla="*/ 0 60000 65536"/>
                <a:gd name="T14" fmla="*/ 0 60000 65536"/>
                <a:gd name="T15" fmla="*/ 0 w 80"/>
                <a:gd name="T16" fmla="*/ 0 h 53"/>
                <a:gd name="T17" fmla="*/ 80 w 80"/>
                <a:gd name="T18" fmla="*/ 53 h 53"/>
              </a:gdLst>
              <a:ahLst/>
              <a:cxnLst>
                <a:cxn ang="T10">
                  <a:pos x="T0" y="T1"/>
                </a:cxn>
                <a:cxn ang="T11">
                  <a:pos x="T2" y="T3"/>
                </a:cxn>
                <a:cxn ang="T12">
                  <a:pos x="T4" y="T5"/>
                </a:cxn>
                <a:cxn ang="T13">
                  <a:pos x="T6" y="T7"/>
                </a:cxn>
                <a:cxn ang="T14">
                  <a:pos x="T8" y="T9"/>
                </a:cxn>
              </a:cxnLst>
              <a:rect l="T15" t="T16" r="T17" b="T18"/>
              <a:pathLst>
                <a:path w="80" h="53">
                  <a:moveTo>
                    <a:pt x="0" y="0"/>
                  </a:moveTo>
                  <a:lnTo>
                    <a:pt x="62" y="2"/>
                  </a:lnTo>
                  <a:lnTo>
                    <a:pt x="80" y="53"/>
                  </a:lnTo>
                  <a:lnTo>
                    <a:pt x="18" y="53"/>
                  </a:lnTo>
                  <a:lnTo>
                    <a:pt x="0" y="0"/>
                  </a:lnTo>
                  <a:close/>
                </a:path>
              </a:pathLst>
            </a:custGeom>
            <a:solidFill>
              <a:srgbClr val="D8EAF9"/>
            </a:solidFill>
            <a:ln w="9525">
              <a:noFill/>
              <a:round/>
            </a:ln>
          </p:spPr>
          <p:txBody>
            <a:bodyPr/>
            <a:lstStyle/>
            <a:p>
              <a:endParaRPr lang="en-CA"/>
            </a:p>
          </p:txBody>
        </p:sp>
        <p:sp>
          <p:nvSpPr>
            <p:cNvPr id="8580" name="Freeform 462"/>
            <p:cNvSpPr/>
            <p:nvPr/>
          </p:nvSpPr>
          <p:spPr bwMode="auto">
            <a:xfrm>
              <a:off x="1064" y="1140"/>
              <a:ext cx="116" cy="196"/>
            </a:xfrm>
            <a:custGeom>
              <a:avLst/>
              <a:gdLst>
                <a:gd name="T0" fmla="*/ 78 w 141"/>
                <a:gd name="T1" fmla="*/ 106 h 235"/>
                <a:gd name="T2" fmla="*/ 78 w 141"/>
                <a:gd name="T3" fmla="*/ 100 h 235"/>
                <a:gd name="T4" fmla="*/ 78 w 141"/>
                <a:gd name="T5" fmla="*/ 89 h 235"/>
                <a:gd name="T6" fmla="*/ 77 w 141"/>
                <a:gd name="T7" fmla="*/ 78 h 235"/>
                <a:gd name="T8" fmla="*/ 77 w 141"/>
                <a:gd name="T9" fmla="*/ 71 h 235"/>
                <a:gd name="T10" fmla="*/ 74 w 141"/>
                <a:gd name="T11" fmla="*/ 67 h 235"/>
                <a:gd name="T12" fmla="*/ 71 w 141"/>
                <a:gd name="T13" fmla="*/ 61 h 235"/>
                <a:gd name="T14" fmla="*/ 67 w 141"/>
                <a:gd name="T15" fmla="*/ 53 h 235"/>
                <a:gd name="T16" fmla="*/ 66 w 141"/>
                <a:gd name="T17" fmla="*/ 51 h 235"/>
                <a:gd name="T18" fmla="*/ 57 w 141"/>
                <a:gd name="T19" fmla="*/ 48 h 235"/>
                <a:gd name="T20" fmla="*/ 50 w 141"/>
                <a:gd name="T21" fmla="*/ 38 h 235"/>
                <a:gd name="T22" fmla="*/ 50 w 141"/>
                <a:gd name="T23" fmla="*/ 36 h 235"/>
                <a:gd name="T24" fmla="*/ 50 w 141"/>
                <a:gd name="T25" fmla="*/ 30 h 235"/>
                <a:gd name="T26" fmla="*/ 50 w 141"/>
                <a:gd name="T27" fmla="*/ 23 h 235"/>
                <a:gd name="T28" fmla="*/ 50 w 141"/>
                <a:gd name="T29" fmla="*/ 19 h 235"/>
                <a:gd name="T30" fmla="*/ 49 w 141"/>
                <a:gd name="T31" fmla="*/ 16 h 235"/>
                <a:gd name="T32" fmla="*/ 48 w 141"/>
                <a:gd name="T33" fmla="*/ 11 h 235"/>
                <a:gd name="T34" fmla="*/ 45 w 141"/>
                <a:gd name="T35" fmla="*/ 7 h 235"/>
                <a:gd name="T36" fmla="*/ 43 w 141"/>
                <a:gd name="T37" fmla="*/ 3 h 235"/>
                <a:gd name="T38" fmla="*/ 40 w 141"/>
                <a:gd name="T39" fmla="*/ 3 h 235"/>
                <a:gd name="T40" fmla="*/ 38 w 141"/>
                <a:gd name="T41" fmla="*/ 3 h 235"/>
                <a:gd name="T42" fmla="*/ 35 w 141"/>
                <a:gd name="T43" fmla="*/ 3 h 235"/>
                <a:gd name="T44" fmla="*/ 31 w 141"/>
                <a:gd name="T45" fmla="*/ 2 h 235"/>
                <a:gd name="T46" fmla="*/ 28 w 141"/>
                <a:gd name="T47" fmla="*/ 1 h 235"/>
                <a:gd name="T48" fmla="*/ 25 w 141"/>
                <a:gd name="T49" fmla="*/ 0 h 235"/>
                <a:gd name="T50" fmla="*/ 24 w 141"/>
                <a:gd name="T51" fmla="*/ 0 h 235"/>
                <a:gd name="T52" fmla="*/ 23 w 141"/>
                <a:gd name="T53" fmla="*/ 0 h 235"/>
                <a:gd name="T54" fmla="*/ 21 w 141"/>
                <a:gd name="T55" fmla="*/ 2 h 235"/>
                <a:gd name="T56" fmla="*/ 21 w 141"/>
                <a:gd name="T57" fmla="*/ 5 h 235"/>
                <a:gd name="T58" fmla="*/ 17 w 141"/>
                <a:gd name="T59" fmla="*/ 8 h 235"/>
                <a:gd name="T60" fmla="*/ 17 w 141"/>
                <a:gd name="T61" fmla="*/ 9 h 235"/>
                <a:gd name="T62" fmla="*/ 17 w 141"/>
                <a:gd name="T63" fmla="*/ 13 h 235"/>
                <a:gd name="T64" fmla="*/ 17 w 141"/>
                <a:gd name="T65" fmla="*/ 18 h 235"/>
                <a:gd name="T66" fmla="*/ 18 w 141"/>
                <a:gd name="T67" fmla="*/ 23 h 235"/>
                <a:gd name="T68" fmla="*/ 18 w 141"/>
                <a:gd name="T69" fmla="*/ 26 h 235"/>
                <a:gd name="T70" fmla="*/ 24 w 141"/>
                <a:gd name="T71" fmla="*/ 36 h 235"/>
                <a:gd name="T72" fmla="*/ 24 w 141"/>
                <a:gd name="T73" fmla="*/ 40 h 235"/>
                <a:gd name="T74" fmla="*/ 17 w 141"/>
                <a:gd name="T75" fmla="*/ 47 h 235"/>
                <a:gd name="T76" fmla="*/ 7 w 141"/>
                <a:gd name="T77" fmla="*/ 53 h 235"/>
                <a:gd name="T78" fmla="*/ 0 w 141"/>
                <a:gd name="T79" fmla="*/ 69 h 235"/>
                <a:gd name="T80" fmla="*/ 6 w 141"/>
                <a:gd name="T81" fmla="*/ 83 h 235"/>
                <a:gd name="T82" fmla="*/ 7 w 141"/>
                <a:gd name="T83" fmla="*/ 93 h 235"/>
                <a:gd name="T84" fmla="*/ 49 w 141"/>
                <a:gd name="T85" fmla="*/ 96 h 235"/>
                <a:gd name="T86" fmla="*/ 63 w 141"/>
                <a:gd name="T87" fmla="*/ 136 h 235"/>
                <a:gd name="T88" fmla="*/ 66 w 141"/>
                <a:gd name="T89" fmla="*/ 118 h 235"/>
                <a:gd name="T90" fmla="*/ 78 w 141"/>
                <a:gd name="T91" fmla="*/ 106 h 23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41"/>
                <a:gd name="T139" fmla="*/ 0 h 235"/>
                <a:gd name="T140" fmla="*/ 141 w 141"/>
                <a:gd name="T141" fmla="*/ 235 h 23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41" h="235">
                  <a:moveTo>
                    <a:pt x="141" y="182"/>
                  </a:moveTo>
                  <a:lnTo>
                    <a:pt x="141" y="173"/>
                  </a:lnTo>
                  <a:lnTo>
                    <a:pt x="140" y="153"/>
                  </a:lnTo>
                  <a:lnTo>
                    <a:pt x="139" y="133"/>
                  </a:lnTo>
                  <a:lnTo>
                    <a:pt x="137" y="122"/>
                  </a:lnTo>
                  <a:lnTo>
                    <a:pt x="134" y="115"/>
                  </a:lnTo>
                  <a:lnTo>
                    <a:pt x="127" y="104"/>
                  </a:lnTo>
                  <a:lnTo>
                    <a:pt x="120" y="92"/>
                  </a:lnTo>
                  <a:lnTo>
                    <a:pt x="118" y="88"/>
                  </a:lnTo>
                  <a:lnTo>
                    <a:pt x="102" y="81"/>
                  </a:lnTo>
                  <a:lnTo>
                    <a:pt x="90" y="66"/>
                  </a:lnTo>
                  <a:lnTo>
                    <a:pt x="90" y="61"/>
                  </a:lnTo>
                  <a:lnTo>
                    <a:pt x="90" y="51"/>
                  </a:lnTo>
                  <a:lnTo>
                    <a:pt x="90" y="39"/>
                  </a:lnTo>
                  <a:lnTo>
                    <a:pt x="90" y="32"/>
                  </a:lnTo>
                  <a:lnTo>
                    <a:pt x="89" y="28"/>
                  </a:lnTo>
                  <a:lnTo>
                    <a:pt x="86" y="19"/>
                  </a:lnTo>
                  <a:lnTo>
                    <a:pt x="81" y="11"/>
                  </a:lnTo>
                  <a:lnTo>
                    <a:pt x="76" y="6"/>
                  </a:lnTo>
                  <a:lnTo>
                    <a:pt x="73" y="5"/>
                  </a:lnTo>
                  <a:lnTo>
                    <a:pt x="68" y="4"/>
                  </a:lnTo>
                  <a:lnTo>
                    <a:pt x="62" y="4"/>
                  </a:lnTo>
                  <a:lnTo>
                    <a:pt x="56" y="2"/>
                  </a:lnTo>
                  <a:lnTo>
                    <a:pt x="50" y="1"/>
                  </a:lnTo>
                  <a:lnTo>
                    <a:pt x="45" y="0"/>
                  </a:lnTo>
                  <a:lnTo>
                    <a:pt x="42" y="0"/>
                  </a:lnTo>
                  <a:lnTo>
                    <a:pt x="41" y="0"/>
                  </a:lnTo>
                  <a:lnTo>
                    <a:pt x="39" y="2"/>
                  </a:lnTo>
                  <a:lnTo>
                    <a:pt x="36" y="8"/>
                  </a:lnTo>
                  <a:lnTo>
                    <a:pt x="31" y="13"/>
                  </a:lnTo>
                  <a:lnTo>
                    <a:pt x="30" y="16"/>
                  </a:lnTo>
                  <a:lnTo>
                    <a:pt x="30" y="22"/>
                  </a:lnTo>
                  <a:lnTo>
                    <a:pt x="31" y="31"/>
                  </a:lnTo>
                  <a:lnTo>
                    <a:pt x="33" y="40"/>
                  </a:lnTo>
                  <a:lnTo>
                    <a:pt x="33" y="44"/>
                  </a:lnTo>
                  <a:lnTo>
                    <a:pt x="42" y="61"/>
                  </a:lnTo>
                  <a:lnTo>
                    <a:pt x="43" y="69"/>
                  </a:lnTo>
                  <a:lnTo>
                    <a:pt x="31" y="80"/>
                  </a:lnTo>
                  <a:lnTo>
                    <a:pt x="13" y="91"/>
                  </a:lnTo>
                  <a:lnTo>
                    <a:pt x="0" y="119"/>
                  </a:lnTo>
                  <a:lnTo>
                    <a:pt x="11" y="144"/>
                  </a:lnTo>
                  <a:lnTo>
                    <a:pt x="12" y="161"/>
                  </a:lnTo>
                  <a:lnTo>
                    <a:pt x="87" y="166"/>
                  </a:lnTo>
                  <a:lnTo>
                    <a:pt x="113" y="235"/>
                  </a:lnTo>
                  <a:lnTo>
                    <a:pt x="118" y="203"/>
                  </a:lnTo>
                  <a:lnTo>
                    <a:pt x="141" y="182"/>
                  </a:lnTo>
                  <a:close/>
                </a:path>
              </a:pathLst>
            </a:custGeom>
            <a:solidFill>
              <a:srgbClr val="000000"/>
            </a:solidFill>
            <a:ln w="9525">
              <a:noFill/>
              <a:round/>
            </a:ln>
          </p:spPr>
          <p:txBody>
            <a:bodyPr/>
            <a:lstStyle/>
            <a:p>
              <a:endParaRPr lang="en-CA"/>
            </a:p>
          </p:txBody>
        </p:sp>
        <p:sp>
          <p:nvSpPr>
            <p:cNvPr id="8581" name="Freeform 463"/>
            <p:cNvSpPr/>
            <p:nvPr/>
          </p:nvSpPr>
          <p:spPr bwMode="auto">
            <a:xfrm>
              <a:off x="1428" y="1164"/>
              <a:ext cx="118" cy="186"/>
            </a:xfrm>
            <a:custGeom>
              <a:avLst/>
              <a:gdLst>
                <a:gd name="T0" fmla="*/ 64 w 143"/>
                <a:gd name="T1" fmla="*/ 39 h 222"/>
                <a:gd name="T2" fmla="*/ 49 w 143"/>
                <a:gd name="T3" fmla="*/ 33 h 222"/>
                <a:gd name="T4" fmla="*/ 48 w 143"/>
                <a:gd name="T5" fmla="*/ 33 h 222"/>
                <a:gd name="T6" fmla="*/ 47 w 143"/>
                <a:gd name="T7" fmla="*/ 33 h 222"/>
                <a:gd name="T8" fmla="*/ 45 w 143"/>
                <a:gd name="T9" fmla="*/ 33 h 222"/>
                <a:gd name="T10" fmla="*/ 44 w 143"/>
                <a:gd name="T11" fmla="*/ 33 h 222"/>
                <a:gd name="T12" fmla="*/ 44 w 143"/>
                <a:gd name="T13" fmla="*/ 28 h 222"/>
                <a:gd name="T14" fmla="*/ 43 w 143"/>
                <a:gd name="T15" fmla="*/ 26 h 222"/>
                <a:gd name="T16" fmla="*/ 41 w 143"/>
                <a:gd name="T17" fmla="*/ 18 h 222"/>
                <a:gd name="T18" fmla="*/ 39 w 143"/>
                <a:gd name="T19" fmla="*/ 11 h 222"/>
                <a:gd name="T20" fmla="*/ 37 w 143"/>
                <a:gd name="T21" fmla="*/ 6 h 222"/>
                <a:gd name="T22" fmla="*/ 34 w 143"/>
                <a:gd name="T23" fmla="*/ 3 h 222"/>
                <a:gd name="T24" fmla="*/ 28 w 143"/>
                <a:gd name="T25" fmla="*/ 2 h 222"/>
                <a:gd name="T26" fmla="*/ 22 w 143"/>
                <a:gd name="T27" fmla="*/ 1 h 222"/>
                <a:gd name="T28" fmla="*/ 21 w 143"/>
                <a:gd name="T29" fmla="*/ 0 h 222"/>
                <a:gd name="T30" fmla="*/ 17 w 143"/>
                <a:gd name="T31" fmla="*/ 1 h 222"/>
                <a:gd name="T32" fmla="*/ 14 w 143"/>
                <a:gd name="T33" fmla="*/ 3 h 222"/>
                <a:gd name="T34" fmla="*/ 10 w 143"/>
                <a:gd name="T35" fmla="*/ 7 h 222"/>
                <a:gd name="T36" fmla="*/ 7 w 143"/>
                <a:gd name="T37" fmla="*/ 10 h 222"/>
                <a:gd name="T38" fmla="*/ 7 w 143"/>
                <a:gd name="T39" fmla="*/ 14 h 222"/>
                <a:gd name="T40" fmla="*/ 9 w 143"/>
                <a:gd name="T41" fmla="*/ 19 h 222"/>
                <a:gd name="T42" fmla="*/ 12 w 143"/>
                <a:gd name="T43" fmla="*/ 26 h 222"/>
                <a:gd name="T44" fmla="*/ 14 w 143"/>
                <a:gd name="T45" fmla="*/ 31 h 222"/>
                <a:gd name="T46" fmla="*/ 11 w 143"/>
                <a:gd name="T47" fmla="*/ 32 h 222"/>
                <a:gd name="T48" fmla="*/ 7 w 143"/>
                <a:gd name="T49" fmla="*/ 34 h 222"/>
                <a:gd name="T50" fmla="*/ 3 w 143"/>
                <a:gd name="T51" fmla="*/ 36 h 222"/>
                <a:gd name="T52" fmla="*/ 2 w 143"/>
                <a:gd name="T53" fmla="*/ 38 h 222"/>
                <a:gd name="T54" fmla="*/ 0 w 143"/>
                <a:gd name="T55" fmla="*/ 43 h 222"/>
                <a:gd name="T56" fmla="*/ 1 w 143"/>
                <a:gd name="T57" fmla="*/ 49 h 222"/>
                <a:gd name="T58" fmla="*/ 1 w 143"/>
                <a:gd name="T59" fmla="*/ 56 h 222"/>
                <a:gd name="T60" fmla="*/ 2 w 143"/>
                <a:gd name="T61" fmla="*/ 59 h 222"/>
                <a:gd name="T62" fmla="*/ 3 w 143"/>
                <a:gd name="T63" fmla="*/ 85 h 222"/>
                <a:gd name="T64" fmla="*/ 17 w 143"/>
                <a:gd name="T65" fmla="*/ 85 h 222"/>
                <a:gd name="T66" fmla="*/ 21 w 143"/>
                <a:gd name="T67" fmla="*/ 85 h 222"/>
                <a:gd name="T68" fmla="*/ 37 w 143"/>
                <a:gd name="T69" fmla="*/ 131 h 222"/>
                <a:gd name="T70" fmla="*/ 39 w 143"/>
                <a:gd name="T71" fmla="*/ 106 h 222"/>
                <a:gd name="T72" fmla="*/ 66 w 143"/>
                <a:gd name="T73" fmla="*/ 85 h 222"/>
                <a:gd name="T74" fmla="*/ 80 w 143"/>
                <a:gd name="T75" fmla="*/ 85 h 222"/>
                <a:gd name="T76" fmla="*/ 64 w 143"/>
                <a:gd name="T77" fmla="*/ 39 h 22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43"/>
                <a:gd name="T118" fmla="*/ 0 h 222"/>
                <a:gd name="T119" fmla="*/ 143 w 143"/>
                <a:gd name="T120" fmla="*/ 222 h 22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43" h="222">
                  <a:moveTo>
                    <a:pt x="114" y="66"/>
                  </a:moveTo>
                  <a:lnTo>
                    <a:pt x="87" y="55"/>
                  </a:lnTo>
                  <a:lnTo>
                    <a:pt x="85" y="55"/>
                  </a:lnTo>
                  <a:lnTo>
                    <a:pt x="84" y="55"/>
                  </a:lnTo>
                  <a:lnTo>
                    <a:pt x="81" y="55"/>
                  </a:lnTo>
                  <a:lnTo>
                    <a:pt x="77" y="55"/>
                  </a:lnTo>
                  <a:lnTo>
                    <a:pt x="77" y="48"/>
                  </a:lnTo>
                  <a:lnTo>
                    <a:pt x="76" y="44"/>
                  </a:lnTo>
                  <a:lnTo>
                    <a:pt x="73" y="31"/>
                  </a:lnTo>
                  <a:lnTo>
                    <a:pt x="69" y="18"/>
                  </a:lnTo>
                  <a:lnTo>
                    <a:pt x="66" y="9"/>
                  </a:lnTo>
                  <a:lnTo>
                    <a:pt x="60" y="6"/>
                  </a:lnTo>
                  <a:lnTo>
                    <a:pt x="50" y="2"/>
                  </a:lnTo>
                  <a:lnTo>
                    <a:pt x="40" y="1"/>
                  </a:lnTo>
                  <a:lnTo>
                    <a:pt x="36" y="0"/>
                  </a:lnTo>
                  <a:lnTo>
                    <a:pt x="32" y="1"/>
                  </a:lnTo>
                  <a:lnTo>
                    <a:pt x="25" y="6"/>
                  </a:lnTo>
                  <a:lnTo>
                    <a:pt x="17" y="11"/>
                  </a:lnTo>
                  <a:lnTo>
                    <a:pt x="13" y="17"/>
                  </a:lnTo>
                  <a:lnTo>
                    <a:pt x="13" y="24"/>
                  </a:lnTo>
                  <a:lnTo>
                    <a:pt x="16" y="33"/>
                  </a:lnTo>
                  <a:lnTo>
                    <a:pt x="20" y="44"/>
                  </a:lnTo>
                  <a:lnTo>
                    <a:pt x="24" y="52"/>
                  </a:lnTo>
                  <a:lnTo>
                    <a:pt x="19" y="54"/>
                  </a:lnTo>
                  <a:lnTo>
                    <a:pt x="12" y="58"/>
                  </a:lnTo>
                  <a:lnTo>
                    <a:pt x="6" y="61"/>
                  </a:lnTo>
                  <a:lnTo>
                    <a:pt x="2" y="64"/>
                  </a:lnTo>
                  <a:lnTo>
                    <a:pt x="0" y="73"/>
                  </a:lnTo>
                  <a:lnTo>
                    <a:pt x="1" y="85"/>
                  </a:lnTo>
                  <a:lnTo>
                    <a:pt x="1" y="96"/>
                  </a:lnTo>
                  <a:lnTo>
                    <a:pt x="2" y="100"/>
                  </a:lnTo>
                  <a:lnTo>
                    <a:pt x="6" y="145"/>
                  </a:lnTo>
                  <a:lnTo>
                    <a:pt x="32" y="146"/>
                  </a:lnTo>
                  <a:lnTo>
                    <a:pt x="37" y="146"/>
                  </a:lnTo>
                  <a:lnTo>
                    <a:pt x="65" y="222"/>
                  </a:lnTo>
                  <a:lnTo>
                    <a:pt x="69" y="181"/>
                  </a:lnTo>
                  <a:lnTo>
                    <a:pt x="118" y="146"/>
                  </a:lnTo>
                  <a:lnTo>
                    <a:pt x="143" y="145"/>
                  </a:lnTo>
                  <a:lnTo>
                    <a:pt x="114" y="66"/>
                  </a:lnTo>
                  <a:close/>
                </a:path>
              </a:pathLst>
            </a:custGeom>
            <a:solidFill>
              <a:srgbClr val="000000"/>
            </a:solidFill>
            <a:ln w="9525">
              <a:noFill/>
              <a:round/>
            </a:ln>
          </p:spPr>
          <p:txBody>
            <a:bodyPr/>
            <a:lstStyle/>
            <a:p>
              <a:endParaRPr lang="en-CA"/>
            </a:p>
          </p:txBody>
        </p:sp>
        <p:sp>
          <p:nvSpPr>
            <p:cNvPr id="8582" name="Freeform 464"/>
            <p:cNvSpPr/>
            <p:nvPr/>
          </p:nvSpPr>
          <p:spPr bwMode="auto">
            <a:xfrm>
              <a:off x="693" y="1270"/>
              <a:ext cx="251" cy="291"/>
            </a:xfrm>
            <a:custGeom>
              <a:avLst/>
              <a:gdLst>
                <a:gd name="T0" fmla="*/ 120 w 302"/>
                <a:gd name="T1" fmla="*/ 58 h 349"/>
                <a:gd name="T2" fmla="*/ 116 w 302"/>
                <a:gd name="T3" fmla="*/ 58 h 349"/>
                <a:gd name="T4" fmla="*/ 111 w 302"/>
                <a:gd name="T5" fmla="*/ 58 h 349"/>
                <a:gd name="T6" fmla="*/ 102 w 302"/>
                <a:gd name="T7" fmla="*/ 58 h 349"/>
                <a:gd name="T8" fmla="*/ 93 w 302"/>
                <a:gd name="T9" fmla="*/ 58 h 349"/>
                <a:gd name="T10" fmla="*/ 95 w 302"/>
                <a:gd name="T11" fmla="*/ 18 h 349"/>
                <a:gd name="T12" fmla="*/ 93 w 302"/>
                <a:gd name="T13" fmla="*/ 15 h 349"/>
                <a:gd name="T14" fmla="*/ 88 w 302"/>
                <a:gd name="T15" fmla="*/ 9 h 349"/>
                <a:gd name="T16" fmla="*/ 81 w 302"/>
                <a:gd name="T17" fmla="*/ 5 h 349"/>
                <a:gd name="T18" fmla="*/ 76 w 302"/>
                <a:gd name="T19" fmla="*/ 3 h 349"/>
                <a:gd name="T20" fmla="*/ 70 w 302"/>
                <a:gd name="T21" fmla="*/ 2 h 349"/>
                <a:gd name="T22" fmla="*/ 62 w 302"/>
                <a:gd name="T23" fmla="*/ 1 h 349"/>
                <a:gd name="T24" fmla="*/ 55 w 302"/>
                <a:gd name="T25" fmla="*/ 0 h 349"/>
                <a:gd name="T26" fmla="*/ 51 w 302"/>
                <a:gd name="T27" fmla="*/ 1 h 349"/>
                <a:gd name="T28" fmla="*/ 47 w 302"/>
                <a:gd name="T29" fmla="*/ 4 h 349"/>
                <a:gd name="T30" fmla="*/ 46 w 302"/>
                <a:gd name="T31" fmla="*/ 9 h 349"/>
                <a:gd name="T32" fmla="*/ 48 w 302"/>
                <a:gd name="T33" fmla="*/ 23 h 349"/>
                <a:gd name="T34" fmla="*/ 51 w 302"/>
                <a:gd name="T35" fmla="*/ 33 h 349"/>
                <a:gd name="T36" fmla="*/ 55 w 302"/>
                <a:gd name="T37" fmla="*/ 42 h 349"/>
                <a:gd name="T38" fmla="*/ 59 w 302"/>
                <a:gd name="T39" fmla="*/ 49 h 349"/>
                <a:gd name="T40" fmla="*/ 58 w 302"/>
                <a:gd name="T41" fmla="*/ 49 h 349"/>
                <a:gd name="T42" fmla="*/ 59 w 302"/>
                <a:gd name="T43" fmla="*/ 54 h 349"/>
                <a:gd name="T44" fmla="*/ 59 w 302"/>
                <a:gd name="T45" fmla="*/ 57 h 349"/>
                <a:gd name="T46" fmla="*/ 63 w 302"/>
                <a:gd name="T47" fmla="*/ 58 h 349"/>
                <a:gd name="T48" fmla="*/ 57 w 302"/>
                <a:gd name="T49" fmla="*/ 58 h 349"/>
                <a:gd name="T50" fmla="*/ 52 w 302"/>
                <a:gd name="T51" fmla="*/ 58 h 349"/>
                <a:gd name="T52" fmla="*/ 43 w 302"/>
                <a:gd name="T53" fmla="*/ 58 h 349"/>
                <a:gd name="T54" fmla="*/ 36 w 302"/>
                <a:gd name="T55" fmla="*/ 58 h 349"/>
                <a:gd name="T56" fmla="*/ 28 w 302"/>
                <a:gd name="T57" fmla="*/ 60 h 349"/>
                <a:gd name="T58" fmla="*/ 22 w 302"/>
                <a:gd name="T59" fmla="*/ 65 h 349"/>
                <a:gd name="T60" fmla="*/ 18 w 302"/>
                <a:gd name="T61" fmla="*/ 93 h 349"/>
                <a:gd name="T62" fmla="*/ 20 w 302"/>
                <a:gd name="T63" fmla="*/ 113 h 349"/>
                <a:gd name="T64" fmla="*/ 0 w 302"/>
                <a:gd name="T65" fmla="*/ 138 h 349"/>
                <a:gd name="T66" fmla="*/ 29 w 302"/>
                <a:gd name="T67" fmla="*/ 203 h 349"/>
                <a:gd name="T68" fmla="*/ 71 w 302"/>
                <a:gd name="T69" fmla="*/ 142 h 349"/>
                <a:gd name="T70" fmla="*/ 150 w 302"/>
                <a:gd name="T71" fmla="*/ 77 h 34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02"/>
                <a:gd name="T109" fmla="*/ 0 h 349"/>
                <a:gd name="T110" fmla="*/ 302 w 302"/>
                <a:gd name="T111" fmla="*/ 349 h 34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02" h="349">
                  <a:moveTo>
                    <a:pt x="260" y="132"/>
                  </a:moveTo>
                  <a:lnTo>
                    <a:pt x="208" y="100"/>
                  </a:lnTo>
                  <a:lnTo>
                    <a:pt x="207" y="100"/>
                  </a:lnTo>
                  <a:lnTo>
                    <a:pt x="203" y="100"/>
                  </a:lnTo>
                  <a:lnTo>
                    <a:pt x="199" y="100"/>
                  </a:lnTo>
                  <a:lnTo>
                    <a:pt x="193" y="100"/>
                  </a:lnTo>
                  <a:lnTo>
                    <a:pt x="185" y="100"/>
                  </a:lnTo>
                  <a:lnTo>
                    <a:pt x="178" y="100"/>
                  </a:lnTo>
                  <a:lnTo>
                    <a:pt x="170" y="100"/>
                  </a:lnTo>
                  <a:lnTo>
                    <a:pt x="163" y="100"/>
                  </a:lnTo>
                  <a:lnTo>
                    <a:pt x="161" y="82"/>
                  </a:lnTo>
                  <a:lnTo>
                    <a:pt x="165" y="30"/>
                  </a:lnTo>
                  <a:lnTo>
                    <a:pt x="164" y="29"/>
                  </a:lnTo>
                  <a:lnTo>
                    <a:pt x="162" y="25"/>
                  </a:lnTo>
                  <a:lnTo>
                    <a:pt x="157" y="22"/>
                  </a:lnTo>
                  <a:lnTo>
                    <a:pt x="153" y="16"/>
                  </a:lnTo>
                  <a:lnTo>
                    <a:pt x="147" y="11"/>
                  </a:lnTo>
                  <a:lnTo>
                    <a:pt x="141" y="8"/>
                  </a:lnTo>
                  <a:lnTo>
                    <a:pt x="135" y="4"/>
                  </a:lnTo>
                  <a:lnTo>
                    <a:pt x="131" y="3"/>
                  </a:lnTo>
                  <a:lnTo>
                    <a:pt x="126" y="3"/>
                  </a:lnTo>
                  <a:lnTo>
                    <a:pt x="121" y="2"/>
                  </a:lnTo>
                  <a:lnTo>
                    <a:pt x="114" y="2"/>
                  </a:lnTo>
                  <a:lnTo>
                    <a:pt x="107" y="1"/>
                  </a:lnTo>
                  <a:lnTo>
                    <a:pt x="101" y="0"/>
                  </a:lnTo>
                  <a:lnTo>
                    <a:pt x="95" y="0"/>
                  </a:lnTo>
                  <a:lnTo>
                    <a:pt x="91" y="0"/>
                  </a:lnTo>
                  <a:lnTo>
                    <a:pt x="88" y="1"/>
                  </a:lnTo>
                  <a:lnTo>
                    <a:pt x="86" y="4"/>
                  </a:lnTo>
                  <a:lnTo>
                    <a:pt x="82" y="7"/>
                  </a:lnTo>
                  <a:lnTo>
                    <a:pt x="81" y="10"/>
                  </a:lnTo>
                  <a:lnTo>
                    <a:pt x="80" y="16"/>
                  </a:lnTo>
                  <a:lnTo>
                    <a:pt x="81" y="25"/>
                  </a:lnTo>
                  <a:lnTo>
                    <a:pt x="84" y="38"/>
                  </a:lnTo>
                  <a:lnTo>
                    <a:pt x="86" y="49"/>
                  </a:lnTo>
                  <a:lnTo>
                    <a:pt x="88" y="56"/>
                  </a:lnTo>
                  <a:lnTo>
                    <a:pt x="91" y="63"/>
                  </a:lnTo>
                  <a:lnTo>
                    <a:pt x="95" y="72"/>
                  </a:lnTo>
                  <a:lnTo>
                    <a:pt x="100" y="82"/>
                  </a:lnTo>
                  <a:lnTo>
                    <a:pt x="102" y="85"/>
                  </a:lnTo>
                  <a:lnTo>
                    <a:pt x="101" y="85"/>
                  </a:lnTo>
                  <a:lnTo>
                    <a:pt x="101" y="89"/>
                  </a:lnTo>
                  <a:lnTo>
                    <a:pt x="103" y="94"/>
                  </a:lnTo>
                  <a:lnTo>
                    <a:pt x="103" y="95"/>
                  </a:lnTo>
                  <a:lnTo>
                    <a:pt x="104" y="97"/>
                  </a:lnTo>
                  <a:lnTo>
                    <a:pt x="107" y="98"/>
                  </a:lnTo>
                  <a:lnTo>
                    <a:pt x="109" y="99"/>
                  </a:lnTo>
                  <a:lnTo>
                    <a:pt x="104" y="99"/>
                  </a:lnTo>
                  <a:lnTo>
                    <a:pt x="100" y="99"/>
                  </a:lnTo>
                  <a:lnTo>
                    <a:pt x="95" y="99"/>
                  </a:lnTo>
                  <a:lnTo>
                    <a:pt x="91" y="99"/>
                  </a:lnTo>
                  <a:lnTo>
                    <a:pt x="84" y="99"/>
                  </a:lnTo>
                  <a:lnTo>
                    <a:pt x="76" y="99"/>
                  </a:lnTo>
                  <a:lnTo>
                    <a:pt x="69" y="99"/>
                  </a:lnTo>
                  <a:lnTo>
                    <a:pt x="62" y="100"/>
                  </a:lnTo>
                  <a:lnTo>
                    <a:pt x="55" y="101"/>
                  </a:lnTo>
                  <a:lnTo>
                    <a:pt x="49" y="103"/>
                  </a:lnTo>
                  <a:lnTo>
                    <a:pt x="43" y="107"/>
                  </a:lnTo>
                  <a:lnTo>
                    <a:pt x="39" y="112"/>
                  </a:lnTo>
                  <a:lnTo>
                    <a:pt x="34" y="131"/>
                  </a:lnTo>
                  <a:lnTo>
                    <a:pt x="33" y="159"/>
                  </a:lnTo>
                  <a:lnTo>
                    <a:pt x="34" y="184"/>
                  </a:lnTo>
                  <a:lnTo>
                    <a:pt x="35" y="194"/>
                  </a:lnTo>
                  <a:lnTo>
                    <a:pt x="12" y="218"/>
                  </a:lnTo>
                  <a:lnTo>
                    <a:pt x="0" y="237"/>
                  </a:lnTo>
                  <a:lnTo>
                    <a:pt x="19" y="242"/>
                  </a:lnTo>
                  <a:lnTo>
                    <a:pt x="51" y="349"/>
                  </a:lnTo>
                  <a:lnTo>
                    <a:pt x="54" y="297"/>
                  </a:lnTo>
                  <a:lnTo>
                    <a:pt x="124" y="245"/>
                  </a:lnTo>
                  <a:lnTo>
                    <a:pt x="302" y="235"/>
                  </a:lnTo>
                  <a:lnTo>
                    <a:pt x="260" y="132"/>
                  </a:lnTo>
                  <a:close/>
                </a:path>
              </a:pathLst>
            </a:custGeom>
            <a:solidFill>
              <a:srgbClr val="000000"/>
            </a:solidFill>
            <a:ln w="9525">
              <a:noFill/>
              <a:round/>
            </a:ln>
          </p:spPr>
          <p:txBody>
            <a:bodyPr/>
            <a:lstStyle/>
            <a:p>
              <a:endParaRPr lang="en-CA"/>
            </a:p>
          </p:txBody>
        </p:sp>
      </p:grpSp>
      <p:sp>
        <p:nvSpPr>
          <p:cNvPr id="8243" name="Rectangle 465"/>
          <p:cNvSpPr>
            <a:spLocks noChangeArrowheads="1"/>
          </p:cNvSpPr>
          <p:nvPr/>
        </p:nvSpPr>
        <p:spPr bwMode="auto">
          <a:xfrm>
            <a:off x="420688" y="1277938"/>
            <a:ext cx="2068512" cy="304800"/>
          </a:xfrm>
          <a:prstGeom prst="rect">
            <a:avLst/>
          </a:prstGeom>
          <a:noFill/>
          <a:ln w="9525">
            <a:noFill/>
            <a:miter lim="800000"/>
          </a:ln>
        </p:spPr>
        <p:txBody>
          <a:bodyPr wrap="none">
            <a:spAutoFit/>
          </a:bodyPr>
          <a:lstStyle/>
          <a:p>
            <a:pPr algn="l" eaLnBrk="1" hangingPunct="1"/>
            <a:r>
              <a:rPr lang="en-US" sz="1400">
                <a:latin typeface="Arial Narrow" pitchFamily="34" charset="0"/>
              </a:rPr>
              <a:t>Network / security operations</a:t>
            </a:r>
            <a:endParaRPr lang="en-US" sz="1400">
              <a:latin typeface="Arial Narrow" pitchFamily="34" charset="0"/>
            </a:endParaRPr>
          </a:p>
        </p:txBody>
      </p:sp>
      <p:grpSp>
        <p:nvGrpSpPr>
          <p:cNvPr id="15" name="Group 466"/>
          <p:cNvGrpSpPr/>
          <p:nvPr/>
        </p:nvGrpSpPr>
        <p:grpSpPr bwMode="auto">
          <a:xfrm>
            <a:off x="7570788" y="1785938"/>
            <a:ext cx="654050" cy="306387"/>
            <a:chOff x="4800" y="1296"/>
            <a:chExt cx="433" cy="260"/>
          </a:xfrm>
        </p:grpSpPr>
        <p:sp>
          <p:nvSpPr>
            <p:cNvPr id="8279" name="Rectangle 467"/>
            <p:cNvSpPr>
              <a:spLocks noChangeArrowheads="1"/>
            </p:cNvSpPr>
            <p:nvPr/>
          </p:nvSpPr>
          <p:spPr bwMode="auto">
            <a:xfrm>
              <a:off x="4848" y="1344"/>
              <a:ext cx="336" cy="96"/>
            </a:xfrm>
            <a:prstGeom prst="rect">
              <a:avLst/>
            </a:prstGeom>
            <a:solidFill>
              <a:schemeClr val="bg1"/>
            </a:solidFill>
            <a:ln w="9525">
              <a:noFill/>
              <a:miter lim="800000"/>
            </a:ln>
          </p:spPr>
          <p:txBody>
            <a:bodyPr wrap="none" anchor="ctr"/>
            <a:lstStyle/>
            <a:p>
              <a:endParaRPr lang="en-CA"/>
            </a:p>
          </p:txBody>
        </p:sp>
        <p:sp>
          <p:nvSpPr>
            <p:cNvPr id="8280" name="Rectangle 468"/>
            <p:cNvSpPr>
              <a:spLocks noChangeArrowheads="1"/>
            </p:cNvSpPr>
            <p:nvPr/>
          </p:nvSpPr>
          <p:spPr bwMode="auto">
            <a:xfrm>
              <a:off x="4800" y="1296"/>
              <a:ext cx="433" cy="260"/>
            </a:xfrm>
            <a:prstGeom prst="rect">
              <a:avLst/>
            </a:prstGeom>
            <a:noFill/>
            <a:ln w="9525">
              <a:noFill/>
              <a:miter lim="800000"/>
            </a:ln>
          </p:spPr>
          <p:txBody>
            <a:bodyPr wrap="none">
              <a:spAutoFit/>
            </a:bodyPr>
            <a:lstStyle/>
            <a:p>
              <a:pPr algn="l" eaLnBrk="1" hangingPunct="1"/>
              <a:r>
                <a:rPr lang="en-US" sz="1400">
                  <a:latin typeface="Arial Narrow" pitchFamily="34" charset="0"/>
                </a:rPr>
                <a:t>raw log</a:t>
              </a:r>
              <a:endParaRPr lang="en-US" sz="1400">
                <a:latin typeface="Arial Narrow" pitchFamily="34" charset="0"/>
              </a:endParaRPr>
            </a:p>
          </p:txBody>
        </p:sp>
      </p:grpSp>
      <p:sp>
        <p:nvSpPr>
          <p:cNvPr id="8245" name="Text Box 469"/>
          <p:cNvSpPr txBox="1">
            <a:spLocks noChangeArrowheads="1"/>
          </p:cNvSpPr>
          <p:nvPr/>
        </p:nvSpPr>
        <p:spPr bwMode="auto">
          <a:xfrm>
            <a:off x="7593013" y="1955800"/>
            <a:ext cx="712787" cy="336550"/>
          </a:xfrm>
          <a:prstGeom prst="rect">
            <a:avLst/>
          </a:prstGeom>
          <a:noFill/>
          <a:ln w="9525">
            <a:noFill/>
            <a:miter lim="800000"/>
          </a:ln>
        </p:spPr>
        <p:txBody>
          <a:bodyPr>
            <a:spAutoFit/>
          </a:bodyPr>
          <a:lstStyle/>
          <a:p>
            <a:pPr algn="l" eaLnBrk="1" hangingPunct="1">
              <a:spcBef>
                <a:spcPct val="50000"/>
              </a:spcBef>
            </a:pPr>
            <a:r>
              <a:rPr lang="en-US" sz="800">
                <a:latin typeface="Arial Narrow" pitchFamily="34" charset="0"/>
              </a:rPr>
              <a:t>101010001011100110</a:t>
            </a:r>
            <a:endParaRPr lang="en-US" sz="800">
              <a:latin typeface="Arial Narrow" pitchFamily="34" charset="0"/>
            </a:endParaRPr>
          </a:p>
        </p:txBody>
      </p:sp>
      <p:pic>
        <p:nvPicPr>
          <p:cNvPr id="8246" name="Picture 470" descr="browserBW2"/>
          <p:cNvPicPr>
            <a:picLocks noChangeAspect="1" noChangeArrowheads="1"/>
          </p:cNvPicPr>
          <p:nvPr/>
        </p:nvPicPr>
        <p:blipFill>
          <a:blip r:embed="rId13"/>
          <a:srcRect/>
          <a:stretch>
            <a:fillRect/>
          </a:stretch>
        </p:blipFill>
        <p:spPr bwMode="auto">
          <a:xfrm>
            <a:off x="3244850" y="600075"/>
            <a:ext cx="715963" cy="565150"/>
          </a:xfrm>
          <a:prstGeom prst="rect">
            <a:avLst/>
          </a:prstGeom>
          <a:noFill/>
          <a:ln w="9525">
            <a:noFill/>
            <a:miter lim="800000"/>
            <a:headEnd/>
            <a:tailEnd/>
          </a:ln>
        </p:spPr>
      </p:pic>
      <p:grpSp>
        <p:nvGrpSpPr>
          <p:cNvPr id="16" name="Group 471"/>
          <p:cNvGrpSpPr/>
          <p:nvPr/>
        </p:nvGrpSpPr>
        <p:grpSpPr bwMode="auto">
          <a:xfrm>
            <a:off x="4041775" y="657225"/>
            <a:ext cx="396875" cy="473075"/>
            <a:chOff x="2928" y="3168"/>
            <a:chExt cx="576" cy="1363"/>
          </a:xfrm>
        </p:grpSpPr>
        <p:pic>
          <p:nvPicPr>
            <p:cNvPr id="8276" name="Picture 472" descr="email_03"/>
            <p:cNvPicPr>
              <a:picLocks noChangeAspect="1" noChangeArrowheads="1"/>
            </p:cNvPicPr>
            <p:nvPr/>
          </p:nvPicPr>
          <p:blipFill>
            <a:blip r:embed="rId14"/>
            <a:srcRect/>
            <a:stretch>
              <a:fillRect/>
            </a:stretch>
          </p:blipFill>
          <p:spPr bwMode="auto">
            <a:xfrm>
              <a:off x="2928" y="3648"/>
              <a:ext cx="576" cy="429"/>
            </a:xfrm>
            <a:prstGeom prst="rect">
              <a:avLst/>
            </a:prstGeom>
            <a:noFill/>
            <a:ln w="9525">
              <a:noFill/>
              <a:miter lim="800000"/>
              <a:headEnd/>
              <a:tailEnd/>
            </a:ln>
          </p:spPr>
        </p:pic>
        <p:pic>
          <p:nvPicPr>
            <p:cNvPr id="8277" name="Picture 473" descr="email_04"/>
            <p:cNvPicPr>
              <a:picLocks noChangeAspect="1" noChangeArrowheads="1"/>
            </p:cNvPicPr>
            <p:nvPr/>
          </p:nvPicPr>
          <p:blipFill>
            <a:blip r:embed="rId15"/>
            <a:srcRect/>
            <a:stretch>
              <a:fillRect/>
            </a:stretch>
          </p:blipFill>
          <p:spPr bwMode="auto">
            <a:xfrm>
              <a:off x="2928" y="4109"/>
              <a:ext cx="573" cy="422"/>
            </a:xfrm>
            <a:prstGeom prst="rect">
              <a:avLst/>
            </a:prstGeom>
            <a:noFill/>
            <a:ln w="9525">
              <a:noFill/>
              <a:miter lim="800000"/>
              <a:headEnd/>
              <a:tailEnd/>
            </a:ln>
          </p:spPr>
        </p:pic>
        <p:pic>
          <p:nvPicPr>
            <p:cNvPr id="8278" name="Picture 474" descr="email_07"/>
            <p:cNvPicPr>
              <a:picLocks noChangeAspect="1" noChangeArrowheads="1"/>
            </p:cNvPicPr>
            <p:nvPr/>
          </p:nvPicPr>
          <p:blipFill>
            <a:blip r:embed="rId16"/>
            <a:srcRect/>
            <a:stretch>
              <a:fillRect/>
            </a:stretch>
          </p:blipFill>
          <p:spPr bwMode="auto">
            <a:xfrm>
              <a:off x="2928" y="3168"/>
              <a:ext cx="573" cy="426"/>
            </a:xfrm>
            <a:prstGeom prst="rect">
              <a:avLst/>
            </a:prstGeom>
            <a:noFill/>
            <a:ln w="9525">
              <a:noFill/>
              <a:miter lim="800000"/>
              <a:headEnd/>
              <a:tailEnd/>
            </a:ln>
          </p:spPr>
        </p:pic>
      </p:grpSp>
      <p:sp>
        <p:nvSpPr>
          <p:cNvPr id="8248" name="Rectangle 475"/>
          <p:cNvSpPr>
            <a:spLocks noChangeArrowheads="1"/>
          </p:cNvSpPr>
          <p:nvPr/>
        </p:nvSpPr>
        <p:spPr bwMode="auto">
          <a:xfrm>
            <a:off x="3173413" y="1220788"/>
            <a:ext cx="1408112" cy="304800"/>
          </a:xfrm>
          <a:prstGeom prst="rect">
            <a:avLst/>
          </a:prstGeom>
          <a:noFill/>
          <a:ln w="9525">
            <a:noFill/>
            <a:miter lim="800000"/>
          </a:ln>
        </p:spPr>
        <p:txBody>
          <a:bodyPr wrap="none">
            <a:spAutoFit/>
          </a:bodyPr>
          <a:lstStyle/>
          <a:p>
            <a:pPr algn="l" eaLnBrk="1" hangingPunct="1"/>
            <a:r>
              <a:rPr lang="en-US" sz="1400">
                <a:latin typeface="Arial Narrow" pitchFamily="34" charset="0"/>
              </a:rPr>
              <a:t>Help desk ticketing</a:t>
            </a:r>
            <a:endParaRPr lang="en-US" sz="1400">
              <a:latin typeface="Arial Narrow" pitchFamily="34" charset="0"/>
            </a:endParaRPr>
          </a:p>
        </p:txBody>
      </p:sp>
      <p:grpSp>
        <p:nvGrpSpPr>
          <p:cNvPr id="17" name="Group 476"/>
          <p:cNvGrpSpPr/>
          <p:nvPr/>
        </p:nvGrpSpPr>
        <p:grpSpPr bwMode="auto">
          <a:xfrm>
            <a:off x="4797425" y="3756025"/>
            <a:ext cx="1811338" cy="1778000"/>
            <a:chOff x="2592" y="2970"/>
            <a:chExt cx="1200" cy="1511"/>
          </a:xfrm>
        </p:grpSpPr>
        <p:sp>
          <p:nvSpPr>
            <p:cNvPr id="8266" name="Text Box 477"/>
            <p:cNvSpPr txBox="1">
              <a:spLocks noChangeArrowheads="1"/>
            </p:cNvSpPr>
            <p:nvPr/>
          </p:nvSpPr>
          <p:spPr bwMode="auto">
            <a:xfrm>
              <a:off x="2832" y="3860"/>
              <a:ext cx="960" cy="621"/>
            </a:xfrm>
            <a:prstGeom prst="rect">
              <a:avLst/>
            </a:prstGeom>
            <a:noFill/>
            <a:ln w="9525">
              <a:noFill/>
              <a:miter lim="800000"/>
            </a:ln>
          </p:spPr>
          <p:txBody>
            <a:bodyPr>
              <a:spAutoFit/>
            </a:bodyPr>
            <a:lstStyle/>
            <a:p>
              <a:pPr algn="l" eaLnBrk="1" hangingPunct="1">
                <a:buFontTx/>
                <a:buChar char="•"/>
              </a:pPr>
              <a:r>
                <a:rPr lang="en-US" sz="1400">
                  <a:latin typeface="Arial Narrow" pitchFamily="34" charset="0"/>
                </a:rPr>
                <a:t> Routers</a:t>
              </a:r>
              <a:endParaRPr lang="en-US" sz="1400">
                <a:latin typeface="Arial Narrow" pitchFamily="34" charset="0"/>
              </a:endParaRPr>
            </a:p>
            <a:p>
              <a:pPr algn="l" eaLnBrk="1" hangingPunct="1">
                <a:buFontTx/>
                <a:buChar char="•"/>
              </a:pPr>
              <a:r>
                <a:rPr lang="en-US" sz="1400">
                  <a:latin typeface="Arial Narrow" pitchFamily="34" charset="0"/>
                </a:rPr>
                <a:t> Firewalls</a:t>
              </a:r>
              <a:endParaRPr lang="en-US" sz="1400">
                <a:latin typeface="Arial Narrow" pitchFamily="34" charset="0"/>
              </a:endParaRPr>
            </a:p>
            <a:p>
              <a:pPr algn="l" eaLnBrk="1" hangingPunct="1">
                <a:buFontTx/>
                <a:buChar char="•"/>
              </a:pPr>
              <a:r>
                <a:rPr lang="en-US" sz="1400">
                  <a:latin typeface="Arial Narrow" pitchFamily="34" charset="0"/>
                </a:rPr>
                <a:t> Content scanners</a:t>
              </a:r>
              <a:endParaRPr lang="en-US" sz="1400">
                <a:latin typeface="Arial Narrow" pitchFamily="34" charset="0"/>
              </a:endParaRPr>
            </a:p>
          </p:txBody>
        </p:sp>
        <p:pic>
          <p:nvPicPr>
            <p:cNvPr id="8267" name="Picture 478" descr="cloud"/>
            <p:cNvPicPr>
              <a:picLocks noChangeAspect="1" noChangeArrowheads="1"/>
            </p:cNvPicPr>
            <p:nvPr/>
          </p:nvPicPr>
          <p:blipFill>
            <a:blip r:embed="rId1"/>
            <a:srcRect/>
            <a:stretch>
              <a:fillRect/>
            </a:stretch>
          </p:blipFill>
          <p:spPr bwMode="auto">
            <a:xfrm>
              <a:off x="2688" y="2970"/>
              <a:ext cx="1056" cy="770"/>
            </a:xfrm>
            <a:prstGeom prst="rect">
              <a:avLst/>
            </a:prstGeom>
            <a:noFill/>
            <a:ln w="9525">
              <a:noFill/>
              <a:miter lim="800000"/>
              <a:headEnd/>
              <a:tailEnd/>
            </a:ln>
          </p:spPr>
        </p:pic>
        <p:sp>
          <p:nvSpPr>
            <p:cNvPr id="8268" name="Text Box 479"/>
            <p:cNvSpPr txBox="1">
              <a:spLocks noChangeArrowheads="1"/>
            </p:cNvSpPr>
            <p:nvPr/>
          </p:nvSpPr>
          <p:spPr bwMode="auto">
            <a:xfrm>
              <a:off x="2592" y="3734"/>
              <a:ext cx="1200" cy="259"/>
            </a:xfrm>
            <a:prstGeom prst="rect">
              <a:avLst/>
            </a:prstGeom>
            <a:noFill/>
            <a:ln w="9525">
              <a:noFill/>
              <a:miter lim="800000"/>
            </a:ln>
          </p:spPr>
          <p:txBody>
            <a:bodyPr>
              <a:spAutoFit/>
            </a:bodyPr>
            <a:lstStyle/>
            <a:p>
              <a:pPr eaLnBrk="1" hangingPunct="1"/>
              <a:r>
                <a:rPr lang="en-US" sz="1400" b="1">
                  <a:latin typeface="Arial Narrow" pitchFamily="34" charset="0"/>
                </a:rPr>
                <a:t>Perimeter Controls</a:t>
              </a:r>
              <a:endParaRPr lang="en-US" sz="1400" b="1">
                <a:latin typeface="Arial Narrow" pitchFamily="34" charset="0"/>
              </a:endParaRPr>
            </a:p>
          </p:txBody>
        </p:sp>
        <p:grpSp>
          <p:nvGrpSpPr>
            <p:cNvPr id="18" name="Group 480"/>
            <p:cNvGrpSpPr/>
            <p:nvPr/>
          </p:nvGrpSpPr>
          <p:grpSpPr bwMode="auto">
            <a:xfrm>
              <a:off x="2784" y="3171"/>
              <a:ext cx="340" cy="416"/>
              <a:chOff x="336" y="2928"/>
              <a:chExt cx="340" cy="416"/>
            </a:xfrm>
          </p:grpSpPr>
          <p:pic>
            <p:nvPicPr>
              <p:cNvPr id="8274" name="Picture 481" descr="toolbox_yellow"/>
              <p:cNvPicPr>
                <a:picLocks noChangeAspect="1" noChangeArrowheads="1"/>
              </p:cNvPicPr>
              <p:nvPr/>
            </p:nvPicPr>
            <p:blipFill>
              <a:blip r:embed="rId2"/>
              <a:srcRect/>
              <a:stretch>
                <a:fillRect/>
              </a:stretch>
            </p:blipFill>
            <p:spPr bwMode="auto">
              <a:xfrm>
                <a:off x="395" y="2928"/>
                <a:ext cx="204" cy="204"/>
              </a:xfrm>
              <a:prstGeom prst="rect">
                <a:avLst/>
              </a:prstGeom>
              <a:noFill/>
              <a:ln w="9525">
                <a:noFill/>
                <a:miter lim="800000"/>
                <a:headEnd/>
                <a:tailEnd/>
              </a:ln>
            </p:spPr>
          </p:pic>
          <p:sp>
            <p:nvSpPr>
              <p:cNvPr id="8275" name="Rectangle 482"/>
              <p:cNvSpPr>
                <a:spLocks noChangeArrowheads="1"/>
              </p:cNvSpPr>
              <p:nvPr/>
            </p:nvSpPr>
            <p:spPr bwMode="auto">
              <a:xfrm>
                <a:off x="336" y="3111"/>
                <a:ext cx="340" cy="233"/>
              </a:xfrm>
              <a:prstGeom prst="rect">
                <a:avLst/>
              </a:prstGeom>
              <a:noFill/>
              <a:ln w="9525">
                <a:noFill/>
                <a:miter lim="800000"/>
              </a:ln>
            </p:spPr>
            <p:txBody>
              <a:bodyPr wrap="none">
                <a:spAutoFit/>
              </a:bodyPr>
              <a:lstStyle/>
              <a:p>
                <a:pPr algn="l" eaLnBrk="1" hangingPunct="1"/>
                <a:r>
                  <a:rPr lang="en-US" sz="1200">
                    <a:latin typeface="Arial Narrow" pitchFamily="34" charset="0"/>
                  </a:rPr>
                  <a:t>Agent</a:t>
                </a:r>
                <a:endParaRPr lang="en-US" sz="1200">
                  <a:latin typeface="Arial Narrow" pitchFamily="34" charset="0"/>
                </a:endParaRPr>
              </a:p>
            </p:txBody>
          </p:sp>
        </p:grpSp>
        <p:grpSp>
          <p:nvGrpSpPr>
            <p:cNvPr id="19" name="Group 483"/>
            <p:cNvGrpSpPr/>
            <p:nvPr/>
          </p:nvGrpSpPr>
          <p:grpSpPr bwMode="auto">
            <a:xfrm>
              <a:off x="3346" y="3217"/>
              <a:ext cx="417" cy="370"/>
              <a:chOff x="768" y="2934"/>
              <a:chExt cx="417" cy="370"/>
            </a:xfrm>
          </p:grpSpPr>
          <p:pic>
            <p:nvPicPr>
              <p:cNvPr id="8272" name="Picture 484" descr="sheet2"/>
              <p:cNvPicPr>
                <a:picLocks noChangeAspect="1" noChangeArrowheads="1"/>
              </p:cNvPicPr>
              <p:nvPr/>
            </p:nvPicPr>
            <p:blipFill>
              <a:blip r:embed="rId3"/>
              <a:srcRect/>
              <a:stretch>
                <a:fillRect/>
              </a:stretch>
            </p:blipFill>
            <p:spPr bwMode="auto">
              <a:xfrm>
                <a:off x="900" y="2934"/>
                <a:ext cx="134" cy="170"/>
              </a:xfrm>
              <a:prstGeom prst="rect">
                <a:avLst/>
              </a:prstGeom>
              <a:noFill/>
              <a:ln w="9525">
                <a:noFill/>
                <a:miter lim="800000"/>
                <a:headEnd/>
                <a:tailEnd/>
              </a:ln>
            </p:spPr>
          </p:pic>
          <p:sp>
            <p:nvSpPr>
              <p:cNvPr id="8273" name="Rectangle 485"/>
              <p:cNvSpPr>
                <a:spLocks noChangeArrowheads="1"/>
              </p:cNvSpPr>
              <p:nvPr/>
            </p:nvSpPr>
            <p:spPr bwMode="auto">
              <a:xfrm>
                <a:off x="768" y="3071"/>
                <a:ext cx="417" cy="233"/>
              </a:xfrm>
              <a:prstGeom prst="rect">
                <a:avLst/>
              </a:prstGeom>
              <a:noFill/>
              <a:ln w="9525">
                <a:noFill/>
                <a:miter lim="800000"/>
              </a:ln>
            </p:spPr>
            <p:txBody>
              <a:bodyPr wrap="none">
                <a:spAutoFit/>
              </a:bodyPr>
              <a:lstStyle/>
              <a:p>
                <a:pPr algn="l" eaLnBrk="1" hangingPunct="1"/>
                <a:r>
                  <a:rPr lang="en-US" sz="1200">
                    <a:latin typeface="Arial Narrow" pitchFamily="34" charset="0"/>
                  </a:rPr>
                  <a:t>Logging</a:t>
                </a:r>
                <a:endParaRPr lang="en-US" sz="1200">
                  <a:latin typeface="Arial Narrow" pitchFamily="34" charset="0"/>
                </a:endParaRPr>
              </a:p>
            </p:txBody>
          </p:sp>
        </p:grpSp>
        <p:pic>
          <p:nvPicPr>
            <p:cNvPr id="8271" name="Picture 486" descr="firewallflame"/>
            <p:cNvPicPr>
              <a:picLocks noChangeAspect="1" noChangeArrowheads="1"/>
            </p:cNvPicPr>
            <p:nvPr/>
          </p:nvPicPr>
          <p:blipFill>
            <a:blip r:embed="rId17"/>
            <a:srcRect/>
            <a:stretch>
              <a:fillRect/>
            </a:stretch>
          </p:blipFill>
          <p:spPr bwMode="auto">
            <a:xfrm>
              <a:off x="3114" y="3176"/>
              <a:ext cx="267" cy="336"/>
            </a:xfrm>
            <a:prstGeom prst="rect">
              <a:avLst/>
            </a:prstGeom>
            <a:noFill/>
            <a:ln w="9525">
              <a:noFill/>
              <a:miter lim="800000"/>
              <a:headEnd/>
              <a:tailEnd/>
            </a:ln>
          </p:spPr>
        </p:pic>
      </p:grpSp>
      <p:grpSp>
        <p:nvGrpSpPr>
          <p:cNvPr id="20" name="Group 487"/>
          <p:cNvGrpSpPr/>
          <p:nvPr/>
        </p:nvGrpSpPr>
        <p:grpSpPr bwMode="auto">
          <a:xfrm>
            <a:off x="6858000" y="3790950"/>
            <a:ext cx="2089150" cy="1839913"/>
            <a:chOff x="3840" y="2970"/>
            <a:chExt cx="1536" cy="1475"/>
          </a:xfrm>
        </p:grpSpPr>
        <p:sp>
          <p:nvSpPr>
            <p:cNvPr id="8253" name="Text Box 488"/>
            <p:cNvSpPr txBox="1">
              <a:spLocks noChangeArrowheads="1"/>
            </p:cNvSpPr>
            <p:nvPr/>
          </p:nvSpPr>
          <p:spPr bwMode="auto">
            <a:xfrm>
              <a:off x="4080" y="3860"/>
              <a:ext cx="960" cy="585"/>
            </a:xfrm>
            <a:prstGeom prst="rect">
              <a:avLst/>
            </a:prstGeom>
            <a:noFill/>
            <a:ln w="9525">
              <a:noFill/>
              <a:miter lim="800000"/>
            </a:ln>
          </p:spPr>
          <p:txBody>
            <a:bodyPr>
              <a:spAutoFit/>
            </a:bodyPr>
            <a:lstStyle/>
            <a:p>
              <a:pPr algn="l" eaLnBrk="1" hangingPunct="1">
                <a:buFontTx/>
                <a:buChar char="•"/>
              </a:pPr>
              <a:r>
                <a:rPr lang="en-US" sz="1400">
                  <a:latin typeface="Arial Narrow" pitchFamily="34" charset="0"/>
                </a:rPr>
                <a:t> Network IDS</a:t>
              </a:r>
              <a:endParaRPr lang="en-US" sz="1400">
                <a:latin typeface="Arial Narrow" pitchFamily="34" charset="0"/>
              </a:endParaRPr>
            </a:p>
            <a:p>
              <a:pPr algn="l" eaLnBrk="1" hangingPunct="1">
                <a:buFontTx/>
                <a:buChar char="•"/>
              </a:pPr>
              <a:r>
                <a:rPr lang="en-US" sz="1400">
                  <a:latin typeface="Arial Narrow" pitchFamily="34" charset="0"/>
                </a:rPr>
                <a:t> Network IPS</a:t>
              </a:r>
              <a:endParaRPr lang="en-US" sz="1400">
                <a:latin typeface="Arial Narrow" pitchFamily="34" charset="0"/>
              </a:endParaRPr>
            </a:p>
            <a:p>
              <a:pPr algn="l" eaLnBrk="1" hangingPunct="1">
                <a:buFontTx/>
                <a:buChar char="•"/>
              </a:pPr>
              <a:r>
                <a:rPr lang="en-US" sz="1400">
                  <a:latin typeface="Arial Narrow" pitchFamily="34" charset="0"/>
                </a:rPr>
                <a:t> Other sensors</a:t>
              </a:r>
              <a:endParaRPr lang="en-US" sz="1400">
                <a:latin typeface="Arial Narrow" pitchFamily="34" charset="0"/>
              </a:endParaRPr>
            </a:p>
          </p:txBody>
        </p:sp>
        <p:pic>
          <p:nvPicPr>
            <p:cNvPr id="8254" name="Picture 489" descr="cloud"/>
            <p:cNvPicPr>
              <a:picLocks noChangeAspect="1" noChangeArrowheads="1"/>
            </p:cNvPicPr>
            <p:nvPr/>
          </p:nvPicPr>
          <p:blipFill>
            <a:blip r:embed="rId1"/>
            <a:srcRect/>
            <a:stretch>
              <a:fillRect/>
            </a:stretch>
          </p:blipFill>
          <p:spPr bwMode="auto">
            <a:xfrm>
              <a:off x="3936" y="2970"/>
              <a:ext cx="1056" cy="770"/>
            </a:xfrm>
            <a:prstGeom prst="rect">
              <a:avLst/>
            </a:prstGeom>
            <a:noFill/>
            <a:ln w="9525">
              <a:noFill/>
              <a:miter lim="800000"/>
              <a:headEnd/>
              <a:tailEnd/>
            </a:ln>
          </p:spPr>
        </p:pic>
        <p:sp>
          <p:nvSpPr>
            <p:cNvPr id="8255" name="Text Box 490"/>
            <p:cNvSpPr txBox="1">
              <a:spLocks noChangeArrowheads="1"/>
            </p:cNvSpPr>
            <p:nvPr/>
          </p:nvSpPr>
          <p:spPr bwMode="auto">
            <a:xfrm>
              <a:off x="3840" y="3734"/>
              <a:ext cx="1536" cy="244"/>
            </a:xfrm>
            <a:prstGeom prst="rect">
              <a:avLst/>
            </a:prstGeom>
            <a:noFill/>
            <a:ln w="9525">
              <a:noFill/>
              <a:miter lim="800000"/>
            </a:ln>
          </p:spPr>
          <p:txBody>
            <a:bodyPr>
              <a:spAutoFit/>
            </a:bodyPr>
            <a:lstStyle/>
            <a:p>
              <a:pPr eaLnBrk="1" hangingPunct="1"/>
              <a:r>
                <a:rPr lang="en-US" sz="1400" b="1">
                  <a:latin typeface="Arial Narrow" pitchFamily="34" charset="0"/>
                </a:rPr>
                <a:t>IDS / Response</a:t>
              </a:r>
              <a:endParaRPr lang="en-US" sz="1400" b="1">
                <a:latin typeface="Arial Narrow" pitchFamily="34" charset="0"/>
              </a:endParaRPr>
            </a:p>
          </p:txBody>
        </p:sp>
        <p:grpSp>
          <p:nvGrpSpPr>
            <p:cNvPr id="21" name="Group 491"/>
            <p:cNvGrpSpPr/>
            <p:nvPr/>
          </p:nvGrpSpPr>
          <p:grpSpPr bwMode="auto">
            <a:xfrm>
              <a:off x="4032" y="3171"/>
              <a:ext cx="377" cy="404"/>
              <a:chOff x="336" y="2928"/>
              <a:chExt cx="377" cy="404"/>
            </a:xfrm>
          </p:grpSpPr>
          <p:pic>
            <p:nvPicPr>
              <p:cNvPr id="8264" name="Picture 492" descr="toolbox_yellow"/>
              <p:cNvPicPr>
                <a:picLocks noChangeAspect="1" noChangeArrowheads="1"/>
              </p:cNvPicPr>
              <p:nvPr/>
            </p:nvPicPr>
            <p:blipFill>
              <a:blip r:embed="rId2"/>
              <a:srcRect/>
              <a:stretch>
                <a:fillRect/>
              </a:stretch>
            </p:blipFill>
            <p:spPr bwMode="auto">
              <a:xfrm>
                <a:off x="395" y="2928"/>
                <a:ext cx="204" cy="204"/>
              </a:xfrm>
              <a:prstGeom prst="rect">
                <a:avLst/>
              </a:prstGeom>
              <a:noFill/>
              <a:ln w="9525">
                <a:noFill/>
                <a:miter lim="800000"/>
                <a:headEnd/>
                <a:tailEnd/>
              </a:ln>
            </p:spPr>
          </p:pic>
          <p:sp>
            <p:nvSpPr>
              <p:cNvPr id="8265" name="Rectangle 493"/>
              <p:cNvSpPr>
                <a:spLocks noChangeArrowheads="1"/>
              </p:cNvSpPr>
              <p:nvPr/>
            </p:nvSpPr>
            <p:spPr bwMode="auto">
              <a:xfrm>
                <a:off x="336" y="3111"/>
                <a:ext cx="377" cy="221"/>
              </a:xfrm>
              <a:prstGeom prst="rect">
                <a:avLst/>
              </a:prstGeom>
              <a:noFill/>
              <a:ln w="9525">
                <a:noFill/>
                <a:miter lim="800000"/>
              </a:ln>
            </p:spPr>
            <p:txBody>
              <a:bodyPr wrap="none">
                <a:spAutoFit/>
              </a:bodyPr>
              <a:lstStyle/>
              <a:p>
                <a:pPr algn="l" eaLnBrk="1" hangingPunct="1"/>
                <a:r>
                  <a:rPr lang="en-US" sz="1200">
                    <a:latin typeface="Arial Narrow" pitchFamily="34" charset="0"/>
                  </a:rPr>
                  <a:t>Agent</a:t>
                </a:r>
                <a:endParaRPr lang="en-US" sz="1200">
                  <a:latin typeface="Arial Narrow" pitchFamily="34" charset="0"/>
                </a:endParaRPr>
              </a:p>
            </p:txBody>
          </p:sp>
        </p:grpSp>
        <p:grpSp>
          <p:nvGrpSpPr>
            <p:cNvPr id="22" name="Group 494"/>
            <p:cNvGrpSpPr/>
            <p:nvPr/>
          </p:nvGrpSpPr>
          <p:grpSpPr bwMode="auto">
            <a:xfrm>
              <a:off x="4594" y="3217"/>
              <a:ext cx="464" cy="358"/>
              <a:chOff x="768" y="2934"/>
              <a:chExt cx="464" cy="358"/>
            </a:xfrm>
          </p:grpSpPr>
          <p:pic>
            <p:nvPicPr>
              <p:cNvPr id="8262" name="Picture 495" descr="sheet2"/>
              <p:cNvPicPr>
                <a:picLocks noChangeAspect="1" noChangeArrowheads="1"/>
              </p:cNvPicPr>
              <p:nvPr/>
            </p:nvPicPr>
            <p:blipFill>
              <a:blip r:embed="rId18"/>
              <a:srcRect/>
              <a:stretch>
                <a:fillRect/>
              </a:stretch>
            </p:blipFill>
            <p:spPr bwMode="auto">
              <a:xfrm>
                <a:off x="900" y="2934"/>
                <a:ext cx="134" cy="170"/>
              </a:xfrm>
              <a:prstGeom prst="rect">
                <a:avLst/>
              </a:prstGeom>
              <a:noFill/>
              <a:ln w="9525">
                <a:noFill/>
                <a:miter lim="800000"/>
                <a:headEnd/>
                <a:tailEnd/>
              </a:ln>
            </p:spPr>
          </p:pic>
          <p:sp>
            <p:nvSpPr>
              <p:cNvPr id="8263" name="Rectangle 496"/>
              <p:cNvSpPr>
                <a:spLocks noChangeArrowheads="1"/>
              </p:cNvSpPr>
              <p:nvPr/>
            </p:nvSpPr>
            <p:spPr bwMode="auto">
              <a:xfrm>
                <a:off x="768" y="3071"/>
                <a:ext cx="464" cy="221"/>
              </a:xfrm>
              <a:prstGeom prst="rect">
                <a:avLst/>
              </a:prstGeom>
              <a:noFill/>
              <a:ln w="9525">
                <a:noFill/>
                <a:miter lim="800000"/>
              </a:ln>
            </p:spPr>
            <p:txBody>
              <a:bodyPr wrap="none">
                <a:spAutoFit/>
              </a:bodyPr>
              <a:lstStyle/>
              <a:p>
                <a:pPr algn="l" eaLnBrk="1" hangingPunct="1"/>
                <a:r>
                  <a:rPr lang="en-US" sz="1200">
                    <a:latin typeface="Arial Narrow" pitchFamily="34" charset="0"/>
                  </a:rPr>
                  <a:t>Logging</a:t>
                </a:r>
                <a:endParaRPr lang="en-US" sz="1200">
                  <a:latin typeface="Arial Narrow" pitchFamily="34" charset="0"/>
                </a:endParaRPr>
              </a:p>
            </p:txBody>
          </p:sp>
        </p:grpSp>
        <p:grpSp>
          <p:nvGrpSpPr>
            <p:cNvPr id="23" name="Group 497"/>
            <p:cNvGrpSpPr/>
            <p:nvPr/>
          </p:nvGrpSpPr>
          <p:grpSpPr bwMode="auto">
            <a:xfrm>
              <a:off x="4361" y="3233"/>
              <a:ext cx="281" cy="133"/>
              <a:chOff x="3408" y="2112"/>
              <a:chExt cx="816" cy="384"/>
            </a:xfrm>
          </p:grpSpPr>
          <p:sp>
            <p:nvSpPr>
              <p:cNvPr id="8259" name="AutoShape 498"/>
              <p:cNvSpPr>
                <a:spLocks noChangeArrowheads="1"/>
              </p:cNvSpPr>
              <p:nvPr/>
            </p:nvSpPr>
            <p:spPr bwMode="auto">
              <a:xfrm>
                <a:off x="3408" y="2112"/>
                <a:ext cx="816" cy="384"/>
              </a:xfrm>
              <a:prstGeom prst="cube">
                <a:avLst>
                  <a:gd name="adj" fmla="val 22657"/>
                </a:avLst>
              </a:prstGeom>
              <a:solidFill>
                <a:srgbClr val="9ADAD7"/>
              </a:solidFill>
              <a:ln w="9525">
                <a:solidFill>
                  <a:schemeClr val="hlink"/>
                </a:solidFill>
                <a:miter lim="800000"/>
              </a:ln>
            </p:spPr>
            <p:txBody>
              <a:bodyPr wrap="none" anchor="ctr"/>
              <a:lstStyle/>
              <a:p>
                <a:endParaRPr lang="en-CA"/>
              </a:p>
            </p:txBody>
          </p:sp>
          <p:sp>
            <p:nvSpPr>
              <p:cNvPr id="8260" name="Oval 499"/>
              <p:cNvSpPr>
                <a:spLocks noChangeArrowheads="1"/>
              </p:cNvSpPr>
              <p:nvPr/>
            </p:nvSpPr>
            <p:spPr bwMode="auto">
              <a:xfrm>
                <a:off x="3696" y="2256"/>
                <a:ext cx="192" cy="192"/>
              </a:xfrm>
              <a:prstGeom prst="ellipse">
                <a:avLst/>
              </a:prstGeom>
              <a:solidFill>
                <a:schemeClr val="bg1"/>
              </a:solidFill>
              <a:ln w="9525">
                <a:solidFill>
                  <a:schemeClr val="hlink"/>
                </a:solidFill>
                <a:round/>
              </a:ln>
            </p:spPr>
            <p:txBody>
              <a:bodyPr wrap="none" anchor="ctr"/>
              <a:lstStyle/>
              <a:p>
                <a:endParaRPr lang="en-CA"/>
              </a:p>
            </p:txBody>
          </p:sp>
          <p:sp>
            <p:nvSpPr>
              <p:cNvPr id="8261" name="AutoShape 500"/>
              <p:cNvSpPr>
                <a:spLocks noChangeArrowheads="1"/>
              </p:cNvSpPr>
              <p:nvPr/>
            </p:nvSpPr>
            <p:spPr bwMode="auto">
              <a:xfrm>
                <a:off x="3505" y="2263"/>
                <a:ext cx="575" cy="173"/>
              </a:xfrm>
              <a:prstGeom prst="leftRightArrow">
                <a:avLst>
                  <a:gd name="adj1" fmla="val 50287"/>
                  <a:gd name="adj2" fmla="val 82323"/>
                </a:avLst>
              </a:prstGeom>
              <a:solidFill>
                <a:schemeClr val="bg1"/>
              </a:solidFill>
              <a:ln w="9525">
                <a:solidFill>
                  <a:schemeClr val="hlink"/>
                </a:solidFill>
                <a:miter lim="800000"/>
              </a:ln>
            </p:spPr>
            <p:txBody>
              <a:bodyPr wrap="none" anchor="ctr"/>
              <a:lstStyle/>
              <a:p>
                <a:endParaRPr lang="en-CA"/>
              </a:p>
            </p:txBody>
          </p:sp>
        </p:grpSp>
      </p:grpSp>
      <p:sp>
        <p:nvSpPr>
          <p:cNvPr id="8251" name="灯片编号占位符 2"/>
          <p:cNvSpPr txBox="1">
            <a:spLocks noGrp="1"/>
          </p:cNvSpPr>
          <p:nvPr/>
        </p:nvSpPr>
        <p:spPr bwMode="auto">
          <a:xfrm>
            <a:off x="8223250" y="6229350"/>
            <a:ext cx="768350" cy="457200"/>
          </a:xfrm>
          <a:prstGeom prst="rect">
            <a:avLst/>
          </a:prstGeom>
          <a:noFill/>
          <a:ln w="9525">
            <a:noFill/>
            <a:miter lim="800000"/>
          </a:ln>
        </p:spPr>
        <p:txBody>
          <a:bodyPr/>
          <a:lstStyle/>
          <a:p>
            <a:pPr algn="r"/>
            <a:fld id="{04F2BCED-25E8-46EB-AED7-261FD3F7C260}" type="slidenum">
              <a:rPr lang="zh-CN" altLang="en-US" sz="1400">
                <a:latin typeface="Times New Roman" pitchFamily="18" charset="0"/>
                <a:ea typeface="SimSun" pitchFamily="2" charset="-122"/>
              </a:rPr>
            </a:fld>
            <a:endParaRPr lang="en-US" altLang="zh-CN" sz="1400">
              <a:latin typeface="Times New Roman" pitchFamily="18" charset="0"/>
              <a:ea typeface="SimSun" pitchFamily="2" charset="-122"/>
            </a:endParaRPr>
          </a:p>
        </p:txBody>
      </p:sp>
      <p:sp>
        <p:nvSpPr>
          <p:cNvPr id="8252" name="TextBox 501"/>
          <p:cNvSpPr txBox="1">
            <a:spLocks noChangeArrowheads="1"/>
          </p:cNvSpPr>
          <p:nvPr/>
        </p:nvSpPr>
        <p:spPr bwMode="auto">
          <a:xfrm>
            <a:off x="2104448" y="6071437"/>
            <a:ext cx="3993466" cy="461665"/>
          </a:xfrm>
          <a:prstGeom prst="rect">
            <a:avLst/>
          </a:prstGeom>
          <a:noFill/>
          <a:ln w="9525">
            <a:noFill/>
            <a:miter lim="800000"/>
          </a:ln>
        </p:spPr>
        <p:txBody>
          <a:bodyPr wrap="none">
            <a:spAutoFit/>
          </a:bodyPr>
          <a:lstStyle/>
          <a:p>
            <a:r>
              <a:rPr lang="en-US" sz="2400" b="1" dirty="0">
                <a:latin typeface="Times New Roman" pitchFamily="18" charset="0"/>
                <a:cs typeface="Times New Roman" pitchFamily="18" charset="0"/>
              </a:rPr>
              <a:t>System architecture of </a:t>
            </a:r>
            <a:r>
              <a:rPr lang="en-US" b="1" dirty="0">
                <a:latin typeface="Times New Roman" pitchFamily="18" charset="0"/>
                <a:cs typeface="Times New Roman" pitchFamily="18" charset="0"/>
              </a:rPr>
              <a:t>SIEM</a:t>
            </a:r>
            <a:endParaRPr lang="en-CA" sz="2400" b="1" dirty="0">
              <a:latin typeface="Times New Roman" pitchFamily="18" charset="0"/>
              <a:cs typeface="Times New Roman" pitchFamily="18" charset="0"/>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533400" y="76200"/>
            <a:ext cx="7772400" cy="533400"/>
          </a:xfrm>
        </p:spPr>
        <p:txBody>
          <a:bodyPr/>
          <a:lstStyle/>
          <a:p>
            <a:pPr algn="ctr"/>
            <a:r>
              <a:rPr lang="en-US" sz="3600" b="1" u="none" dirty="0">
                <a:effectLst>
                  <a:outerShdw blurRad="38100" dist="38100" dir="2700000" algn="tl">
                    <a:srgbClr val="000000">
                      <a:alpha val="43137"/>
                    </a:srgbClr>
                  </a:outerShdw>
                </a:effectLst>
                <a:latin typeface="Times New Roman" pitchFamily="18" charset="0"/>
                <a:cs typeface="Times New Roman" pitchFamily="18" charset="0"/>
              </a:rPr>
              <a:t>Solutions and Technology</a:t>
            </a:r>
            <a:endParaRPr lang="en-US" sz="36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0243" name="Rectangle 3"/>
          <p:cNvSpPr>
            <a:spLocks noGrp="1" noChangeArrowheads="1"/>
          </p:cNvSpPr>
          <p:nvPr>
            <p:ph type="body" idx="1"/>
          </p:nvPr>
        </p:nvSpPr>
        <p:spPr>
          <a:xfrm>
            <a:off x="838200" y="571500"/>
            <a:ext cx="7642225" cy="4838700"/>
          </a:xfrm>
        </p:spPr>
        <p:txBody>
          <a:bodyPr/>
          <a:lstStyle/>
          <a:p>
            <a:r>
              <a:rPr lang="en-US" b="1" dirty="0">
                <a:latin typeface="Times New Roman" pitchFamily="18" charset="0"/>
                <a:cs typeface="Times New Roman" pitchFamily="18" charset="0"/>
              </a:rPr>
              <a:t>How SIEM Works</a:t>
            </a:r>
            <a:endParaRPr lang="en-US" b="1" dirty="0">
              <a:latin typeface="Times New Roman" pitchFamily="18" charset="0"/>
              <a:cs typeface="Times New Roman" pitchFamily="18" charset="0"/>
            </a:endParaRPr>
          </a:p>
          <a:p>
            <a:pPr lvl="1">
              <a:lnSpc>
                <a:spcPct val="80000"/>
              </a:lnSpc>
            </a:pPr>
            <a:r>
              <a:rPr lang="en-US" sz="2100" b="1" dirty="0">
                <a:latin typeface="Times New Roman" pitchFamily="18" charset="0"/>
                <a:cs typeface="Times New Roman" pitchFamily="18" charset="0"/>
              </a:rPr>
              <a:t>Collect </a:t>
            </a:r>
            <a:endParaRPr lang="en-US" sz="2100" b="1" dirty="0">
              <a:latin typeface="Times New Roman" pitchFamily="18" charset="0"/>
              <a:cs typeface="Times New Roman" pitchFamily="18" charset="0"/>
            </a:endParaRPr>
          </a:p>
          <a:p>
            <a:pPr lvl="2">
              <a:lnSpc>
                <a:spcPct val="80000"/>
              </a:lnSpc>
            </a:pPr>
            <a:r>
              <a:rPr lang="en-US" sz="1700" dirty="0">
                <a:latin typeface="Times New Roman" pitchFamily="18" charset="0"/>
                <a:cs typeface="Times New Roman" pitchFamily="18" charset="0"/>
              </a:rPr>
              <a:t>Inputs from target sources</a:t>
            </a:r>
            <a:endParaRPr lang="en-US" sz="1700" dirty="0">
              <a:latin typeface="Times New Roman" pitchFamily="18" charset="0"/>
              <a:cs typeface="Times New Roman" pitchFamily="18" charset="0"/>
            </a:endParaRPr>
          </a:p>
          <a:p>
            <a:pPr lvl="2">
              <a:lnSpc>
                <a:spcPct val="80000"/>
              </a:lnSpc>
            </a:pPr>
            <a:r>
              <a:rPr lang="en-US" sz="1700" dirty="0">
                <a:latin typeface="Times New Roman" pitchFamily="18" charset="0"/>
                <a:cs typeface="Times New Roman" pitchFamily="18" charset="0"/>
              </a:rPr>
              <a:t>Agent and </a:t>
            </a:r>
            <a:r>
              <a:rPr lang="en-US" sz="1700" dirty="0" err="1">
                <a:latin typeface="Times New Roman" pitchFamily="18" charset="0"/>
                <a:cs typeface="Times New Roman" pitchFamily="18" charset="0"/>
              </a:rPr>
              <a:t>agentless</a:t>
            </a:r>
            <a:r>
              <a:rPr lang="en-US" sz="1700" dirty="0">
                <a:latin typeface="Times New Roman" pitchFamily="18" charset="0"/>
                <a:cs typeface="Times New Roman" pitchFamily="18" charset="0"/>
              </a:rPr>
              <a:t> methods</a:t>
            </a:r>
            <a:endParaRPr lang="en-US" sz="1700" dirty="0">
              <a:latin typeface="Times New Roman" pitchFamily="18" charset="0"/>
              <a:cs typeface="Times New Roman" pitchFamily="18" charset="0"/>
            </a:endParaRPr>
          </a:p>
          <a:p>
            <a:pPr lvl="1">
              <a:lnSpc>
                <a:spcPct val="80000"/>
              </a:lnSpc>
            </a:pPr>
            <a:r>
              <a:rPr lang="en-US" sz="2100" b="1" dirty="0">
                <a:latin typeface="Times New Roman" pitchFamily="18" charset="0"/>
                <a:cs typeface="Times New Roman" pitchFamily="18" charset="0"/>
              </a:rPr>
              <a:t>Aggregate</a:t>
            </a:r>
            <a:endParaRPr lang="en-US" sz="2100" b="1" dirty="0">
              <a:latin typeface="Times New Roman" pitchFamily="18" charset="0"/>
              <a:cs typeface="Times New Roman" pitchFamily="18" charset="0"/>
            </a:endParaRPr>
          </a:p>
          <a:p>
            <a:pPr lvl="2">
              <a:lnSpc>
                <a:spcPct val="80000"/>
              </a:lnSpc>
            </a:pPr>
            <a:r>
              <a:rPr lang="en-US" sz="1700" dirty="0">
                <a:latin typeface="Times New Roman" pitchFamily="18" charset="0"/>
                <a:cs typeface="Times New Roman" pitchFamily="18" charset="0"/>
              </a:rPr>
              <a:t>Bring all the information to a central point</a:t>
            </a:r>
            <a:endParaRPr lang="en-US" sz="1700" dirty="0">
              <a:latin typeface="Times New Roman" pitchFamily="18" charset="0"/>
              <a:cs typeface="Times New Roman" pitchFamily="18" charset="0"/>
            </a:endParaRPr>
          </a:p>
          <a:p>
            <a:pPr lvl="1">
              <a:lnSpc>
                <a:spcPct val="80000"/>
              </a:lnSpc>
            </a:pPr>
            <a:r>
              <a:rPr lang="en-US" sz="2100" b="1" dirty="0">
                <a:latin typeface="Times New Roman" pitchFamily="18" charset="0"/>
                <a:cs typeface="Times New Roman" pitchFamily="18" charset="0"/>
              </a:rPr>
              <a:t>Normalize</a:t>
            </a:r>
            <a:endParaRPr lang="en-US" sz="2100" b="1" dirty="0">
              <a:latin typeface="Times New Roman" pitchFamily="18" charset="0"/>
              <a:cs typeface="Times New Roman" pitchFamily="18" charset="0"/>
            </a:endParaRPr>
          </a:p>
          <a:p>
            <a:pPr lvl="2">
              <a:lnSpc>
                <a:spcPct val="80000"/>
              </a:lnSpc>
            </a:pPr>
            <a:r>
              <a:rPr lang="en-US" sz="1700" dirty="0">
                <a:latin typeface="Times New Roman" pitchFamily="18" charset="0"/>
                <a:cs typeface="Times New Roman" pitchFamily="18" charset="0"/>
              </a:rPr>
              <a:t>Translate disparate syntax into a standardized one</a:t>
            </a:r>
            <a:endParaRPr lang="en-US" sz="1700" dirty="0">
              <a:latin typeface="Times New Roman" pitchFamily="18" charset="0"/>
              <a:cs typeface="Times New Roman" pitchFamily="18" charset="0"/>
            </a:endParaRPr>
          </a:p>
          <a:p>
            <a:pPr lvl="1">
              <a:lnSpc>
                <a:spcPct val="80000"/>
              </a:lnSpc>
            </a:pPr>
            <a:r>
              <a:rPr lang="en-US" sz="2100" b="1" dirty="0">
                <a:latin typeface="Times New Roman" pitchFamily="18" charset="0"/>
                <a:cs typeface="Times New Roman" pitchFamily="18" charset="0"/>
              </a:rPr>
              <a:t>Correlate</a:t>
            </a:r>
            <a:endParaRPr lang="en-US" sz="2100" b="1" dirty="0">
              <a:latin typeface="Times New Roman" pitchFamily="18" charset="0"/>
              <a:cs typeface="Times New Roman" pitchFamily="18" charset="0"/>
            </a:endParaRPr>
          </a:p>
          <a:p>
            <a:pPr lvl="2">
              <a:lnSpc>
                <a:spcPct val="80000"/>
              </a:lnSpc>
            </a:pPr>
            <a:r>
              <a:rPr lang="en-US" sz="1700" dirty="0">
                <a:latin typeface="Times New Roman" pitchFamily="18" charset="0"/>
                <a:cs typeface="Times New Roman" pitchFamily="18" charset="0"/>
              </a:rPr>
              <a:t>If A and B then C</a:t>
            </a:r>
            <a:endParaRPr lang="en-US" sz="1700" dirty="0">
              <a:latin typeface="Times New Roman" pitchFamily="18" charset="0"/>
              <a:cs typeface="Times New Roman" pitchFamily="18" charset="0"/>
            </a:endParaRPr>
          </a:p>
          <a:p>
            <a:pPr lvl="1">
              <a:lnSpc>
                <a:spcPct val="80000"/>
              </a:lnSpc>
            </a:pPr>
            <a:r>
              <a:rPr lang="en-US" sz="2100" b="1" dirty="0">
                <a:latin typeface="Times New Roman" pitchFamily="18" charset="0"/>
                <a:cs typeface="Times New Roman" pitchFamily="18" charset="0"/>
              </a:rPr>
              <a:t>Report</a:t>
            </a:r>
            <a:endParaRPr lang="en-US" sz="2100" b="1" dirty="0">
              <a:latin typeface="Times New Roman" pitchFamily="18" charset="0"/>
              <a:cs typeface="Times New Roman" pitchFamily="18" charset="0"/>
            </a:endParaRPr>
          </a:p>
          <a:p>
            <a:pPr lvl="2">
              <a:lnSpc>
                <a:spcPct val="80000"/>
              </a:lnSpc>
            </a:pPr>
            <a:r>
              <a:rPr lang="en-US" sz="1700" dirty="0">
                <a:latin typeface="Times New Roman" pitchFamily="18" charset="0"/>
                <a:cs typeface="Times New Roman" pitchFamily="18" charset="0"/>
              </a:rPr>
              <a:t>State of health</a:t>
            </a:r>
            <a:endParaRPr lang="en-US" sz="1700" dirty="0">
              <a:latin typeface="Times New Roman" pitchFamily="18" charset="0"/>
              <a:cs typeface="Times New Roman" pitchFamily="18" charset="0"/>
            </a:endParaRPr>
          </a:p>
          <a:p>
            <a:pPr lvl="2">
              <a:lnSpc>
                <a:spcPct val="80000"/>
              </a:lnSpc>
            </a:pPr>
            <a:r>
              <a:rPr lang="en-US" sz="1700" dirty="0">
                <a:latin typeface="Times New Roman" pitchFamily="18" charset="0"/>
                <a:cs typeface="Times New Roman" pitchFamily="18" charset="0"/>
              </a:rPr>
              <a:t>Policy conformance</a:t>
            </a:r>
            <a:endParaRPr lang="en-US" sz="1700" dirty="0">
              <a:latin typeface="Times New Roman" pitchFamily="18" charset="0"/>
              <a:cs typeface="Times New Roman" pitchFamily="18" charset="0"/>
            </a:endParaRPr>
          </a:p>
          <a:p>
            <a:pPr lvl="1">
              <a:lnSpc>
                <a:spcPct val="80000"/>
              </a:lnSpc>
            </a:pPr>
            <a:r>
              <a:rPr lang="en-US" sz="2100" b="1" dirty="0">
                <a:latin typeface="Times New Roman" pitchFamily="18" charset="0"/>
                <a:cs typeface="Times New Roman" pitchFamily="18" charset="0"/>
              </a:rPr>
              <a:t>Archive</a:t>
            </a:r>
            <a:endParaRPr lang="en-US" sz="2100" b="1" dirty="0">
              <a:latin typeface="Times New Roman" pitchFamily="18" charset="0"/>
              <a:cs typeface="Times New Roman" pitchFamily="18" charset="0"/>
            </a:endParaRPr>
          </a:p>
        </p:txBody>
      </p:sp>
      <p:grpSp>
        <p:nvGrpSpPr>
          <p:cNvPr id="2" name="Group 4"/>
          <p:cNvGrpSpPr/>
          <p:nvPr/>
        </p:nvGrpSpPr>
        <p:grpSpPr bwMode="auto">
          <a:xfrm>
            <a:off x="152400" y="5511800"/>
            <a:ext cx="8534400" cy="1041400"/>
            <a:chOff x="600" y="3552"/>
            <a:chExt cx="4584" cy="656"/>
          </a:xfrm>
        </p:grpSpPr>
        <p:sp>
          <p:nvSpPr>
            <p:cNvPr id="10246" name="Text Box 5"/>
            <p:cNvSpPr txBox="1">
              <a:spLocks noChangeArrowheads="1"/>
            </p:cNvSpPr>
            <p:nvPr/>
          </p:nvSpPr>
          <p:spPr bwMode="auto">
            <a:xfrm>
              <a:off x="600" y="3984"/>
              <a:ext cx="669" cy="224"/>
            </a:xfrm>
            <a:prstGeom prst="rect">
              <a:avLst/>
            </a:prstGeom>
            <a:noFill/>
            <a:ln w="19050">
              <a:solidFill>
                <a:schemeClr val="tx1"/>
              </a:solidFill>
              <a:miter lim="800000"/>
            </a:ln>
          </p:spPr>
          <p:txBody>
            <a:bodyPr>
              <a:spAutoFit/>
            </a:bodyPr>
            <a:lstStyle/>
            <a:p>
              <a:pPr>
                <a:spcBef>
                  <a:spcPct val="50000"/>
                </a:spcBef>
              </a:pPr>
              <a:r>
                <a:rPr lang="en-US">
                  <a:latin typeface="Arial Narrow" pitchFamily="34" charset="0"/>
                </a:rPr>
                <a:t>Collect</a:t>
              </a:r>
              <a:endParaRPr lang="en-US" sz="2400">
                <a:latin typeface="Arial Narrow" pitchFamily="34" charset="0"/>
              </a:endParaRPr>
            </a:p>
          </p:txBody>
        </p:sp>
        <p:sp>
          <p:nvSpPr>
            <p:cNvPr id="10247" name="Text Box 6"/>
            <p:cNvSpPr txBox="1">
              <a:spLocks noChangeArrowheads="1"/>
            </p:cNvSpPr>
            <p:nvPr/>
          </p:nvSpPr>
          <p:spPr bwMode="auto">
            <a:xfrm>
              <a:off x="1306" y="3984"/>
              <a:ext cx="744" cy="224"/>
            </a:xfrm>
            <a:prstGeom prst="rect">
              <a:avLst/>
            </a:prstGeom>
            <a:noFill/>
            <a:ln w="19050">
              <a:solidFill>
                <a:schemeClr val="tx1"/>
              </a:solidFill>
              <a:miter lim="800000"/>
            </a:ln>
          </p:spPr>
          <p:txBody>
            <a:bodyPr>
              <a:spAutoFit/>
            </a:bodyPr>
            <a:lstStyle/>
            <a:p>
              <a:pPr>
                <a:spcBef>
                  <a:spcPct val="50000"/>
                </a:spcBef>
              </a:pPr>
              <a:r>
                <a:rPr lang="en-US" dirty="0">
                  <a:latin typeface="Arial Narrow" pitchFamily="34" charset="0"/>
                </a:rPr>
                <a:t>Aggregate</a:t>
              </a:r>
              <a:endParaRPr lang="en-US" sz="2400" dirty="0">
                <a:latin typeface="Arial Narrow" pitchFamily="34" charset="0"/>
              </a:endParaRPr>
            </a:p>
          </p:txBody>
        </p:sp>
        <p:sp>
          <p:nvSpPr>
            <p:cNvPr id="10248" name="Text Box 7"/>
            <p:cNvSpPr txBox="1">
              <a:spLocks noChangeArrowheads="1"/>
            </p:cNvSpPr>
            <p:nvPr/>
          </p:nvSpPr>
          <p:spPr bwMode="auto">
            <a:xfrm>
              <a:off x="2087" y="3984"/>
              <a:ext cx="744" cy="224"/>
            </a:xfrm>
            <a:prstGeom prst="rect">
              <a:avLst/>
            </a:prstGeom>
            <a:noFill/>
            <a:ln w="19050">
              <a:solidFill>
                <a:schemeClr val="tx1"/>
              </a:solidFill>
              <a:miter lim="800000"/>
            </a:ln>
          </p:spPr>
          <p:txBody>
            <a:bodyPr>
              <a:spAutoFit/>
            </a:bodyPr>
            <a:lstStyle/>
            <a:p>
              <a:pPr>
                <a:spcBef>
                  <a:spcPct val="50000"/>
                </a:spcBef>
              </a:pPr>
              <a:r>
                <a:rPr lang="en-US">
                  <a:latin typeface="Arial Narrow" pitchFamily="34" charset="0"/>
                </a:rPr>
                <a:t>Normalize</a:t>
              </a:r>
              <a:endParaRPr lang="en-US" sz="2400">
                <a:latin typeface="Arial Narrow" pitchFamily="34" charset="0"/>
              </a:endParaRPr>
            </a:p>
          </p:txBody>
        </p:sp>
        <p:sp>
          <p:nvSpPr>
            <p:cNvPr id="10249" name="Text Box 8"/>
            <p:cNvSpPr txBox="1">
              <a:spLocks noChangeArrowheads="1"/>
            </p:cNvSpPr>
            <p:nvPr/>
          </p:nvSpPr>
          <p:spPr bwMode="auto">
            <a:xfrm>
              <a:off x="2868" y="3984"/>
              <a:ext cx="743" cy="224"/>
            </a:xfrm>
            <a:prstGeom prst="rect">
              <a:avLst/>
            </a:prstGeom>
            <a:noFill/>
            <a:ln w="19050">
              <a:solidFill>
                <a:schemeClr val="tx1"/>
              </a:solidFill>
              <a:miter lim="800000"/>
            </a:ln>
          </p:spPr>
          <p:txBody>
            <a:bodyPr>
              <a:spAutoFit/>
            </a:bodyPr>
            <a:lstStyle/>
            <a:p>
              <a:pPr>
                <a:spcBef>
                  <a:spcPct val="50000"/>
                </a:spcBef>
              </a:pPr>
              <a:r>
                <a:rPr lang="en-US">
                  <a:latin typeface="Arial Narrow" pitchFamily="34" charset="0"/>
                </a:rPr>
                <a:t>Correlate</a:t>
              </a:r>
              <a:endParaRPr lang="en-US" sz="2400">
                <a:latin typeface="Arial Narrow" pitchFamily="34" charset="0"/>
              </a:endParaRPr>
            </a:p>
          </p:txBody>
        </p:sp>
        <p:sp>
          <p:nvSpPr>
            <p:cNvPr id="10250" name="Text Box 9"/>
            <p:cNvSpPr txBox="1">
              <a:spLocks noChangeArrowheads="1"/>
            </p:cNvSpPr>
            <p:nvPr/>
          </p:nvSpPr>
          <p:spPr bwMode="auto">
            <a:xfrm>
              <a:off x="3648" y="3984"/>
              <a:ext cx="744" cy="224"/>
            </a:xfrm>
            <a:prstGeom prst="rect">
              <a:avLst/>
            </a:prstGeom>
            <a:noFill/>
            <a:ln w="19050">
              <a:solidFill>
                <a:schemeClr val="tx1"/>
              </a:solidFill>
              <a:miter lim="800000"/>
            </a:ln>
          </p:spPr>
          <p:txBody>
            <a:bodyPr>
              <a:spAutoFit/>
            </a:bodyPr>
            <a:lstStyle/>
            <a:p>
              <a:pPr>
                <a:spcBef>
                  <a:spcPct val="50000"/>
                </a:spcBef>
              </a:pPr>
              <a:r>
                <a:rPr lang="en-US">
                  <a:latin typeface="Arial Narrow" pitchFamily="34" charset="0"/>
                </a:rPr>
                <a:t>Report</a:t>
              </a:r>
              <a:endParaRPr lang="en-US" sz="2400">
                <a:latin typeface="Arial Narrow" pitchFamily="34" charset="0"/>
              </a:endParaRPr>
            </a:p>
          </p:txBody>
        </p:sp>
        <p:sp>
          <p:nvSpPr>
            <p:cNvPr id="10251" name="AutoShape 10"/>
            <p:cNvSpPr>
              <a:spLocks noChangeArrowheads="1"/>
            </p:cNvSpPr>
            <p:nvPr/>
          </p:nvSpPr>
          <p:spPr bwMode="auto">
            <a:xfrm>
              <a:off x="600" y="3552"/>
              <a:ext cx="669" cy="336"/>
            </a:xfrm>
            <a:prstGeom prst="homePlate">
              <a:avLst>
                <a:gd name="adj" fmla="val 49777"/>
              </a:avLst>
            </a:prstGeom>
            <a:gradFill rotWithShape="0">
              <a:gsLst>
                <a:gs pos="0">
                  <a:srgbClr val="839359"/>
                </a:gs>
                <a:gs pos="100000">
                  <a:srgbClr val="C5DE87"/>
                </a:gs>
              </a:gsLst>
              <a:lin ang="0" scaled="1"/>
            </a:gradFill>
            <a:ln w="9525">
              <a:noFill/>
              <a:miter lim="800000"/>
            </a:ln>
          </p:spPr>
          <p:txBody>
            <a:bodyPr wrap="none" anchor="ctr"/>
            <a:lstStyle/>
            <a:p>
              <a:endParaRPr lang="en-CA"/>
            </a:p>
          </p:txBody>
        </p:sp>
        <p:sp>
          <p:nvSpPr>
            <p:cNvPr id="10252" name="AutoShape 11"/>
            <p:cNvSpPr>
              <a:spLocks noChangeArrowheads="1"/>
            </p:cNvSpPr>
            <p:nvPr/>
          </p:nvSpPr>
          <p:spPr bwMode="auto">
            <a:xfrm>
              <a:off x="1306" y="3552"/>
              <a:ext cx="744" cy="354"/>
            </a:xfrm>
            <a:prstGeom prst="chevron">
              <a:avLst>
                <a:gd name="adj" fmla="val 52542"/>
              </a:avLst>
            </a:prstGeom>
            <a:gradFill rotWithShape="0">
              <a:gsLst>
                <a:gs pos="0">
                  <a:srgbClr val="839359"/>
                </a:gs>
                <a:gs pos="100000">
                  <a:srgbClr val="C5DE87"/>
                </a:gs>
              </a:gsLst>
              <a:lin ang="0" scaled="1"/>
            </a:gradFill>
            <a:ln w="9525">
              <a:noFill/>
              <a:miter lim="800000"/>
            </a:ln>
          </p:spPr>
          <p:txBody>
            <a:bodyPr wrap="none" anchor="ctr"/>
            <a:lstStyle/>
            <a:p>
              <a:endParaRPr lang="en-CA"/>
            </a:p>
          </p:txBody>
        </p:sp>
        <p:sp>
          <p:nvSpPr>
            <p:cNvPr id="10253" name="AutoShape 12"/>
            <p:cNvSpPr>
              <a:spLocks noChangeArrowheads="1"/>
            </p:cNvSpPr>
            <p:nvPr/>
          </p:nvSpPr>
          <p:spPr bwMode="auto">
            <a:xfrm>
              <a:off x="2087" y="3552"/>
              <a:ext cx="744" cy="354"/>
            </a:xfrm>
            <a:prstGeom prst="chevron">
              <a:avLst>
                <a:gd name="adj" fmla="val 52542"/>
              </a:avLst>
            </a:prstGeom>
            <a:gradFill rotWithShape="0">
              <a:gsLst>
                <a:gs pos="0">
                  <a:srgbClr val="839359"/>
                </a:gs>
                <a:gs pos="100000">
                  <a:srgbClr val="C5DE87"/>
                </a:gs>
              </a:gsLst>
              <a:lin ang="0" scaled="1"/>
            </a:gradFill>
            <a:ln w="9525">
              <a:noFill/>
              <a:miter lim="800000"/>
            </a:ln>
          </p:spPr>
          <p:txBody>
            <a:bodyPr wrap="none" anchor="ctr"/>
            <a:lstStyle/>
            <a:p>
              <a:endParaRPr lang="en-CA"/>
            </a:p>
          </p:txBody>
        </p:sp>
        <p:sp>
          <p:nvSpPr>
            <p:cNvPr id="10254" name="AutoShape 13"/>
            <p:cNvSpPr>
              <a:spLocks noChangeArrowheads="1"/>
            </p:cNvSpPr>
            <p:nvPr/>
          </p:nvSpPr>
          <p:spPr bwMode="auto">
            <a:xfrm>
              <a:off x="2868" y="3552"/>
              <a:ext cx="743" cy="354"/>
            </a:xfrm>
            <a:prstGeom prst="chevron">
              <a:avLst>
                <a:gd name="adj" fmla="val 52472"/>
              </a:avLst>
            </a:prstGeom>
            <a:gradFill rotWithShape="0">
              <a:gsLst>
                <a:gs pos="0">
                  <a:srgbClr val="839359"/>
                </a:gs>
                <a:gs pos="100000">
                  <a:srgbClr val="C5DE87"/>
                </a:gs>
              </a:gsLst>
              <a:lin ang="0" scaled="1"/>
            </a:gradFill>
            <a:ln w="9525">
              <a:noFill/>
              <a:miter lim="800000"/>
            </a:ln>
          </p:spPr>
          <p:txBody>
            <a:bodyPr wrap="none" anchor="ctr"/>
            <a:lstStyle/>
            <a:p>
              <a:endParaRPr lang="en-CA"/>
            </a:p>
          </p:txBody>
        </p:sp>
        <p:sp>
          <p:nvSpPr>
            <p:cNvPr id="10255" name="AutoShape 14"/>
            <p:cNvSpPr>
              <a:spLocks noChangeArrowheads="1"/>
            </p:cNvSpPr>
            <p:nvPr/>
          </p:nvSpPr>
          <p:spPr bwMode="auto">
            <a:xfrm>
              <a:off x="3648" y="3552"/>
              <a:ext cx="744" cy="354"/>
            </a:xfrm>
            <a:prstGeom prst="chevron">
              <a:avLst>
                <a:gd name="adj" fmla="val 52542"/>
              </a:avLst>
            </a:prstGeom>
            <a:gradFill rotWithShape="0">
              <a:gsLst>
                <a:gs pos="0">
                  <a:srgbClr val="839359"/>
                </a:gs>
                <a:gs pos="100000">
                  <a:srgbClr val="C5DE87"/>
                </a:gs>
              </a:gsLst>
              <a:lin ang="0" scaled="1"/>
            </a:gradFill>
            <a:ln w="9525">
              <a:noFill/>
              <a:miter lim="800000"/>
            </a:ln>
          </p:spPr>
          <p:txBody>
            <a:bodyPr wrap="none" anchor="ctr"/>
            <a:lstStyle/>
            <a:p>
              <a:endParaRPr lang="en-CA"/>
            </a:p>
          </p:txBody>
        </p:sp>
        <p:grpSp>
          <p:nvGrpSpPr>
            <p:cNvPr id="3" name="Group 15"/>
            <p:cNvGrpSpPr/>
            <p:nvPr/>
          </p:nvGrpSpPr>
          <p:grpSpPr bwMode="auto">
            <a:xfrm>
              <a:off x="895" y="3672"/>
              <a:ext cx="74" cy="312"/>
              <a:chOff x="909" y="1128"/>
              <a:chExt cx="96" cy="312"/>
            </a:xfrm>
          </p:grpSpPr>
          <p:sp>
            <p:nvSpPr>
              <p:cNvPr id="10274" name="Oval 16"/>
              <p:cNvSpPr>
                <a:spLocks noChangeArrowheads="1"/>
              </p:cNvSpPr>
              <p:nvPr/>
            </p:nvSpPr>
            <p:spPr bwMode="auto">
              <a:xfrm>
                <a:off x="909" y="1128"/>
                <a:ext cx="96" cy="96"/>
              </a:xfrm>
              <a:prstGeom prst="ellipse">
                <a:avLst/>
              </a:prstGeom>
              <a:solidFill>
                <a:schemeClr val="bg1"/>
              </a:solidFill>
              <a:ln w="19050">
                <a:solidFill>
                  <a:schemeClr val="tx1"/>
                </a:solidFill>
                <a:round/>
              </a:ln>
            </p:spPr>
            <p:txBody>
              <a:bodyPr wrap="none" anchor="ctr"/>
              <a:lstStyle/>
              <a:p>
                <a:endParaRPr lang="en-CA"/>
              </a:p>
            </p:txBody>
          </p:sp>
          <p:sp>
            <p:nvSpPr>
              <p:cNvPr id="10275" name="Line 17"/>
              <p:cNvSpPr>
                <a:spLocks noChangeShapeType="1"/>
              </p:cNvSpPr>
              <p:nvPr/>
            </p:nvSpPr>
            <p:spPr bwMode="auto">
              <a:xfrm>
                <a:off x="960" y="1226"/>
                <a:ext cx="0" cy="214"/>
              </a:xfrm>
              <a:prstGeom prst="line">
                <a:avLst/>
              </a:prstGeom>
              <a:noFill/>
              <a:ln w="19050">
                <a:solidFill>
                  <a:schemeClr val="tx1"/>
                </a:solidFill>
                <a:round/>
              </a:ln>
            </p:spPr>
            <p:txBody>
              <a:bodyPr wrap="none" anchor="ctr"/>
              <a:lstStyle/>
              <a:p>
                <a:endParaRPr lang="en-US"/>
              </a:p>
            </p:txBody>
          </p:sp>
        </p:grpSp>
        <p:grpSp>
          <p:nvGrpSpPr>
            <p:cNvPr id="4" name="Group 18"/>
            <p:cNvGrpSpPr/>
            <p:nvPr/>
          </p:nvGrpSpPr>
          <p:grpSpPr bwMode="auto">
            <a:xfrm>
              <a:off x="1662" y="3674"/>
              <a:ext cx="74" cy="312"/>
              <a:chOff x="909" y="1128"/>
              <a:chExt cx="96" cy="312"/>
            </a:xfrm>
          </p:grpSpPr>
          <p:sp>
            <p:nvSpPr>
              <p:cNvPr id="10272" name="Oval 19"/>
              <p:cNvSpPr>
                <a:spLocks noChangeArrowheads="1"/>
              </p:cNvSpPr>
              <p:nvPr/>
            </p:nvSpPr>
            <p:spPr bwMode="auto">
              <a:xfrm>
                <a:off x="909" y="1128"/>
                <a:ext cx="96" cy="96"/>
              </a:xfrm>
              <a:prstGeom prst="ellipse">
                <a:avLst/>
              </a:prstGeom>
              <a:solidFill>
                <a:schemeClr val="bg1"/>
              </a:solidFill>
              <a:ln w="19050">
                <a:solidFill>
                  <a:schemeClr val="tx1"/>
                </a:solidFill>
                <a:round/>
              </a:ln>
            </p:spPr>
            <p:txBody>
              <a:bodyPr wrap="none" anchor="ctr"/>
              <a:lstStyle/>
              <a:p>
                <a:endParaRPr lang="en-CA"/>
              </a:p>
            </p:txBody>
          </p:sp>
          <p:sp>
            <p:nvSpPr>
              <p:cNvPr id="10273" name="Line 20"/>
              <p:cNvSpPr>
                <a:spLocks noChangeShapeType="1"/>
              </p:cNvSpPr>
              <p:nvPr/>
            </p:nvSpPr>
            <p:spPr bwMode="auto">
              <a:xfrm>
                <a:off x="960" y="1226"/>
                <a:ext cx="0" cy="214"/>
              </a:xfrm>
              <a:prstGeom prst="line">
                <a:avLst/>
              </a:prstGeom>
              <a:noFill/>
              <a:ln w="19050">
                <a:solidFill>
                  <a:schemeClr val="tx1"/>
                </a:solidFill>
                <a:round/>
              </a:ln>
            </p:spPr>
            <p:txBody>
              <a:bodyPr wrap="none" anchor="ctr"/>
              <a:lstStyle/>
              <a:p>
                <a:endParaRPr lang="en-US"/>
              </a:p>
            </p:txBody>
          </p:sp>
        </p:grpSp>
        <p:grpSp>
          <p:nvGrpSpPr>
            <p:cNvPr id="5" name="Group 21"/>
            <p:cNvGrpSpPr/>
            <p:nvPr/>
          </p:nvGrpSpPr>
          <p:grpSpPr bwMode="auto">
            <a:xfrm>
              <a:off x="2426" y="3674"/>
              <a:ext cx="74" cy="312"/>
              <a:chOff x="909" y="1128"/>
              <a:chExt cx="96" cy="312"/>
            </a:xfrm>
          </p:grpSpPr>
          <p:sp>
            <p:nvSpPr>
              <p:cNvPr id="10270" name="Oval 22"/>
              <p:cNvSpPr>
                <a:spLocks noChangeArrowheads="1"/>
              </p:cNvSpPr>
              <p:nvPr/>
            </p:nvSpPr>
            <p:spPr bwMode="auto">
              <a:xfrm>
                <a:off x="909" y="1128"/>
                <a:ext cx="96" cy="96"/>
              </a:xfrm>
              <a:prstGeom prst="ellipse">
                <a:avLst/>
              </a:prstGeom>
              <a:solidFill>
                <a:schemeClr val="bg1"/>
              </a:solidFill>
              <a:ln w="19050">
                <a:solidFill>
                  <a:schemeClr val="tx1"/>
                </a:solidFill>
                <a:round/>
              </a:ln>
            </p:spPr>
            <p:txBody>
              <a:bodyPr wrap="none" anchor="ctr"/>
              <a:lstStyle/>
              <a:p>
                <a:endParaRPr lang="en-CA"/>
              </a:p>
            </p:txBody>
          </p:sp>
          <p:sp>
            <p:nvSpPr>
              <p:cNvPr id="10271" name="Line 23"/>
              <p:cNvSpPr>
                <a:spLocks noChangeShapeType="1"/>
              </p:cNvSpPr>
              <p:nvPr/>
            </p:nvSpPr>
            <p:spPr bwMode="auto">
              <a:xfrm>
                <a:off x="960" y="1226"/>
                <a:ext cx="0" cy="214"/>
              </a:xfrm>
              <a:prstGeom prst="line">
                <a:avLst/>
              </a:prstGeom>
              <a:noFill/>
              <a:ln w="19050">
                <a:solidFill>
                  <a:schemeClr val="tx1"/>
                </a:solidFill>
                <a:round/>
              </a:ln>
            </p:spPr>
            <p:txBody>
              <a:bodyPr wrap="none" anchor="ctr"/>
              <a:lstStyle/>
              <a:p>
                <a:endParaRPr lang="en-US"/>
              </a:p>
            </p:txBody>
          </p:sp>
        </p:grpSp>
        <p:grpSp>
          <p:nvGrpSpPr>
            <p:cNvPr id="6" name="Group 24"/>
            <p:cNvGrpSpPr/>
            <p:nvPr/>
          </p:nvGrpSpPr>
          <p:grpSpPr bwMode="auto">
            <a:xfrm>
              <a:off x="3240" y="3674"/>
              <a:ext cx="74" cy="312"/>
              <a:chOff x="909" y="1128"/>
              <a:chExt cx="96" cy="312"/>
            </a:xfrm>
          </p:grpSpPr>
          <p:sp>
            <p:nvSpPr>
              <p:cNvPr id="10268" name="Oval 25"/>
              <p:cNvSpPr>
                <a:spLocks noChangeArrowheads="1"/>
              </p:cNvSpPr>
              <p:nvPr/>
            </p:nvSpPr>
            <p:spPr bwMode="auto">
              <a:xfrm>
                <a:off x="909" y="1128"/>
                <a:ext cx="96" cy="96"/>
              </a:xfrm>
              <a:prstGeom prst="ellipse">
                <a:avLst/>
              </a:prstGeom>
              <a:solidFill>
                <a:schemeClr val="bg1"/>
              </a:solidFill>
              <a:ln w="19050">
                <a:solidFill>
                  <a:schemeClr val="tx1"/>
                </a:solidFill>
                <a:round/>
              </a:ln>
            </p:spPr>
            <p:txBody>
              <a:bodyPr wrap="none" anchor="ctr"/>
              <a:lstStyle/>
              <a:p>
                <a:endParaRPr lang="en-CA"/>
              </a:p>
            </p:txBody>
          </p:sp>
          <p:sp>
            <p:nvSpPr>
              <p:cNvPr id="10269" name="Line 26"/>
              <p:cNvSpPr>
                <a:spLocks noChangeShapeType="1"/>
              </p:cNvSpPr>
              <p:nvPr/>
            </p:nvSpPr>
            <p:spPr bwMode="auto">
              <a:xfrm>
                <a:off x="960" y="1226"/>
                <a:ext cx="0" cy="214"/>
              </a:xfrm>
              <a:prstGeom prst="line">
                <a:avLst/>
              </a:prstGeom>
              <a:noFill/>
              <a:ln w="19050">
                <a:solidFill>
                  <a:schemeClr val="tx1"/>
                </a:solidFill>
                <a:round/>
              </a:ln>
            </p:spPr>
            <p:txBody>
              <a:bodyPr wrap="none" anchor="ctr"/>
              <a:lstStyle/>
              <a:p>
                <a:endParaRPr lang="en-US"/>
              </a:p>
            </p:txBody>
          </p:sp>
        </p:grpSp>
        <p:grpSp>
          <p:nvGrpSpPr>
            <p:cNvPr id="7" name="Group 27"/>
            <p:cNvGrpSpPr/>
            <p:nvPr/>
          </p:nvGrpSpPr>
          <p:grpSpPr bwMode="auto">
            <a:xfrm>
              <a:off x="4042" y="3676"/>
              <a:ext cx="74" cy="312"/>
              <a:chOff x="909" y="1128"/>
              <a:chExt cx="96" cy="312"/>
            </a:xfrm>
          </p:grpSpPr>
          <p:sp>
            <p:nvSpPr>
              <p:cNvPr id="10266" name="Oval 28"/>
              <p:cNvSpPr>
                <a:spLocks noChangeArrowheads="1"/>
              </p:cNvSpPr>
              <p:nvPr/>
            </p:nvSpPr>
            <p:spPr bwMode="auto">
              <a:xfrm>
                <a:off x="909" y="1128"/>
                <a:ext cx="96" cy="96"/>
              </a:xfrm>
              <a:prstGeom prst="ellipse">
                <a:avLst/>
              </a:prstGeom>
              <a:solidFill>
                <a:schemeClr val="bg1"/>
              </a:solidFill>
              <a:ln w="19050">
                <a:solidFill>
                  <a:schemeClr val="tx1"/>
                </a:solidFill>
                <a:round/>
              </a:ln>
            </p:spPr>
            <p:txBody>
              <a:bodyPr wrap="none" anchor="ctr"/>
              <a:lstStyle/>
              <a:p>
                <a:endParaRPr lang="en-CA"/>
              </a:p>
            </p:txBody>
          </p:sp>
          <p:sp>
            <p:nvSpPr>
              <p:cNvPr id="10267" name="Line 29"/>
              <p:cNvSpPr>
                <a:spLocks noChangeShapeType="1"/>
              </p:cNvSpPr>
              <p:nvPr/>
            </p:nvSpPr>
            <p:spPr bwMode="auto">
              <a:xfrm>
                <a:off x="960" y="1226"/>
                <a:ext cx="0" cy="214"/>
              </a:xfrm>
              <a:prstGeom prst="line">
                <a:avLst/>
              </a:prstGeom>
              <a:noFill/>
              <a:ln w="19050">
                <a:solidFill>
                  <a:schemeClr val="tx1"/>
                </a:solidFill>
                <a:round/>
              </a:ln>
            </p:spPr>
            <p:txBody>
              <a:bodyPr wrap="none" anchor="ctr"/>
              <a:lstStyle/>
              <a:p>
                <a:endParaRPr lang="en-US"/>
              </a:p>
            </p:txBody>
          </p:sp>
        </p:grpSp>
        <p:sp>
          <p:nvSpPr>
            <p:cNvPr id="10261" name="Text Box 30"/>
            <p:cNvSpPr txBox="1">
              <a:spLocks noChangeArrowheads="1"/>
            </p:cNvSpPr>
            <p:nvPr/>
          </p:nvSpPr>
          <p:spPr bwMode="auto">
            <a:xfrm>
              <a:off x="4440" y="3984"/>
              <a:ext cx="744" cy="224"/>
            </a:xfrm>
            <a:prstGeom prst="rect">
              <a:avLst/>
            </a:prstGeom>
            <a:noFill/>
            <a:ln w="19050">
              <a:solidFill>
                <a:schemeClr val="tx1"/>
              </a:solidFill>
              <a:miter lim="800000"/>
            </a:ln>
          </p:spPr>
          <p:txBody>
            <a:bodyPr>
              <a:spAutoFit/>
            </a:bodyPr>
            <a:lstStyle/>
            <a:p>
              <a:pPr>
                <a:spcBef>
                  <a:spcPct val="50000"/>
                </a:spcBef>
              </a:pPr>
              <a:r>
                <a:rPr lang="en-US">
                  <a:latin typeface="Arial Narrow" pitchFamily="34" charset="0"/>
                </a:rPr>
                <a:t>Archive</a:t>
              </a:r>
              <a:endParaRPr lang="en-US" sz="2400">
                <a:latin typeface="Arial Narrow" pitchFamily="34" charset="0"/>
              </a:endParaRPr>
            </a:p>
          </p:txBody>
        </p:sp>
        <p:sp>
          <p:nvSpPr>
            <p:cNvPr id="10262" name="AutoShape 31"/>
            <p:cNvSpPr>
              <a:spLocks noChangeArrowheads="1"/>
            </p:cNvSpPr>
            <p:nvPr/>
          </p:nvSpPr>
          <p:spPr bwMode="auto">
            <a:xfrm>
              <a:off x="4440" y="3552"/>
              <a:ext cx="744" cy="354"/>
            </a:xfrm>
            <a:prstGeom prst="chevron">
              <a:avLst>
                <a:gd name="adj" fmla="val 52542"/>
              </a:avLst>
            </a:prstGeom>
            <a:gradFill rotWithShape="0">
              <a:gsLst>
                <a:gs pos="0">
                  <a:srgbClr val="839359"/>
                </a:gs>
                <a:gs pos="100000">
                  <a:srgbClr val="C5DE87"/>
                </a:gs>
              </a:gsLst>
              <a:lin ang="0" scaled="1"/>
            </a:gradFill>
            <a:ln w="9525">
              <a:noFill/>
              <a:miter lim="800000"/>
            </a:ln>
          </p:spPr>
          <p:txBody>
            <a:bodyPr wrap="none" anchor="ctr"/>
            <a:lstStyle/>
            <a:p>
              <a:endParaRPr lang="en-CA"/>
            </a:p>
          </p:txBody>
        </p:sp>
        <p:grpSp>
          <p:nvGrpSpPr>
            <p:cNvPr id="8" name="Group 32"/>
            <p:cNvGrpSpPr/>
            <p:nvPr/>
          </p:nvGrpSpPr>
          <p:grpSpPr bwMode="auto">
            <a:xfrm>
              <a:off x="4834" y="3676"/>
              <a:ext cx="74" cy="312"/>
              <a:chOff x="909" y="1128"/>
              <a:chExt cx="96" cy="312"/>
            </a:xfrm>
          </p:grpSpPr>
          <p:sp>
            <p:nvSpPr>
              <p:cNvPr id="10264" name="Oval 33"/>
              <p:cNvSpPr>
                <a:spLocks noChangeArrowheads="1"/>
              </p:cNvSpPr>
              <p:nvPr/>
            </p:nvSpPr>
            <p:spPr bwMode="auto">
              <a:xfrm>
                <a:off x="909" y="1128"/>
                <a:ext cx="96" cy="96"/>
              </a:xfrm>
              <a:prstGeom prst="ellipse">
                <a:avLst/>
              </a:prstGeom>
              <a:solidFill>
                <a:schemeClr val="bg1"/>
              </a:solidFill>
              <a:ln w="19050">
                <a:solidFill>
                  <a:schemeClr val="tx1"/>
                </a:solidFill>
                <a:round/>
              </a:ln>
            </p:spPr>
            <p:txBody>
              <a:bodyPr wrap="none" anchor="ctr"/>
              <a:lstStyle/>
              <a:p>
                <a:endParaRPr lang="en-CA"/>
              </a:p>
            </p:txBody>
          </p:sp>
          <p:sp>
            <p:nvSpPr>
              <p:cNvPr id="10265" name="Line 34"/>
              <p:cNvSpPr>
                <a:spLocks noChangeShapeType="1"/>
              </p:cNvSpPr>
              <p:nvPr/>
            </p:nvSpPr>
            <p:spPr bwMode="auto">
              <a:xfrm>
                <a:off x="960" y="1226"/>
                <a:ext cx="0" cy="214"/>
              </a:xfrm>
              <a:prstGeom prst="line">
                <a:avLst/>
              </a:prstGeom>
              <a:noFill/>
              <a:ln w="19050">
                <a:solidFill>
                  <a:schemeClr val="tx1"/>
                </a:solidFill>
                <a:round/>
              </a:ln>
            </p:spPr>
            <p:txBody>
              <a:bodyPr wrap="none" anchor="ctr"/>
              <a:lstStyle/>
              <a:p>
                <a:endParaRPr lang="en-US"/>
              </a:p>
            </p:txBody>
          </p:sp>
        </p:grpSp>
      </p:grpSp>
      <p:sp>
        <p:nvSpPr>
          <p:cNvPr id="10245" name="灯片编号占位符 2"/>
          <p:cNvSpPr txBox="1">
            <a:spLocks noGrp="1"/>
          </p:cNvSpPr>
          <p:nvPr/>
        </p:nvSpPr>
        <p:spPr bwMode="auto">
          <a:xfrm>
            <a:off x="8223250" y="6248400"/>
            <a:ext cx="768350" cy="457200"/>
          </a:xfrm>
          <a:prstGeom prst="rect">
            <a:avLst/>
          </a:prstGeom>
          <a:noFill/>
          <a:ln w="9525">
            <a:noFill/>
            <a:miter lim="800000"/>
          </a:ln>
        </p:spPr>
        <p:txBody>
          <a:bodyPr/>
          <a:lstStyle/>
          <a:p>
            <a:pPr algn="r"/>
            <a:fld id="{E538E839-A521-45DF-999A-0179B2F94E50}" type="slidenum">
              <a:rPr lang="zh-CN" altLang="en-US" sz="1400">
                <a:latin typeface="Times New Roman" pitchFamily="18" charset="0"/>
                <a:ea typeface="SimSun" pitchFamily="2" charset="-122"/>
              </a:rPr>
            </a:fld>
            <a:endParaRPr lang="en-US" altLang="zh-CN" sz="1400">
              <a:latin typeface="Times New Roman" pitchFamily="18" charset="0"/>
              <a:ea typeface="SimSun" pitchFamily="2" charset="-122"/>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algn="ctr"/>
            <a:r>
              <a:rPr lang="en-US" b="1" u="none" dirty="0">
                <a:effectLst>
                  <a:outerShdw blurRad="38100" dist="38100" dir="2700000" algn="tl">
                    <a:srgbClr val="000000">
                      <a:alpha val="43137"/>
                    </a:srgbClr>
                  </a:outerShdw>
                </a:effectLst>
                <a:latin typeface="Times New Roman" pitchFamily="18" charset="0"/>
                <a:cs typeface="Times New Roman" pitchFamily="18" charset="0"/>
              </a:rPr>
              <a:t>Emerging Trends</a:t>
            </a:r>
            <a:endParaRPr lang="en-US"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1267" name="Rectangle 3"/>
          <p:cNvSpPr>
            <a:spLocks noGrp="1" noChangeArrowheads="1"/>
          </p:cNvSpPr>
          <p:nvPr>
            <p:ph type="body" idx="1"/>
          </p:nvPr>
        </p:nvSpPr>
        <p:spPr/>
        <p:txBody>
          <a:bodyPr/>
          <a:lstStyle/>
          <a:p>
            <a:r>
              <a:rPr lang="en-US" dirty="0">
                <a:latin typeface="Times New Roman" pitchFamily="18" charset="0"/>
                <a:cs typeface="Times New Roman" pitchFamily="18" charset="0"/>
              </a:rPr>
              <a:t>Early </a:t>
            </a:r>
            <a:r>
              <a:rPr lang="en-US" b="1" dirty="0">
                <a:latin typeface="Times New Roman" pitchFamily="18" charset="0"/>
                <a:cs typeface="Times New Roman" pitchFamily="18" charset="0"/>
              </a:rPr>
              <a:t>SIEM</a:t>
            </a:r>
            <a:r>
              <a:rPr lang="en-US" dirty="0">
                <a:latin typeface="Times New Roman" pitchFamily="18" charset="0"/>
                <a:cs typeface="Times New Roman" pitchFamily="18" charset="0"/>
              </a:rPr>
              <a:t>s focused on gathering logs from the perimeter security devices</a:t>
            </a:r>
            <a:endParaRPr lang="en-US" dirty="0">
              <a:latin typeface="Times New Roman" pitchFamily="18" charset="0"/>
              <a:cs typeface="Times New Roman" pitchFamily="18" charset="0"/>
            </a:endParaRPr>
          </a:p>
          <a:p>
            <a:pPr lvl="1"/>
            <a:r>
              <a:rPr lang="en-US" dirty="0">
                <a:latin typeface="Times New Roman" pitchFamily="18" charset="0"/>
                <a:cs typeface="Times New Roman" pitchFamily="18" charset="0"/>
              </a:rPr>
              <a:t>Firewalls, routers</a:t>
            </a:r>
            <a:endParaRPr lang="en-US" dirty="0">
              <a:latin typeface="Times New Roman" pitchFamily="18" charset="0"/>
              <a:cs typeface="Times New Roman" pitchFamily="18" charset="0"/>
            </a:endParaRPr>
          </a:p>
          <a:p>
            <a:pPr lvl="1"/>
            <a:r>
              <a:rPr lang="en-US" dirty="0">
                <a:latin typeface="Times New Roman" pitchFamily="18" charset="0"/>
                <a:cs typeface="Times New Roman" pitchFamily="18" charset="0"/>
              </a:rPr>
              <a:t>Evolution is toward a more comprehensive integration</a:t>
            </a:r>
            <a:endParaRPr lang="en-US" dirty="0">
              <a:latin typeface="Times New Roman" pitchFamily="18" charset="0"/>
              <a:cs typeface="Times New Roman" pitchFamily="18" charset="0"/>
            </a:endParaRPr>
          </a:p>
          <a:p>
            <a:pPr lvl="1"/>
            <a:r>
              <a:rPr lang="en-US" dirty="0">
                <a:latin typeface="Times New Roman" pitchFamily="18" charset="0"/>
                <a:cs typeface="Times New Roman" pitchFamily="18" charset="0"/>
              </a:rPr>
              <a:t>Take in more input for greater vision</a:t>
            </a:r>
            <a:endParaRPr lang="en-US" dirty="0">
              <a:latin typeface="Times New Roman" pitchFamily="18" charset="0"/>
              <a:cs typeface="Times New Roman" pitchFamily="18" charset="0"/>
            </a:endParaRPr>
          </a:p>
          <a:p>
            <a:pPr lvl="1"/>
            <a:r>
              <a:rPr lang="en-US" dirty="0">
                <a:latin typeface="Times New Roman" pitchFamily="18" charset="0"/>
                <a:cs typeface="Times New Roman" pitchFamily="18" charset="0"/>
              </a:rPr>
              <a:t>Monitoring activity both inside the organization as well as on the perimeter</a:t>
            </a:r>
            <a:endParaRPr lang="en-US" dirty="0">
              <a:latin typeface="Times New Roman" pitchFamily="18" charset="0"/>
              <a:cs typeface="Times New Roman" pitchFamily="18" charset="0"/>
            </a:endParaRPr>
          </a:p>
          <a:p>
            <a:pPr lvl="1"/>
            <a:r>
              <a:rPr lang="en-US" dirty="0">
                <a:latin typeface="Times New Roman" pitchFamily="18" charset="0"/>
                <a:cs typeface="Times New Roman" pitchFamily="18" charset="0"/>
              </a:rPr>
              <a:t>Additional intelligence can lead to more precise correlation</a:t>
            </a:r>
            <a:endParaRPr lang="en-US" dirty="0">
              <a:latin typeface="Times New Roman" pitchFamily="18" charset="0"/>
              <a:cs typeface="Times New Roman" pitchFamily="18" charset="0"/>
            </a:endParaRPr>
          </a:p>
        </p:txBody>
      </p:sp>
      <p:sp>
        <p:nvSpPr>
          <p:cNvPr id="11268" name="灯片编号占位符 2"/>
          <p:cNvSpPr txBox="1">
            <a:spLocks noGrp="1"/>
          </p:cNvSpPr>
          <p:nvPr/>
        </p:nvSpPr>
        <p:spPr bwMode="auto">
          <a:xfrm>
            <a:off x="8223250" y="6248400"/>
            <a:ext cx="768350" cy="457200"/>
          </a:xfrm>
          <a:prstGeom prst="rect">
            <a:avLst/>
          </a:prstGeom>
          <a:noFill/>
          <a:ln w="9525">
            <a:noFill/>
            <a:miter lim="800000"/>
          </a:ln>
        </p:spPr>
        <p:txBody>
          <a:bodyPr/>
          <a:lstStyle/>
          <a:p>
            <a:pPr algn="r"/>
            <a:fld id="{2F4D4399-03C4-44F2-A301-C55493945B70}" type="slidenum">
              <a:rPr lang="zh-CN" altLang="en-US" sz="1400">
                <a:latin typeface="Times New Roman" pitchFamily="18" charset="0"/>
                <a:ea typeface="SimSun" pitchFamily="2" charset="-122"/>
              </a:rPr>
            </a:fld>
            <a:endParaRPr lang="en-US" altLang="zh-CN" sz="1400">
              <a:latin typeface="Times New Roman" pitchFamily="18" charset="0"/>
              <a:ea typeface="SimSun" pitchFamily="2" charset="-122"/>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algn="ctr"/>
            <a:r>
              <a:rPr lang="en-US" b="1" u="none" dirty="0">
                <a:effectLst>
                  <a:outerShdw blurRad="38100" dist="38100" dir="2700000" algn="tl">
                    <a:srgbClr val="000000">
                      <a:alpha val="43137"/>
                    </a:srgbClr>
                  </a:outerShdw>
                </a:effectLst>
                <a:latin typeface="Times New Roman" pitchFamily="18" charset="0"/>
                <a:cs typeface="Times New Roman" pitchFamily="18" charset="0"/>
              </a:rPr>
              <a:t>Emerging Trends (cont’d)</a:t>
            </a:r>
            <a:endParaRPr lang="en-US"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028" name="Rectangle 3"/>
          <p:cNvSpPr>
            <a:spLocks noGrp="1" noChangeArrowheads="1"/>
          </p:cNvSpPr>
          <p:nvPr>
            <p:ph type="body" idx="1"/>
          </p:nvPr>
        </p:nvSpPr>
        <p:spPr>
          <a:xfrm>
            <a:off x="533400" y="1600200"/>
            <a:ext cx="7772400" cy="2324100"/>
          </a:xfrm>
        </p:spPr>
        <p:txBody>
          <a:bodyPr/>
          <a:lstStyle/>
          <a:p>
            <a:r>
              <a:rPr lang="en-US" dirty="0">
                <a:latin typeface="Times New Roman" pitchFamily="18" charset="0"/>
                <a:cs typeface="Times New Roman" pitchFamily="18" charset="0"/>
              </a:rPr>
              <a:t>Monitoring for Abuse</a:t>
            </a:r>
            <a:endParaRPr lang="en-US" dirty="0">
              <a:latin typeface="Times New Roman" pitchFamily="18" charset="0"/>
              <a:cs typeface="Times New Roman" pitchFamily="18" charset="0"/>
            </a:endParaRPr>
          </a:p>
          <a:p>
            <a:pPr lvl="1"/>
            <a:r>
              <a:rPr lang="en-US" dirty="0">
                <a:latin typeface="Times New Roman" pitchFamily="18" charset="0"/>
                <a:cs typeface="Times New Roman" pitchFamily="18" charset="0"/>
              </a:rPr>
              <a:t>As the focus is turned inward (insider threat)</a:t>
            </a:r>
            <a:endParaRPr lang="en-US" dirty="0">
              <a:latin typeface="Times New Roman" pitchFamily="18" charset="0"/>
              <a:cs typeface="Times New Roman" pitchFamily="18" charset="0"/>
            </a:endParaRPr>
          </a:p>
          <a:p>
            <a:pPr lvl="1"/>
            <a:r>
              <a:rPr lang="en-US" b="1" dirty="0">
                <a:latin typeface="Times New Roman" pitchFamily="18" charset="0"/>
                <a:cs typeface="Times New Roman" pitchFamily="18" charset="0"/>
              </a:rPr>
              <a:t>User behavior</a:t>
            </a:r>
            <a:r>
              <a:rPr lang="en-US" dirty="0">
                <a:latin typeface="Times New Roman" pitchFamily="18" charset="0"/>
                <a:cs typeface="Times New Roman" pitchFamily="18" charset="0"/>
              </a:rPr>
              <a:t> can be captured</a:t>
            </a:r>
            <a:endParaRPr lang="en-US" dirty="0">
              <a:latin typeface="Times New Roman" pitchFamily="18" charset="0"/>
              <a:cs typeface="Times New Roman" pitchFamily="18" charset="0"/>
            </a:endParaRPr>
          </a:p>
          <a:p>
            <a:pPr lvl="1"/>
            <a:r>
              <a:rPr lang="en-US" dirty="0">
                <a:latin typeface="Times New Roman" pitchFamily="18" charset="0"/>
                <a:cs typeface="Times New Roman" pitchFamily="18" charset="0"/>
              </a:rPr>
              <a:t>Links back to </a:t>
            </a:r>
            <a:r>
              <a:rPr lang="en-US" b="1" dirty="0">
                <a:latin typeface="Times New Roman" pitchFamily="18" charset="0"/>
                <a:cs typeface="Times New Roman" pitchFamily="18" charset="0"/>
              </a:rPr>
              <a:t>Identity Management</a:t>
            </a:r>
            <a:r>
              <a:rPr lang="en-US" dirty="0">
                <a:latin typeface="Times New Roman" pitchFamily="18" charset="0"/>
                <a:cs typeface="Times New Roman" pitchFamily="18" charset="0"/>
              </a:rPr>
              <a:t> synch with </a:t>
            </a:r>
            <a:r>
              <a:rPr lang="en-US" b="1" dirty="0">
                <a:latin typeface="Times New Roman" pitchFamily="18" charset="0"/>
                <a:cs typeface="Times New Roman" pitchFamily="18" charset="0"/>
              </a:rPr>
              <a:t>SIEM</a:t>
            </a:r>
            <a:endParaRPr lang="en-US" b="1" dirty="0">
              <a:latin typeface="Times New Roman" pitchFamily="18" charset="0"/>
              <a:cs typeface="Times New Roman" pitchFamily="18" charset="0"/>
            </a:endParaRPr>
          </a:p>
          <a:p>
            <a:pPr lvl="2">
              <a:buFontTx/>
              <a:buNone/>
            </a:pPr>
            <a:endParaRPr lang="en-US" dirty="0"/>
          </a:p>
        </p:txBody>
      </p:sp>
      <p:sp>
        <p:nvSpPr>
          <p:cNvPr id="1029" name="灯片编号占位符 2"/>
          <p:cNvSpPr txBox="1">
            <a:spLocks noGrp="1"/>
          </p:cNvSpPr>
          <p:nvPr/>
        </p:nvSpPr>
        <p:spPr bwMode="auto">
          <a:xfrm>
            <a:off x="8223250" y="6248400"/>
            <a:ext cx="768350" cy="457200"/>
          </a:xfrm>
          <a:prstGeom prst="rect">
            <a:avLst/>
          </a:prstGeom>
          <a:noFill/>
          <a:ln w="9525">
            <a:noFill/>
            <a:miter lim="800000"/>
          </a:ln>
        </p:spPr>
        <p:txBody>
          <a:bodyPr/>
          <a:lstStyle/>
          <a:p>
            <a:pPr algn="r"/>
            <a:fld id="{5D390719-2E0B-4E24-B94E-C60F3F6C0DDD}" type="slidenum">
              <a:rPr lang="zh-CN" altLang="en-US" sz="1400">
                <a:latin typeface="Times New Roman" pitchFamily="18" charset="0"/>
                <a:ea typeface="SimSun" pitchFamily="2" charset="-122"/>
              </a:rPr>
            </a:fld>
            <a:endParaRPr lang="en-US" altLang="zh-CN" sz="1400">
              <a:latin typeface="Times New Roman" pitchFamily="18" charset="0"/>
              <a:ea typeface="SimSun" pitchFamily="2" charset="-122"/>
            </a:endParaRPr>
          </a:p>
        </p:txBody>
      </p:sp>
      <p:sp>
        <p:nvSpPr>
          <p:cNvPr id="5" name="Cloud Callout 4"/>
          <p:cNvSpPr/>
          <p:nvPr/>
        </p:nvSpPr>
        <p:spPr bwMode="auto">
          <a:xfrm>
            <a:off x="5010150" y="3810000"/>
            <a:ext cx="3543300" cy="1452563"/>
          </a:xfrm>
          <a:prstGeom prst="cloudCallout">
            <a:avLst/>
          </a:prstGeom>
          <a:noFill/>
          <a:ln w="53975" cap="flat" cmpd="sng" algn="ctr">
            <a:solidFill>
              <a:srgbClr val="FF0000"/>
            </a:solidFill>
            <a:prstDash val="solid"/>
            <a:round/>
            <a:headEnd type="none" w="med" len="med"/>
            <a:tailEnd type="none" w="med" len="med"/>
          </a:ln>
          <a:effectLst/>
        </p:spPr>
        <p:txBody>
          <a:bodyPr>
            <a:spAutoFit/>
          </a:bodyPr>
          <a:lstStyle/>
          <a:p>
            <a:pPr>
              <a:defRPr/>
            </a:pPr>
            <a:r>
              <a:rPr lang="en-US" sz="2800" b="1" dirty="0">
                <a:effectLst>
                  <a:outerShdw blurRad="38100" dist="38100" dir="2700000" algn="tl">
                    <a:srgbClr val="000000">
                      <a:alpha val="43137"/>
                    </a:srgbClr>
                  </a:outerShdw>
                </a:effectLst>
                <a:latin typeface="Times New Roman" pitchFamily="18" charset="0"/>
                <a:cs typeface="Times New Roman" pitchFamily="18" charset="0"/>
              </a:rPr>
              <a:t>Now I know who did it?</a:t>
            </a:r>
            <a:endParaRPr lang="en-CA" sz="2800" b="1"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1031" name="Picture 4" descr="wireless-network-new-4"/>
          <p:cNvPicPr>
            <a:picLocks noChangeAspect="1" noChangeArrowheads="1"/>
          </p:cNvPicPr>
          <p:nvPr/>
        </p:nvPicPr>
        <p:blipFill>
          <a:blip r:embed="rId1"/>
          <a:srcRect/>
          <a:stretch>
            <a:fillRect/>
          </a:stretch>
        </p:blipFill>
        <p:spPr bwMode="auto">
          <a:xfrm>
            <a:off x="2647950" y="3905250"/>
            <a:ext cx="1295400" cy="914400"/>
          </a:xfrm>
          <a:prstGeom prst="rect">
            <a:avLst/>
          </a:prstGeom>
          <a:noFill/>
          <a:ln w="9525">
            <a:noFill/>
            <a:miter lim="800000"/>
            <a:headEnd/>
            <a:tailEnd/>
          </a:ln>
        </p:spPr>
      </p:pic>
      <p:graphicFrame>
        <p:nvGraphicFramePr>
          <p:cNvPr id="699432" name="Object 40"/>
          <p:cNvGraphicFramePr>
            <a:graphicFrameLocks noChangeAspect="1"/>
          </p:cNvGraphicFramePr>
          <p:nvPr/>
        </p:nvGraphicFramePr>
        <p:xfrm>
          <a:off x="293771" y="5974181"/>
          <a:ext cx="838200" cy="685800"/>
        </p:xfrm>
        <a:graphic>
          <a:graphicData uri="http://schemas.openxmlformats.org/presentationml/2006/ole">
            <mc:AlternateContent xmlns:mc="http://schemas.openxmlformats.org/markup-compatibility/2006">
              <mc:Choice xmlns:v="urn:schemas-microsoft-com:vml" Requires="v">
                <p:oleObj spid="_x0000_s172456" name="Bitmap Image" r:id="rId2" imgW="2228850" imgH="2085975" progId="PBrush">
                  <p:embed/>
                </p:oleObj>
              </mc:Choice>
              <mc:Fallback>
                <p:oleObj name="Bitmap Image" r:id="rId2" imgW="2228850" imgH="2085975" progId="PBrush">
                  <p:embed/>
                  <p:pic>
                    <p:nvPicPr>
                      <p:cNvPr id="0" name="Object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771" y="5974181"/>
                        <a:ext cx="8382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1032" name="Straight Arrow Connector 8"/>
          <p:cNvCxnSpPr>
            <a:cxnSpLocks noChangeShapeType="1"/>
          </p:cNvCxnSpPr>
          <p:nvPr/>
        </p:nvCxnSpPr>
        <p:spPr bwMode="auto">
          <a:xfrm flipV="1">
            <a:off x="2038350" y="4876800"/>
            <a:ext cx="1028700" cy="666750"/>
          </a:xfrm>
          <a:prstGeom prst="straightConnector1">
            <a:avLst/>
          </a:prstGeom>
          <a:noFill/>
          <a:ln w="41275" algn="ctr">
            <a:solidFill>
              <a:schemeClr val="accent1"/>
            </a:solidFill>
            <a:prstDash val="dash"/>
            <a:round/>
            <a:tailEnd type="triangle" w="med" len="med"/>
          </a:ln>
        </p:spPr>
      </p:cxnSp>
      <p:pic>
        <p:nvPicPr>
          <p:cNvPr id="172187" name="Picture 155" descr="http://images.jambase.com/features/newswirephotos/nowaday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7450" y="1042415"/>
            <a:ext cx="1371600" cy="1115569"/>
          </a:xfrm>
          <a:prstGeom prst="rect">
            <a:avLst/>
          </a:prstGeom>
          <a:noFill/>
          <a:extLst>
            <a:ext uri="{909E8E84-426E-40DD-AFC4-6F175D3DCCD1}">
              <a14:hiddenFill xmlns:a14="http://schemas.microsoft.com/office/drawing/2010/main">
                <a:solidFill>
                  <a:srgbClr val="FFFFFF"/>
                </a:solidFill>
              </a14:hiddenFill>
            </a:ext>
          </a:extLst>
        </p:spPr>
      </p:pic>
      <p:pic>
        <p:nvPicPr>
          <p:cNvPr id="172418" name="Picture 386" descr="a8efbe60-a83c-4ee1-a6da-23457ffd9fcc"/>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6016" y="5543550"/>
            <a:ext cx="1581239" cy="747099"/>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8" descr="http://tbn0.google.com/images?q=tbn:j8fSq7I73f4zqM:http://www.anythingleft-handed.co.uk/images/certificate.jpg"/>
          <p:cNvPicPr>
            <a:picLocks noChangeAspect="1" noChangeArrowheads="1"/>
          </p:cNvPicPr>
          <p:nvPr/>
        </p:nvPicPr>
        <p:blipFill>
          <a:blip r:embed="rId6"/>
          <a:srcRect/>
          <a:stretch>
            <a:fillRect/>
          </a:stretch>
        </p:blipFill>
        <p:spPr bwMode="auto">
          <a:xfrm>
            <a:off x="545099" y="5686928"/>
            <a:ext cx="447175" cy="335381"/>
          </a:xfrm>
          <a:prstGeom prst="rect">
            <a:avLst/>
          </a:prstGeom>
          <a:noFill/>
          <a:ln w="9525">
            <a:noFill/>
            <a:miter lim="800000"/>
            <a:headEnd/>
            <a:tailEnd/>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algn="ctr"/>
            <a:r>
              <a:rPr lang="en-US" b="1" u="none" dirty="0">
                <a:effectLst>
                  <a:outerShdw blurRad="38100" dist="38100" dir="2700000" algn="tl">
                    <a:srgbClr val="000000">
                      <a:alpha val="43137"/>
                    </a:srgbClr>
                  </a:outerShdw>
                </a:effectLst>
                <a:latin typeface="Times New Roman" pitchFamily="18" charset="0"/>
                <a:cs typeface="Times New Roman" pitchFamily="18" charset="0"/>
              </a:rPr>
              <a:t>Emerging Trends (cont’d)</a:t>
            </a:r>
            <a:endParaRPr lang="en-US"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3315" name="Rectangle 3"/>
          <p:cNvSpPr>
            <a:spLocks noGrp="1" noChangeArrowheads="1"/>
          </p:cNvSpPr>
          <p:nvPr>
            <p:ph type="body" idx="1"/>
          </p:nvPr>
        </p:nvSpPr>
        <p:spPr>
          <a:xfrm>
            <a:off x="727075" y="1600200"/>
            <a:ext cx="7689850" cy="3219450"/>
          </a:xfrm>
        </p:spPr>
        <p:txBody>
          <a:bodyPr/>
          <a:lstStyle/>
          <a:p>
            <a:r>
              <a:rPr lang="en-US" dirty="0">
                <a:latin typeface="Times New Roman" pitchFamily="18" charset="0"/>
                <a:cs typeface="Times New Roman" pitchFamily="18" charset="0"/>
              </a:rPr>
              <a:t>A community approach?</a:t>
            </a:r>
            <a:endParaRPr lang="en-US" dirty="0">
              <a:latin typeface="Times New Roman" pitchFamily="18" charset="0"/>
              <a:cs typeface="Times New Roman" pitchFamily="18" charset="0"/>
            </a:endParaRPr>
          </a:p>
          <a:p>
            <a:pPr lvl="1" algn="just"/>
            <a:r>
              <a:rPr lang="en-US" dirty="0">
                <a:latin typeface="Times New Roman" pitchFamily="18" charset="0"/>
                <a:cs typeface="Times New Roman" pitchFamily="18" charset="0"/>
              </a:rPr>
              <a:t>OSSIM</a:t>
            </a:r>
            <a:r>
              <a:rPr lang="en-US" baseline="30000" dirty="0">
                <a:latin typeface="Times New Roman" pitchFamily="18" charset="0"/>
                <a:cs typeface="Times New Roman" pitchFamily="18" charset="0"/>
              </a:rPr>
              <a:t>[1]</a:t>
            </a:r>
            <a:r>
              <a:rPr lang="en-US" dirty="0">
                <a:latin typeface="Times New Roman" pitchFamily="18" charset="0"/>
                <a:cs typeface="Times New Roman" pitchFamily="18" charset="0"/>
              </a:rPr>
              <a:t> – Open Source Security Information Management, an Open Source SIM Project</a:t>
            </a:r>
            <a:endParaRPr lang="en-US" dirty="0">
              <a:latin typeface="Times New Roman" pitchFamily="18" charset="0"/>
              <a:cs typeface="Times New Roman" pitchFamily="18" charset="0"/>
            </a:endParaRPr>
          </a:p>
          <a:p>
            <a:pPr lvl="2" algn="just"/>
            <a:r>
              <a:rPr lang="en-US" dirty="0">
                <a:latin typeface="Times New Roman" pitchFamily="18" charset="0"/>
                <a:cs typeface="Times New Roman" pitchFamily="18" charset="0"/>
              </a:rPr>
              <a:t>Ties together open source security management tools</a:t>
            </a:r>
            <a:endParaRPr lang="en-US" dirty="0">
              <a:latin typeface="Times New Roman" pitchFamily="18" charset="0"/>
              <a:cs typeface="Times New Roman" pitchFamily="18" charset="0"/>
            </a:endParaRPr>
          </a:p>
          <a:p>
            <a:pPr lvl="2" algn="just"/>
            <a:r>
              <a:rPr lang="en-US" dirty="0">
                <a:latin typeface="Times New Roman" pitchFamily="18" charset="0"/>
                <a:cs typeface="Times New Roman" pitchFamily="18" charset="0"/>
              </a:rPr>
              <a:t>Build collaborative intelligence via data sharing amongst enterprises</a:t>
            </a:r>
            <a:endParaRPr lang="en-US" dirty="0">
              <a:latin typeface="Times New Roman" pitchFamily="18" charset="0"/>
              <a:cs typeface="Times New Roman" pitchFamily="18" charset="0"/>
            </a:endParaRPr>
          </a:p>
          <a:p>
            <a:pPr lvl="3" algn="just"/>
            <a:r>
              <a:rPr lang="en-US" dirty="0">
                <a:cs typeface="Times New Roman" pitchFamily="18" charset="0"/>
              </a:rPr>
              <a:t>Attacker profiles</a:t>
            </a:r>
            <a:endParaRPr lang="en-US" dirty="0">
              <a:cs typeface="Times New Roman" pitchFamily="18" charset="0"/>
            </a:endParaRPr>
          </a:p>
          <a:p>
            <a:pPr lvl="3" algn="just"/>
            <a:r>
              <a:rPr lang="en-US" dirty="0">
                <a:cs typeface="Times New Roman" pitchFamily="18" charset="0"/>
              </a:rPr>
              <a:t>Risk metrics</a:t>
            </a:r>
            <a:endParaRPr lang="en-US" dirty="0">
              <a:cs typeface="Times New Roman" pitchFamily="18" charset="0"/>
            </a:endParaRPr>
          </a:p>
        </p:txBody>
      </p:sp>
      <p:sp>
        <p:nvSpPr>
          <p:cNvPr id="13316" name="Text Box 4"/>
          <p:cNvSpPr txBox="1">
            <a:spLocks noChangeArrowheads="1"/>
          </p:cNvSpPr>
          <p:nvPr/>
        </p:nvSpPr>
        <p:spPr bwMode="auto">
          <a:xfrm>
            <a:off x="682625" y="5578475"/>
            <a:ext cx="3859454" cy="523220"/>
          </a:xfrm>
          <a:prstGeom prst="rect">
            <a:avLst/>
          </a:prstGeom>
          <a:noFill/>
          <a:ln w="9525">
            <a:noFill/>
            <a:miter lim="800000"/>
          </a:ln>
        </p:spPr>
        <p:txBody>
          <a:bodyPr wrap="none">
            <a:spAutoFit/>
          </a:bodyPr>
          <a:lstStyle/>
          <a:p>
            <a:r>
              <a:rPr lang="en-US" sz="2800" dirty="0">
                <a:latin typeface="Times New Roman" pitchFamily="18" charset="0"/>
                <a:cs typeface="Times New Roman" pitchFamily="18" charset="0"/>
              </a:rPr>
              <a:t>[1] http://www.ossim.net/</a:t>
            </a:r>
            <a:endParaRPr lang="en-US" sz="2800" dirty="0">
              <a:latin typeface="Times New Roman" pitchFamily="18" charset="0"/>
              <a:cs typeface="Times New Roman" pitchFamily="18" charset="0"/>
            </a:endParaRPr>
          </a:p>
        </p:txBody>
      </p:sp>
      <p:sp>
        <p:nvSpPr>
          <p:cNvPr id="13317" name="灯片编号占位符 2"/>
          <p:cNvSpPr txBox="1">
            <a:spLocks noGrp="1"/>
          </p:cNvSpPr>
          <p:nvPr/>
        </p:nvSpPr>
        <p:spPr bwMode="auto">
          <a:xfrm>
            <a:off x="8223250" y="6248400"/>
            <a:ext cx="768350" cy="457200"/>
          </a:xfrm>
          <a:prstGeom prst="rect">
            <a:avLst/>
          </a:prstGeom>
          <a:noFill/>
          <a:ln w="9525">
            <a:noFill/>
            <a:miter lim="800000"/>
          </a:ln>
        </p:spPr>
        <p:txBody>
          <a:bodyPr/>
          <a:lstStyle/>
          <a:p>
            <a:pPr algn="r"/>
            <a:fld id="{46F0035F-7DEA-48FA-8E53-251C8682F356}" type="slidenum">
              <a:rPr lang="zh-CN" altLang="en-US" sz="1400">
                <a:latin typeface="Times New Roman" pitchFamily="18" charset="0"/>
                <a:ea typeface="SimSun" pitchFamily="2" charset="-122"/>
              </a:rPr>
            </a:fld>
            <a:endParaRPr lang="en-US" altLang="zh-CN" sz="1400">
              <a:latin typeface="Times New Roman" pitchFamily="18" charset="0"/>
              <a:ea typeface="SimSun" pitchFamily="2" charset="-122"/>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8" name="Text Box 6"/>
          <p:cNvSpPr txBox="1">
            <a:spLocks noChangeArrowheads="1"/>
          </p:cNvSpPr>
          <p:nvPr/>
        </p:nvSpPr>
        <p:spPr bwMode="auto">
          <a:xfrm>
            <a:off x="431800" y="560388"/>
            <a:ext cx="8051800" cy="1384995"/>
          </a:xfrm>
          <a:prstGeom prst="rect">
            <a:avLst/>
          </a:prstGeom>
          <a:noFill/>
          <a:ln w="9525">
            <a:noFill/>
            <a:miter lim="800000"/>
          </a:ln>
          <a:effectLst/>
        </p:spPr>
        <p:txBody>
          <a:bodyPr>
            <a:spAutoFit/>
          </a:bodyPr>
          <a:lstStyle/>
          <a:p>
            <a:pPr algn="just">
              <a:defRPr/>
            </a:pPr>
            <a:r>
              <a:rPr lang="en-US" sz="2000" b="1" dirty="0">
                <a:effectLst>
                  <a:outerShdw blurRad="38100" dist="38100" dir="2700000" algn="tl">
                    <a:srgbClr val="C0C0C0"/>
                  </a:outerShdw>
                </a:effectLst>
                <a:latin typeface="Times New Roman" pitchFamily="18" charset="0"/>
                <a:cs typeface="Times New Roman" pitchFamily="18" charset="0"/>
              </a:rPr>
              <a:t>OSSIM</a:t>
            </a:r>
            <a:r>
              <a:rPr lang="en-US" sz="2000" dirty="0">
                <a:latin typeface="Times New Roman" pitchFamily="18" charset="0"/>
                <a:cs typeface="Times New Roman" pitchFamily="18" charset="0"/>
              </a:rPr>
              <a:t> aims to unify network monitoring, security, correlation and qualification in one single tool. Integrating Snort, Acid/Base, MRTG, NTOP, </a:t>
            </a:r>
            <a:r>
              <a:rPr lang="en-US" sz="2000" dirty="0" err="1">
                <a:latin typeface="Times New Roman" pitchFamily="18" charset="0"/>
                <a:cs typeface="Times New Roman" pitchFamily="18" charset="0"/>
              </a:rPr>
              <a:t>Nagios</a:t>
            </a:r>
            <a:r>
              <a:rPr lang="en-US" sz="2000" dirty="0">
                <a:latin typeface="Times New Roman" pitchFamily="18" charset="0"/>
                <a:cs typeface="Times New Roman" pitchFamily="18" charset="0"/>
              </a:rPr>
              <a:t>, NMAP, </a:t>
            </a:r>
            <a:r>
              <a:rPr lang="en-US" sz="2000" dirty="0" err="1">
                <a:latin typeface="Times New Roman" pitchFamily="18" charset="0"/>
                <a:cs typeface="Times New Roman" pitchFamily="18" charset="0"/>
              </a:rPr>
              <a:t>Nessus</a:t>
            </a:r>
            <a:r>
              <a:rPr lang="en-US" sz="2000" dirty="0">
                <a:latin typeface="Times New Roman" pitchFamily="18" charset="0"/>
                <a:cs typeface="Times New Roman" pitchFamily="18" charset="0"/>
              </a:rPr>
              <a:t> and </a:t>
            </a:r>
            <a:r>
              <a:rPr lang="en-US" sz="2000" dirty="0" err="1">
                <a:latin typeface="Times New Roman" pitchFamily="18" charset="0"/>
                <a:cs typeface="Times New Roman" pitchFamily="18" charset="0"/>
              </a:rPr>
              <a:t>RRDTool</a:t>
            </a:r>
            <a:r>
              <a:rPr lang="en-US" sz="2000" dirty="0">
                <a:latin typeface="Times New Roman" pitchFamily="18" charset="0"/>
                <a:cs typeface="Times New Roman" pitchFamily="18" charset="0"/>
              </a:rPr>
              <a:t> OSSIM wants the user to have full control over every network or security aspect.</a:t>
            </a:r>
            <a:r>
              <a:rPr lang="en-US" dirty="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
        <p:nvSpPr>
          <p:cNvPr id="14339" name="灯片编号占位符 2"/>
          <p:cNvSpPr txBox="1">
            <a:spLocks noGrp="1"/>
          </p:cNvSpPr>
          <p:nvPr/>
        </p:nvSpPr>
        <p:spPr bwMode="auto">
          <a:xfrm>
            <a:off x="8223250" y="6324600"/>
            <a:ext cx="768350" cy="457200"/>
          </a:xfrm>
          <a:prstGeom prst="rect">
            <a:avLst/>
          </a:prstGeom>
          <a:noFill/>
          <a:ln w="9525">
            <a:noFill/>
            <a:miter lim="800000"/>
          </a:ln>
        </p:spPr>
        <p:txBody>
          <a:bodyPr/>
          <a:lstStyle/>
          <a:p>
            <a:pPr algn="r"/>
            <a:fld id="{95BB9DD9-E3DE-4DF4-87BD-C13327EB9074}" type="slidenum">
              <a:rPr lang="zh-CN" altLang="en-US" sz="1400">
                <a:latin typeface="Times New Roman" pitchFamily="18" charset="0"/>
                <a:ea typeface="SimSun" pitchFamily="2" charset="-122"/>
              </a:rPr>
            </a:fld>
            <a:endParaRPr lang="en-US" altLang="zh-CN" sz="1400">
              <a:latin typeface="Times New Roman" pitchFamily="18" charset="0"/>
              <a:ea typeface="SimSun" pitchFamily="2" charset="-122"/>
            </a:endParaRPr>
          </a:p>
        </p:txBody>
      </p:sp>
      <p:sp>
        <p:nvSpPr>
          <p:cNvPr id="648200" name="Text Box 8"/>
          <p:cNvSpPr txBox="1">
            <a:spLocks noChangeArrowheads="1"/>
          </p:cNvSpPr>
          <p:nvPr/>
        </p:nvSpPr>
        <p:spPr bwMode="auto">
          <a:xfrm>
            <a:off x="242888" y="5734050"/>
            <a:ext cx="8310562" cy="1077218"/>
          </a:xfrm>
          <a:prstGeom prst="rect">
            <a:avLst/>
          </a:prstGeom>
          <a:noFill/>
          <a:ln w="9525">
            <a:noFill/>
            <a:miter lim="800000"/>
          </a:ln>
          <a:effectLst/>
        </p:spPr>
        <p:txBody>
          <a:bodyPr>
            <a:spAutoFit/>
          </a:bodyPr>
          <a:lstStyle/>
          <a:p>
            <a:pPr algn="just">
              <a:defRPr/>
            </a:pPr>
            <a:r>
              <a:rPr lang="en-US" sz="2000" dirty="0">
                <a:latin typeface="Times New Roman" pitchFamily="18" charset="0"/>
                <a:cs typeface="Times New Roman" pitchFamily="18" charset="0"/>
              </a:rPr>
              <a:t>[1] http://www.ossim.net/</a:t>
            </a:r>
            <a:endParaRPr lang="en-US" sz="2000" dirty="0">
              <a:latin typeface="Times New Roman" pitchFamily="18" charset="0"/>
              <a:cs typeface="Times New Roman" pitchFamily="18" charset="0"/>
            </a:endParaRPr>
          </a:p>
          <a:p>
            <a:pPr algn="just">
              <a:defRPr/>
            </a:pPr>
            <a:r>
              <a:rPr lang="en-US" sz="2000" dirty="0">
                <a:latin typeface="Times New Roman" pitchFamily="18" charset="0"/>
                <a:cs typeface="Times New Roman" pitchFamily="18" charset="0"/>
              </a:rPr>
              <a:t>[2] Another open source SIM tool is </a:t>
            </a:r>
            <a:r>
              <a:rPr lang="en-US" sz="2000" b="1" dirty="0" err="1">
                <a:effectLst>
                  <a:outerShdw blurRad="38100" dist="38100" dir="2700000" algn="tl">
                    <a:srgbClr val="C0C0C0"/>
                  </a:outerShdw>
                </a:effectLst>
                <a:latin typeface="Times New Roman" pitchFamily="18" charset="0"/>
                <a:cs typeface="Times New Roman" pitchFamily="18" charset="0"/>
              </a:rPr>
              <a:t>OpenSIMS</a:t>
            </a:r>
            <a:r>
              <a:rPr lang="en-US" sz="2000" dirty="0">
                <a:latin typeface="Times New Roman" pitchFamily="18" charset="0"/>
                <a:cs typeface="Times New Roman" pitchFamily="18" charset="0"/>
              </a:rPr>
              <a:t>, http://opensims.sourceforge.net/.</a:t>
            </a:r>
            <a:endParaRPr lang="en-US" sz="2000" dirty="0">
              <a:latin typeface="Times New Roman" pitchFamily="18" charset="0"/>
              <a:cs typeface="Times New Roman" pitchFamily="18" charset="0"/>
            </a:endParaRPr>
          </a:p>
        </p:txBody>
      </p:sp>
      <p:sp>
        <p:nvSpPr>
          <p:cNvPr id="6" name="TextBox 5"/>
          <p:cNvSpPr txBox="1"/>
          <p:nvPr/>
        </p:nvSpPr>
        <p:spPr>
          <a:xfrm>
            <a:off x="1828800" y="25400"/>
            <a:ext cx="5162550" cy="584200"/>
          </a:xfrm>
          <a:prstGeom prst="rect">
            <a:avLst/>
          </a:prstGeom>
          <a:noFill/>
        </p:spPr>
        <p:txBody>
          <a:bodyPr>
            <a:spAutoFit/>
          </a:bodyPr>
          <a:lstStyle/>
          <a:p>
            <a:pPr>
              <a:defRPr/>
            </a:pPr>
            <a:r>
              <a:rPr lang="en-US" sz="3200" b="1" dirty="0">
                <a:effectLst>
                  <a:outerShdw blurRad="38100" dist="38100" dir="2700000" algn="tl">
                    <a:srgbClr val="000000">
                      <a:alpha val="43137"/>
                    </a:srgbClr>
                  </a:outerShdw>
                </a:effectLst>
                <a:latin typeface="Times New Roman" pitchFamily="18" charset="0"/>
                <a:cs typeface="Times New Roman" pitchFamily="18" charset="0"/>
              </a:rPr>
              <a:t>Open source on the move</a:t>
            </a:r>
            <a:endParaRPr lang="en-CA" sz="3200" b="1"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14342" name="Picture 7" descr="http://www.ossim.net/images/arch.png"/>
          <p:cNvPicPr>
            <a:picLocks noChangeAspect="1" noChangeArrowheads="1"/>
          </p:cNvPicPr>
          <p:nvPr/>
        </p:nvPicPr>
        <p:blipFill>
          <a:blip r:embed="rId1"/>
          <a:srcRect/>
          <a:stretch>
            <a:fillRect/>
          </a:stretch>
        </p:blipFill>
        <p:spPr bwMode="auto">
          <a:xfrm>
            <a:off x="1619250" y="1905000"/>
            <a:ext cx="6096000" cy="3829050"/>
          </a:xfrm>
          <a:prstGeom prst="rect">
            <a:avLst/>
          </a:prstGeom>
          <a:noFill/>
          <a:ln w="9525">
            <a:noFill/>
            <a:miter lim="800000"/>
            <a:headEnd/>
            <a:tailEnd/>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8" name="Picture 99" descr="ArcSight Logo"/>
          <p:cNvPicPr>
            <a:picLocks noChangeAspect="1" noChangeArrowheads="1"/>
          </p:cNvPicPr>
          <p:nvPr/>
        </p:nvPicPr>
        <p:blipFill>
          <a:blip r:embed="rId1"/>
          <a:srcRect/>
          <a:stretch>
            <a:fillRect/>
          </a:stretch>
        </p:blipFill>
        <p:spPr bwMode="auto">
          <a:xfrm>
            <a:off x="4724400" y="3528511"/>
            <a:ext cx="1971675" cy="1133475"/>
          </a:xfrm>
          <a:prstGeom prst="rect">
            <a:avLst/>
          </a:prstGeom>
          <a:noFill/>
          <a:ln w="9525">
            <a:noFill/>
            <a:miter lim="800000"/>
            <a:headEnd/>
            <a:tailEnd/>
          </a:ln>
        </p:spPr>
      </p:pic>
      <p:sp>
        <p:nvSpPr>
          <p:cNvPr id="21515" name="灯片编号占位符 2"/>
          <p:cNvSpPr txBox="1">
            <a:spLocks noGrp="1"/>
          </p:cNvSpPr>
          <p:nvPr/>
        </p:nvSpPr>
        <p:spPr bwMode="auto">
          <a:xfrm>
            <a:off x="8375650" y="6400800"/>
            <a:ext cx="768350" cy="457200"/>
          </a:xfrm>
          <a:prstGeom prst="rect">
            <a:avLst/>
          </a:prstGeom>
          <a:noFill/>
          <a:ln w="9525">
            <a:noFill/>
            <a:miter lim="800000"/>
          </a:ln>
        </p:spPr>
        <p:txBody>
          <a:bodyPr/>
          <a:lstStyle/>
          <a:p>
            <a:pPr algn="r"/>
            <a:fld id="{8D3D1DC4-AD08-42C7-BF33-5DE6F8E28D68}" type="slidenum">
              <a:rPr lang="zh-CN" altLang="en-US" sz="1400">
                <a:latin typeface="Times New Roman" pitchFamily="18" charset="0"/>
                <a:ea typeface="SimSun" pitchFamily="2" charset="-122"/>
              </a:rPr>
            </a:fld>
            <a:endParaRPr lang="en-US" altLang="zh-CN" sz="1400">
              <a:latin typeface="Times New Roman" pitchFamily="18" charset="0"/>
              <a:ea typeface="SimSun" pitchFamily="2" charset="-122"/>
            </a:endParaRPr>
          </a:p>
        </p:txBody>
      </p:sp>
      <p:pic>
        <p:nvPicPr>
          <p:cNvPr id="2" name="Picture 1"/>
          <p:cNvPicPr>
            <a:picLocks noChangeAspect="1"/>
          </p:cNvPicPr>
          <p:nvPr/>
        </p:nvPicPr>
        <p:blipFill>
          <a:blip r:embed="rId2"/>
          <a:stretch>
            <a:fillRect/>
          </a:stretch>
        </p:blipFill>
        <p:spPr>
          <a:xfrm>
            <a:off x="685800" y="1503946"/>
            <a:ext cx="3657600" cy="2141929"/>
          </a:xfrm>
          <a:prstGeom prst="rect">
            <a:avLst/>
          </a:prstGeom>
        </p:spPr>
      </p:pic>
      <p:pic>
        <p:nvPicPr>
          <p:cNvPr id="3" name="Picture 2"/>
          <p:cNvPicPr>
            <a:picLocks noChangeAspect="1"/>
          </p:cNvPicPr>
          <p:nvPr/>
        </p:nvPicPr>
        <p:blipFill>
          <a:blip r:embed="rId3"/>
          <a:stretch>
            <a:fillRect/>
          </a:stretch>
        </p:blipFill>
        <p:spPr>
          <a:xfrm>
            <a:off x="790575" y="990601"/>
            <a:ext cx="3476625" cy="345360"/>
          </a:xfrm>
          <a:prstGeom prst="rect">
            <a:avLst/>
          </a:prstGeom>
        </p:spPr>
      </p:pic>
      <p:pic>
        <p:nvPicPr>
          <p:cNvPr id="4" name="Picture 3"/>
          <p:cNvPicPr>
            <a:picLocks noChangeAspect="1"/>
          </p:cNvPicPr>
          <p:nvPr/>
        </p:nvPicPr>
        <p:blipFill>
          <a:blip r:embed="rId4"/>
          <a:stretch>
            <a:fillRect/>
          </a:stretch>
        </p:blipFill>
        <p:spPr>
          <a:xfrm>
            <a:off x="5562600" y="1532020"/>
            <a:ext cx="3001962" cy="1391153"/>
          </a:xfrm>
          <a:prstGeom prst="rect">
            <a:avLst/>
          </a:prstGeom>
        </p:spPr>
      </p:pic>
      <p:pic>
        <p:nvPicPr>
          <p:cNvPr id="5" name="Picture 2" descr="SIEM Platform &amp; Security Operations Center Services | LogRhyth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0916" y="5325980"/>
            <a:ext cx="3124200" cy="4718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AlienVault Unified Security Management (USM) - YouTub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62601" y="4869359"/>
            <a:ext cx="2722562" cy="15314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0" name="Picture 117" descr="img_computer">
            <a:hlinkClick r:id="rId1"/>
          </p:cNvPr>
          <p:cNvPicPr>
            <a:picLocks noChangeAspect="1" noChangeArrowheads="1"/>
          </p:cNvPicPr>
          <p:nvPr/>
        </p:nvPicPr>
        <p:blipFill>
          <a:blip r:embed="rId2"/>
          <a:srcRect/>
          <a:stretch>
            <a:fillRect/>
          </a:stretch>
        </p:blipFill>
        <p:spPr bwMode="auto">
          <a:xfrm>
            <a:off x="5355215" y="1278423"/>
            <a:ext cx="1171575" cy="1076325"/>
          </a:xfrm>
          <a:prstGeom prst="rect">
            <a:avLst/>
          </a:prstGeom>
          <a:noFill/>
          <a:ln w="9525">
            <a:noFill/>
            <a:miter lim="800000"/>
            <a:headEnd/>
            <a:tailEnd/>
          </a:ln>
        </p:spPr>
      </p:pic>
      <p:sp>
        <p:nvSpPr>
          <p:cNvPr id="19464" name="灯片编号占位符 3"/>
          <p:cNvSpPr txBox="1">
            <a:spLocks noGrp="1"/>
          </p:cNvSpPr>
          <p:nvPr/>
        </p:nvSpPr>
        <p:spPr bwMode="auto">
          <a:xfrm>
            <a:off x="8375650" y="6400800"/>
            <a:ext cx="768350" cy="457200"/>
          </a:xfrm>
          <a:prstGeom prst="rect">
            <a:avLst/>
          </a:prstGeom>
          <a:noFill/>
          <a:ln w="9525">
            <a:noFill/>
            <a:miter lim="800000"/>
          </a:ln>
        </p:spPr>
        <p:txBody>
          <a:bodyPr/>
          <a:lstStyle/>
          <a:p>
            <a:pPr algn="r"/>
            <a:fld id="{76B2F007-42D4-448B-A928-22AC1564B9DE}" type="slidenum">
              <a:rPr lang="zh-CN" altLang="en-US" sz="1400">
                <a:latin typeface="Times New Roman" pitchFamily="18" charset="0"/>
                <a:ea typeface="SimSun" pitchFamily="2" charset="-122"/>
              </a:rPr>
            </a:fld>
            <a:endParaRPr lang="en-US" altLang="zh-CN" sz="1400">
              <a:latin typeface="Times New Roman" pitchFamily="18" charset="0"/>
              <a:ea typeface="SimSun" pitchFamily="2" charset="-122"/>
            </a:endParaRPr>
          </a:p>
        </p:txBody>
      </p:sp>
      <p:sp>
        <p:nvSpPr>
          <p:cNvPr id="652427" name="Text Box 139"/>
          <p:cNvSpPr txBox="1">
            <a:spLocks noChangeArrowheads="1"/>
          </p:cNvSpPr>
          <p:nvPr/>
        </p:nvSpPr>
        <p:spPr bwMode="auto">
          <a:xfrm>
            <a:off x="6589712" y="1356306"/>
            <a:ext cx="2185988" cy="946150"/>
          </a:xfrm>
          <a:prstGeom prst="rect">
            <a:avLst/>
          </a:prstGeom>
          <a:noFill/>
          <a:ln w="9525">
            <a:noFill/>
            <a:miter lim="800000"/>
          </a:ln>
          <a:effectLst/>
        </p:spPr>
        <p:txBody>
          <a:bodyPr>
            <a:spAutoFit/>
          </a:bodyPr>
          <a:lstStyle/>
          <a:p>
            <a:pPr algn="ctr">
              <a:defRPr/>
            </a:pPr>
            <a:r>
              <a:rPr lang="en-US" sz="2800" b="1" dirty="0" err="1">
                <a:solidFill>
                  <a:schemeClr val="accent2"/>
                </a:solidFill>
                <a:effectLst>
                  <a:outerShdw blurRad="38100" dist="38100" dir="2700000" algn="tl">
                    <a:srgbClr val="C0C0C0"/>
                  </a:outerShdw>
                </a:effectLst>
                <a:latin typeface="Times New Roman" pitchFamily="18" charset="0"/>
                <a:cs typeface="Times New Roman" pitchFamily="18" charset="0"/>
              </a:rPr>
              <a:t>Syslog</a:t>
            </a:r>
            <a:r>
              <a:rPr lang="en-US" sz="2800" b="1" dirty="0">
                <a:solidFill>
                  <a:schemeClr val="accent2"/>
                </a:solidFill>
                <a:effectLst>
                  <a:outerShdw blurRad="38100" dist="38100" dir="2700000" algn="tl">
                    <a:srgbClr val="C0C0C0"/>
                  </a:outerShdw>
                </a:effectLst>
                <a:latin typeface="Times New Roman" pitchFamily="18" charset="0"/>
                <a:cs typeface="Times New Roman" pitchFamily="18" charset="0"/>
              </a:rPr>
              <a:t> collector</a:t>
            </a:r>
            <a:endParaRPr lang="en-US" sz="2800" b="1" dirty="0">
              <a:solidFill>
                <a:schemeClr val="accent2"/>
              </a:solidFill>
              <a:effectLst>
                <a:outerShdw blurRad="38100" dist="38100" dir="2700000" algn="tl">
                  <a:srgbClr val="C0C0C0"/>
                </a:outerShdw>
              </a:effectLst>
              <a:latin typeface="Times New Roman" pitchFamily="18" charset="0"/>
              <a:cs typeface="Times New Roman" pitchFamily="18" charset="0"/>
            </a:endParaRPr>
          </a:p>
        </p:txBody>
      </p:sp>
      <p:sp>
        <p:nvSpPr>
          <p:cNvPr id="652429" name="Text Box 141"/>
          <p:cNvSpPr txBox="1">
            <a:spLocks noChangeArrowheads="1"/>
          </p:cNvSpPr>
          <p:nvPr/>
        </p:nvSpPr>
        <p:spPr bwMode="auto">
          <a:xfrm>
            <a:off x="4114800" y="285474"/>
            <a:ext cx="1709738" cy="830997"/>
          </a:xfrm>
          <a:prstGeom prst="rect">
            <a:avLst/>
          </a:prstGeom>
          <a:noFill/>
          <a:ln w="9525">
            <a:noFill/>
            <a:miter lim="800000"/>
          </a:ln>
          <a:effectLst/>
        </p:spPr>
        <p:txBody>
          <a:bodyPr wrap="square">
            <a:spAutoFit/>
          </a:bodyPr>
          <a:lstStyle/>
          <a:p>
            <a:pPr algn="ctr">
              <a:defRPr/>
            </a:pPr>
            <a:r>
              <a:rPr lang="en-US" b="1" dirty="0" err="1">
                <a:solidFill>
                  <a:srgbClr val="FF0000"/>
                </a:solidFill>
                <a:effectLst>
                  <a:outerShdw blurRad="38100" dist="38100" dir="2700000" algn="tl">
                    <a:srgbClr val="C0C0C0"/>
                  </a:outerShdw>
                </a:effectLst>
                <a:latin typeface="Times New Roman" pitchFamily="18" charset="0"/>
                <a:cs typeface="Times New Roman" pitchFamily="18" charset="0"/>
              </a:rPr>
              <a:t>Syslog</a:t>
            </a:r>
            <a:r>
              <a:rPr lang="en-US" b="1" dirty="0">
                <a:solidFill>
                  <a:srgbClr val="FF0000"/>
                </a:solidFill>
                <a:effectLst>
                  <a:outerShdw blurRad="38100" dist="38100" dir="2700000" algn="tl">
                    <a:srgbClr val="C0C0C0"/>
                  </a:outerShdw>
                </a:effectLst>
                <a:latin typeface="Times New Roman" pitchFamily="18" charset="0"/>
                <a:cs typeface="Times New Roman" pitchFamily="18" charset="0"/>
              </a:rPr>
              <a:t> messages</a:t>
            </a:r>
            <a:endParaRPr lang="en-US" b="1" dirty="0">
              <a:solidFill>
                <a:srgbClr val="FF0000"/>
              </a:solidFill>
              <a:effectLst>
                <a:outerShdw blurRad="38100" dist="38100" dir="2700000" algn="tl">
                  <a:srgbClr val="C0C0C0"/>
                </a:outerShdw>
              </a:effectLst>
              <a:latin typeface="Times New Roman" pitchFamily="18" charset="0"/>
              <a:cs typeface="Times New Roman" pitchFamily="18" charset="0"/>
            </a:endParaRPr>
          </a:p>
        </p:txBody>
      </p:sp>
      <p:grpSp>
        <p:nvGrpSpPr>
          <p:cNvPr id="145" name="Group 144"/>
          <p:cNvGrpSpPr/>
          <p:nvPr/>
        </p:nvGrpSpPr>
        <p:grpSpPr>
          <a:xfrm>
            <a:off x="6069590" y="135302"/>
            <a:ext cx="2999004" cy="1176679"/>
            <a:chOff x="6069590" y="135302"/>
            <a:chExt cx="2999004" cy="1176679"/>
          </a:xfrm>
        </p:grpSpPr>
        <p:pic>
          <p:nvPicPr>
            <p:cNvPr id="19470" name="Picture 146" descr="logo_snort">
              <a:hlinkClick r:id="rId3"/>
            </p:cNvPr>
            <p:cNvPicPr>
              <a:picLocks noChangeAspect="1" noChangeArrowheads="1"/>
            </p:cNvPicPr>
            <p:nvPr/>
          </p:nvPicPr>
          <p:blipFill>
            <a:blip r:embed="rId4"/>
            <a:srcRect/>
            <a:stretch>
              <a:fillRect/>
            </a:stretch>
          </p:blipFill>
          <p:spPr bwMode="auto">
            <a:xfrm>
              <a:off x="6069590" y="135302"/>
              <a:ext cx="1390650" cy="647700"/>
            </a:xfrm>
            <a:prstGeom prst="rect">
              <a:avLst/>
            </a:prstGeom>
            <a:noFill/>
            <a:ln w="9525">
              <a:noFill/>
              <a:miter lim="800000"/>
              <a:headEnd/>
              <a:tailEnd/>
            </a:ln>
          </p:spPr>
        </p:pic>
        <p:sp>
          <p:nvSpPr>
            <p:cNvPr id="652435" name="Text Box 147"/>
            <p:cNvSpPr txBox="1">
              <a:spLocks noChangeArrowheads="1"/>
            </p:cNvSpPr>
            <p:nvPr/>
          </p:nvSpPr>
          <p:spPr bwMode="auto">
            <a:xfrm>
              <a:off x="7682706" y="285474"/>
              <a:ext cx="1385888" cy="519113"/>
            </a:xfrm>
            <a:prstGeom prst="rect">
              <a:avLst/>
            </a:prstGeom>
            <a:noFill/>
            <a:ln w="9525">
              <a:noFill/>
              <a:miter lim="800000"/>
            </a:ln>
            <a:effectLst/>
          </p:spPr>
          <p:txBody>
            <a:bodyPr>
              <a:spAutoFit/>
            </a:bodyPr>
            <a:lstStyle/>
            <a:p>
              <a:pPr>
                <a:defRPr/>
              </a:pPr>
              <a:r>
                <a:rPr lang="en-US" sz="2800" b="1" dirty="0">
                  <a:effectLst>
                    <a:outerShdw blurRad="38100" dist="38100" dir="2700000" algn="tl">
                      <a:srgbClr val="C0C0C0"/>
                    </a:outerShdw>
                  </a:effectLst>
                  <a:latin typeface="Times New Roman" pitchFamily="18" charset="0"/>
                  <a:cs typeface="Times New Roman" pitchFamily="18" charset="0"/>
                </a:rPr>
                <a:t>snort</a:t>
              </a:r>
              <a:endParaRPr lang="en-US" sz="2800" b="1" dirty="0">
                <a:effectLst>
                  <a:outerShdw blurRad="38100" dist="38100" dir="2700000" algn="tl">
                    <a:srgbClr val="C0C0C0"/>
                  </a:outerShdw>
                </a:effectLst>
                <a:latin typeface="Times New Roman" pitchFamily="18" charset="0"/>
                <a:cs typeface="Times New Roman" pitchFamily="18" charset="0"/>
              </a:endParaRPr>
            </a:p>
          </p:txBody>
        </p:sp>
        <p:cxnSp>
          <p:nvCxnSpPr>
            <p:cNvPr id="131" name="Straight Connector 130"/>
            <p:cNvCxnSpPr/>
            <p:nvPr/>
          </p:nvCxnSpPr>
          <p:spPr bwMode="auto">
            <a:xfrm flipV="1">
              <a:off x="6424032" y="833846"/>
              <a:ext cx="510168" cy="478135"/>
            </a:xfrm>
            <a:prstGeom prst="line">
              <a:avLst/>
            </a:prstGeom>
            <a:noFill/>
            <a:ln w="60325" cap="flat" cmpd="sng" algn="ctr">
              <a:solidFill>
                <a:srgbClr val="FF0000"/>
              </a:solidFill>
              <a:prstDash val="dash"/>
              <a:round/>
              <a:headEnd type="triangle" w="med" len="med"/>
              <a:tailEnd type="none" w="med" len="med"/>
            </a:ln>
            <a:effectLst/>
          </p:spPr>
        </p:cxnSp>
      </p:grpSp>
      <p:pic>
        <p:nvPicPr>
          <p:cNvPr id="132" name="Picture 2" descr="http://tbn1.google.com/images?q=tbn:RrgtxGZyfVxxUM:http://www.scottishpowergreentrust.co.uk/content/img/caseStudy_header_splash.jpg"/>
          <p:cNvPicPr>
            <a:picLocks noChangeAspect="1" noChangeArrowheads="1"/>
          </p:cNvPicPr>
          <p:nvPr/>
        </p:nvPicPr>
        <p:blipFill>
          <a:blip r:embed="rId5"/>
          <a:srcRect/>
          <a:stretch>
            <a:fillRect/>
          </a:stretch>
        </p:blipFill>
        <p:spPr bwMode="auto">
          <a:xfrm>
            <a:off x="0" y="0"/>
            <a:ext cx="1276350" cy="638175"/>
          </a:xfrm>
          <a:prstGeom prst="rect">
            <a:avLst/>
          </a:prstGeom>
          <a:noFill/>
          <a:ln w="9525">
            <a:noFill/>
            <a:miter lim="800000"/>
            <a:headEnd/>
            <a:tailEnd/>
          </a:ln>
        </p:spPr>
      </p:pic>
      <p:grpSp>
        <p:nvGrpSpPr>
          <p:cNvPr id="140" name="Group 139"/>
          <p:cNvGrpSpPr/>
          <p:nvPr/>
        </p:nvGrpSpPr>
        <p:grpSpPr>
          <a:xfrm>
            <a:off x="269297" y="2955714"/>
            <a:ext cx="5217103" cy="2231081"/>
            <a:chOff x="138112" y="2955714"/>
            <a:chExt cx="5217103" cy="2231081"/>
          </a:xfrm>
        </p:grpSpPr>
        <p:pic>
          <p:nvPicPr>
            <p:cNvPr id="22530" name="Picture 2" descr="http://activespark.files.wordpress.com/2009/10/apache_logo.jpg"/>
            <p:cNvPicPr>
              <a:picLocks noChangeAspect="1" noChangeArrowheads="1"/>
            </p:cNvPicPr>
            <p:nvPr/>
          </p:nvPicPr>
          <p:blipFill>
            <a:blip r:embed="rId6"/>
            <a:srcRect/>
            <a:stretch>
              <a:fillRect/>
            </a:stretch>
          </p:blipFill>
          <p:spPr bwMode="auto">
            <a:xfrm>
              <a:off x="2035752" y="2994929"/>
              <a:ext cx="1104900" cy="828675"/>
            </a:xfrm>
            <a:prstGeom prst="rect">
              <a:avLst/>
            </a:prstGeom>
            <a:noFill/>
          </p:spPr>
        </p:pic>
        <p:sp>
          <p:nvSpPr>
            <p:cNvPr id="128" name="Text Box 147"/>
            <p:cNvSpPr txBox="1">
              <a:spLocks noChangeArrowheads="1"/>
            </p:cNvSpPr>
            <p:nvPr/>
          </p:nvSpPr>
          <p:spPr bwMode="auto">
            <a:xfrm>
              <a:off x="2040514" y="3671145"/>
              <a:ext cx="3314701" cy="400110"/>
            </a:xfrm>
            <a:prstGeom prst="rect">
              <a:avLst/>
            </a:prstGeom>
            <a:noFill/>
            <a:ln w="9525">
              <a:noFill/>
              <a:miter lim="800000"/>
            </a:ln>
            <a:effectLst/>
          </p:spPr>
          <p:txBody>
            <a:bodyPr wrap="square">
              <a:spAutoFit/>
            </a:bodyPr>
            <a:lstStyle/>
            <a:p>
              <a:pPr algn="ctr">
                <a:defRPr/>
              </a:pPr>
              <a:r>
                <a:rPr lang="en-US" sz="2000" b="1" dirty="0">
                  <a:effectLst>
                    <a:outerShdw blurRad="38100" dist="38100" dir="2700000" algn="tl">
                      <a:srgbClr val="C0C0C0"/>
                    </a:outerShdw>
                  </a:effectLst>
                  <a:latin typeface="Times New Roman" pitchFamily="18" charset="0"/>
                  <a:cs typeface="Times New Roman" pitchFamily="18" charset="0"/>
                </a:rPr>
                <a:t>APACHE Web Server</a:t>
              </a:r>
              <a:endParaRPr lang="en-US" sz="2000" b="1" dirty="0">
                <a:effectLst>
                  <a:outerShdw blurRad="38100" dist="38100" dir="2700000" algn="tl">
                    <a:srgbClr val="C0C0C0"/>
                  </a:outerShdw>
                </a:effectLst>
                <a:latin typeface="Times New Roman" pitchFamily="18" charset="0"/>
                <a:cs typeface="Times New Roman" pitchFamily="18" charset="0"/>
              </a:endParaRPr>
            </a:p>
          </p:txBody>
        </p:sp>
        <p:pic>
          <p:nvPicPr>
            <p:cNvPr id="6" name="Picture 4" descr="http://bp1.blogger.com/_471vc1U2a3Q/SGoXlVLs0nI/AAAAAAAABAg/ENQo28K_7FY/s400/Asset+tracking+database.gif"/>
            <p:cNvPicPr>
              <a:picLocks noChangeAspect="1" noChangeArrowheads="1"/>
            </p:cNvPicPr>
            <p:nvPr/>
          </p:nvPicPr>
          <p:blipFill>
            <a:blip r:embed="rId7"/>
            <a:srcRect/>
            <a:stretch>
              <a:fillRect/>
            </a:stretch>
          </p:blipFill>
          <p:spPr bwMode="auto">
            <a:xfrm>
              <a:off x="138112" y="2955714"/>
              <a:ext cx="1857375" cy="2231081"/>
            </a:xfrm>
            <a:prstGeom prst="rect">
              <a:avLst/>
            </a:prstGeom>
            <a:noFill/>
          </p:spPr>
        </p:pic>
        <p:sp>
          <p:nvSpPr>
            <p:cNvPr id="139" name="Text Box 147"/>
            <p:cNvSpPr txBox="1">
              <a:spLocks noChangeArrowheads="1"/>
            </p:cNvSpPr>
            <p:nvPr/>
          </p:nvSpPr>
          <p:spPr bwMode="auto">
            <a:xfrm>
              <a:off x="1981200" y="4171890"/>
              <a:ext cx="3314701" cy="400110"/>
            </a:xfrm>
            <a:prstGeom prst="rect">
              <a:avLst/>
            </a:prstGeom>
            <a:noFill/>
            <a:ln w="9525">
              <a:noFill/>
              <a:miter lim="800000"/>
            </a:ln>
            <a:effectLst/>
          </p:spPr>
          <p:txBody>
            <a:bodyPr wrap="square">
              <a:spAutoFit/>
            </a:bodyPr>
            <a:lstStyle/>
            <a:p>
              <a:pPr algn="ctr">
                <a:defRPr/>
              </a:pPr>
              <a:r>
                <a:rPr lang="en-US" sz="2000" b="1" dirty="0">
                  <a:effectLst>
                    <a:outerShdw blurRad="38100" dist="38100" dir="2700000" algn="tl">
                      <a:srgbClr val="C0C0C0"/>
                    </a:outerShdw>
                  </a:effectLst>
                  <a:latin typeface="Times New Roman" pitchFamily="18" charset="0"/>
                  <a:cs typeface="Times New Roman" pitchFamily="18" charset="0"/>
                </a:rPr>
                <a:t>10.0.0.1</a:t>
              </a:r>
              <a:endParaRPr lang="en-US" sz="2000" b="1" dirty="0">
                <a:effectLst>
                  <a:outerShdw blurRad="38100" dist="38100" dir="2700000" algn="tl">
                    <a:srgbClr val="C0C0C0"/>
                  </a:outerShdw>
                </a:effectLst>
                <a:latin typeface="Times New Roman" pitchFamily="18" charset="0"/>
                <a:cs typeface="Times New Roman" pitchFamily="18" charset="0"/>
              </a:endParaRPr>
            </a:p>
          </p:txBody>
        </p:sp>
      </p:grpSp>
      <p:grpSp>
        <p:nvGrpSpPr>
          <p:cNvPr id="146" name="Group 145"/>
          <p:cNvGrpSpPr/>
          <p:nvPr/>
        </p:nvGrpSpPr>
        <p:grpSpPr>
          <a:xfrm>
            <a:off x="1066800" y="101044"/>
            <a:ext cx="4288416" cy="2493863"/>
            <a:chOff x="1066800" y="101044"/>
            <a:chExt cx="4288416" cy="2493863"/>
          </a:xfrm>
        </p:grpSpPr>
        <p:pic>
          <p:nvPicPr>
            <p:cNvPr id="5" name="Picture 2" descr="http://www.pcdistrict.com/modules/productcatalog/product_images/80399-Insistsoft-SSL-VPN-Server.jpg"/>
            <p:cNvPicPr>
              <a:picLocks noChangeAspect="1" noChangeArrowheads="1"/>
            </p:cNvPicPr>
            <p:nvPr/>
          </p:nvPicPr>
          <p:blipFill>
            <a:blip r:embed="rId8"/>
            <a:srcRect/>
            <a:stretch>
              <a:fillRect/>
            </a:stretch>
          </p:blipFill>
          <p:spPr bwMode="auto">
            <a:xfrm>
              <a:off x="1343602" y="101044"/>
              <a:ext cx="1689100" cy="2021382"/>
            </a:xfrm>
            <a:prstGeom prst="rect">
              <a:avLst/>
            </a:prstGeom>
            <a:noFill/>
          </p:spPr>
        </p:pic>
        <p:sp>
          <p:nvSpPr>
            <p:cNvPr id="137" name="Text Box 147"/>
            <p:cNvSpPr txBox="1">
              <a:spLocks noChangeArrowheads="1"/>
            </p:cNvSpPr>
            <p:nvPr/>
          </p:nvSpPr>
          <p:spPr bwMode="auto">
            <a:xfrm>
              <a:off x="1066800" y="2071687"/>
              <a:ext cx="2286000" cy="523220"/>
            </a:xfrm>
            <a:prstGeom prst="rect">
              <a:avLst/>
            </a:prstGeom>
            <a:noFill/>
            <a:ln w="9525">
              <a:noFill/>
              <a:miter lim="800000"/>
            </a:ln>
            <a:effectLst/>
          </p:spPr>
          <p:txBody>
            <a:bodyPr wrap="square">
              <a:spAutoFit/>
            </a:bodyPr>
            <a:lstStyle/>
            <a:p>
              <a:pPr algn="ctr">
                <a:defRPr/>
              </a:pPr>
              <a:r>
                <a:rPr lang="en-US" sz="2800" b="1" dirty="0">
                  <a:effectLst>
                    <a:outerShdw blurRad="38100" dist="38100" dir="2700000" algn="tl">
                      <a:srgbClr val="C0C0C0"/>
                    </a:outerShdw>
                  </a:effectLst>
                  <a:latin typeface="Times New Roman" pitchFamily="18" charset="0"/>
                  <a:cs typeface="Times New Roman" pitchFamily="18" charset="0"/>
                </a:rPr>
                <a:t>VPN server</a:t>
              </a:r>
              <a:endParaRPr lang="en-US" sz="2800" b="1" dirty="0">
                <a:effectLst>
                  <a:outerShdw blurRad="38100" dist="38100" dir="2700000" algn="tl">
                    <a:srgbClr val="C0C0C0"/>
                  </a:outerShdw>
                </a:effectLst>
                <a:latin typeface="Times New Roman" pitchFamily="18" charset="0"/>
                <a:cs typeface="Times New Roman" pitchFamily="18" charset="0"/>
              </a:endParaRPr>
            </a:p>
          </p:txBody>
        </p:sp>
        <p:cxnSp>
          <p:nvCxnSpPr>
            <p:cNvPr id="141" name="Straight Connector 140"/>
            <p:cNvCxnSpPr/>
            <p:nvPr/>
          </p:nvCxnSpPr>
          <p:spPr bwMode="auto">
            <a:xfrm rot="10800000">
              <a:off x="3032703" y="833846"/>
              <a:ext cx="2322513" cy="842554"/>
            </a:xfrm>
            <a:prstGeom prst="line">
              <a:avLst/>
            </a:prstGeom>
            <a:noFill/>
            <a:ln w="60325" cap="flat" cmpd="sng" algn="ctr">
              <a:solidFill>
                <a:srgbClr val="FF0000"/>
              </a:solidFill>
              <a:prstDash val="dash"/>
              <a:round/>
              <a:headEnd type="triangle" w="med" len="med"/>
              <a:tailEnd type="none" w="med" len="med"/>
            </a:ln>
            <a:effectLst/>
          </p:spPr>
        </p:cxnSp>
      </p:grpSp>
      <p:sp>
        <p:nvSpPr>
          <p:cNvPr id="144" name="Text Box 139"/>
          <p:cNvSpPr txBox="1">
            <a:spLocks noChangeArrowheads="1"/>
          </p:cNvSpPr>
          <p:nvPr/>
        </p:nvSpPr>
        <p:spPr bwMode="auto">
          <a:xfrm>
            <a:off x="1143000" y="5801380"/>
            <a:ext cx="7187622" cy="523220"/>
          </a:xfrm>
          <a:prstGeom prst="rect">
            <a:avLst/>
          </a:prstGeom>
          <a:noFill/>
          <a:ln w="9525">
            <a:noFill/>
            <a:miter lim="800000"/>
          </a:ln>
          <a:effectLst/>
        </p:spPr>
        <p:txBody>
          <a:bodyPr wrap="square">
            <a:spAutoFit/>
          </a:bodyPr>
          <a:lstStyle/>
          <a:p>
            <a:pPr algn="ctr">
              <a:defRPr/>
            </a:pPr>
            <a:r>
              <a:rPr lang="en-US" sz="2800" b="1" dirty="0" err="1">
                <a:solidFill>
                  <a:schemeClr val="accent2"/>
                </a:solidFill>
                <a:effectLst>
                  <a:outerShdw blurRad="38100" dist="38100" dir="2700000" algn="tl">
                    <a:srgbClr val="C0C0C0"/>
                  </a:outerShdw>
                </a:effectLst>
              </a:rPr>
              <a:t>ip</a:t>
            </a:r>
            <a:r>
              <a:rPr lang="en-US" sz="2800" b="1" dirty="0">
                <a:solidFill>
                  <a:schemeClr val="accent2"/>
                </a:solidFill>
                <a:effectLst>
                  <a:outerShdw blurRad="38100" dist="38100" dir="2700000" algn="tl">
                    <a:srgbClr val="C0C0C0"/>
                  </a:outerShdw>
                </a:effectLst>
              </a:rPr>
              <a:t> blah is </a:t>
            </a:r>
            <a:r>
              <a:rPr lang="en-US" sz="2800" b="1" dirty="0" err="1">
                <a:solidFill>
                  <a:schemeClr val="accent2"/>
                </a:solidFill>
                <a:effectLst>
                  <a:outerShdw blurRad="38100" dist="38100" dir="2700000" algn="tl">
                    <a:srgbClr val="C0C0C0"/>
                  </a:outerShdw>
                </a:effectLst>
              </a:rPr>
              <a:t>DoS</a:t>
            </a:r>
            <a:r>
              <a:rPr lang="en-US" sz="2800" b="1" dirty="0">
                <a:solidFill>
                  <a:schemeClr val="accent2"/>
                </a:solidFill>
                <a:effectLst>
                  <a:outerShdw blurRad="38100" dist="38100" dir="2700000" algn="tl">
                    <a:srgbClr val="C0C0C0"/>
                  </a:outerShdw>
                </a:effectLst>
              </a:rPr>
              <a:t> attacking 10.0.0.1 now</a:t>
            </a:r>
            <a:endParaRPr lang="en-US" sz="2800" b="1" dirty="0">
              <a:solidFill>
                <a:schemeClr val="accent2"/>
              </a:solidFill>
              <a:effectLst>
                <a:outerShdw blurRad="38100" dist="38100" dir="2700000" algn="tl">
                  <a:srgbClr val="C0C0C0"/>
                </a:outerShdw>
              </a:effectLst>
            </a:endParaRPr>
          </a:p>
        </p:txBody>
      </p:sp>
      <p:sp>
        <p:nvSpPr>
          <p:cNvPr id="147" name="Text Box 139"/>
          <p:cNvSpPr txBox="1">
            <a:spLocks noChangeArrowheads="1"/>
          </p:cNvSpPr>
          <p:nvPr/>
        </p:nvSpPr>
        <p:spPr bwMode="auto">
          <a:xfrm>
            <a:off x="1923761" y="5186795"/>
            <a:ext cx="5267325" cy="523220"/>
          </a:xfrm>
          <a:prstGeom prst="rect">
            <a:avLst/>
          </a:prstGeom>
          <a:noFill/>
          <a:ln w="9525">
            <a:noFill/>
            <a:miter lim="800000"/>
          </a:ln>
          <a:effectLst/>
        </p:spPr>
        <p:txBody>
          <a:bodyPr wrap="square">
            <a:spAutoFit/>
          </a:bodyPr>
          <a:lstStyle/>
          <a:p>
            <a:pPr algn="ctr">
              <a:defRPr/>
            </a:pPr>
            <a:r>
              <a:rPr lang="en-US" sz="2800" b="1" dirty="0">
                <a:solidFill>
                  <a:schemeClr val="accent2"/>
                </a:solidFill>
                <a:effectLst>
                  <a:outerShdw blurRad="38100" dist="38100" dir="2700000" algn="tl">
                    <a:srgbClr val="C0C0C0"/>
                  </a:outerShdw>
                </a:effectLst>
                <a:latin typeface="Times New Roman" pitchFamily="18" charset="0"/>
                <a:cs typeface="Times New Roman" pitchFamily="18" charset="0"/>
              </a:rPr>
              <a:t>xyz is using </a:t>
            </a:r>
            <a:r>
              <a:rPr lang="en-US" sz="2800" b="1" dirty="0" err="1">
                <a:solidFill>
                  <a:schemeClr val="accent2"/>
                </a:solidFill>
                <a:effectLst>
                  <a:outerShdw blurRad="38100" dist="38100" dir="2700000" algn="tl">
                    <a:srgbClr val="C0C0C0"/>
                  </a:outerShdw>
                </a:effectLst>
                <a:latin typeface="Times New Roman" pitchFamily="18" charset="0"/>
                <a:cs typeface="Times New Roman" pitchFamily="18" charset="0"/>
              </a:rPr>
              <a:t>ip</a:t>
            </a:r>
            <a:r>
              <a:rPr lang="en-US" sz="2800" b="1" dirty="0">
                <a:solidFill>
                  <a:schemeClr val="accent2"/>
                </a:solidFill>
                <a:effectLst>
                  <a:outerShdw blurRad="38100" dist="38100" dir="2700000" algn="tl">
                    <a:srgbClr val="C0C0C0"/>
                  </a:outerShdw>
                </a:effectLst>
                <a:latin typeface="Times New Roman" pitchFamily="18" charset="0"/>
                <a:cs typeface="Times New Roman" pitchFamily="18" charset="0"/>
              </a:rPr>
              <a:t> blah now</a:t>
            </a:r>
            <a:endParaRPr lang="en-US" sz="2800" b="1" dirty="0">
              <a:solidFill>
                <a:schemeClr val="accent2"/>
              </a:solidFill>
              <a:effectLst>
                <a:outerShdw blurRad="38100" dist="38100" dir="2700000" algn="tl">
                  <a:srgbClr val="C0C0C0"/>
                </a:outerShdw>
              </a:effectLst>
              <a:latin typeface="Times New Roman" pitchFamily="18" charset="0"/>
              <a:cs typeface="Times New Roman" pitchFamily="18" charset="0"/>
            </a:endParaRPr>
          </a:p>
        </p:txBody>
      </p:sp>
      <p:sp>
        <p:nvSpPr>
          <p:cNvPr id="148" name="Text Box 139"/>
          <p:cNvSpPr txBox="1">
            <a:spLocks noChangeArrowheads="1"/>
          </p:cNvSpPr>
          <p:nvPr/>
        </p:nvSpPr>
        <p:spPr bwMode="auto">
          <a:xfrm>
            <a:off x="1041978" y="5791200"/>
            <a:ext cx="7187622" cy="523220"/>
          </a:xfrm>
          <a:prstGeom prst="rect">
            <a:avLst/>
          </a:prstGeom>
          <a:noFill/>
          <a:ln w="9525">
            <a:noFill/>
            <a:miter lim="800000"/>
          </a:ln>
          <a:effectLst/>
        </p:spPr>
        <p:txBody>
          <a:bodyPr wrap="square">
            <a:spAutoFit/>
          </a:bodyPr>
          <a:lstStyle/>
          <a:p>
            <a:pPr algn="ctr">
              <a:defRPr/>
            </a:pPr>
            <a:r>
              <a:rPr lang="en-US" sz="2800" b="1" dirty="0">
                <a:solidFill>
                  <a:schemeClr val="accent2"/>
                </a:solidFill>
                <a:effectLst>
                  <a:outerShdw blurRad="38100" dist="38100" dir="2700000" algn="tl">
                    <a:srgbClr val="C0C0C0"/>
                  </a:outerShdw>
                </a:effectLst>
                <a:latin typeface="Times New Roman" pitchFamily="18" charset="0"/>
                <a:cs typeface="Times New Roman" pitchFamily="18" charset="0"/>
              </a:rPr>
              <a:t>xyz is </a:t>
            </a:r>
            <a:r>
              <a:rPr lang="en-US" sz="2800" b="1" dirty="0" err="1">
                <a:solidFill>
                  <a:schemeClr val="accent2"/>
                </a:solidFill>
                <a:effectLst>
                  <a:outerShdw blurRad="38100" dist="38100" dir="2700000" algn="tl">
                    <a:srgbClr val="C0C0C0"/>
                  </a:outerShdw>
                </a:effectLst>
                <a:latin typeface="Times New Roman" pitchFamily="18" charset="0"/>
                <a:cs typeface="Times New Roman" pitchFamily="18" charset="0"/>
              </a:rPr>
              <a:t>DoS</a:t>
            </a:r>
            <a:r>
              <a:rPr lang="en-US" sz="2800" b="1" dirty="0">
                <a:solidFill>
                  <a:schemeClr val="accent2"/>
                </a:solidFill>
                <a:effectLst>
                  <a:outerShdw blurRad="38100" dist="38100" dir="2700000" algn="tl">
                    <a:srgbClr val="C0C0C0"/>
                  </a:outerShdw>
                </a:effectLst>
                <a:latin typeface="Times New Roman" pitchFamily="18" charset="0"/>
                <a:cs typeface="Times New Roman" pitchFamily="18" charset="0"/>
              </a:rPr>
              <a:t> attacking 10.0.0.1 now</a:t>
            </a:r>
            <a:endParaRPr lang="en-US" sz="2800" b="1" dirty="0">
              <a:solidFill>
                <a:schemeClr val="accent2"/>
              </a:solidFill>
              <a:effectLst>
                <a:outerShdw blurRad="38100" dist="38100" dir="2700000" algn="tl">
                  <a:srgbClr val="C0C0C0"/>
                </a:outerShdw>
              </a:effectLst>
              <a:latin typeface="Times New Roman" pitchFamily="18" charset="0"/>
              <a:cs typeface="Times New Roman" pitchFamily="18" charset="0"/>
            </a:endParaRPr>
          </a:p>
        </p:txBody>
      </p:sp>
      <p:sp>
        <p:nvSpPr>
          <p:cNvPr id="150" name="Text Box 139"/>
          <p:cNvSpPr txBox="1">
            <a:spLocks noChangeArrowheads="1"/>
          </p:cNvSpPr>
          <p:nvPr/>
        </p:nvSpPr>
        <p:spPr bwMode="auto">
          <a:xfrm>
            <a:off x="4953000" y="4719935"/>
            <a:ext cx="3709988" cy="461665"/>
          </a:xfrm>
          <a:prstGeom prst="rect">
            <a:avLst/>
          </a:prstGeom>
          <a:noFill/>
          <a:ln w="9525">
            <a:noFill/>
            <a:miter lim="800000"/>
          </a:ln>
          <a:effectLst/>
        </p:spPr>
        <p:txBody>
          <a:bodyPr wrap="square">
            <a:spAutoFit/>
          </a:bodyPr>
          <a:lstStyle/>
          <a:p>
            <a:pPr algn="ctr">
              <a:defRPr/>
            </a:pPr>
            <a:r>
              <a:rPr lang="en-US" b="1" dirty="0">
                <a:solidFill>
                  <a:schemeClr val="accent2"/>
                </a:solidFill>
                <a:latin typeface="Times New Roman" pitchFamily="18" charset="0"/>
                <a:cs typeface="Times New Roman" pitchFamily="18" charset="0"/>
              </a:rPr>
              <a:t>xyz is Joe@Reynolds2210</a:t>
            </a:r>
            <a:endParaRPr lang="en-US" b="1" dirty="0">
              <a:solidFill>
                <a:schemeClr val="accent2"/>
              </a:solidFill>
              <a:latin typeface="Times New Roman" pitchFamily="18" charset="0"/>
              <a:cs typeface="Times New Roman" pitchFamily="18" charset="0"/>
            </a:endParaRPr>
          </a:p>
        </p:txBody>
      </p:sp>
      <p:sp>
        <p:nvSpPr>
          <p:cNvPr id="151" name="Text Box 141"/>
          <p:cNvSpPr txBox="1">
            <a:spLocks noChangeArrowheads="1"/>
          </p:cNvSpPr>
          <p:nvPr/>
        </p:nvSpPr>
        <p:spPr bwMode="auto">
          <a:xfrm>
            <a:off x="2362200" y="5429071"/>
            <a:ext cx="3978852" cy="830997"/>
          </a:xfrm>
          <a:prstGeom prst="rect">
            <a:avLst/>
          </a:prstGeom>
          <a:noFill/>
          <a:ln w="9525">
            <a:noFill/>
            <a:miter lim="800000"/>
          </a:ln>
          <a:effectLst/>
        </p:spPr>
        <p:txBody>
          <a:bodyPr wrap="square">
            <a:spAutoFit/>
          </a:bodyPr>
          <a:lstStyle/>
          <a:p>
            <a:pPr algn="ctr">
              <a:defRPr/>
            </a:pPr>
            <a:r>
              <a:rPr lang="en-US" b="1" dirty="0">
                <a:solidFill>
                  <a:srgbClr val="FF0000"/>
                </a:solidFill>
                <a:effectLst>
                  <a:outerShdw blurRad="38100" dist="38100" dir="2700000" algn="tl">
                    <a:srgbClr val="C0C0C0"/>
                  </a:outerShdw>
                </a:effectLst>
                <a:latin typeface="Times New Roman" pitchFamily="18" charset="0"/>
                <a:cs typeface="Times New Roman" pitchFamily="18" charset="0"/>
              </a:rPr>
              <a:t>Joe@Reynolds2210 is DoS attacking my Web server</a:t>
            </a:r>
            <a:endParaRPr lang="en-US" b="1" dirty="0">
              <a:solidFill>
                <a:srgbClr val="FF0000"/>
              </a:solidFill>
              <a:effectLst>
                <a:outerShdw blurRad="38100" dist="38100" dir="2700000" algn="tl">
                  <a:srgbClr val="C0C0C0"/>
                </a:outerShdw>
              </a:effectLst>
              <a:latin typeface="Times New Roman" pitchFamily="18" charset="0"/>
              <a:cs typeface="Times New Roman" pitchFamily="18" charset="0"/>
            </a:endParaRPr>
          </a:p>
        </p:txBody>
      </p:sp>
      <p:grpSp>
        <p:nvGrpSpPr>
          <p:cNvPr id="33" name="Group 32"/>
          <p:cNvGrpSpPr/>
          <p:nvPr/>
        </p:nvGrpSpPr>
        <p:grpSpPr>
          <a:xfrm>
            <a:off x="5925289" y="2594907"/>
            <a:ext cx="2531594" cy="2129493"/>
            <a:chOff x="5925289" y="2594907"/>
            <a:chExt cx="2531594" cy="2129493"/>
          </a:xfrm>
        </p:grpSpPr>
        <p:pic>
          <p:nvPicPr>
            <p:cNvPr id="23554" name="Picture 2" descr="http://blogs.technet.com/blogfiles/aviraj/WindowsLiveWriter/WindowsServer2008R2_13EAF/Windows%20Server%20Active%20Directory%20v%20black%20logo_2.png"/>
            <p:cNvPicPr>
              <a:picLocks noChangeAspect="1" noChangeArrowheads="1"/>
            </p:cNvPicPr>
            <p:nvPr/>
          </p:nvPicPr>
          <p:blipFill>
            <a:blip r:embed="rId9"/>
            <a:srcRect/>
            <a:stretch>
              <a:fillRect/>
            </a:stretch>
          </p:blipFill>
          <p:spPr bwMode="auto">
            <a:xfrm>
              <a:off x="5925289" y="3593094"/>
              <a:ext cx="2531594" cy="1131306"/>
            </a:xfrm>
            <a:prstGeom prst="rect">
              <a:avLst/>
            </a:prstGeom>
            <a:noFill/>
          </p:spPr>
        </p:pic>
        <p:cxnSp>
          <p:nvCxnSpPr>
            <p:cNvPr id="30" name="Straight Connector 29"/>
            <p:cNvCxnSpPr/>
            <p:nvPr/>
          </p:nvCxnSpPr>
          <p:spPr bwMode="auto">
            <a:xfrm>
              <a:off x="6341052" y="2594907"/>
              <a:ext cx="1119188" cy="998187"/>
            </a:xfrm>
            <a:prstGeom prst="line">
              <a:avLst/>
            </a:prstGeom>
            <a:noFill/>
            <a:ln w="60325" cap="flat" cmpd="sng" algn="ctr">
              <a:solidFill>
                <a:srgbClr val="FF0000"/>
              </a:solidFill>
              <a:prstDash val="dash"/>
              <a:round/>
              <a:headEnd type="triangl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checkerboard(across)">
                                      <p:cBhvr>
                                        <p:cTn id="7" dur="500"/>
                                        <p:tgtEl>
                                          <p:spTgt spid="145"/>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144"/>
                                        </p:tgtEl>
                                        <p:attrNameLst>
                                          <p:attrName>style.visibility</p:attrName>
                                        </p:attrNameLst>
                                      </p:cBhvr>
                                      <p:to>
                                        <p:strVal val="visible"/>
                                      </p:to>
                                    </p:set>
                                    <p:animEffect transition="in" filter="checkerboard(across)">
                                      <p:cBhvr>
                                        <p:cTn id="11" dur="500"/>
                                        <p:tgtEl>
                                          <p:spTgt spid="144"/>
                                        </p:tgtEl>
                                      </p:cBhvr>
                                    </p:animEffect>
                                  </p:childTnLst>
                                </p:cTn>
                              </p:par>
                            </p:childTnLst>
                          </p:cTn>
                        </p:par>
                        <p:par>
                          <p:cTn id="12" fill="hold">
                            <p:stCondLst>
                              <p:cond delay="1000"/>
                            </p:stCondLst>
                            <p:childTnLst>
                              <p:par>
                                <p:cTn id="13" presetID="5" presetClass="entr" presetSubtype="10" fill="hold" grpId="0" nodeType="afterEffect">
                                  <p:stCondLst>
                                    <p:cond delay="0"/>
                                  </p:stCondLst>
                                  <p:childTnLst>
                                    <p:set>
                                      <p:cBhvr>
                                        <p:cTn id="14" dur="1" fill="hold">
                                          <p:stCondLst>
                                            <p:cond delay="0"/>
                                          </p:stCondLst>
                                        </p:cTn>
                                        <p:tgtEl>
                                          <p:spTgt spid="147"/>
                                        </p:tgtEl>
                                        <p:attrNameLst>
                                          <p:attrName>style.visibility</p:attrName>
                                        </p:attrNameLst>
                                      </p:cBhvr>
                                      <p:to>
                                        <p:strVal val="visible"/>
                                      </p:to>
                                    </p:set>
                                    <p:animEffect transition="in" filter="checkerboard(across)">
                                      <p:cBhvr>
                                        <p:cTn id="15" dur="500"/>
                                        <p:tgtEl>
                                          <p:spTgt spid="147"/>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xit" presetSubtype="10" fill="hold" grpId="1" nodeType="clickEffect">
                                  <p:stCondLst>
                                    <p:cond delay="0"/>
                                  </p:stCondLst>
                                  <p:childTnLst>
                                    <p:animEffect transition="out" filter="checkerboard(across)">
                                      <p:cBhvr>
                                        <p:cTn id="19" dur="500"/>
                                        <p:tgtEl>
                                          <p:spTgt spid="144"/>
                                        </p:tgtEl>
                                      </p:cBhvr>
                                    </p:animEffect>
                                    <p:set>
                                      <p:cBhvr>
                                        <p:cTn id="20" dur="1" fill="hold">
                                          <p:stCondLst>
                                            <p:cond delay="499"/>
                                          </p:stCondLst>
                                        </p:cTn>
                                        <p:tgtEl>
                                          <p:spTgt spid="144"/>
                                        </p:tgtEl>
                                        <p:attrNameLst>
                                          <p:attrName>style.visibility</p:attrName>
                                        </p:attrNameLst>
                                      </p:cBhvr>
                                      <p:to>
                                        <p:strVal val="hidden"/>
                                      </p:to>
                                    </p:set>
                                  </p:childTnLst>
                                </p:cTn>
                              </p:par>
                              <p:par>
                                <p:cTn id="21" presetID="5" presetClass="exit" presetSubtype="10" fill="hold" grpId="1" nodeType="withEffect">
                                  <p:stCondLst>
                                    <p:cond delay="0"/>
                                  </p:stCondLst>
                                  <p:childTnLst>
                                    <p:animEffect transition="out" filter="checkerboard(across)">
                                      <p:cBhvr>
                                        <p:cTn id="22" dur="500"/>
                                        <p:tgtEl>
                                          <p:spTgt spid="147"/>
                                        </p:tgtEl>
                                      </p:cBhvr>
                                    </p:animEffect>
                                    <p:set>
                                      <p:cBhvr>
                                        <p:cTn id="23" dur="1" fill="hold">
                                          <p:stCondLst>
                                            <p:cond delay="499"/>
                                          </p:stCondLst>
                                        </p:cTn>
                                        <p:tgtEl>
                                          <p:spTgt spid="147"/>
                                        </p:tgtEl>
                                        <p:attrNameLst>
                                          <p:attrName>style.visibility</p:attrName>
                                        </p:attrNameLst>
                                      </p:cBhvr>
                                      <p:to>
                                        <p:strVal val="hidden"/>
                                      </p:to>
                                    </p:set>
                                  </p:childTnLst>
                                </p:cTn>
                              </p:par>
                            </p:childTnLst>
                          </p:cTn>
                        </p:par>
                        <p:par>
                          <p:cTn id="24" fill="hold">
                            <p:stCondLst>
                              <p:cond delay="500"/>
                            </p:stCondLst>
                            <p:childTnLst>
                              <p:par>
                                <p:cTn id="25" presetID="5" presetClass="entr" presetSubtype="10" fill="hold" grpId="0" nodeType="afterEffect">
                                  <p:stCondLst>
                                    <p:cond delay="0"/>
                                  </p:stCondLst>
                                  <p:childTnLst>
                                    <p:set>
                                      <p:cBhvr>
                                        <p:cTn id="26" dur="1" fill="hold">
                                          <p:stCondLst>
                                            <p:cond delay="0"/>
                                          </p:stCondLst>
                                        </p:cTn>
                                        <p:tgtEl>
                                          <p:spTgt spid="148"/>
                                        </p:tgtEl>
                                        <p:attrNameLst>
                                          <p:attrName>style.visibility</p:attrName>
                                        </p:attrNameLst>
                                      </p:cBhvr>
                                      <p:to>
                                        <p:strVal val="visible"/>
                                      </p:to>
                                    </p:set>
                                    <p:animEffect transition="in" filter="checkerboard(across)">
                                      <p:cBhvr>
                                        <p:cTn id="27" dur="500"/>
                                        <p:tgtEl>
                                          <p:spTgt spid="148"/>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140"/>
                                        </p:tgtEl>
                                        <p:attrNameLst>
                                          <p:attrName>style.visibility</p:attrName>
                                        </p:attrNameLst>
                                      </p:cBhvr>
                                      <p:to>
                                        <p:strVal val="visible"/>
                                      </p:to>
                                    </p:set>
                                    <p:animEffect transition="in" filter="checkerboard(across)">
                                      <p:cBhvr>
                                        <p:cTn id="32" dur="500"/>
                                        <p:tgtEl>
                                          <p:spTgt spid="140"/>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checkerboard(across)">
                                      <p:cBhvr>
                                        <p:cTn id="37" dur="500"/>
                                        <p:tgtEl>
                                          <p:spTgt spid="33"/>
                                        </p:tgtEl>
                                      </p:cBhvr>
                                    </p:animEffect>
                                  </p:childTnLst>
                                </p:cTn>
                              </p:par>
                              <p:par>
                                <p:cTn id="38" presetID="5" presetClass="entr" presetSubtype="10" fill="hold" grpId="0" nodeType="withEffect">
                                  <p:stCondLst>
                                    <p:cond delay="0"/>
                                  </p:stCondLst>
                                  <p:childTnLst>
                                    <p:set>
                                      <p:cBhvr>
                                        <p:cTn id="39" dur="1" fill="hold">
                                          <p:stCondLst>
                                            <p:cond delay="0"/>
                                          </p:stCondLst>
                                        </p:cTn>
                                        <p:tgtEl>
                                          <p:spTgt spid="150"/>
                                        </p:tgtEl>
                                        <p:attrNameLst>
                                          <p:attrName>style.visibility</p:attrName>
                                        </p:attrNameLst>
                                      </p:cBhvr>
                                      <p:to>
                                        <p:strVal val="visible"/>
                                      </p:to>
                                    </p:set>
                                    <p:animEffect transition="in" filter="checkerboard(across)">
                                      <p:cBhvr>
                                        <p:cTn id="40" dur="500"/>
                                        <p:tgtEl>
                                          <p:spTgt spid="150"/>
                                        </p:tgtEl>
                                      </p:cBhvr>
                                    </p:animEffect>
                                  </p:childTnLst>
                                </p:cTn>
                              </p:par>
                            </p:childTnLst>
                          </p:cTn>
                        </p:par>
                      </p:childTnLst>
                    </p:cTn>
                  </p:par>
                  <p:par>
                    <p:cTn id="41" fill="hold">
                      <p:stCondLst>
                        <p:cond delay="indefinite"/>
                      </p:stCondLst>
                      <p:childTnLst>
                        <p:par>
                          <p:cTn id="42" fill="hold">
                            <p:stCondLst>
                              <p:cond delay="0"/>
                            </p:stCondLst>
                            <p:childTnLst>
                              <p:par>
                                <p:cTn id="43" presetID="5" presetClass="exit" presetSubtype="10" fill="hold" grpId="1" nodeType="clickEffect">
                                  <p:stCondLst>
                                    <p:cond delay="0"/>
                                  </p:stCondLst>
                                  <p:childTnLst>
                                    <p:animEffect transition="out" filter="checkerboard(across)">
                                      <p:cBhvr>
                                        <p:cTn id="44" dur="500"/>
                                        <p:tgtEl>
                                          <p:spTgt spid="148"/>
                                        </p:tgtEl>
                                      </p:cBhvr>
                                    </p:animEffect>
                                    <p:set>
                                      <p:cBhvr>
                                        <p:cTn id="45" dur="1" fill="hold">
                                          <p:stCondLst>
                                            <p:cond delay="499"/>
                                          </p:stCondLst>
                                        </p:cTn>
                                        <p:tgtEl>
                                          <p:spTgt spid="148"/>
                                        </p:tgtEl>
                                        <p:attrNameLst>
                                          <p:attrName>style.visibility</p:attrName>
                                        </p:attrNameLst>
                                      </p:cBhvr>
                                      <p:to>
                                        <p:strVal val="hidden"/>
                                      </p:to>
                                    </p:set>
                                  </p:childTnLst>
                                </p:cTn>
                              </p:par>
                            </p:childTnLst>
                          </p:cTn>
                        </p:par>
                        <p:par>
                          <p:cTn id="46" fill="hold">
                            <p:stCondLst>
                              <p:cond delay="500"/>
                            </p:stCondLst>
                            <p:childTnLst>
                              <p:par>
                                <p:cTn id="47" presetID="5" presetClass="entr" presetSubtype="10" fill="hold" grpId="0" nodeType="afterEffect">
                                  <p:stCondLst>
                                    <p:cond delay="0"/>
                                  </p:stCondLst>
                                  <p:childTnLst>
                                    <p:set>
                                      <p:cBhvr>
                                        <p:cTn id="48" dur="1" fill="hold">
                                          <p:stCondLst>
                                            <p:cond delay="0"/>
                                          </p:stCondLst>
                                        </p:cTn>
                                        <p:tgtEl>
                                          <p:spTgt spid="151"/>
                                        </p:tgtEl>
                                        <p:attrNameLst>
                                          <p:attrName>style.visibility</p:attrName>
                                        </p:attrNameLst>
                                      </p:cBhvr>
                                      <p:to>
                                        <p:strVal val="visible"/>
                                      </p:to>
                                    </p:set>
                                    <p:animEffect transition="in" filter="checkerboard(across)">
                                      <p:cBhvr>
                                        <p:cTn id="49"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P spid="144" grpId="1"/>
      <p:bldP spid="147" grpId="0"/>
      <p:bldP spid="147" grpId="1"/>
      <p:bldP spid="148" grpId="0"/>
      <p:bldP spid="148" grpId="1"/>
      <p:bldP spid="150" grpId="0"/>
      <p:bldP spid="151"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0" name="Picture 117" descr="img_computer">
            <a:hlinkClick r:id="rId1"/>
          </p:cNvPr>
          <p:cNvPicPr>
            <a:picLocks noChangeAspect="1" noChangeArrowheads="1"/>
          </p:cNvPicPr>
          <p:nvPr/>
        </p:nvPicPr>
        <p:blipFill>
          <a:blip r:embed="rId2"/>
          <a:srcRect/>
          <a:stretch>
            <a:fillRect/>
          </a:stretch>
        </p:blipFill>
        <p:spPr bwMode="auto">
          <a:xfrm>
            <a:off x="5355215" y="1278423"/>
            <a:ext cx="1171575" cy="1076325"/>
          </a:xfrm>
          <a:prstGeom prst="rect">
            <a:avLst/>
          </a:prstGeom>
          <a:noFill/>
          <a:ln w="9525">
            <a:noFill/>
            <a:miter lim="800000"/>
            <a:headEnd/>
            <a:tailEnd/>
          </a:ln>
        </p:spPr>
      </p:pic>
      <p:sp>
        <p:nvSpPr>
          <p:cNvPr id="19464" name="灯片编号占位符 3"/>
          <p:cNvSpPr txBox="1">
            <a:spLocks noGrp="1"/>
          </p:cNvSpPr>
          <p:nvPr/>
        </p:nvSpPr>
        <p:spPr bwMode="auto">
          <a:xfrm>
            <a:off x="8375650" y="6400800"/>
            <a:ext cx="768350" cy="457200"/>
          </a:xfrm>
          <a:prstGeom prst="rect">
            <a:avLst/>
          </a:prstGeom>
          <a:noFill/>
          <a:ln w="9525">
            <a:noFill/>
            <a:miter lim="800000"/>
          </a:ln>
        </p:spPr>
        <p:txBody>
          <a:bodyPr/>
          <a:lstStyle/>
          <a:p>
            <a:pPr algn="r"/>
            <a:fld id="{76B2F007-42D4-448B-A928-22AC1564B9DE}" type="slidenum">
              <a:rPr lang="zh-CN" altLang="en-US" sz="1400">
                <a:latin typeface="Times New Roman" pitchFamily="18" charset="0"/>
                <a:ea typeface="SimSun" pitchFamily="2" charset="-122"/>
              </a:rPr>
            </a:fld>
            <a:endParaRPr lang="en-US" altLang="zh-CN" sz="1400">
              <a:latin typeface="Times New Roman" pitchFamily="18" charset="0"/>
              <a:ea typeface="SimSun" pitchFamily="2" charset="-122"/>
            </a:endParaRPr>
          </a:p>
        </p:txBody>
      </p:sp>
      <p:sp>
        <p:nvSpPr>
          <p:cNvPr id="652427" name="Text Box 139"/>
          <p:cNvSpPr txBox="1">
            <a:spLocks noChangeArrowheads="1"/>
          </p:cNvSpPr>
          <p:nvPr/>
        </p:nvSpPr>
        <p:spPr bwMode="auto">
          <a:xfrm>
            <a:off x="6589712" y="1356306"/>
            <a:ext cx="2185988" cy="946150"/>
          </a:xfrm>
          <a:prstGeom prst="rect">
            <a:avLst/>
          </a:prstGeom>
          <a:noFill/>
          <a:ln w="9525">
            <a:noFill/>
            <a:miter lim="800000"/>
          </a:ln>
          <a:effectLst/>
        </p:spPr>
        <p:txBody>
          <a:bodyPr>
            <a:spAutoFit/>
          </a:bodyPr>
          <a:lstStyle/>
          <a:p>
            <a:pPr algn="ctr">
              <a:defRPr/>
            </a:pPr>
            <a:r>
              <a:rPr lang="en-US" sz="2800" b="1" dirty="0" err="1">
                <a:solidFill>
                  <a:schemeClr val="accent2"/>
                </a:solidFill>
                <a:effectLst>
                  <a:outerShdw blurRad="38100" dist="38100" dir="2700000" algn="tl">
                    <a:srgbClr val="C0C0C0"/>
                  </a:outerShdw>
                </a:effectLst>
              </a:rPr>
              <a:t>Syslog</a:t>
            </a:r>
            <a:r>
              <a:rPr lang="en-US" sz="2800" b="1" dirty="0">
                <a:solidFill>
                  <a:schemeClr val="accent2"/>
                </a:solidFill>
                <a:effectLst>
                  <a:outerShdw blurRad="38100" dist="38100" dir="2700000" algn="tl">
                    <a:srgbClr val="C0C0C0"/>
                  </a:outerShdw>
                </a:effectLst>
              </a:rPr>
              <a:t> collector</a:t>
            </a:r>
            <a:endParaRPr lang="en-US" sz="2800" b="1" dirty="0">
              <a:solidFill>
                <a:schemeClr val="accent2"/>
              </a:solidFill>
              <a:effectLst>
                <a:outerShdw blurRad="38100" dist="38100" dir="2700000" algn="tl">
                  <a:srgbClr val="C0C0C0"/>
                </a:outerShdw>
              </a:effectLst>
            </a:endParaRPr>
          </a:p>
        </p:txBody>
      </p:sp>
      <p:sp>
        <p:nvSpPr>
          <p:cNvPr id="652429" name="Text Box 141"/>
          <p:cNvSpPr txBox="1">
            <a:spLocks noChangeArrowheads="1"/>
          </p:cNvSpPr>
          <p:nvPr/>
        </p:nvSpPr>
        <p:spPr bwMode="auto">
          <a:xfrm>
            <a:off x="4114800" y="285474"/>
            <a:ext cx="1709738" cy="830997"/>
          </a:xfrm>
          <a:prstGeom prst="rect">
            <a:avLst/>
          </a:prstGeom>
          <a:noFill/>
          <a:ln w="9525">
            <a:noFill/>
            <a:miter lim="800000"/>
          </a:ln>
          <a:effectLst/>
        </p:spPr>
        <p:txBody>
          <a:bodyPr wrap="square">
            <a:spAutoFit/>
          </a:bodyPr>
          <a:lstStyle/>
          <a:p>
            <a:pPr algn="ctr">
              <a:defRPr/>
            </a:pPr>
            <a:r>
              <a:rPr lang="en-US" b="1" dirty="0" err="1">
                <a:solidFill>
                  <a:srgbClr val="FF0000"/>
                </a:solidFill>
                <a:effectLst>
                  <a:outerShdw blurRad="38100" dist="38100" dir="2700000" algn="tl">
                    <a:srgbClr val="C0C0C0"/>
                  </a:outerShdw>
                </a:effectLst>
              </a:rPr>
              <a:t>Syslog</a:t>
            </a:r>
            <a:r>
              <a:rPr lang="en-US" b="1" dirty="0">
                <a:solidFill>
                  <a:srgbClr val="FF0000"/>
                </a:solidFill>
                <a:effectLst>
                  <a:outerShdw blurRad="38100" dist="38100" dir="2700000" algn="tl">
                    <a:srgbClr val="C0C0C0"/>
                  </a:outerShdw>
                </a:effectLst>
              </a:rPr>
              <a:t> messages</a:t>
            </a:r>
            <a:endParaRPr lang="en-US" b="1" dirty="0">
              <a:solidFill>
                <a:srgbClr val="FF0000"/>
              </a:solidFill>
              <a:effectLst>
                <a:outerShdw blurRad="38100" dist="38100" dir="2700000" algn="tl">
                  <a:srgbClr val="C0C0C0"/>
                </a:outerShdw>
              </a:effectLst>
            </a:endParaRPr>
          </a:p>
        </p:txBody>
      </p:sp>
      <p:grpSp>
        <p:nvGrpSpPr>
          <p:cNvPr id="2" name="Group 144"/>
          <p:cNvGrpSpPr/>
          <p:nvPr/>
        </p:nvGrpSpPr>
        <p:grpSpPr>
          <a:xfrm>
            <a:off x="6069590" y="135302"/>
            <a:ext cx="2999004" cy="1176679"/>
            <a:chOff x="6069590" y="135302"/>
            <a:chExt cx="2999004" cy="1176679"/>
          </a:xfrm>
        </p:grpSpPr>
        <p:pic>
          <p:nvPicPr>
            <p:cNvPr id="19470" name="Picture 146" descr="logo_snort">
              <a:hlinkClick r:id="rId3"/>
            </p:cNvPr>
            <p:cNvPicPr>
              <a:picLocks noChangeAspect="1" noChangeArrowheads="1"/>
            </p:cNvPicPr>
            <p:nvPr/>
          </p:nvPicPr>
          <p:blipFill>
            <a:blip r:embed="rId4"/>
            <a:srcRect/>
            <a:stretch>
              <a:fillRect/>
            </a:stretch>
          </p:blipFill>
          <p:spPr bwMode="auto">
            <a:xfrm>
              <a:off x="6069590" y="135302"/>
              <a:ext cx="1390650" cy="647700"/>
            </a:xfrm>
            <a:prstGeom prst="rect">
              <a:avLst/>
            </a:prstGeom>
            <a:noFill/>
            <a:ln w="9525">
              <a:noFill/>
              <a:miter lim="800000"/>
              <a:headEnd/>
              <a:tailEnd/>
            </a:ln>
          </p:spPr>
        </p:pic>
        <p:sp>
          <p:nvSpPr>
            <p:cNvPr id="652435" name="Text Box 147"/>
            <p:cNvSpPr txBox="1">
              <a:spLocks noChangeArrowheads="1"/>
            </p:cNvSpPr>
            <p:nvPr/>
          </p:nvSpPr>
          <p:spPr bwMode="auto">
            <a:xfrm>
              <a:off x="7682706" y="285474"/>
              <a:ext cx="1385888" cy="519113"/>
            </a:xfrm>
            <a:prstGeom prst="rect">
              <a:avLst/>
            </a:prstGeom>
            <a:noFill/>
            <a:ln w="9525">
              <a:noFill/>
              <a:miter lim="800000"/>
            </a:ln>
            <a:effectLst/>
          </p:spPr>
          <p:txBody>
            <a:bodyPr>
              <a:spAutoFit/>
            </a:bodyPr>
            <a:lstStyle/>
            <a:p>
              <a:pPr>
                <a:defRPr/>
              </a:pPr>
              <a:r>
                <a:rPr lang="en-US" sz="2800" b="1" dirty="0">
                  <a:effectLst>
                    <a:outerShdw blurRad="38100" dist="38100" dir="2700000" algn="tl">
                      <a:srgbClr val="C0C0C0"/>
                    </a:outerShdw>
                  </a:effectLst>
                </a:rPr>
                <a:t>snort</a:t>
              </a:r>
              <a:endParaRPr lang="en-US" sz="2800" b="1" dirty="0">
                <a:effectLst>
                  <a:outerShdw blurRad="38100" dist="38100" dir="2700000" algn="tl">
                    <a:srgbClr val="C0C0C0"/>
                  </a:outerShdw>
                </a:effectLst>
              </a:endParaRPr>
            </a:p>
          </p:txBody>
        </p:sp>
        <p:cxnSp>
          <p:nvCxnSpPr>
            <p:cNvPr id="131" name="Straight Connector 130"/>
            <p:cNvCxnSpPr/>
            <p:nvPr/>
          </p:nvCxnSpPr>
          <p:spPr bwMode="auto">
            <a:xfrm flipV="1">
              <a:off x="6424032" y="833846"/>
              <a:ext cx="510168" cy="478135"/>
            </a:xfrm>
            <a:prstGeom prst="line">
              <a:avLst/>
            </a:prstGeom>
            <a:noFill/>
            <a:ln w="60325" cap="flat" cmpd="sng" algn="ctr">
              <a:solidFill>
                <a:srgbClr val="FF0000"/>
              </a:solidFill>
              <a:prstDash val="dash"/>
              <a:round/>
              <a:headEnd type="triangle" w="med" len="med"/>
              <a:tailEnd type="none" w="med" len="med"/>
            </a:ln>
            <a:effectLst/>
          </p:spPr>
        </p:cxnSp>
      </p:grpSp>
      <p:pic>
        <p:nvPicPr>
          <p:cNvPr id="132" name="Picture 2" descr="http://tbn1.google.com/images?q=tbn:RrgtxGZyfVxxUM:http://www.scottishpowergreentrust.co.uk/content/img/caseStudy_header_splash.jpg"/>
          <p:cNvPicPr>
            <a:picLocks noChangeAspect="1" noChangeArrowheads="1"/>
          </p:cNvPicPr>
          <p:nvPr/>
        </p:nvPicPr>
        <p:blipFill>
          <a:blip r:embed="rId5"/>
          <a:srcRect/>
          <a:stretch>
            <a:fillRect/>
          </a:stretch>
        </p:blipFill>
        <p:spPr bwMode="auto">
          <a:xfrm>
            <a:off x="0" y="0"/>
            <a:ext cx="1276350" cy="638175"/>
          </a:xfrm>
          <a:prstGeom prst="rect">
            <a:avLst/>
          </a:prstGeom>
          <a:noFill/>
          <a:ln w="9525">
            <a:noFill/>
            <a:miter lim="800000"/>
            <a:headEnd/>
            <a:tailEnd/>
          </a:ln>
        </p:spPr>
      </p:pic>
      <p:grpSp>
        <p:nvGrpSpPr>
          <p:cNvPr id="3" name="Group 139"/>
          <p:cNvGrpSpPr/>
          <p:nvPr/>
        </p:nvGrpSpPr>
        <p:grpSpPr>
          <a:xfrm>
            <a:off x="269297" y="2955714"/>
            <a:ext cx="5217103" cy="2231081"/>
            <a:chOff x="138112" y="2955714"/>
            <a:chExt cx="5217103" cy="2231081"/>
          </a:xfrm>
        </p:grpSpPr>
        <p:pic>
          <p:nvPicPr>
            <p:cNvPr id="22530" name="Picture 2" descr="http://activespark.files.wordpress.com/2009/10/apache_logo.jpg"/>
            <p:cNvPicPr>
              <a:picLocks noChangeAspect="1" noChangeArrowheads="1"/>
            </p:cNvPicPr>
            <p:nvPr/>
          </p:nvPicPr>
          <p:blipFill>
            <a:blip r:embed="rId6"/>
            <a:srcRect/>
            <a:stretch>
              <a:fillRect/>
            </a:stretch>
          </p:blipFill>
          <p:spPr bwMode="auto">
            <a:xfrm>
              <a:off x="2035752" y="2994929"/>
              <a:ext cx="1104900" cy="828675"/>
            </a:xfrm>
            <a:prstGeom prst="rect">
              <a:avLst/>
            </a:prstGeom>
            <a:noFill/>
          </p:spPr>
        </p:pic>
        <p:sp>
          <p:nvSpPr>
            <p:cNvPr id="128" name="Text Box 147"/>
            <p:cNvSpPr txBox="1">
              <a:spLocks noChangeArrowheads="1"/>
            </p:cNvSpPr>
            <p:nvPr/>
          </p:nvSpPr>
          <p:spPr bwMode="auto">
            <a:xfrm>
              <a:off x="2040514" y="3671145"/>
              <a:ext cx="3314701" cy="400110"/>
            </a:xfrm>
            <a:prstGeom prst="rect">
              <a:avLst/>
            </a:prstGeom>
            <a:noFill/>
            <a:ln w="9525">
              <a:noFill/>
              <a:miter lim="800000"/>
            </a:ln>
            <a:effectLst/>
          </p:spPr>
          <p:txBody>
            <a:bodyPr wrap="square">
              <a:spAutoFit/>
            </a:bodyPr>
            <a:lstStyle/>
            <a:p>
              <a:pPr algn="ctr">
                <a:defRPr/>
              </a:pPr>
              <a:r>
                <a:rPr lang="en-US" sz="2000" b="1" dirty="0">
                  <a:effectLst>
                    <a:outerShdw blurRad="38100" dist="38100" dir="2700000" algn="tl">
                      <a:srgbClr val="C0C0C0"/>
                    </a:outerShdw>
                  </a:effectLst>
                </a:rPr>
                <a:t>APACHE Web Server</a:t>
              </a:r>
              <a:endParaRPr lang="en-US" sz="2000" b="1" dirty="0">
                <a:effectLst>
                  <a:outerShdw blurRad="38100" dist="38100" dir="2700000" algn="tl">
                    <a:srgbClr val="C0C0C0"/>
                  </a:outerShdw>
                </a:effectLst>
              </a:endParaRPr>
            </a:p>
          </p:txBody>
        </p:sp>
        <p:pic>
          <p:nvPicPr>
            <p:cNvPr id="6" name="Picture 4" descr="http://bp1.blogger.com/_471vc1U2a3Q/SGoXlVLs0nI/AAAAAAAABAg/ENQo28K_7FY/s400/Asset+tracking+database.gif"/>
            <p:cNvPicPr>
              <a:picLocks noChangeAspect="1" noChangeArrowheads="1"/>
            </p:cNvPicPr>
            <p:nvPr/>
          </p:nvPicPr>
          <p:blipFill>
            <a:blip r:embed="rId7"/>
            <a:srcRect/>
            <a:stretch>
              <a:fillRect/>
            </a:stretch>
          </p:blipFill>
          <p:spPr bwMode="auto">
            <a:xfrm>
              <a:off x="138112" y="2955714"/>
              <a:ext cx="1857375" cy="2231081"/>
            </a:xfrm>
            <a:prstGeom prst="rect">
              <a:avLst/>
            </a:prstGeom>
            <a:noFill/>
          </p:spPr>
        </p:pic>
        <p:sp>
          <p:nvSpPr>
            <p:cNvPr id="139" name="Text Box 147"/>
            <p:cNvSpPr txBox="1">
              <a:spLocks noChangeArrowheads="1"/>
            </p:cNvSpPr>
            <p:nvPr/>
          </p:nvSpPr>
          <p:spPr bwMode="auto">
            <a:xfrm>
              <a:off x="1981200" y="4171890"/>
              <a:ext cx="3314701" cy="400110"/>
            </a:xfrm>
            <a:prstGeom prst="rect">
              <a:avLst/>
            </a:prstGeom>
            <a:noFill/>
            <a:ln w="9525">
              <a:noFill/>
              <a:miter lim="800000"/>
            </a:ln>
            <a:effectLst/>
          </p:spPr>
          <p:txBody>
            <a:bodyPr wrap="square">
              <a:spAutoFit/>
            </a:bodyPr>
            <a:lstStyle/>
            <a:p>
              <a:pPr algn="ctr">
                <a:defRPr/>
              </a:pPr>
              <a:r>
                <a:rPr lang="en-US" sz="2000" b="1" dirty="0">
                  <a:effectLst>
                    <a:outerShdw blurRad="38100" dist="38100" dir="2700000" algn="tl">
                      <a:srgbClr val="C0C0C0"/>
                    </a:outerShdw>
                  </a:effectLst>
                </a:rPr>
                <a:t>10.0.0.1</a:t>
              </a:r>
              <a:endParaRPr lang="en-US" sz="2000" b="1" dirty="0">
                <a:effectLst>
                  <a:outerShdw blurRad="38100" dist="38100" dir="2700000" algn="tl">
                    <a:srgbClr val="C0C0C0"/>
                  </a:outerShdw>
                </a:effectLst>
              </a:endParaRPr>
            </a:p>
          </p:txBody>
        </p:sp>
      </p:grpSp>
      <p:grpSp>
        <p:nvGrpSpPr>
          <p:cNvPr id="4" name="Group 145"/>
          <p:cNvGrpSpPr/>
          <p:nvPr/>
        </p:nvGrpSpPr>
        <p:grpSpPr>
          <a:xfrm>
            <a:off x="1066800" y="101044"/>
            <a:ext cx="4288416" cy="2493863"/>
            <a:chOff x="1066800" y="101044"/>
            <a:chExt cx="4288416" cy="2493863"/>
          </a:xfrm>
        </p:grpSpPr>
        <p:pic>
          <p:nvPicPr>
            <p:cNvPr id="5" name="Picture 2" descr="http://www.pcdistrict.com/modules/productcatalog/product_images/80399-Insistsoft-SSL-VPN-Server.jpg"/>
            <p:cNvPicPr>
              <a:picLocks noChangeAspect="1" noChangeArrowheads="1"/>
            </p:cNvPicPr>
            <p:nvPr/>
          </p:nvPicPr>
          <p:blipFill>
            <a:blip r:embed="rId8"/>
            <a:srcRect/>
            <a:stretch>
              <a:fillRect/>
            </a:stretch>
          </p:blipFill>
          <p:spPr bwMode="auto">
            <a:xfrm>
              <a:off x="1343602" y="101044"/>
              <a:ext cx="1689100" cy="2021382"/>
            </a:xfrm>
            <a:prstGeom prst="rect">
              <a:avLst/>
            </a:prstGeom>
            <a:noFill/>
          </p:spPr>
        </p:pic>
        <p:sp>
          <p:nvSpPr>
            <p:cNvPr id="137" name="Text Box 147"/>
            <p:cNvSpPr txBox="1">
              <a:spLocks noChangeArrowheads="1"/>
            </p:cNvSpPr>
            <p:nvPr/>
          </p:nvSpPr>
          <p:spPr bwMode="auto">
            <a:xfrm>
              <a:off x="1066800" y="2071687"/>
              <a:ext cx="2286000" cy="523220"/>
            </a:xfrm>
            <a:prstGeom prst="rect">
              <a:avLst/>
            </a:prstGeom>
            <a:noFill/>
            <a:ln w="9525">
              <a:noFill/>
              <a:miter lim="800000"/>
            </a:ln>
            <a:effectLst/>
          </p:spPr>
          <p:txBody>
            <a:bodyPr wrap="square">
              <a:spAutoFit/>
            </a:bodyPr>
            <a:lstStyle/>
            <a:p>
              <a:pPr algn="ctr">
                <a:defRPr/>
              </a:pPr>
              <a:r>
                <a:rPr lang="en-US" sz="2800" b="1" dirty="0">
                  <a:effectLst>
                    <a:outerShdw blurRad="38100" dist="38100" dir="2700000" algn="tl">
                      <a:srgbClr val="C0C0C0"/>
                    </a:outerShdw>
                  </a:effectLst>
                </a:rPr>
                <a:t>VPN server</a:t>
              </a:r>
              <a:endParaRPr lang="en-US" sz="2800" b="1" dirty="0">
                <a:effectLst>
                  <a:outerShdw blurRad="38100" dist="38100" dir="2700000" algn="tl">
                    <a:srgbClr val="C0C0C0"/>
                  </a:outerShdw>
                </a:effectLst>
              </a:endParaRPr>
            </a:p>
          </p:txBody>
        </p:sp>
        <p:cxnSp>
          <p:nvCxnSpPr>
            <p:cNvPr id="141" name="Straight Connector 140"/>
            <p:cNvCxnSpPr/>
            <p:nvPr/>
          </p:nvCxnSpPr>
          <p:spPr bwMode="auto">
            <a:xfrm rot="10800000">
              <a:off x="3032703" y="833846"/>
              <a:ext cx="2322513" cy="842554"/>
            </a:xfrm>
            <a:prstGeom prst="line">
              <a:avLst/>
            </a:prstGeom>
            <a:noFill/>
            <a:ln w="60325" cap="flat" cmpd="sng" algn="ctr">
              <a:solidFill>
                <a:srgbClr val="FF0000"/>
              </a:solidFill>
              <a:prstDash val="dash"/>
              <a:round/>
              <a:headEnd type="triangle" w="med" len="med"/>
              <a:tailEnd type="none" w="med" len="med"/>
            </a:ln>
            <a:effectLst/>
          </p:spPr>
        </p:cxnSp>
      </p:grpSp>
      <p:sp>
        <p:nvSpPr>
          <p:cNvPr id="151" name="Text Box 141"/>
          <p:cNvSpPr txBox="1">
            <a:spLocks noChangeArrowheads="1"/>
          </p:cNvSpPr>
          <p:nvPr/>
        </p:nvSpPr>
        <p:spPr bwMode="auto">
          <a:xfrm>
            <a:off x="4648200" y="4953000"/>
            <a:ext cx="3308350" cy="1200329"/>
          </a:xfrm>
          <a:prstGeom prst="rect">
            <a:avLst/>
          </a:prstGeom>
          <a:noFill/>
          <a:ln w="9525">
            <a:noFill/>
            <a:miter lim="800000"/>
          </a:ln>
          <a:effectLst/>
        </p:spPr>
        <p:txBody>
          <a:bodyPr wrap="square">
            <a:spAutoFit/>
          </a:bodyPr>
          <a:lstStyle/>
          <a:p>
            <a:pPr algn="ctr">
              <a:defRPr/>
            </a:pPr>
            <a:r>
              <a:rPr lang="en-US" b="1" dirty="0">
                <a:solidFill>
                  <a:srgbClr val="FF0000"/>
                </a:solidFill>
                <a:effectLst>
                  <a:outerShdw blurRad="38100" dist="38100" dir="2700000" algn="tl">
                    <a:srgbClr val="C0C0C0"/>
                  </a:outerShdw>
                </a:effectLst>
                <a:latin typeface="Times New Roman" pitchFamily="18" charset="0"/>
                <a:cs typeface="Times New Roman" pitchFamily="18" charset="0"/>
              </a:rPr>
              <a:t>Joe@UA2220 is </a:t>
            </a:r>
            <a:r>
              <a:rPr lang="en-US" b="1" dirty="0" err="1">
                <a:solidFill>
                  <a:srgbClr val="FF0000"/>
                </a:solidFill>
                <a:effectLst>
                  <a:outerShdw blurRad="38100" dist="38100" dir="2700000" algn="tl">
                    <a:srgbClr val="C0C0C0"/>
                  </a:outerShdw>
                </a:effectLst>
                <a:latin typeface="Times New Roman" pitchFamily="18" charset="0"/>
                <a:cs typeface="Times New Roman" pitchFamily="18" charset="0"/>
              </a:rPr>
              <a:t>DoS</a:t>
            </a:r>
            <a:r>
              <a:rPr lang="en-US" b="1" dirty="0">
                <a:solidFill>
                  <a:srgbClr val="FF0000"/>
                </a:solidFill>
                <a:effectLst>
                  <a:outerShdw blurRad="38100" dist="38100" dir="2700000" algn="tl">
                    <a:srgbClr val="C0C0C0"/>
                  </a:outerShdw>
                </a:effectLst>
                <a:latin typeface="Times New Roman" pitchFamily="18" charset="0"/>
                <a:cs typeface="Times New Roman" pitchFamily="18" charset="0"/>
              </a:rPr>
              <a:t> attacking my Web server</a:t>
            </a:r>
            <a:endParaRPr lang="en-US" b="1" dirty="0">
              <a:solidFill>
                <a:srgbClr val="FF0000"/>
              </a:solidFill>
              <a:effectLst>
                <a:outerShdw blurRad="38100" dist="38100" dir="2700000" algn="tl">
                  <a:srgbClr val="C0C0C0"/>
                </a:outerShdw>
              </a:effectLst>
              <a:latin typeface="Times New Roman" pitchFamily="18" charset="0"/>
              <a:cs typeface="Times New Roman" pitchFamily="18" charset="0"/>
            </a:endParaRPr>
          </a:p>
        </p:txBody>
      </p:sp>
      <p:grpSp>
        <p:nvGrpSpPr>
          <p:cNvPr id="7" name="Group 32"/>
          <p:cNvGrpSpPr/>
          <p:nvPr/>
        </p:nvGrpSpPr>
        <p:grpSpPr>
          <a:xfrm>
            <a:off x="5925289" y="2594907"/>
            <a:ext cx="2531594" cy="2129493"/>
            <a:chOff x="5925289" y="2594907"/>
            <a:chExt cx="2531594" cy="2129493"/>
          </a:xfrm>
        </p:grpSpPr>
        <p:pic>
          <p:nvPicPr>
            <p:cNvPr id="23554" name="Picture 2" descr="http://blogs.technet.com/blogfiles/aviraj/WindowsLiveWriter/WindowsServer2008R2_13EAF/Windows%20Server%20Active%20Directory%20v%20black%20logo_2.png"/>
            <p:cNvPicPr>
              <a:picLocks noChangeAspect="1" noChangeArrowheads="1"/>
            </p:cNvPicPr>
            <p:nvPr/>
          </p:nvPicPr>
          <p:blipFill>
            <a:blip r:embed="rId9"/>
            <a:srcRect/>
            <a:stretch>
              <a:fillRect/>
            </a:stretch>
          </p:blipFill>
          <p:spPr bwMode="auto">
            <a:xfrm>
              <a:off x="5925289" y="3593094"/>
              <a:ext cx="2531594" cy="1131306"/>
            </a:xfrm>
            <a:prstGeom prst="rect">
              <a:avLst/>
            </a:prstGeom>
            <a:noFill/>
          </p:spPr>
        </p:pic>
        <p:cxnSp>
          <p:nvCxnSpPr>
            <p:cNvPr id="30" name="Straight Connector 29"/>
            <p:cNvCxnSpPr/>
            <p:nvPr/>
          </p:nvCxnSpPr>
          <p:spPr bwMode="auto">
            <a:xfrm>
              <a:off x="6341052" y="2594907"/>
              <a:ext cx="1119188" cy="998187"/>
            </a:xfrm>
            <a:prstGeom prst="line">
              <a:avLst/>
            </a:prstGeom>
            <a:noFill/>
            <a:ln w="60325" cap="flat" cmpd="sng" algn="ctr">
              <a:solidFill>
                <a:srgbClr val="FF0000"/>
              </a:solidFill>
              <a:prstDash val="dash"/>
              <a:round/>
              <a:headEnd type="triangle" w="med" len="med"/>
              <a:tailEnd type="none" w="med" len="med"/>
            </a:ln>
            <a:effectLst/>
          </p:spPr>
        </p:cxnSp>
      </p:grpSp>
      <p:pic>
        <p:nvPicPr>
          <p:cNvPr id="220162" name="Picture 2" descr="http://www.islandnet.com/~rcarr/TOOLS_button.jpg"/>
          <p:cNvPicPr>
            <a:picLocks noChangeAspect="1" noChangeArrowheads="1"/>
          </p:cNvPicPr>
          <p:nvPr/>
        </p:nvPicPr>
        <p:blipFill>
          <a:blip r:embed="rId10" cstate="print"/>
          <a:srcRect/>
          <a:stretch>
            <a:fillRect/>
          </a:stretch>
        </p:blipFill>
        <p:spPr bwMode="auto">
          <a:xfrm>
            <a:off x="1637936" y="5352868"/>
            <a:ext cx="2553064" cy="1276532"/>
          </a:xfrm>
          <a:prstGeom prst="rect">
            <a:avLst/>
          </a:prstGeom>
          <a:noFill/>
        </p:spPr>
      </p:pic>
      <p:cxnSp>
        <p:nvCxnSpPr>
          <p:cNvPr id="29" name="Straight Connector 28"/>
          <p:cNvCxnSpPr/>
          <p:nvPr/>
        </p:nvCxnSpPr>
        <p:spPr bwMode="auto">
          <a:xfrm rot="10800000" flipV="1">
            <a:off x="3886200" y="5097812"/>
            <a:ext cx="838200" cy="464787"/>
          </a:xfrm>
          <a:prstGeom prst="line">
            <a:avLst/>
          </a:prstGeom>
          <a:noFill/>
          <a:ln w="60325" cap="flat" cmpd="sng" algn="ctr">
            <a:solidFill>
              <a:srgbClr val="FF0000"/>
            </a:solidFill>
            <a:prstDash val="solid"/>
            <a:round/>
            <a:headEnd type="triangle" w="med" len="med"/>
            <a:tailEnd type="none" w="med" len="med"/>
          </a:ln>
          <a:effectLst/>
        </p:spPr>
      </p:cxnSp>
      <p:cxnSp>
        <p:nvCxnSpPr>
          <p:cNvPr id="32" name="Straight Connector 31"/>
          <p:cNvCxnSpPr/>
          <p:nvPr/>
        </p:nvCxnSpPr>
        <p:spPr bwMode="auto">
          <a:xfrm rot="10800000" flipV="1">
            <a:off x="3886200" y="5936012"/>
            <a:ext cx="4070351" cy="464787"/>
          </a:xfrm>
          <a:prstGeom prst="line">
            <a:avLst/>
          </a:prstGeom>
          <a:noFill/>
          <a:ln w="60325" cap="flat" cmpd="sng" algn="ctr">
            <a:solidFill>
              <a:srgbClr val="FF0000"/>
            </a:solidFill>
            <a:prstDash val="solid"/>
            <a:round/>
            <a:headEnd type="triangle" w="med" len="med"/>
            <a:tailEnd type="none" w="med" len="med"/>
          </a:ln>
          <a:effectLst/>
        </p:spPr>
      </p:cxnSp>
    </p:spTree>
  </p:cSld>
  <p:clrMapOvr>
    <a:masterClrMapping/>
  </p:clrMapOvr>
</p:sld>
</file>

<file path=ppt/theme/theme1.xml><?xml version="1.0" encoding="utf-8"?>
<a:theme xmlns:a="http://schemas.openxmlformats.org/drawingml/2006/main" name="3rdEdition_Chapter2">
  <a:themeElements>
    <a:clrScheme name="3rdEdition_Chapter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3rdEdition_Chapter2">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defRPr kumimoji="0" lang="en-US" sz="2400" b="0"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defRPr kumimoji="0" lang="en-US" sz="2400" b="0" i="0" u="none" strike="noStrike" cap="none" normalizeH="0" baseline="0" smtClean="0">
            <a:ln>
              <a:noFill/>
            </a:ln>
            <a:solidFill>
              <a:schemeClr val="tx1"/>
            </a:solidFill>
            <a:effectLst/>
            <a:latin typeface="Comic Sans MS" pitchFamily="66" charset="0"/>
          </a:defRPr>
        </a:defPPr>
      </a:lstStyle>
    </a:lnDef>
  </a:objectDefaults>
  <a:extraClrSchemeLst>
    <a:extraClrScheme>
      <a:clrScheme name="3rdEdition_Chapter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rdEdition_Chapter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3rdEdition_Chapter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3rdEdition_Chapter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3rdEdition_Chapter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3rdEdition_Chapter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3rdEdition_Chapter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3rdEdition_Chapter2</Template>
  <TotalTime>0</TotalTime>
  <Words>19868</Words>
  <Application>WPS Presentation</Application>
  <PresentationFormat>On-screen Show (4:3)</PresentationFormat>
  <Paragraphs>1184</Paragraphs>
  <Slides>100</Slides>
  <Notes>98</Notes>
  <HiddenSlides>0</HiddenSlides>
  <MMClips>0</MMClips>
  <ScaleCrop>false</ScaleCrop>
  <HeadingPairs>
    <vt:vector size="8" baseType="variant">
      <vt:variant>
        <vt:lpstr>已用的字体</vt:lpstr>
      </vt:variant>
      <vt:variant>
        <vt:i4>28</vt:i4>
      </vt:variant>
      <vt:variant>
        <vt:lpstr>主题</vt:lpstr>
      </vt:variant>
      <vt:variant>
        <vt:i4>1</vt:i4>
      </vt:variant>
      <vt:variant>
        <vt:lpstr>嵌入 OLE 服务器</vt:lpstr>
      </vt:variant>
      <vt:variant>
        <vt:i4>11</vt:i4>
      </vt:variant>
      <vt:variant>
        <vt:lpstr>幻灯片标题</vt:lpstr>
      </vt:variant>
      <vt:variant>
        <vt:i4>100</vt:i4>
      </vt:variant>
    </vt:vector>
  </HeadingPairs>
  <TitlesOfParts>
    <vt:vector size="140" baseType="lpstr">
      <vt:lpstr>Arial</vt:lpstr>
      <vt:lpstr>SimSun</vt:lpstr>
      <vt:lpstr>Wingdings</vt:lpstr>
      <vt:lpstr>ZapfDingbats</vt:lpstr>
      <vt:lpstr>Comic Sans MS</vt:lpstr>
      <vt:lpstr>Comfortaa Light</vt:lpstr>
      <vt:lpstr>Times New Roman</vt:lpstr>
      <vt:lpstr>Nimbus Roman No9 L</vt:lpstr>
      <vt:lpstr>SimSun</vt:lpstr>
      <vt:lpstr>Droid Sans Fallback</vt:lpstr>
      <vt:lpstr>OpenSymbol</vt:lpstr>
      <vt:lpstr>Brush Script MT</vt:lpstr>
      <vt:lpstr>Book Antiqua</vt:lpstr>
      <vt:lpstr>Garamond</vt:lpstr>
      <vt:lpstr>MS PGothic</vt:lpstr>
      <vt:lpstr>Wingdings</vt:lpstr>
      <vt:lpstr>Gill Sans MT</vt:lpstr>
      <vt:lpstr>MS PGothic</vt:lpstr>
      <vt:lpstr>MS PGothic</vt:lpstr>
      <vt:lpstr>MS Gothic</vt:lpstr>
      <vt:lpstr>PMingLiU</vt:lpstr>
      <vt:lpstr>Times</vt:lpstr>
      <vt:lpstr>ZapfDingbats</vt:lpstr>
      <vt:lpstr>Arial Narrow</vt:lpstr>
      <vt:lpstr>Microsoft YaHei</vt:lpstr>
      <vt:lpstr>Arial Unicode MS</vt:lpstr>
      <vt:lpstr>EB Garamond 12</vt:lpstr>
      <vt:lpstr>SimSun</vt:lpstr>
      <vt:lpstr>3rdEdition_Chapter2</vt:lpstr>
      <vt:lpstr>Visio.Drawing.11</vt:lpstr>
      <vt:lpstr>Visio.Drawing.11</vt:lpstr>
      <vt:lpstr>Visio.Drawing.11</vt:lpstr>
      <vt:lpstr>Visio.Drawing.11</vt:lpstr>
      <vt:lpstr>PBrush</vt:lpstr>
      <vt:lpstr>MSPhotoEd.3</vt:lpstr>
      <vt:lpstr>Visio.Drawing.11</vt:lpstr>
      <vt:lpstr>PBrush</vt:lpstr>
      <vt:lpstr>PBrush</vt:lpstr>
      <vt:lpstr>Visio.Drawing.11</vt:lpstr>
      <vt:lpstr>Visio.Drawing.11</vt:lpstr>
      <vt:lpstr>PowerPoint 演示文稿</vt:lpstr>
      <vt:lpstr>PowerPoint 演示文稿</vt:lpstr>
      <vt:lpstr>PowerPoint 演示文稿</vt:lpstr>
      <vt:lpstr>PowerPoint 演示文稿</vt:lpstr>
      <vt:lpstr>PowerPoint 演示文稿</vt:lpstr>
      <vt:lpstr>PowerPoint 演示文稿</vt:lpstr>
      <vt:lpstr>Network Forensics</vt:lpstr>
      <vt:lpstr>Computer Network Fundamentals - Review of TCP/IP Internetworking</vt:lpstr>
      <vt:lpstr>OSI (Open System Interconnection) Reference Model</vt:lpstr>
      <vt:lpstr>IETF Reference Model (TCP/IP model)</vt:lpstr>
      <vt:lpstr>PowerPoint 演示文稿</vt:lpstr>
      <vt:lpstr>PowerPoint 演示文稿</vt:lpstr>
      <vt:lpstr>PowerPoint 演示文稿</vt:lpstr>
      <vt:lpstr>TCP/IP Networking An Example</vt:lpstr>
      <vt:lpstr>PowerPoint 演示文稿</vt:lpstr>
      <vt:lpstr>PowerPoint 演示文稿</vt:lpstr>
      <vt:lpstr>PowerPoint 演示文稿</vt:lpstr>
      <vt:lpstr>Internet  is a Network of Networks</vt:lpstr>
      <vt:lpstr>PowerPoint 演示文稿</vt:lpstr>
      <vt:lpstr>PowerPoint 演示文稿</vt:lpstr>
      <vt:lpstr>PowerPoint 演示文稿</vt:lpstr>
      <vt:lpstr>Data collection - Capture Network Traffic</vt:lpstr>
      <vt:lpstr>Data types:</vt:lpstr>
      <vt:lpstr>PowerPoint 演示文稿</vt:lpstr>
      <vt:lpstr>PowerPoint 演示文稿</vt:lpstr>
      <vt:lpstr>PowerPoint 演示文稿</vt:lpstr>
      <vt:lpstr>PowerPoint 演示文稿</vt:lpstr>
      <vt:lpstr>Sniffing on a Hub</vt:lpstr>
      <vt:lpstr>Switch Sniffing</vt:lpstr>
      <vt:lpstr>Switch Sniffing (cont’d)</vt:lpstr>
      <vt:lpstr>Sensor Deployment - Switch Sniffing (cont’d)</vt:lpstr>
      <vt:lpstr>Sensor Deployment - Switch Sniffing (cont’d)</vt:lpstr>
      <vt:lpstr>Switch Sniffing (cont’d)</vt:lpstr>
      <vt:lpstr>PowerPoint 演示文稿</vt:lpstr>
      <vt:lpstr>Switch Sniffing (cont’d)</vt:lpstr>
      <vt:lpstr>Switch Sniffing (cont’d)</vt:lpstr>
      <vt:lpstr>ARP: address resolution protocol</vt:lpstr>
      <vt:lpstr>PowerPoint 演示文稿</vt:lpstr>
      <vt:lpstr>Switch Sniffing (cont’d)</vt:lpstr>
      <vt:lpstr>PowerPoint 演示文稿</vt:lpstr>
      <vt:lpstr>Host to Host Exploit</vt:lpstr>
      <vt:lpstr>Host to Router Exploit</vt:lpstr>
      <vt:lpstr>Relay Configuration</vt:lpstr>
      <vt:lpstr>Relay Configuration (cont’d)</vt:lpstr>
      <vt:lpstr>Using Packet Sniffer</vt:lpstr>
      <vt:lpstr>PowerPoint 演示文稿</vt:lpstr>
      <vt:lpstr>NetFlow</vt:lpstr>
      <vt:lpstr>NetFlow (cont’d)</vt:lpstr>
      <vt:lpstr>NetFlow architecture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Email Forensics</vt:lpstr>
      <vt:lpstr>Email Forensics</vt:lpstr>
      <vt:lpstr>Phishing</vt:lpstr>
      <vt:lpstr>Phishing</vt:lpstr>
      <vt:lpstr>Phishing (cont’d)</vt:lpstr>
      <vt:lpstr>PowerPoint 演示文稿</vt:lpstr>
      <vt:lpstr>PowerPoint 演示文稿</vt:lpstr>
      <vt:lpstr>PowerPoint 演示文稿</vt:lpstr>
      <vt:lpstr>PowerPoint 演示文稿</vt:lpstr>
      <vt:lpstr>PowerPoint 演示文稿</vt:lpstr>
      <vt:lpstr>Email Investigations</vt:lpstr>
      <vt:lpstr>Techniques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Intrusion Detection</vt:lpstr>
      <vt:lpstr>PowerPoint 演示文稿</vt:lpstr>
      <vt:lpstr>Syn floods</vt:lpstr>
      <vt:lpstr>SYN floods (cont’d)</vt:lpstr>
      <vt:lpstr>PowerPoint 演示文稿</vt:lpstr>
      <vt:lpstr>SYN Flood Attack Detection</vt:lpstr>
      <vt:lpstr>We go BEYOND network traffic to  investigate what happened in the network</vt:lpstr>
      <vt:lpstr>Dose of Reality: </vt:lpstr>
      <vt:lpstr>Dose of Reality: (cont’d) </vt:lpstr>
      <vt:lpstr>Challenges</vt:lpstr>
      <vt:lpstr>Challenges (cont’d)</vt:lpstr>
      <vt:lpstr>Challenges (cont’d)</vt:lpstr>
      <vt:lpstr>Security Information and Event Management (SIEM)</vt:lpstr>
      <vt:lpstr>PowerPoint 演示文稿</vt:lpstr>
      <vt:lpstr>Solutions and Technology</vt:lpstr>
      <vt:lpstr>Emerging Trends</vt:lpstr>
      <vt:lpstr>Emerging Trends (cont’d)</vt:lpstr>
      <vt:lpstr>Emerging Trends (cont’d)</vt:lpstr>
      <vt:lpstr>PowerPoint 演示文稿</vt:lpstr>
      <vt:lpstr>PowerPoint 演示文稿</vt:lpstr>
      <vt:lpstr>PowerPoint 演示文稿</vt:lpstr>
      <vt:lpstr>PowerPoint 演示文稿</vt:lpstr>
      <vt:lpstr>References</vt:lpstr>
    </vt:vector>
  </TitlesOfParts>
  <Company>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Lec11</dc:title>
  <dc:creator>Xiaodong Lin</dc:creator>
  <cp:lastModifiedBy>reticence</cp:lastModifiedBy>
  <cp:revision>2157</cp:revision>
  <dcterms:created xsi:type="dcterms:W3CDTF">2022-05-18T07:25:35Z</dcterms:created>
  <dcterms:modified xsi:type="dcterms:W3CDTF">2022-05-18T07:25:35Z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1033-11.1.0.10976</vt:lpwstr>
  </property>
</Properties>
</file>